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43" r:id="rId2"/>
    <p:sldId id="507" r:id="rId3"/>
    <p:sldId id="502" r:id="rId4"/>
    <p:sldId id="504" r:id="rId5"/>
    <p:sldId id="506" r:id="rId6"/>
    <p:sldId id="510" r:id="rId7"/>
    <p:sldId id="505" r:id="rId8"/>
    <p:sldId id="511" r:id="rId9"/>
    <p:sldId id="512" r:id="rId10"/>
    <p:sldId id="513" r:id="rId11"/>
    <p:sldId id="508" r:id="rId12"/>
    <p:sldId id="509" r:id="rId13"/>
    <p:sldId id="51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3153"/>
    <a:srgbClr val="20425A"/>
    <a:srgbClr val="FCCB10"/>
    <a:srgbClr val="EB6622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196B74-2129-42F9-AF23-ACD4DE92875D}" type="doc">
      <dgm:prSet loTypeId="urn:microsoft.com/office/officeart/2005/8/layout/hierarchy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C72D277-3DD6-45CA-A235-66E90659D8E0}">
      <dgm:prSet/>
      <dgm:spPr>
        <a:solidFill>
          <a:schemeClr val="accent4"/>
        </a:solidFill>
      </dgm:spPr>
      <dgm:t>
        <a:bodyPr/>
        <a:lstStyle/>
        <a:p>
          <a:r>
            <a:rPr lang="en-US"/>
            <a:t>Observable</a:t>
          </a:r>
          <a:endParaRPr lang="en-US" dirty="0"/>
        </a:p>
      </dgm:t>
    </dgm:pt>
    <dgm:pt modelId="{2DFA41C9-631C-4DE4-B86A-0081A79851FD}" type="parTrans" cxnId="{2E5CFDF1-8355-4612-870D-33471D5F866D}">
      <dgm:prSet/>
      <dgm:spPr/>
      <dgm:t>
        <a:bodyPr/>
        <a:lstStyle/>
        <a:p>
          <a:endParaRPr lang="en-US"/>
        </a:p>
      </dgm:t>
    </dgm:pt>
    <dgm:pt modelId="{342CA6DC-56DE-4416-9428-FD8A4A825BDA}" type="sibTrans" cxnId="{2E5CFDF1-8355-4612-870D-33471D5F866D}">
      <dgm:prSet/>
      <dgm:spPr/>
      <dgm:t>
        <a:bodyPr/>
        <a:lstStyle/>
        <a:p>
          <a:endParaRPr lang="en-US"/>
        </a:p>
      </dgm:t>
    </dgm:pt>
    <dgm:pt modelId="{7F8A1A02-1847-4D71-874D-757AB5C3318D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Aggregate statistics (Achilles)</a:t>
          </a:r>
        </a:p>
      </dgm:t>
    </dgm:pt>
    <dgm:pt modelId="{73D96607-8DE1-422B-8893-A4C22417DE68}" type="parTrans" cxnId="{D38A1CE8-7A8B-4B89-B4B2-157A6563CA3D}">
      <dgm:prSet/>
      <dgm:spPr/>
      <dgm:t>
        <a:bodyPr/>
        <a:lstStyle/>
        <a:p>
          <a:endParaRPr lang="en-US"/>
        </a:p>
      </dgm:t>
    </dgm:pt>
    <dgm:pt modelId="{51068456-09C3-4057-ACE9-E588A0471945}" type="sibTrans" cxnId="{D38A1CE8-7A8B-4B89-B4B2-157A6563CA3D}">
      <dgm:prSet/>
      <dgm:spPr/>
      <dgm:t>
        <a:bodyPr/>
        <a:lstStyle/>
        <a:p>
          <a:endParaRPr lang="en-US"/>
        </a:p>
      </dgm:t>
    </dgm:pt>
    <dgm:pt modelId="{2BF40C67-32E3-4425-A688-6EAE0ECAAA46}">
      <dgm:prSet/>
      <dgm:spPr/>
      <dgm:t>
        <a:bodyPr/>
        <a:lstStyle/>
        <a:p>
          <a:r>
            <a:rPr lang="en-US"/>
            <a:t>Unobservable</a:t>
          </a:r>
          <a:endParaRPr lang="en-US" dirty="0"/>
        </a:p>
      </dgm:t>
    </dgm:pt>
    <dgm:pt modelId="{0EC9BA9D-4812-4155-95BF-24ED73E2ADB1}" type="parTrans" cxnId="{91F1B99F-982E-4D35-ABB3-A390C0C1AA3D}">
      <dgm:prSet/>
      <dgm:spPr/>
      <dgm:t>
        <a:bodyPr/>
        <a:lstStyle/>
        <a:p>
          <a:endParaRPr lang="en-US"/>
        </a:p>
      </dgm:t>
    </dgm:pt>
    <dgm:pt modelId="{CB8604C9-2634-4A80-9852-905742603C99}" type="sibTrans" cxnId="{91F1B99F-982E-4D35-ABB3-A390C0C1AA3D}">
      <dgm:prSet/>
      <dgm:spPr/>
      <dgm:t>
        <a:bodyPr/>
        <a:lstStyle/>
        <a:p>
          <a:endParaRPr lang="en-US"/>
        </a:p>
      </dgm:t>
    </dgm:pt>
    <dgm:pt modelId="{F22F2E60-9F47-470F-83D6-CA45A42BFB9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Temporal Events</a:t>
          </a:r>
        </a:p>
      </dgm:t>
    </dgm:pt>
    <dgm:pt modelId="{4A95EF1E-0782-490D-8F67-8E39DCE360E0}" type="parTrans" cxnId="{1075032A-283E-4039-A6AA-3FA0FF830E36}">
      <dgm:prSet/>
      <dgm:spPr/>
      <dgm:t>
        <a:bodyPr/>
        <a:lstStyle/>
        <a:p>
          <a:endParaRPr lang="en-US"/>
        </a:p>
      </dgm:t>
    </dgm:pt>
    <dgm:pt modelId="{5FE3892F-6980-4370-B5CF-661677584ACF}" type="sibTrans" cxnId="{1075032A-283E-4039-A6AA-3FA0FF830E36}">
      <dgm:prSet/>
      <dgm:spPr/>
      <dgm:t>
        <a:bodyPr/>
        <a:lstStyle/>
        <a:p>
          <a:endParaRPr lang="en-US"/>
        </a:p>
      </dgm:t>
    </dgm:pt>
    <dgm:pt modelId="{6001E0DA-EB98-4A93-A0DA-6A1AE7E00952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CDM Design</a:t>
          </a:r>
        </a:p>
      </dgm:t>
    </dgm:pt>
    <dgm:pt modelId="{69BB3682-9507-4427-B321-0CEBF7489859}" type="parTrans" cxnId="{B3253418-D3CD-498B-892E-278737F5B2D8}">
      <dgm:prSet/>
      <dgm:spPr/>
      <dgm:t>
        <a:bodyPr/>
        <a:lstStyle/>
        <a:p>
          <a:endParaRPr lang="en-US"/>
        </a:p>
      </dgm:t>
    </dgm:pt>
    <dgm:pt modelId="{4FAC3DBA-EC26-475C-9B72-A75F19E00C58}" type="sibTrans" cxnId="{B3253418-D3CD-498B-892E-278737F5B2D8}">
      <dgm:prSet/>
      <dgm:spPr/>
      <dgm:t>
        <a:bodyPr/>
        <a:lstStyle/>
        <a:p>
          <a:endParaRPr lang="en-US"/>
        </a:p>
      </dgm:t>
    </dgm:pt>
    <dgm:pt modelId="{4F60B7E2-1003-4201-B41E-8702A481835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Source</a:t>
          </a:r>
        </a:p>
      </dgm:t>
    </dgm:pt>
    <dgm:pt modelId="{399A2084-187E-490C-958E-986C4A72A850}" type="parTrans" cxnId="{CC4EE387-C118-46B7-9543-F21C3E423192}">
      <dgm:prSet/>
      <dgm:spPr/>
      <dgm:t>
        <a:bodyPr/>
        <a:lstStyle/>
        <a:p>
          <a:endParaRPr lang="en-US"/>
        </a:p>
      </dgm:t>
    </dgm:pt>
    <dgm:pt modelId="{678148F7-AD73-408E-81FF-C2A21A550678}" type="sibTrans" cxnId="{CC4EE387-C118-46B7-9543-F21C3E423192}">
      <dgm:prSet/>
      <dgm:spPr/>
      <dgm:t>
        <a:bodyPr/>
        <a:lstStyle/>
        <a:p>
          <a:endParaRPr lang="en-US"/>
        </a:p>
      </dgm:t>
    </dgm:pt>
    <dgm:pt modelId="{83DD5E43-F9E5-4568-B700-AF031118BA25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Content</a:t>
          </a:r>
        </a:p>
      </dgm:t>
    </dgm:pt>
    <dgm:pt modelId="{A510D22E-1DEF-42DC-9393-8A2DE2EE411C}" type="parTrans" cxnId="{0F8D5F2C-3B83-49A7-B500-EE6371EE5058}">
      <dgm:prSet/>
      <dgm:spPr/>
      <dgm:t>
        <a:bodyPr/>
        <a:lstStyle/>
        <a:p>
          <a:endParaRPr lang="en-US"/>
        </a:p>
      </dgm:t>
    </dgm:pt>
    <dgm:pt modelId="{A456D14F-E5BA-4581-9A43-3B577B4DB573}" type="sibTrans" cxnId="{0F8D5F2C-3B83-49A7-B500-EE6371EE5058}">
      <dgm:prSet/>
      <dgm:spPr/>
      <dgm:t>
        <a:bodyPr/>
        <a:lstStyle/>
        <a:p>
          <a:endParaRPr lang="en-US"/>
        </a:p>
      </dgm:t>
    </dgm:pt>
    <dgm:pt modelId="{F1F2C51F-B2F9-41C4-8D3D-E0DBDAC6F646}" type="pres">
      <dgm:prSet presAssocID="{8B196B74-2129-42F9-AF23-ACD4DE92875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7714F20-98EF-4EC7-85EF-D1FAE9B172BD}" type="pres">
      <dgm:prSet presAssocID="{1C72D277-3DD6-45CA-A235-66E90659D8E0}" presName="vertOne" presStyleCnt="0"/>
      <dgm:spPr/>
    </dgm:pt>
    <dgm:pt modelId="{1C4B0625-9873-4724-9D08-6DBDC0FD56AA}" type="pres">
      <dgm:prSet presAssocID="{1C72D277-3DD6-45CA-A235-66E90659D8E0}" presName="txOne" presStyleLbl="node0" presStyleIdx="0" presStyleCnt="2" custLinFactNeighborX="-258" custLinFactNeighborY="-21011">
        <dgm:presLayoutVars>
          <dgm:chPref val="3"/>
        </dgm:presLayoutVars>
      </dgm:prSet>
      <dgm:spPr/>
    </dgm:pt>
    <dgm:pt modelId="{34DDCDDD-2552-46F3-8C53-6D6F3AC12A63}" type="pres">
      <dgm:prSet presAssocID="{1C72D277-3DD6-45CA-A235-66E90659D8E0}" presName="parTransOne" presStyleCnt="0"/>
      <dgm:spPr/>
    </dgm:pt>
    <dgm:pt modelId="{C6B606CA-1BFD-4A91-A400-F0B6A312F930}" type="pres">
      <dgm:prSet presAssocID="{1C72D277-3DD6-45CA-A235-66E90659D8E0}" presName="horzOne" presStyleCnt="0"/>
      <dgm:spPr/>
    </dgm:pt>
    <dgm:pt modelId="{370C9632-EC81-4852-9766-C1B0FA1A901E}" type="pres">
      <dgm:prSet presAssocID="{7F8A1A02-1847-4D71-874D-757AB5C3318D}" presName="vertTwo" presStyleCnt="0"/>
      <dgm:spPr/>
    </dgm:pt>
    <dgm:pt modelId="{B12A5BF7-E6A7-4DCF-AB74-B0058281F332}" type="pres">
      <dgm:prSet presAssocID="{7F8A1A02-1847-4D71-874D-757AB5C3318D}" presName="txTwo" presStyleLbl="node2" presStyleIdx="0" presStyleCnt="5">
        <dgm:presLayoutVars>
          <dgm:chPref val="3"/>
        </dgm:presLayoutVars>
      </dgm:prSet>
      <dgm:spPr/>
    </dgm:pt>
    <dgm:pt modelId="{66DE1718-6CB3-4352-ADB1-BB92E641D520}" type="pres">
      <dgm:prSet presAssocID="{7F8A1A02-1847-4D71-874D-757AB5C3318D}" presName="horzTwo" presStyleCnt="0"/>
      <dgm:spPr/>
    </dgm:pt>
    <dgm:pt modelId="{5312C36F-934D-461A-AF07-0430E991C396}" type="pres">
      <dgm:prSet presAssocID="{342CA6DC-56DE-4416-9428-FD8A4A825BDA}" presName="sibSpaceOne" presStyleCnt="0"/>
      <dgm:spPr/>
    </dgm:pt>
    <dgm:pt modelId="{1DAF00E1-6371-42AC-99ED-807CF8E804CE}" type="pres">
      <dgm:prSet presAssocID="{2BF40C67-32E3-4425-A688-6EAE0ECAAA46}" presName="vertOne" presStyleCnt="0"/>
      <dgm:spPr/>
    </dgm:pt>
    <dgm:pt modelId="{62176758-F36E-4764-A858-5185103B88D2}" type="pres">
      <dgm:prSet presAssocID="{2BF40C67-32E3-4425-A688-6EAE0ECAAA46}" presName="txOne" presStyleLbl="node0" presStyleIdx="1" presStyleCnt="2">
        <dgm:presLayoutVars>
          <dgm:chPref val="3"/>
        </dgm:presLayoutVars>
      </dgm:prSet>
      <dgm:spPr/>
    </dgm:pt>
    <dgm:pt modelId="{801B7428-2C90-480C-ADE7-435CA0F40B5F}" type="pres">
      <dgm:prSet presAssocID="{2BF40C67-32E3-4425-A688-6EAE0ECAAA46}" presName="parTransOne" presStyleCnt="0"/>
      <dgm:spPr/>
    </dgm:pt>
    <dgm:pt modelId="{0E6B371A-49A7-4182-B1AB-0803BECFC500}" type="pres">
      <dgm:prSet presAssocID="{2BF40C67-32E3-4425-A688-6EAE0ECAAA46}" presName="horzOne" presStyleCnt="0"/>
      <dgm:spPr/>
    </dgm:pt>
    <dgm:pt modelId="{7BB3F876-A913-45AE-A661-3AF877468FB5}" type="pres">
      <dgm:prSet presAssocID="{F22F2E60-9F47-470F-83D6-CA45A42BFB96}" presName="vertTwo" presStyleCnt="0"/>
      <dgm:spPr/>
    </dgm:pt>
    <dgm:pt modelId="{C6D5A604-4983-4CAF-BEAC-DA80C4E481C2}" type="pres">
      <dgm:prSet presAssocID="{F22F2E60-9F47-470F-83D6-CA45A42BFB96}" presName="txTwo" presStyleLbl="node2" presStyleIdx="1" presStyleCnt="5">
        <dgm:presLayoutVars>
          <dgm:chPref val="3"/>
        </dgm:presLayoutVars>
      </dgm:prSet>
      <dgm:spPr/>
    </dgm:pt>
    <dgm:pt modelId="{7817BADB-69AC-4991-BD0C-66E5D9553755}" type="pres">
      <dgm:prSet presAssocID="{F22F2E60-9F47-470F-83D6-CA45A42BFB96}" presName="horzTwo" presStyleCnt="0"/>
      <dgm:spPr/>
    </dgm:pt>
    <dgm:pt modelId="{9EAD357A-5A1C-421F-BFDF-886CB2AC2DFB}" type="pres">
      <dgm:prSet presAssocID="{5FE3892F-6980-4370-B5CF-661677584ACF}" presName="sibSpaceTwo" presStyleCnt="0"/>
      <dgm:spPr/>
    </dgm:pt>
    <dgm:pt modelId="{89DD09EE-31FE-4DA4-9A44-2CAC54A89D2C}" type="pres">
      <dgm:prSet presAssocID="{6001E0DA-EB98-4A93-A0DA-6A1AE7E00952}" presName="vertTwo" presStyleCnt="0"/>
      <dgm:spPr/>
    </dgm:pt>
    <dgm:pt modelId="{60FFBB76-5F0B-45BE-9D65-C79D4B5A4AB7}" type="pres">
      <dgm:prSet presAssocID="{6001E0DA-EB98-4A93-A0DA-6A1AE7E00952}" presName="txTwo" presStyleLbl="node2" presStyleIdx="2" presStyleCnt="5">
        <dgm:presLayoutVars>
          <dgm:chPref val="3"/>
        </dgm:presLayoutVars>
      </dgm:prSet>
      <dgm:spPr/>
    </dgm:pt>
    <dgm:pt modelId="{5A7FB49C-8C3F-400B-BC06-C863D9A9E4DC}" type="pres">
      <dgm:prSet presAssocID="{6001E0DA-EB98-4A93-A0DA-6A1AE7E00952}" presName="horzTwo" presStyleCnt="0"/>
      <dgm:spPr/>
    </dgm:pt>
    <dgm:pt modelId="{D39AB9D2-F868-401F-BC45-BB79D0C9CD5E}" type="pres">
      <dgm:prSet presAssocID="{4FAC3DBA-EC26-475C-9B72-A75F19E00C58}" presName="sibSpaceTwo" presStyleCnt="0"/>
      <dgm:spPr/>
    </dgm:pt>
    <dgm:pt modelId="{D5A3C5ED-3E75-4705-A778-B0988805A389}" type="pres">
      <dgm:prSet presAssocID="{4F60B7E2-1003-4201-B41E-8702A4818356}" presName="vertTwo" presStyleCnt="0"/>
      <dgm:spPr/>
    </dgm:pt>
    <dgm:pt modelId="{07F01C29-3AAF-4BFB-A24E-5AF85D4F771C}" type="pres">
      <dgm:prSet presAssocID="{4F60B7E2-1003-4201-B41E-8702A4818356}" presName="txTwo" presStyleLbl="node2" presStyleIdx="3" presStyleCnt="5">
        <dgm:presLayoutVars>
          <dgm:chPref val="3"/>
        </dgm:presLayoutVars>
      </dgm:prSet>
      <dgm:spPr/>
    </dgm:pt>
    <dgm:pt modelId="{C1739AB2-2731-4E57-9824-8F95C0CD97F6}" type="pres">
      <dgm:prSet presAssocID="{4F60B7E2-1003-4201-B41E-8702A4818356}" presName="horzTwo" presStyleCnt="0"/>
      <dgm:spPr/>
    </dgm:pt>
    <dgm:pt modelId="{7DBC0A3E-8B44-4172-A02B-2EC16B00A731}" type="pres">
      <dgm:prSet presAssocID="{678148F7-AD73-408E-81FF-C2A21A550678}" presName="sibSpaceTwo" presStyleCnt="0"/>
      <dgm:spPr/>
    </dgm:pt>
    <dgm:pt modelId="{070A9AE4-2121-47EF-A8B5-67F84864AB91}" type="pres">
      <dgm:prSet presAssocID="{83DD5E43-F9E5-4568-B700-AF031118BA25}" presName="vertTwo" presStyleCnt="0"/>
      <dgm:spPr/>
    </dgm:pt>
    <dgm:pt modelId="{BA102BC1-8972-4417-B260-998B459024B5}" type="pres">
      <dgm:prSet presAssocID="{83DD5E43-F9E5-4568-B700-AF031118BA25}" presName="txTwo" presStyleLbl="node2" presStyleIdx="4" presStyleCnt="5">
        <dgm:presLayoutVars>
          <dgm:chPref val="3"/>
        </dgm:presLayoutVars>
      </dgm:prSet>
      <dgm:spPr/>
    </dgm:pt>
    <dgm:pt modelId="{C2409D28-0500-4466-98AB-743D474D57AF}" type="pres">
      <dgm:prSet presAssocID="{83DD5E43-F9E5-4568-B700-AF031118BA25}" presName="horzTwo" presStyleCnt="0"/>
      <dgm:spPr/>
    </dgm:pt>
  </dgm:ptLst>
  <dgm:cxnLst>
    <dgm:cxn modelId="{9B18D50E-00AB-4274-B210-7F3509F652DE}" type="presOf" srcId="{4F60B7E2-1003-4201-B41E-8702A4818356}" destId="{07F01C29-3AAF-4BFB-A24E-5AF85D4F771C}" srcOrd="0" destOrd="0" presId="urn:microsoft.com/office/officeart/2005/8/layout/hierarchy4"/>
    <dgm:cxn modelId="{B3253418-D3CD-498B-892E-278737F5B2D8}" srcId="{2BF40C67-32E3-4425-A688-6EAE0ECAAA46}" destId="{6001E0DA-EB98-4A93-A0DA-6A1AE7E00952}" srcOrd="1" destOrd="0" parTransId="{69BB3682-9507-4427-B321-0CEBF7489859}" sibTransId="{4FAC3DBA-EC26-475C-9B72-A75F19E00C58}"/>
    <dgm:cxn modelId="{1075032A-283E-4039-A6AA-3FA0FF830E36}" srcId="{2BF40C67-32E3-4425-A688-6EAE0ECAAA46}" destId="{F22F2E60-9F47-470F-83D6-CA45A42BFB96}" srcOrd="0" destOrd="0" parTransId="{4A95EF1E-0782-490D-8F67-8E39DCE360E0}" sibTransId="{5FE3892F-6980-4370-B5CF-661677584ACF}"/>
    <dgm:cxn modelId="{0F8D5F2C-3B83-49A7-B500-EE6371EE5058}" srcId="{2BF40C67-32E3-4425-A688-6EAE0ECAAA46}" destId="{83DD5E43-F9E5-4568-B700-AF031118BA25}" srcOrd="3" destOrd="0" parTransId="{A510D22E-1DEF-42DC-9393-8A2DE2EE411C}" sibTransId="{A456D14F-E5BA-4581-9A43-3B577B4DB573}"/>
    <dgm:cxn modelId="{B22A4A6B-495D-4C1B-A100-C255E39A7F65}" type="presOf" srcId="{F22F2E60-9F47-470F-83D6-CA45A42BFB96}" destId="{C6D5A604-4983-4CAF-BEAC-DA80C4E481C2}" srcOrd="0" destOrd="0" presId="urn:microsoft.com/office/officeart/2005/8/layout/hierarchy4"/>
    <dgm:cxn modelId="{F32A5D7A-70F3-4B5E-AB84-29D5426AC138}" type="presOf" srcId="{1C72D277-3DD6-45CA-A235-66E90659D8E0}" destId="{1C4B0625-9873-4724-9D08-6DBDC0FD56AA}" srcOrd="0" destOrd="0" presId="urn:microsoft.com/office/officeart/2005/8/layout/hierarchy4"/>
    <dgm:cxn modelId="{CC4EE387-C118-46B7-9543-F21C3E423192}" srcId="{2BF40C67-32E3-4425-A688-6EAE0ECAAA46}" destId="{4F60B7E2-1003-4201-B41E-8702A4818356}" srcOrd="2" destOrd="0" parTransId="{399A2084-187E-490C-958E-986C4A72A850}" sibTransId="{678148F7-AD73-408E-81FF-C2A21A550678}"/>
    <dgm:cxn modelId="{6DAAB69A-6280-422B-B853-76EB348D99B6}" type="presOf" srcId="{83DD5E43-F9E5-4568-B700-AF031118BA25}" destId="{BA102BC1-8972-4417-B260-998B459024B5}" srcOrd="0" destOrd="0" presId="urn:microsoft.com/office/officeart/2005/8/layout/hierarchy4"/>
    <dgm:cxn modelId="{B701A79C-E10C-4853-99DB-8A1A0C72CEC1}" type="presOf" srcId="{6001E0DA-EB98-4A93-A0DA-6A1AE7E00952}" destId="{60FFBB76-5F0B-45BE-9D65-C79D4B5A4AB7}" srcOrd="0" destOrd="0" presId="urn:microsoft.com/office/officeart/2005/8/layout/hierarchy4"/>
    <dgm:cxn modelId="{91F1B99F-982E-4D35-ABB3-A390C0C1AA3D}" srcId="{8B196B74-2129-42F9-AF23-ACD4DE92875D}" destId="{2BF40C67-32E3-4425-A688-6EAE0ECAAA46}" srcOrd="1" destOrd="0" parTransId="{0EC9BA9D-4812-4155-95BF-24ED73E2ADB1}" sibTransId="{CB8604C9-2634-4A80-9852-905742603C99}"/>
    <dgm:cxn modelId="{947B6FDA-B420-46BD-8246-F4F7A99BBCD9}" type="presOf" srcId="{2BF40C67-32E3-4425-A688-6EAE0ECAAA46}" destId="{62176758-F36E-4764-A858-5185103B88D2}" srcOrd="0" destOrd="0" presId="urn:microsoft.com/office/officeart/2005/8/layout/hierarchy4"/>
    <dgm:cxn modelId="{D643A3DF-B45F-41CE-9655-3D812A7AF312}" type="presOf" srcId="{7F8A1A02-1847-4D71-874D-757AB5C3318D}" destId="{B12A5BF7-E6A7-4DCF-AB74-B0058281F332}" srcOrd="0" destOrd="0" presId="urn:microsoft.com/office/officeart/2005/8/layout/hierarchy4"/>
    <dgm:cxn modelId="{D38A1CE8-7A8B-4B89-B4B2-157A6563CA3D}" srcId="{1C72D277-3DD6-45CA-A235-66E90659D8E0}" destId="{7F8A1A02-1847-4D71-874D-757AB5C3318D}" srcOrd="0" destOrd="0" parTransId="{73D96607-8DE1-422B-8893-A4C22417DE68}" sibTransId="{51068456-09C3-4057-ACE9-E588A0471945}"/>
    <dgm:cxn modelId="{2E5CFDF1-8355-4612-870D-33471D5F866D}" srcId="{8B196B74-2129-42F9-AF23-ACD4DE92875D}" destId="{1C72D277-3DD6-45CA-A235-66E90659D8E0}" srcOrd="0" destOrd="0" parTransId="{2DFA41C9-631C-4DE4-B86A-0081A79851FD}" sibTransId="{342CA6DC-56DE-4416-9428-FD8A4A825BDA}"/>
    <dgm:cxn modelId="{32BC4AF7-2A74-42B6-8F23-D97BC8C61ACA}" type="presOf" srcId="{8B196B74-2129-42F9-AF23-ACD4DE92875D}" destId="{F1F2C51F-B2F9-41C4-8D3D-E0DBDAC6F646}" srcOrd="0" destOrd="0" presId="urn:microsoft.com/office/officeart/2005/8/layout/hierarchy4"/>
    <dgm:cxn modelId="{9C28779F-5C5E-4999-BD75-EE784DF54D15}" type="presParOf" srcId="{F1F2C51F-B2F9-41C4-8D3D-E0DBDAC6F646}" destId="{57714F20-98EF-4EC7-85EF-D1FAE9B172BD}" srcOrd="0" destOrd="0" presId="urn:microsoft.com/office/officeart/2005/8/layout/hierarchy4"/>
    <dgm:cxn modelId="{6C5B1F81-3911-4167-B688-975A65784D66}" type="presParOf" srcId="{57714F20-98EF-4EC7-85EF-D1FAE9B172BD}" destId="{1C4B0625-9873-4724-9D08-6DBDC0FD56AA}" srcOrd="0" destOrd="0" presId="urn:microsoft.com/office/officeart/2005/8/layout/hierarchy4"/>
    <dgm:cxn modelId="{98DD9CD1-8491-46A1-BEA1-56CDF68D57B1}" type="presParOf" srcId="{57714F20-98EF-4EC7-85EF-D1FAE9B172BD}" destId="{34DDCDDD-2552-46F3-8C53-6D6F3AC12A63}" srcOrd="1" destOrd="0" presId="urn:microsoft.com/office/officeart/2005/8/layout/hierarchy4"/>
    <dgm:cxn modelId="{174719FC-366C-4536-BD03-6E23FC2DBC44}" type="presParOf" srcId="{57714F20-98EF-4EC7-85EF-D1FAE9B172BD}" destId="{C6B606CA-1BFD-4A91-A400-F0B6A312F930}" srcOrd="2" destOrd="0" presId="urn:microsoft.com/office/officeart/2005/8/layout/hierarchy4"/>
    <dgm:cxn modelId="{DCF6826B-1EAA-404B-B595-31D0F18CCEC1}" type="presParOf" srcId="{C6B606CA-1BFD-4A91-A400-F0B6A312F930}" destId="{370C9632-EC81-4852-9766-C1B0FA1A901E}" srcOrd="0" destOrd="0" presId="urn:microsoft.com/office/officeart/2005/8/layout/hierarchy4"/>
    <dgm:cxn modelId="{093C7326-2F1D-43E3-BD93-F83F986AD452}" type="presParOf" srcId="{370C9632-EC81-4852-9766-C1B0FA1A901E}" destId="{B12A5BF7-E6A7-4DCF-AB74-B0058281F332}" srcOrd="0" destOrd="0" presId="urn:microsoft.com/office/officeart/2005/8/layout/hierarchy4"/>
    <dgm:cxn modelId="{EF61D64E-C136-4594-B7FB-9B325943EE40}" type="presParOf" srcId="{370C9632-EC81-4852-9766-C1B0FA1A901E}" destId="{66DE1718-6CB3-4352-ADB1-BB92E641D520}" srcOrd="1" destOrd="0" presId="urn:microsoft.com/office/officeart/2005/8/layout/hierarchy4"/>
    <dgm:cxn modelId="{E7B78E83-05C3-4AA7-932A-C96766AF76E2}" type="presParOf" srcId="{F1F2C51F-B2F9-41C4-8D3D-E0DBDAC6F646}" destId="{5312C36F-934D-461A-AF07-0430E991C396}" srcOrd="1" destOrd="0" presId="urn:microsoft.com/office/officeart/2005/8/layout/hierarchy4"/>
    <dgm:cxn modelId="{A1AF9881-7923-4BB1-B6C7-82215279721A}" type="presParOf" srcId="{F1F2C51F-B2F9-41C4-8D3D-E0DBDAC6F646}" destId="{1DAF00E1-6371-42AC-99ED-807CF8E804CE}" srcOrd="2" destOrd="0" presId="urn:microsoft.com/office/officeart/2005/8/layout/hierarchy4"/>
    <dgm:cxn modelId="{FEAE88CD-D113-4033-ADBF-875B3BB7BF1C}" type="presParOf" srcId="{1DAF00E1-6371-42AC-99ED-807CF8E804CE}" destId="{62176758-F36E-4764-A858-5185103B88D2}" srcOrd="0" destOrd="0" presId="urn:microsoft.com/office/officeart/2005/8/layout/hierarchy4"/>
    <dgm:cxn modelId="{1FF63237-9771-426B-A4F5-3876A0918E82}" type="presParOf" srcId="{1DAF00E1-6371-42AC-99ED-807CF8E804CE}" destId="{801B7428-2C90-480C-ADE7-435CA0F40B5F}" srcOrd="1" destOrd="0" presId="urn:microsoft.com/office/officeart/2005/8/layout/hierarchy4"/>
    <dgm:cxn modelId="{13B53C5A-CB7D-4A90-8049-CF281182B4E6}" type="presParOf" srcId="{1DAF00E1-6371-42AC-99ED-807CF8E804CE}" destId="{0E6B371A-49A7-4182-B1AB-0803BECFC500}" srcOrd="2" destOrd="0" presId="urn:microsoft.com/office/officeart/2005/8/layout/hierarchy4"/>
    <dgm:cxn modelId="{131445A7-D034-44C7-9616-442376F4899A}" type="presParOf" srcId="{0E6B371A-49A7-4182-B1AB-0803BECFC500}" destId="{7BB3F876-A913-45AE-A661-3AF877468FB5}" srcOrd="0" destOrd="0" presId="urn:microsoft.com/office/officeart/2005/8/layout/hierarchy4"/>
    <dgm:cxn modelId="{E71798C6-8BDE-4023-B55C-A8A719296ABA}" type="presParOf" srcId="{7BB3F876-A913-45AE-A661-3AF877468FB5}" destId="{C6D5A604-4983-4CAF-BEAC-DA80C4E481C2}" srcOrd="0" destOrd="0" presId="urn:microsoft.com/office/officeart/2005/8/layout/hierarchy4"/>
    <dgm:cxn modelId="{14E7BCEF-DEE9-4533-A844-31989C1596C3}" type="presParOf" srcId="{7BB3F876-A913-45AE-A661-3AF877468FB5}" destId="{7817BADB-69AC-4991-BD0C-66E5D9553755}" srcOrd="1" destOrd="0" presId="urn:microsoft.com/office/officeart/2005/8/layout/hierarchy4"/>
    <dgm:cxn modelId="{F0666503-C1D8-41F9-93B5-456D5C3FA5F7}" type="presParOf" srcId="{0E6B371A-49A7-4182-B1AB-0803BECFC500}" destId="{9EAD357A-5A1C-421F-BFDF-886CB2AC2DFB}" srcOrd="1" destOrd="0" presId="urn:microsoft.com/office/officeart/2005/8/layout/hierarchy4"/>
    <dgm:cxn modelId="{7CD1DF3E-18AA-4399-A477-E3485468A7C8}" type="presParOf" srcId="{0E6B371A-49A7-4182-B1AB-0803BECFC500}" destId="{89DD09EE-31FE-4DA4-9A44-2CAC54A89D2C}" srcOrd="2" destOrd="0" presId="urn:microsoft.com/office/officeart/2005/8/layout/hierarchy4"/>
    <dgm:cxn modelId="{867E35E0-1B54-4E89-9AC0-52D08934CC81}" type="presParOf" srcId="{89DD09EE-31FE-4DA4-9A44-2CAC54A89D2C}" destId="{60FFBB76-5F0B-45BE-9D65-C79D4B5A4AB7}" srcOrd="0" destOrd="0" presId="urn:microsoft.com/office/officeart/2005/8/layout/hierarchy4"/>
    <dgm:cxn modelId="{F60E68CD-829F-48A9-AAD3-1521ACB3B201}" type="presParOf" srcId="{89DD09EE-31FE-4DA4-9A44-2CAC54A89D2C}" destId="{5A7FB49C-8C3F-400B-BC06-C863D9A9E4DC}" srcOrd="1" destOrd="0" presId="urn:microsoft.com/office/officeart/2005/8/layout/hierarchy4"/>
    <dgm:cxn modelId="{A054D252-F59C-4B96-8686-C26BD04F3104}" type="presParOf" srcId="{0E6B371A-49A7-4182-B1AB-0803BECFC500}" destId="{D39AB9D2-F868-401F-BC45-BB79D0C9CD5E}" srcOrd="3" destOrd="0" presId="urn:microsoft.com/office/officeart/2005/8/layout/hierarchy4"/>
    <dgm:cxn modelId="{05A41E1A-2EB3-47E8-A86C-9728E6538E39}" type="presParOf" srcId="{0E6B371A-49A7-4182-B1AB-0803BECFC500}" destId="{D5A3C5ED-3E75-4705-A778-B0988805A389}" srcOrd="4" destOrd="0" presId="urn:microsoft.com/office/officeart/2005/8/layout/hierarchy4"/>
    <dgm:cxn modelId="{EB19014C-C076-4101-9EE1-1691DADE96CC}" type="presParOf" srcId="{D5A3C5ED-3E75-4705-A778-B0988805A389}" destId="{07F01C29-3AAF-4BFB-A24E-5AF85D4F771C}" srcOrd="0" destOrd="0" presId="urn:microsoft.com/office/officeart/2005/8/layout/hierarchy4"/>
    <dgm:cxn modelId="{A158DA14-448B-42CC-9A29-5F717AD6CD7E}" type="presParOf" srcId="{D5A3C5ED-3E75-4705-A778-B0988805A389}" destId="{C1739AB2-2731-4E57-9824-8F95C0CD97F6}" srcOrd="1" destOrd="0" presId="urn:microsoft.com/office/officeart/2005/8/layout/hierarchy4"/>
    <dgm:cxn modelId="{BDA7D028-B805-434A-A472-1D7F207AAD0C}" type="presParOf" srcId="{0E6B371A-49A7-4182-B1AB-0803BECFC500}" destId="{7DBC0A3E-8B44-4172-A02B-2EC16B00A731}" srcOrd="5" destOrd="0" presId="urn:microsoft.com/office/officeart/2005/8/layout/hierarchy4"/>
    <dgm:cxn modelId="{0DECE838-3B24-4C5C-A544-A3B9264F6E25}" type="presParOf" srcId="{0E6B371A-49A7-4182-B1AB-0803BECFC500}" destId="{070A9AE4-2121-47EF-A8B5-67F84864AB91}" srcOrd="6" destOrd="0" presId="urn:microsoft.com/office/officeart/2005/8/layout/hierarchy4"/>
    <dgm:cxn modelId="{D817BDEC-CE56-41FD-9172-EA723DD54A0B}" type="presParOf" srcId="{070A9AE4-2121-47EF-A8B5-67F84864AB91}" destId="{BA102BC1-8972-4417-B260-998B459024B5}" srcOrd="0" destOrd="0" presId="urn:microsoft.com/office/officeart/2005/8/layout/hierarchy4"/>
    <dgm:cxn modelId="{A1C93E42-B9F2-4350-81FC-EE1F03DD6769}" type="presParOf" srcId="{070A9AE4-2121-47EF-A8B5-67F84864AB91}" destId="{C2409D28-0500-4466-98AB-743D474D57A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4B0625-9873-4724-9D08-6DBDC0FD56AA}">
      <dsp:nvSpPr>
        <dsp:cNvPr id="0" name=""/>
        <dsp:cNvSpPr/>
      </dsp:nvSpPr>
      <dsp:spPr>
        <a:xfrm>
          <a:off x="4" y="0"/>
          <a:ext cx="1587158" cy="2646740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Observable</a:t>
          </a:r>
          <a:endParaRPr lang="en-US" sz="2200" kern="1200" dirty="0"/>
        </a:p>
      </dsp:txBody>
      <dsp:txXfrm>
        <a:off x="46490" y="46486"/>
        <a:ext cx="1494186" cy="2553768"/>
      </dsp:txXfrm>
    </dsp:sp>
    <dsp:sp modelId="{B12A5BF7-E6A7-4DCF-AB74-B0058281F332}">
      <dsp:nvSpPr>
        <dsp:cNvPr id="0" name=""/>
        <dsp:cNvSpPr/>
      </dsp:nvSpPr>
      <dsp:spPr>
        <a:xfrm>
          <a:off x="4099" y="2878241"/>
          <a:ext cx="1587158" cy="264674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200" kern="1200" dirty="0"/>
            <a:t>Aggregate statistics (Achilles)</a:t>
          </a:r>
        </a:p>
      </dsp:txBody>
      <dsp:txXfrm>
        <a:off x="50585" y="2924727"/>
        <a:ext cx="1494186" cy="2553768"/>
      </dsp:txXfrm>
    </dsp:sp>
    <dsp:sp modelId="{62176758-F36E-4764-A858-5185103B88D2}">
      <dsp:nvSpPr>
        <dsp:cNvPr id="0" name=""/>
        <dsp:cNvSpPr/>
      </dsp:nvSpPr>
      <dsp:spPr>
        <a:xfrm>
          <a:off x="1857900" y="527"/>
          <a:ext cx="6748599" cy="26467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Unobservable</a:t>
          </a:r>
          <a:endParaRPr lang="en-US" sz="2200" kern="1200" dirty="0"/>
        </a:p>
      </dsp:txBody>
      <dsp:txXfrm>
        <a:off x="1935420" y="78047"/>
        <a:ext cx="6593559" cy="2491700"/>
      </dsp:txXfrm>
    </dsp:sp>
    <dsp:sp modelId="{C6D5A604-4983-4CAF-BEAC-DA80C4E481C2}">
      <dsp:nvSpPr>
        <dsp:cNvPr id="0" name=""/>
        <dsp:cNvSpPr/>
      </dsp:nvSpPr>
      <dsp:spPr>
        <a:xfrm>
          <a:off x="1857900" y="2878241"/>
          <a:ext cx="1587158" cy="264674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200" kern="1200" dirty="0"/>
            <a:t>Temporal Events</a:t>
          </a:r>
        </a:p>
      </dsp:txBody>
      <dsp:txXfrm>
        <a:off x="1904386" y="2924727"/>
        <a:ext cx="1494186" cy="2553768"/>
      </dsp:txXfrm>
    </dsp:sp>
    <dsp:sp modelId="{60FFBB76-5F0B-45BE-9D65-C79D4B5A4AB7}">
      <dsp:nvSpPr>
        <dsp:cNvPr id="0" name=""/>
        <dsp:cNvSpPr/>
      </dsp:nvSpPr>
      <dsp:spPr>
        <a:xfrm>
          <a:off x="3578381" y="2878241"/>
          <a:ext cx="1587158" cy="264674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200" kern="1200" dirty="0"/>
            <a:t>CDM Design</a:t>
          </a:r>
        </a:p>
      </dsp:txBody>
      <dsp:txXfrm>
        <a:off x="3624867" y="2924727"/>
        <a:ext cx="1494186" cy="2553768"/>
      </dsp:txXfrm>
    </dsp:sp>
    <dsp:sp modelId="{07F01C29-3AAF-4BFB-A24E-5AF85D4F771C}">
      <dsp:nvSpPr>
        <dsp:cNvPr id="0" name=""/>
        <dsp:cNvSpPr/>
      </dsp:nvSpPr>
      <dsp:spPr>
        <a:xfrm>
          <a:off x="5298861" y="2878241"/>
          <a:ext cx="1587158" cy="264674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200" kern="1200" dirty="0"/>
            <a:t>Source</a:t>
          </a:r>
        </a:p>
      </dsp:txBody>
      <dsp:txXfrm>
        <a:off x="5345347" y="2924727"/>
        <a:ext cx="1494186" cy="2553768"/>
      </dsp:txXfrm>
    </dsp:sp>
    <dsp:sp modelId="{BA102BC1-8972-4417-B260-998B459024B5}">
      <dsp:nvSpPr>
        <dsp:cNvPr id="0" name=""/>
        <dsp:cNvSpPr/>
      </dsp:nvSpPr>
      <dsp:spPr>
        <a:xfrm>
          <a:off x="7019341" y="2878241"/>
          <a:ext cx="1587158" cy="264674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200" kern="1200" dirty="0"/>
            <a:t>Content</a:t>
          </a:r>
        </a:p>
      </dsp:txBody>
      <dsp:txXfrm>
        <a:off x="7065827" y="2924727"/>
        <a:ext cx="1494186" cy="2553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Metadata and Annotations Working Group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June 11, 2018</a:t>
            </a:r>
          </a:p>
        </p:txBody>
      </p:sp>
    </p:spTree>
    <p:extLst>
      <p:ext uri="{BB962C8B-B14F-4D97-AF65-F5344CB8AC3E}">
        <p14:creationId xmlns:p14="http://schemas.microsoft.com/office/powerpoint/2010/main" val="231001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CB6B7-58FF-4140-9527-BA94179E0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Unobservable Meta: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C21D2-CF31-4ACA-BE2C-97D670E0D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Additional domain/person information from another source that is not of standard CDM analytic quality, but still very pertinent</a:t>
            </a:r>
          </a:p>
          <a:p>
            <a:pPr lvl="1"/>
            <a:r>
              <a:rPr lang="en-US" dirty="0"/>
              <a:t>Chart Review: a clinical expert using the CDM has rendered an opinion about a patient’s qualifications for a specific cohort of interest, and annotates this metadata with the opinion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5A8DF2-B567-4CBA-B0AF-67228F8EC4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25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FB2D3-FF25-41A9-A8D6-9FD2CC566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Unobservable Metadata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95930-62BF-4C2F-995A-0C8E97827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Temporal</a:t>
            </a:r>
          </a:p>
          <a:p>
            <a:pPr lvl="1"/>
            <a:r>
              <a:rPr lang="en-US" dirty="0"/>
              <a:t>Start and end dates and times</a:t>
            </a:r>
          </a:p>
          <a:p>
            <a:r>
              <a:rPr lang="en-US" dirty="0"/>
              <a:t>Conceptual</a:t>
            </a:r>
          </a:p>
          <a:p>
            <a:pPr lvl="1"/>
            <a:r>
              <a:rPr lang="en-US" dirty="0"/>
              <a:t>Concept Id</a:t>
            </a:r>
          </a:p>
          <a:p>
            <a:pPr lvl="1"/>
            <a:r>
              <a:rPr lang="en-US" dirty="0"/>
              <a:t>Type Concept Id</a:t>
            </a:r>
          </a:p>
          <a:p>
            <a:r>
              <a:rPr lang="en-US" dirty="0"/>
              <a:t>Textual</a:t>
            </a:r>
          </a:p>
          <a:p>
            <a:pPr lvl="1"/>
            <a:r>
              <a:rPr lang="en-US" dirty="0"/>
              <a:t>JSON objects</a:t>
            </a:r>
          </a:p>
          <a:p>
            <a:pPr lvl="1"/>
            <a:r>
              <a:rPr lang="en-US" dirty="0"/>
              <a:t>Free form text strings</a:t>
            </a:r>
          </a:p>
          <a:p>
            <a:r>
              <a:rPr lang="en-US" dirty="0"/>
              <a:t>Granular</a:t>
            </a:r>
          </a:p>
          <a:p>
            <a:pPr lvl="1"/>
            <a:r>
              <a:rPr lang="en-US" dirty="0"/>
              <a:t>Domain Id, Cohort Definition Id, Person Id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C26DE5-4F42-4446-8539-3F4073B16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17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8F65F-597C-4A1B-B4E5-6A366463F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Dublin Core Metadata Element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5BD85-41F4-4C2D-9068-0C1307F12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Contributor </a:t>
            </a:r>
            <a:r>
              <a:rPr lang="en-US" dirty="0">
                <a:solidFill>
                  <a:srgbClr val="FF0000"/>
                </a:solidFill>
              </a:rPr>
              <a:t>- An entity responsible for making contributions to the resource.</a:t>
            </a:r>
          </a:p>
          <a:p>
            <a:r>
              <a:rPr lang="en-US" b="1" dirty="0">
                <a:solidFill>
                  <a:srgbClr val="FF0000"/>
                </a:solidFill>
              </a:rPr>
              <a:t>Coverage </a:t>
            </a:r>
            <a:r>
              <a:rPr lang="en-US" dirty="0">
                <a:solidFill>
                  <a:srgbClr val="FF0000"/>
                </a:solidFill>
              </a:rPr>
              <a:t>- The spatial or temporal topic of the resource, the spatial applicability of the resource, or the jurisdiction under which the resource is relevant.</a:t>
            </a:r>
          </a:p>
          <a:p>
            <a:r>
              <a:rPr lang="en-US" b="1" dirty="0">
                <a:solidFill>
                  <a:srgbClr val="FF0000"/>
                </a:solidFill>
              </a:rPr>
              <a:t>Creator </a:t>
            </a:r>
            <a:r>
              <a:rPr lang="en-US" dirty="0">
                <a:solidFill>
                  <a:srgbClr val="FF0000"/>
                </a:solidFill>
              </a:rPr>
              <a:t>- An entity primarily responsible for making the resource.</a:t>
            </a:r>
          </a:p>
          <a:p>
            <a:r>
              <a:rPr lang="en-US" b="1" dirty="0">
                <a:solidFill>
                  <a:srgbClr val="FF0000"/>
                </a:solidFill>
              </a:rPr>
              <a:t>Date </a:t>
            </a:r>
            <a:r>
              <a:rPr lang="en-US" dirty="0">
                <a:solidFill>
                  <a:srgbClr val="FF0000"/>
                </a:solidFill>
              </a:rPr>
              <a:t>- A point or period of time associated with an event in the life cycle of the resource.</a:t>
            </a:r>
          </a:p>
          <a:p>
            <a:r>
              <a:rPr lang="en-US" b="1" dirty="0">
                <a:solidFill>
                  <a:srgbClr val="FF0000"/>
                </a:solidFill>
              </a:rPr>
              <a:t>Description </a:t>
            </a:r>
            <a:r>
              <a:rPr lang="en-US" dirty="0">
                <a:solidFill>
                  <a:srgbClr val="FF0000"/>
                </a:solidFill>
              </a:rPr>
              <a:t>- An account of the resource.</a:t>
            </a:r>
          </a:p>
          <a:p>
            <a:r>
              <a:rPr lang="en-US" b="1" dirty="0"/>
              <a:t>Format </a:t>
            </a:r>
            <a:r>
              <a:rPr lang="en-US" dirty="0"/>
              <a:t>- The file format, physical medium, or dimensions of the resource.</a:t>
            </a:r>
          </a:p>
          <a:p>
            <a:r>
              <a:rPr lang="en-US" b="1" dirty="0"/>
              <a:t>Identifier </a:t>
            </a:r>
            <a:r>
              <a:rPr lang="en-US" dirty="0"/>
              <a:t>- An unambiguous reference to the resource within a given context.</a:t>
            </a:r>
          </a:p>
          <a:p>
            <a:r>
              <a:rPr lang="en-US" b="1" dirty="0"/>
              <a:t>Language </a:t>
            </a:r>
            <a:r>
              <a:rPr lang="en-US" dirty="0"/>
              <a:t>- A language of the resource.</a:t>
            </a:r>
          </a:p>
          <a:p>
            <a:r>
              <a:rPr lang="en-US" b="1" dirty="0"/>
              <a:t>Publisher </a:t>
            </a:r>
            <a:r>
              <a:rPr lang="en-US" dirty="0"/>
              <a:t>- An entity responsible for making the resource available.</a:t>
            </a:r>
          </a:p>
          <a:p>
            <a:r>
              <a:rPr lang="en-US" b="1" dirty="0">
                <a:solidFill>
                  <a:srgbClr val="FF0000"/>
                </a:solidFill>
              </a:rPr>
              <a:t>Relation </a:t>
            </a:r>
            <a:r>
              <a:rPr lang="en-US" dirty="0">
                <a:solidFill>
                  <a:srgbClr val="FF0000"/>
                </a:solidFill>
              </a:rPr>
              <a:t>- A related resource.</a:t>
            </a:r>
          </a:p>
          <a:p>
            <a:r>
              <a:rPr lang="en-US" b="1" dirty="0"/>
              <a:t>Rights </a:t>
            </a:r>
            <a:r>
              <a:rPr lang="en-US" dirty="0"/>
              <a:t>- Information about rights held in and over the resource.</a:t>
            </a:r>
          </a:p>
          <a:p>
            <a:r>
              <a:rPr lang="en-US" b="1" dirty="0">
                <a:solidFill>
                  <a:srgbClr val="FF0000"/>
                </a:solidFill>
              </a:rPr>
              <a:t>Source </a:t>
            </a:r>
            <a:r>
              <a:rPr lang="en-US" dirty="0">
                <a:solidFill>
                  <a:srgbClr val="FF0000"/>
                </a:solidFill>
              </a:rPr>
              <a:t>- A related resource from which the described resource is derived.</a:t>
            </a:r>
          </a:p>
          <a:p>
            <a:r>
              <a:rPr lang="en-US" b="1" dirty="0">
                <a:solidFill>
                  <a:srgbClr val="FF0000"/>
                </a:solidFill>
              </a:rPr>
              <a:t>Subject </a:t>
            </a:r>
            <a:r>
              <a:rPr lang="en-US" dirty="0">
                <a:solidFill>
                  <a:srgbClr val="FF0000"/>
                </a:solidFill>
              </a:rPr>
              <a:t>- The topic of the resource.</a:t>
            </a:r>
          </a:p>
          <a:p>
            <a:r>
              <a:rPr lang="en-US" b="1" dirty="0">
                <a:solidFill>
                  <a:srgbClr val="FF0000"/>
                </a:solidFill>
              </a:rPr>
              <a:t>Title </a:t>
            </a:r>
            <a:r>
              <a:rPr lang="en-US" dirty="0">
                <a:solidFill>
                  <a:srgbClr val="FF0000"/>
                </a:solidFill>
              </a:rPr>
              <a:t>- A name given to the resource</a:t>
            </a:r>
          </a:p>
          <a:p>
            <a:r>
              <a:rPr lang="en-US" b="1" dirty="0">
                <a:solidFill>
                  <a:srgbClr val="FF0000"/>
                </a:solidFill>
              </a:rPr>
              <a:t>Type </a:t>
            </a:r>
            <a:r>
              <a:rPr lang="en-US" dirty="0">
                <a:solidFill>
                  <a:srgbClr val="FF0000"/>
                </a:solidFill>
              </a:rPr>
              <a:t>- The nature or genre of the resource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76032-B33E-4865-936C-189F161CDE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89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B61E-FB1A-4E83-BCF8-D5C39A420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Schema considerations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51B61-BF5A-45E9-96C4-C0853605F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55CCF8E-B2C5-44C4-A67B-8EA4D9F4D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Achilles be refactored into this schema as observable metadata?</a:t>
            </a:r>
          </a:p>
          <a:p>
            <a:r>
              <a:rPr lang="en-US" dirty="0"/>
              <a:t>Architecture</a:t>
            </a:r>
          </a:p>
          <a:p>
            <a:pPr lvl="1"/>
            <a:r>
              <a:rPr lang="en-US" dirty="0"/>
              <a:t>SQL tables: highly normalized, or use as few tables as possible?</a:t>
            </a:r>
          </a:p>
          <a:p>
            <a:pPr lvl="1"/>
            <a:r>
              <a:rPr lang="en-US" dirty="0"/>
              <a:t>Non-SQL approaches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54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B1362E-48CC-460F-A6CF-A4E5E30621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213BDA-1CF2-4889-BC8B-73A1265625A2}"/>
              </a:ext>
            </a:extLst>
          </p:cNvPr>
          <p:cNvSpPr txBox="1"/>
          <p:nvPr/>
        </p:nvSpPr>
        <p:spPr>
          <a:xfrm>
            <a:off x="2133600" y="2819400"/>
            <a:ext cx="4788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Use Cases from last time</a:t>
            </a:r>
          </a:p>
        </p:txBody>
      </p:sp>
    </p:spTree>
    <p:extLst>
      <p:ext uri="{BB962C8B-B14F-4D97-AF65-F5344CB8AC3E}">
        <p14:creationId xmlns:p14="http://schemas.microsoft.com/office/powerpoint/2010/main" val="239607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A6EA1-835D-43F8-8A52-9D4A4398B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the Forum: Vojtech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44F21-5318-480F-9118-2D024FF2C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Organizational</a:t>
            </a:r>
          </a:p>
          <a:p>
            <a:pPr lvl="1"/>
            <a:r>
              <a:rPr lang="en-US" dirty="0"/>
              <a:t>Another type of metadata are historical facts about organization. E.g., </a:t>
            </a:r>
            <a:r>
              <a:rPr lang="en-US" dirty="0" err="1"/>
              <a:t>XeiserFenente</a:t>
            </a:r>
            <a:r>
              <a:rPr lang="en-US" dirty="0"/>
              <a:t> transitioned from EHR A to EHR B on May 7th, 2001</a:t>
            </a:r>
          </a:p>
          <a:p>
            <a:pPr lvl="1"/>
            <a:r>
              <a:rPr lang="en-US" dirty="0"/>
              <a:t>Or, </a:t>
            </a:r>
            <a:r>
              <a:rPr lang="en-US" dirty="0" err="1"/>
              <a:t>XeiserFenente</a:t>
            </a:r>
            <a:r>
              <a:rPr lang="en-US" dirty="0"/>
              <a:t> acquired 1 new big hospital on June 1, 2007 - hence more admissions are recorded. (assuming encounter locations are not in the data)</a:t>
            </a:r>
          </a:p>
          <a:p>
            <a:r>
              <a:rPr lang="en-US" dirty="0"/>
              <a:t>Real-world Events</a:t>
            </a:r>
          </a:p>
          <a:p>
            <a:pPr lvl="1"/>
            <a:r>
              <a:rPr lang="en-US" dirty="0"/>
              <a:t>There was epidemic of Ebola starting on date </a:t>
            </a:r>
            <a:r>
              <a:rPr lang="en-US" dirty="0" err="1"/>
              <a:t>xyz</a:t>
            </a:r>
            <a:r>
              <a:rPr lang="en-US" dirty="0"/>
              <a:t>. (which annotates the data) (100% change in monthly trend is explained by this - it is not an error)</a:t>
            </a:r>
          </a:p>
          <a:p>
            <a:r>
              <a:rPr lang="en-US" dirty="0"/>
              <a:t>ETL design</a:t>
            </a:r>
          </a:p>
          <a:p>
            <a:pPr lvl="1"/>
            <a:r>
              <a:rPr lang="en-US" dirty="0"/>
              <a:t>Since June 7, 2016 - we link mothers the babies and we use this EHR mechanism or this Payor-based data mechanism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3EE63-2775-4536-AC8C-5C8098346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99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50400-540C-449E-B95B-316068B94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E5B33-39BD-44EB-BBF0-B8E07164D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Information about methods that create derived data</a:t>
            </a:r>
          </a:p>
          <a:p>
            <a:pPr lvl="1"/>
            <a:r>
              <a:rPr lang="en-US" dirty="0"/>
              <a:t>Oncology WG: heuristic for when and how to prioritize tumor registry vs. EHR  </a:t>
            </a:r>
          </a:p>
          <a:p>
            <a:pPr lvl="1"/>
            <a:r>
              <a:rPr lang="en-US" dirty="0"/>
              <a:t>GIS WG: methods used to model PM 2.5 exposure at a long/</a:t>
            </a:r>
            <a:r>
              <a:rPr lang="en-US" dirty="0" err="1"/>
              <a:t>lat</a:t>
            </a:r>
            <a:r>
              <a:rPr lang="en-US" dirty="0"/>
              <a:t> point given neighboring sensor readings</a:t>
            </a:r>
          </a:p>
          <a:p>
            <a:r>
              <a:rPr lang="en-US" dirty="0"/>
              <a:t>Event at an institution that could result in changes in healthcare delivery or the capture of data: E.g. dates a population management initiative was rolled out and definition of targeted population</a:t>
            </a:r>
          </a:p>
          <a:p>
            <a:r>
              <a:rPr lang="en-US" dirty="0"/>
              <a:t>Which CDM tables we couldn’t fill</a:t>
            </a:r>
          </a:p>
          <a:p>
            <a:pPr lvl="1"/>
            <a:r>
              <a:rPr lang="en-US" dirty="0"/>
              <a:t>Imputation of dates</a:t>
            </a:r>
          </a:p>
          <a:p>
            <a:pPr lvl="1"/>
            <a:r>
              <a:rPr lang="en-US" dirty="0"/>
              <a:t>Heel errors, issues, warning rationales</a:t>
            </a:r>
          </a:p>
          <a:p>
            <a:r>
              <a:rPr lang="en-US" dirty="0"/>
              <a:t>Likelihood of complete capture of health relevant concepts for patients</a:t>
            </a:r>
          </a:p>
          <a:p>
            <a:pPr lvl="1"/>
            <a:r>
              <a:rPr lang="en-US" dirty="0"/>
              <a:t>In claims, for inpatient visits, we don’t have</a:t>
            </a:r>
            <a:r>
              <a:rPr lang="en-US" dirty="0">
                <a:sym typeface="Wingdings" panose="05000000000000000000" pitchFamily="2" charset="2"/>
              </a:rPr>
              <a:t> capture of inpatient drugs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In EHR no capture of care at other institutions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In claims no capture of care that isn’t billed for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Idea: create a rough heuristic-based  hierarchy indicating </a:t>
            </a:r>
            <a:r>
              <a:rPr lang="en-US" dirty="0" err="1">
                <a:sym typeface="Wingdings" panose="05000000000000000000" pitchFamily="2" charset="2"/>
              </a:rPr>
              <a:t>prob</a:t>
            </a:r>
            <a:r>
              <a:rPr lang="en-US" dirty="0">
                <a:sym typeface="Wingdings" panose="05000000000000000000" pitchFamily="2" charset="2"/>
              </a:rPr>
              <a:t> of complete data capture. </a:t>
            </a:r>
            <a:r>
              <a:rPr lang="en-US" dirty="0" err="1">
                <a:sym typeface="Wingdings" panose="05000000000000000000" pitchFamily="2" charset="2"/>
              </a:rPr>
              <a:t>E.g</a:t>
            </a:r>
            <a:r>
              <a:rPr lang="en-US" dirty="0">
                <a:sym typeface="Wingdings" panose="05000000000000000000" pitchFamily="2" charset="2"/>
              </a:rPr>
              <a:t>: </a:t>
            </a:r>
            <a:r>
              <a:rPr lang="en-US" dirty="0" err="1">
                <a:sym typeface="Wingdings" panose="05000000000000000000" pitchFamily="2" charset="2"/>
              </a:rPr>
              <a:t>Prob</a:t>
            </a:r>
            <a:r>
              <a:rPr lang="en-US" dirty="0">
                <a:sym typeface="Wingdings" panose="05000000000000000000" pitchFamily="2" charset="2"/>
              </a:rPr>
              <a:t> complete capture during inpatient stay &gt; one month of frequent ambulatory specialty care for an acute condition &gt; years long observation  of receipt of routine primary care</a:t>
            </a:r>
          </a:p>
          <a:p>
            <a:r>
              <a:rPr lang="en-US" dirty="0">
                <a:sym typeface="Wingdings" panose="05000000000000000000" pitchFamily="2" charset="2"/>
              </a:rPr>
              <a:t>Clinical Chart Review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Patient status – confirmation of disease</a:t>
            </a:r>
          </a:p>
          <a:p>
            <a:r>
              <a:rPr lang="en-US" dirty="0">
                <a:sym typeface="Wingdings" panose="05000000000000000000" pitchFamily="2" charset="2"/>
              </a:rPr>
              <a:t>Patient receiving care from clinical trial or other research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Death events externally sourced, do we store in death table and qualify with </a:t>
            </a:r>
            <a:r>
              <a:rPr lang="en-US" dirty="0" err="1">
                <a:sym typeface="Wingdings" panose="05000000000000000000" pitchFamily="2" charset="2"/>
              </a:rPr>
              <a:t>type_concept_id</a:t>
            </a:r>
            <a:r>
              <a:rPr lang="en-US" dirty="0">
                <a:sym typeface="Wingdings" panose="05000000000000000000" pitchFamily="2" charset="2"/>
              </a:rPr>
              <a:t> / metadata?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Data quality: When it is know that research-grade resources and methods were used in data capture these can serve as gold standards  for comparison with data captured in routine clinical care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Patient populations: when patients involvement in trials at another care delivery organization is known, data users should be warned not to infer the absence of care from lack of visits, procedures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49038-78B9-4B7D-B07D-6D0656DCB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3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5F50-3E66-490D-8113-4EC9F8E96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Metadata Categories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252A41-C310-45CD-BA52-73E4FBA7B1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735E01F-B539-4C82-9E1F-5B19EADB55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7695216"/>
              </p:ext>
            </p:extLst>
          </p:nvPr>
        </p:nvGraphicFramePr>
        <p:xfrm>
          <a:off x="228600" y="1143000"/>
          <a:ext cx="8610600" cy="5525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562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4D8F7-CCAE-4733-B230-8E282706B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Unobservable Meta: Temporal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5A96C-4E0C-4A63-B01A-8DE4043FA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 time bound event, externally sourced, that impacts the CDM database</a:t>
            </a:r>
          </a:p>
          <a:p>
            <a:pPr lvl="1"/>
            <a:r>
              <a:rPr lang="en-US" dirty="0"/>
              <a:t>Could be a direct impact on a specific cohort</a:t>
            </a:r>
          </a:p>
          <a:p>
            <a:pPr lvl="1"/>
            <a:r>
              <a:rPr lang="en-US" dirty="0"/>
              <a:t>Could be a systematic attrition or gain</a:t>
            </a:r>
          </a:p>
          <a:p>
            <a:pPr lvl="0"/>
            <a:r>
              <a:rPr lang="en-US" dirty="0"/>
              <a:t>Organizational changes</a:t>
            </a:r>
          </a:p>
          <a:p>
            <a:pPr lvl="1"/>
            <a:r>
              <a:rPr lang="en-US" dirty="0"/>
              <a:t>Premier Alliance of Hospitals gains or loses access to a participating site</a:t>
            </a:r>
          </a:p>
          <a:p>
            <a:pPr lvl="1"/>
            <a:r>
              <a:rPr lang="en-US" dirty="0" err="1"/>
              <a:t>XeiserFenente</a:t>
            </a:r>
            <a:r>
              <a:rPr lang="en-US" dirty="0"/>
              <a:t> transitioned from EHR A to EHR B on May 7th, 2001</a:t>
            </a:r>
          </a:p>
          <a:p>
            <a:pPr lvl="1"/>
            <a:r>
              <a:rPr lang="en-US" dirty="0" err="1"/>
              <a:t>XeiserFenente</a:t>
            </a:r>
            <a:r>
              <a:rPr lang="en-US" dirty="0"/>
              <a:t> acquired 1 new big hospital on June 1, 2007</a:t>
            </a:r>
          </a:p>
          <a:p>
            <a:pPr lvl="1"/>
            <a:r>
              <a:rPr lang="en-US" dirty="0"/>
              <a:t>Optum increased </a:t>
            </a:r>
            <a:r>
              <a:rPr lang="en-US" dirty="0" err="1"/>
              <a:t>Clinformatics</a:t>
            </a:r>
            <a:r>
              <a:rPr lang="en-US" dirty="0"/>
              <a:t> population availability in 2015</a:t>
            </a:r>
          </a:p>
          <a:p>
            <a:r>
              <a:rPr lang="en-US" dirty="0"/>
              <a:t>Source changes</a:t>
            </a:r>
          </a:p>
          <a:p>
            <a:pPr lvl="1"/>
            <a:r>
              <a:rPr lang="en-US" dirty="0"/>
              <a:t>Optum increased diagnosis fields from ICD9/10 slots 1-5 to slots 1-25 in 2016</a:t>
            </a:r>
          </a:p>
          <a:p>
            <a:pPr lvl="0"/>
            <a:r>
              <a:rPr lang="en-US" dirty="0"/>
              <a:t>Real-world events</a:t>
            </a:r>
          </a:p>
          <a:p>
            <a:pPr lvl="1"/>
            <a:r>
              <a:rPr lang="en-US" dirty="0"/>
              <a:t>Natural disasters: e.g. deaths from Hurricane Maria in PR not well captured</a:t>
            </a:r>
          </a:p>
          <a:p>
            <a:pPr lvl="1"/>
            <a:r>
              <a:rPr lang="en-US" dirty="0"/>
              <a:t>Government policy changes: ACA enacted in 2010, increases in insured population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D3EAA8-AC9C-4EF7-BDC2-8944C5024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25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E4B3C-A656-4AA8-8C4E-3EC75BFED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Temporal Events: Impacted populations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4F51C-A8F1-4AE7-9B6D-E3CDE8FCA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warn the user that their study cohort is impacted by some temporal event?</a:t>
            </a:r>
          </a:p>
          <a:p>
            <a:pPr lvl="1"/>
            <a:r>
              <a:rPr lang="en-US" dirty="0"/>
              <a:t>In Atlas, “upload cohort to metadata,” run cohort, add pertinent info to metadata table(s)</a:t>
            </a:r>
          </a:p>
          <a:p>
            <a:pPr lvl="1"/>
            <a:r>
              <a:rPr lang="en-US" dirty="0"/>
              <a:t>Add a “post-diagnostics” or “evaluation” tab to highlight/summarize any known events impacting patients in the cohort of interest.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E3A6CB-F903-4E4D-B38C-8B4AD4E4F6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70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7CAB7-452A-44B3-B98D-E3A090084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Unobservable Meta: CDM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7E69C-4607-469C-85A9-48CA98B16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Descriptions of</a:t>
            </a:r>
            <a:r>
              <a:rPr lang="en-US" dirty="0">
                <a:sym typeface="Wingdings" panose="05000000000000000000" pitchFamily="2" charset="2"/>
              </a:rPr>
              <a:t> CDM conversion process, algorithms to derive or infer data elements, or rationales for deviation from CDM or THEMIS specifications</a:t>
            </a:r>
            <a:endParaRPr lang="en-US" dirty="0"/>
          </a:p>
          <a:p>
            <a:pPr lvl="1"/>
            <a:r>
              <a:rPr lang="en-US" dirty="0"/>
              <a:t>CDM Builder version, ETL document location</a:t>
            </a:r>
          </a:p>
          <a:p>
            <a:pPr lvl="1"/>
            <a:r>
              <a:rPr lang="en-US" dirty="0"/>
              <a:t>Domain level mapping information</a:t>
            </a:r>
          </a:p>
          <a:p>
            <a:pPr lvl="1"/>
            <a:r>
              <a:rPr lang="en-US" dirty="0"/>
              <a:t>THEMIS conventions applied: e.g. patient reported drugs do map into </a:t>
            </a:r>
            <a:r>
              <a:rPr lang="en-US" dirty="0" err="1"/>
              <a:t>drug_exposure</a:t>
            </a:r>
            <a:endParaRPr lang="en-US" dirty="0"/>
          </a:p>
          <a:p>
            <a:pPr lvl="1"/>
            <a:r>
              <a:rPr lang="en-US" dirty="0"/>
              <a:t>Pregnancy Algorithm to infer pregnancy episodes</a:t>
            </a:r>
          </a:p>
          <a:p>
            <a:pPr lvl="1"/>
            <a:r>
              <a:rPr lang="en-US" dirty="0"/>
              <a:t>Mother-Child Algorithm to infer linkages between mothers and children</a:t>
            </a:r>
          </a:p>
          <a:p>
            <a:pPr lvl="1"/>
            <a:r>
              <a:rPr lang="en-US" dirty="0"/>
              <a:t>Unfilled CDM tables (e.g. </a:t>
            </a:r>
            <a:r>
              <a:rPr lang="en-US" dirty="0" err="1"/>
              <a:t>care_site</a:t>
            </a:r>
            <a:r>
              <a:rPr lang="en-US" dirty="0"/>
              <a:t> or note)</a:t>
            </a:r>
          </a:p>
          <a:p>
            <a:pPr lvl="1"/>
            <a:r>
              <a:rPr lang="en-US" dirty="0"/>
              <a:t>Achilles Heel results in Metadata, ETL custodian annotates them with rationale</a:t>
            </a:r>
          </a:p>
          <a:p>
            <a:pPr lvl="1"/>
            <a:r>
              <a:rPr lang="en-US" dirty="0"/>
              <a:t>Patient attrition from native source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434FF8-AC26-4058-BA10-16D6CF27D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69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24591-3E1D-4BF9-9091-14D20F8D9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Unobservable Meta: 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4BEE4-2859-4F01-8438-C685AE2D9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about the provenance or lineage of the source</a:t>
            </a:r>
          </a:p>
          <a:p>
            <a:pPr lvl="1"/>
            <a:r>
              <a:rPr lang="en-US" dirty="0"/>
              <a:t>Vendor name, CDM version, native schema version, site Id of the database</a:t>
            </a:r>
          </a:p>
          <a:p>
            <a:pPr lvl="1"/>
            <a:r>
              <a:rPr lang="en-US" dirty="0"/>
              <a:t>Summary description of the source (especially for use in protocols and submissions)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E4CF8-20DB-4A4B-94AB-65E47BCA2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3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8507</TotalTime>
  <Words>918</Words>
  <Application>Microsoft Office PowerPoint</Application>
  <PresentationFormat>On-screen Show (4:3)</PresentationFormat>
  <Paragraphs>117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Metadata and Annotations Working Group</vt:lpstr>
      <vt:lpstr>PowerPoint Presentation</vt:lpstr>
      <vt:lpstr>From the Forum: Vojtech</vt:lpstr>
      <vt:lpstr>Others?</vt:lpstr>
      <vt:lpstr>Metadata Categories</vt:lpstr>
      <vt:lpstr>Unobservable Meta: Temporal Events</vt:lpstr>
      <vt:lpstr>Temporal Events: Impacted populations</vt:lpstr>
      <vt:lpstr>Unobservable Meta: CDM Design</vt:lpstr>
      <vt:lpstr>Unobservable Meta: Source</vt:lpstr>
      <vt:lpstr>Unobservable Meta: Content</vt:lpstr>
      <vt:lpstr>Unobservable Metadata Characteristics</vt:lpstr>
      <vt:lpstr>Dublin Core Metadata Element Set</vt:lpstr>
      <vt:lpstr>Schema considerations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Londhe, Ajit [JRDUS]</cp:lastModifiedBy>
  <cp:revision>442</cp:revision>
  <dcterms:created xsi:type="dcterms:W3CDTF">2013-12-30T14:14:20Z</dcterms:created>
  <dcterms:modified xsi:type="dcterms:W3CDTF">2018-06-11T17:57:45Z</dcterms:modified>
</cp:coreProperties>
</file>