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3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256"/>
            <p14:sldId id="277"/>
            <p14:sldId id="273"/>
            <p14:sldId id="279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4F81BD"/>
    <a:srgbClr val="FF0000"/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Population level estimation workgroup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Martijn Schuemie</a:t>
            </a:r>
          </a:p>
          <a:p>
            <a:r>
              <a:rPr lang="en-US" smtClean="0"/>
              <a:t>Marc Suchard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Evaluation Task Force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Develop the methodology for </a:t>
            </a:r>
            <a:r>
              <a:rPr lang="en-US"/>
              <a:t>evaluating </a:t>
            </a:r>
            <a:r>
              <a:rPr lang="en-US" smtClean="0"/>
              <a:t>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Use </a:t>
            </a:r>
            <a:r>
              <a:rPr lang="en-US"/>
              <a:t>the developed methodology to systematically evaluate a large set of study designs and </a:t>
            </a:r>
            <a:r>
              <a:rPr lang="en-US"/>
              <a:t>design </a:t>
            </a:r>
            <a:r>
              <a:rPr lang="en-US" smtClean="0"/>
              <a:t>choices.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To </a:t>
            </a:r>
            <a:r>
              <a:rPr lang="en-US" smtClean="0"/>
              <a:t>inform best practices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OMOP Experiment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5925"/>
            <a:ext cx="8229600" cy="46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 from OMOP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mtClean="0"/>
              <a:t>Issues with the OMOP experiment(s):</a:t>
            </a:r>
          </a:p>
          <a:p>
            <a:r>
              <a:rPr lang="en-US" sz="2800" smtClean="0"/>
              <a:t>Problem with know positive controls (especially contra-indication) that artificially favors self-controlled designs</a:t>
            </a:r>
          </a:p>
          <a:p>
            <a:r>
              <a:rPr lang="en-US" sz="2800" smtClean="0"/>
              <a:t>Limitations in methods library</a:t>
            </a:r>
          </a:p>
          <a:p>
            <a:pPr lvl="1"/>
            <a:r>
              <a:rPr lang="en-US" sz="2400" smtClean="0"/>
              <a:t>Forgot to censor in SCC</a:t>
            </a:r>
          </a:p>
          <a:p>
            <a:pPr lvl="1"/>
            <a:r>
              <a:rPr lang="en-US" sz="2400" smtClean="0"/>
              <a:t>MSCCS applied shrinkage to exposure of interest</a:t>
            </a:r>
          </a:p>
          <a:p>
            <a:pPr lvl="1"/>
            <a:r>
              <a:rPr lang="en-US" sz="2400" smtClean="0"/>
              <a:t>CohortMethod did not correct for differences in length of follow up</a:t>
            </a:r>
          </a:p>
          <a:p>
            <a:r>
              <a:rPr lang="en-US" sz="2800" smtClean="0"/>
              <a:t>Uncertainty around positive and negative status</a:t>
            </a:r>
          </a:p>
          <a:p>
            <a:r>
              <a:rPr lang="en-US" sz="2800" smtClean="0"/>
              <a:t>Don’t </a:t>
            </a:r>
            <a:r>
              <a:rPr lang="en-US" sz="2800"/>
              <a:t>know true RR if RR != 1</a:t>
            </a:r>
          </a:p>
          <a:p>
            <a:endParaRPr lang="en-US" sz="2800" smtClean="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Must specify 3 components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946595" y="4208386"/>
            <a:ext cx="1371600" cy="8382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Data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929010"/>
            <a:ext cx="114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Methods</a:t>
            </a:r>
            <a:endParaRPr lang="en-US" sz="2000" b="1"/>
          </a:p>
        </p:txBody>
      </p:sp>
      <p:sp>
        <p:nvSpPr>
          <p:cNvPr id="8" name="TextBox 7"/>
          <p:cNvSpPr txBox="1"/>
          <p:nvPr/>
        </p:nvSpPr>
        <p:spPr>
          <a:xfrm>
            <a:off x="54591" y="1960131"/>
            <a:ext cx="29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Gold standard</a:t>
            </a:r>
          </a:p>
          <a:p>
            <a:r>
              <a:rPr lang="en-US" sz="2000" b="1" smtClean="0"/>
              <a:t>(Exposure-Outcome pairs)</a:t>
            </a:r>
            <a:endParaRPr lang="en-US" sz="2000" b="1"/>
          </a:p>
        </p:txBody>
      </p:sp>
      <p:sp>
        <p:nvSpPr>
          <p:cNvPr id="7" name="Up-Down Arrow 6"/>
          <p:cNvSpPr/>
          <p:nvPr/>
        </p:nvSpPr>
        <p:spPr>
          <a:xfrm rot="2547543">
            <a:off x="5494047" y="2208388"/>
            <a:ext cx="381000" cy="2153805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19052457" flipH="1">
            <a:off x="3361578" y="2208388"/>
            <a:ext cx="381000" cy="2153805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16200000" flipH="1">
            <a:off x="4381050" y="590853"/>
            <a:ext cx="381001" cy="3124202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Gold standard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Real negative controls</a:t>
            </a:r>
          </a:p>
          <a:p>
            <a:r>
              <a:rPr lang="en-US" smtClean="0"/>
              <a:t>Synthetic positive controls</a:t>
            </a:r>
          </a:p>
          <a:p>
            <a:r>
              <a:rPr lang="en-US" smtClean="0"/>
              <a:t>Recent RCTs: use only data from before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population-level estimation?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/>
              <a:t>Does exposure to A increase the risk of outcome X</a:t>
            </a:r>
            <a:r>
              <a:rPr lang="en-US" smtClean="0"/>
              <a:t>?</a:t>
            </a:r>
          </a:p>
          <a:p>
            <a:endParaRPr lang="en-US"/>
          </a:p>
          <a:p>
            <a:r>
              <a:rPr lang="en-US"/>
              <a:t>Does exposure to A increase the risk of outcome X </a:t>
            </a:r>
            <a:r>
              <a:rPr lang="en-US" i="1"/>
              <a:t>compared to exposure to B</a:t>
            </a:r>
            <a:r>
              <a:rPr lang="en-US"/>
              <a:t>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8/80/World_map_-_low_resolution.svg/2000px-World_map_-_low_resolu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659374"/>
            <a:ext cx="7220996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Workgroup meetings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0580" y="1659374"/>
            <a:ext cx="3512820" cy="4711700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1659374"/>
            <a:ext cx="3708176" cy="4711700"/>
          </a:xfrm>
          <a:prstGeom prst="rect">
            <a:avLst/>
          </a:prstGeom>
          <a:solidFill>
            <a:srgbClr val="C0504D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1180" y="1320522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Western hemisphere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1288256"/>
            <a:ext cx="20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Eastern hemisphere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Workgroup wiki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9" y="1219200"/>
            <a:ext cx="7568862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0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/>
              <a:t>Develop scientific methods for observational research leading to population level estimates that are accurate, reliable, and reproducible, and facilitate the use of these methods by the community.</a:t>
            </a:r>
          </a:p>
          <a:p>
            <a:endParaRPr lang="en-US" sz="3000"/>
          </a:p>
          <a:p>
            <a:pPr marL="0" indent="0">
              <a:buNone/>
            </a:pPr>
            <a:r>
              <a:rPr lang="en-US" sz="3000"/>
              <a:t>Specific goals</a:t>
            </a:r>
            <a:r>
              <a:rPr lang="en-US" sz="3000" smtClean="0"/>
              <a:t>:</a:t>
            </a:r>
            <a:endParaRPr lang="en-US" sz="3000"/>
          </a:p>
          <a:p>
            <a:r>
              <a:rPr lang="en-US" sz="3000" smtClean="0"/>
              <a:t>Specify </a:t>
            </a:r>
            <a:r>
              <a:rPr lang="en-US" sz="3000"/>
              <a:t>OHDSI </a:t>
            </a:r>
            <a:r>
              <a:rPr lang="en-US" sz="3000" b="1"/>
              <a:t>Best Practices </a:t>
            </a:r>
            <a:r>
              <a:rPr lang="en-US" sz="3000"/>
              <a:t>for Estimating Population-Level </a:t>
            </a:r>
            <a:r>
              <a:rPr lang="en-US" sz="3000" smtClean="0"/>
              <a:t>Effects</a:t>
            </a:r>
          </a:p>
          <a:p>
            <a:r>
              <a:rPr lang="en-US" sz="3000"/>
              <a:t>Develop the </a:t>
            </a:r>
            <a:r>
              <a:rPr lang="en-US" sz="3000" b="1"/>
              <a:t>Methods library</a:t>
            </a:r>
          </a:p>
          <a:p>
            <a:pPr marL="0" indent="0">
              <a:buNone/>
            </a:pPr>
            <a:endParaRPr 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practices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mtClean="0"/>
              <a:t>&gt;= 10 guidelines on how to do population-level estimation:</a:t>
            </a:r>
          </a:p>
          <a:p>
            <a:pPr marL="0" indent="0">
              <a:buNone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r>
              <a:rPr lang="en-US"/>
              <a:t>AHRQ: Developing a Protocol for Observational Comparative Effectiveness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Comparative Effectiveness Research Collaborative: Observational Study Assessment Questionnaire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ENCePP Checklist for Study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ENCePP Guide on Methodological Standards in Pharmacoepidemiology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FDA: Guidance for Industry Good Pharmacovigilance Practices and Pharmacoepidemiologic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Good ReseArch for Comparative Effectiveness (GRACE) 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GRACE 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ISPOR Good Research Practices for Retrospective Database Analysis Task Force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PCORI Methodology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ISPE Guidelines for good pharmacoepidemiology practices (GPP)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825067"/>
            <a:ext cx="6399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11.   OHDSI Best Practices for Population-Level Estimation</a:t>
            </a:r>
          </a:p>
          <a:p>
            <a:endParaRPr lang="en-US" sz="20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8067" y="2209800"/>
            <a:ext cx="5486400" cy="1981200"/>
          </a:xfrm>
          <a:prstGeom prst="roundRect">
            <a:avLst/>
          </a:prstGeom>
          <a:effectLst>
            <a:outerShdw blurRad="114300" dist="889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All other guidelines are vague and non-prescriptive, especially about which methods to use.</a:t>
            </a:r>
          </a:p>
          <a:p>
            <a:endParaRPr lang="en-US"/>
          </a:p>
          <a:p>
            <a:r>
              <a:rPr lang="en-US" smtClean="0"/>
              <a:t>OHDSI guidelines will be prescriptive, and we think researchers should justify why they deviate from best practices when they do.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</a:t>
            </a:r>
            <a:r>
              <a:rPr lang="en-US" smtClean="0"/>
              <a:t>practices are on the Wiki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9" y="1219200"/>
            <a:ext cx="7437001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88067" y="2819400"/>
            <a:ext cx="5486400" cy="2286000"/>
          </a:xfrm>
          <a:prstGeom prst="roundRect">
            <a:avLst/>
          </a:prstGeom>
          <a:effectLst>
            <a:outerShdw blurRad="114300" dist="889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Workgroup verdict: </a:t>
            </a:r>
          </a:p>
          <a:p>
            <a:r>
              <a:rPr lang="en-US" smtClean="0"/>
              <a:t>We need empirical evidence to support some of the proposed best practices</a:t>
            </a:r>
          </a:p>
          <a:p>
            <a:endParaRPr lang="en-US"/>
          </a:p>
          <a:p>
            <a:r>
              <a:rPr lang="en-US" smtClean="0"/>
              <a:t>E.g. Large scale regularized regression for propensity scores requires evidence it is better than other approaches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Methods library:</a:t>
            </a:r>
          </a:p>
          <a:p>
            <a:r>
              <a:rPr lang="en-US" smtClean="0"/>
              <a:t>Methods:</a:t>
            </a:r>
          </a:p>
          <a:p>
            <a:pPr lvl="1"/>
            <a:r>
              <a:rPr lang="en-US" smtClean="0"/>
              <a:t>CohortMethod</a:t>
            </a:r>
          </a:p>
          <a:p>
            <a:pPr lvl="1"/>
            <a:r>
              <a:rPr lang="en-US" smtClean="0"/>
              <a:t>SelfControlledCaseSeries</a:t>
            </a:r>
          </a:p>
          <a:p>
            <a:pPr lvl="1"/>
            <a:r>
              <a:rPr lang="en-US" smtClean="0"/>
              <a:t>CaseControl</a:t>
            </a:r>
          </a:p>
          <a:p>
            <a:pPr lvl="1"/>
            <a:r>
              <a:rPr lang="en-US" smtClean="0"/>
              <a:t>SelfControlledCohort</a:t>
            </a:r>
          </a:p>
          <a:p>
            <a:pPr lvl="1"/>
            <a:r>
              <a:rPr lang="en-US" smtClean="0"/>
              <a:t>ICTemporalPatternDiscovery</a:t>
            </a:r>
          </a:p>
          <a:p>
            <a:r>
              <a:rPr lang="en-US" smtClean="0"/>
              <a:t>EmpiricalCalibration</a:t>
            </a:r>
          </a:p>
          <a:p>
            <a:r>
              <a:rPr lang="en-US" smtClean="0"/>
              <a:t>MethodEvaluation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14800" y="1219200"/>
            <a:ext cx="4952999" cy="1447800"/>
          </a:xfrm>
          <a:prstGeom prst="roundRect">
            <a:avLst/>
          </a:prstGeom>
          <a:effectLst>
            <a:outerShdw blurRad="114300" dist="889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/>
              <a:t>Available as open source R packages</a:t>
            </a:r>
          </a:p>
          <a:p>
            <a:endParaRPr lang="en-US" sz="2400"/>
          </a:p>
          <a:p>
            <a:r>
              <a:rPr lang="en-US" sz="2400" smtClean="0"/>
              <a:t>Run against the CDM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59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Novel methods:</a:t>
            </a:r>
          </a:p>
          <a:p>
            <a:r>
              <a:rPr lang="en-US" smtClean="0"/>
              <a:t>Advanced approaches to propensity scores</a:t>
            </a:r>
          </a:p>
          <a:p>
            <a:r>
              <a:rPr lang="en-US" smtClean="0"/>
              <a:t>Comparative SCCS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433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Population level estimation workgroup</vt:lpstr>
      <vt:lpstr>What is population-level estimation?</vt:lpstr>
      <vt:lpstr>Workgroup meetings</vt:lpstr>
      <vt:lpstr>Workgroup wiki</vt:lpstr>
      <vt:lpstr>Objective</vt:lpstr>
      <vt:lpstr>Best practices</vt:lpstr>
      <vt:lpstr>Best practices are on the Wiki</vt:lpstr>
      <vt:lpstr>Development</vt:lpstr>
      <vt:lpstr>Development</vt:lpstr>
      <vt:lpstr>Method Evaluation Task Force</vt:lpstr>
      <vt:lpstr>OMOP Experiment</vt:lpstr>
      <vt:lpstr>Lessons learned from OMOP</vt:lpstr>
      <vt:lpstr>Must specify 3 components</vt:lpstr>
      <vt:lpstr>Gold standard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97</cp:revision>
  <dcterms:created xsi:type="dcterms:W3CDTF">2013-12-30T14:14:20Z</dcterms:created>
  <dcterms:modified xsi:type="dcterms:W3CDTF">2017-03-16T10:12:23Z</dcterms:modified>
</cp:coreProperties>
</file>