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5"/>
  </p:notesMasterIdLst>
  <p:sldIdLst>
    <p:sldId id="256" r:id="rId2"/>
    <p:sldId id="569" r:id="rId3"/>
    <p:sldId id="553" r:id="rId4"/>
    <p:sldId id="570" r:id="rId5"/>
    <p:sldId id="579" r:id="rId6"/>
    <p:sldId id="574" r:id="rId7"/>
    <p:sldId id="571" r:id="rId8"/>
    <p:sldId id="573" r:id="rId9"/>
    <p:sldId id="576" r:id="rId10"/>
    <p:sldId id="548" r:id="rId11"/>
    <p:sldId id="556" r:id="rId12"/>
    <p:sldId id="535" r:id="rId13"/>
    <p:sldId id="577" r:id="rId14"/>
  </p:sldIdLst>
  <p:sldSz cx="9144000" cy="6858000" type="screen4x3"/>
  <p:notesSz cx="68580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7">
          <p15:clr>
            <a:srgbClr val="A4A3A4"/>
          </p15:clr>
        </p15:guide>
        <p15:guide id="2" pos="2237">
          <p15:clr>
            <a:srgbClr val="A4A3A4"/>
          </p15:clr>
        </p15:guide>
        <p15:guide id="3" orient="horz" pos="2928">
          <p15:clr>
            <a:srgbClr val="A4A3A4"/>
          </p15:clr>
        </p15:guide>
        <p15:guide id="4"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DB77"/>
    <a:srgbClr val="456A1C"/>
    <a:srgbClr val="6EA92D"/>
    <a:srgbClr val="CEEAB0"/>
    <a:srgbClr val="2986E2"/>
    <a:srgbClr val="86E4EE"/>
    <a:srgbClr val="A0BAAE"/>
    <a:srgbClr val="CA6DE3"/>
    <a:srgbClr val="51A53D"/>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72" autoAdjust="0"/>
    <p:restoredTop sz="88677" autoAdjust="0"/>
  </p:normalViewPr>
  <p:slideViewPr>
    <p:cSldViewPr snapToGrid="0" snapToObjects="1" showGuides="1">
      <p:cViewPr varScale="1">
        <p:scale>
          <a:sx n="93" d="100"/>
          <a:sy n="93" d="100"/>
        </p:scale>
        <p:origin x="96" y="11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77" d="100"/>
          <a:sy n="77" d="100"/>
        </p:scale>
        <p:origin x="-1722" y="-108"/>
      </p:cViewPr>
      <p:guideLst>
        <p:guide orient="horz" pos="2957"/>
        <p:guide pos="2237"/>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297" tIns="46148" rIns="92297" bIns="46148"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2297" tIns="46148" rIns="92297" bIns="46148" rtlCol="0"/>
          <a:lstStyle>
            <a:lvl1pPr algn="r">
              <a:defRPr sz="1200"/>
            </a:lvl1pPr>
          </a:lstStyle>
          <a:p>
            <a:fld id="{8555E7E2-038C-4373-A308-AD49E33EB5DF}" type="datetimeFigureOut">
              <a:rPr lang="en-US" smtClean="0"/>
              <a:pPr/>
              <a:t>12/12/2017</a:t>
            </a:fld>
            <a:endParaRPr lang="en-US"/>
          </a:p>
        </p:txBody>
      </p:sp>
      <p:sp>
        <p:nvSpPr>
          <p:cNvPr id="4" name="Slide Image Placeholder 3"/>
          <p:cNvSpPr>
            <a:spLocks noGrp="1" noRot="1" noChangeAspect="1"/>
          </p:cNvSpPr>
          <p:nvPr>
            <p:ph type="sldImg" idx="2"/>
          </p:nvPr>
        </p:nvSpPr>
        <p:spPr>
          <a:xfrm>
            <a:off x="1106488" y="698500"/>
            <a:ext cx="4645025" cy="3484563"/>
          </a:xfrm>
          <a:prstGeom prst="rect">
            <a:avLst/>
          </a:prstGeom>
          <a:noFill/>
          <a:ln w="12700">
            <a:solidFill>
              <a:prstClr val="black"/>
            </a:solidFill>
          </a:ln>
        </p:spPr>
        <p:txBody>
          <a:bodyPr vert="horz" lIns="92297" tIns="46148" rIns="92297" bIns="46148"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2297" tIns="46148" rIns="92297" bIns="4614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2297" tIns="46148" rIns="92297" bIns="46148"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2297" tIns="46148" rIns="92297" bIns="46148" rtlCol="0" anchor="b"/>
          <a:lstStyle>
            <a:lvl1pPr algn="r">
              <a:defRPr sz="1200"/>
            </a:lvl1pPr>
          </a:lstStyle>
          <a:p>
            <a:fld id="{22E62CA1-53D3-4727-83A6-2E9A802D4D3B}" type="slidenum">
              <a:rPr lang="en-US" smtClean="0"/>
              <a:pPr/>
              <a:t>‹#›</a:t>
            </a:fld>
            <a:endParaRPr lang="en-US"/>
          </a:p>
        </p:txBody>
      </p:sp>
    </p:spTree>
    <p:extLst>
      <p:ext uri="{BB962C8B-B14F-4D97-AF65-F5344CB8AC3E}">
        <p14:creationId xmlns:p14="http://schemas.microsoft.com/office/powerpoint/2010/main" val="709724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Rectangle 4"/>
          <p:cNvSpPr/>
          <p:nvPr/>
        </p:nvSpPr>
        <p:spPr>
          <a:xfrm>
            <a:off x="363538" y="0"/>
            <a:ext cx="153987" cy="1690688"/>
          </a:xfrm>
          <a:prstGeom prst="rect">
            <a:avLst/>
          </a:prstGeom>
          <a:solidFill>
            <a:srgbClr val="2986E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363538" y="1690688"/>
            <a:ext cx="153987" cy="1804987"/>
          </a:xfrm>
          <a:prstGeom prst="rect">
            <a:avLst/>
          </a:prstGeom>
          <a:solidFill>
            <a:srgbClr val="F2652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363538" y="3495675"/>
            <a:ext cx="153987" cy="2549525"/>
          </a:xfrm>
          <a:prstGeom prst="rect">
            <a:avLst/>
          </a:prstGeom>
          <a:solidFill>
            <a:srgbClr val="FFF5BC"/>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1459420" y="2194895"/>
            <a:ext cx="6949679" cy="1470025"/>
          </a:xfrm>
        </p:spPr>
        <p:txBody>
          <a:bodyPr>
            <a:normAutofit/>
          </a:bodyPr>
          <a:lstStyle>
            <a:lvl1pPr algn="l">
              <a:defRPr sz="4000" b="1" i="0">
                <a:latin typeface="Georgia"/>
                <a:cs typeface="Georgia"/>
              </a:defRPr>
            </a:lvl1pPr>
          </a:lstStyle>
          <a:p>
            <a:r>
              <a:rPr lang="en-US"/>
              <a:t>Click to edit Master title style</a:t>
            </a:r>
            <a:endParaRPr lang="en-US" dirty="0"/>
          </a:p>
        </p:txBody>
      </p:sp>
      <p:sp>
        <p:nvSpPr>
          <p:cNvPr id="3" name="Subtitle 2"/>
          <p:cNvSpPr>
            <a:spLocks noGrp="1"/>
          </p:cNvSpPr>
          <p:nvPr>
            <p:ph type="subTitle" idx="1"/>
          </p:nvPr>
        </p:nvSpPr>
        <p:spPr>
          <a:xfrm>
            <a:off x="724709" y="4292600"/>
            <a:ext cx="7684390" cy="1752600"/>
          </a:xfrm>
        </p:spPr>
        <p:txBody>
          <a:bodyPr>
            <a:normAutofit/>
          </a:bodyPr>
          <a:lstStyle>
            <a:lvl1pPr marL="0" indent="0" algn="l">
              <a:buNone/>
              <a:defRPr sz="1800" b="0" i="0">
                <a:solidFill>
                  <a:srgbClr val="000000"/>
                </a:solidFill>
                <a:latin typeface="Corbel"/>
                <a:cs typeface="Corbe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8" name="Picture 7" descr="MSK_logo_bevl_hor_r_pos_d.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5488" y="771299"/>
            <a:ext cx="3011524" cy="914431"/>
          </a:xfrm>
          <a:prstGeom prst="rect">
            <a:avLst/>
          </a:prstGeom>
        </p:spPr>
      </p:pic>
    </p:spTree>
    <p:extLst>
      <p:ext uri="{BB962C8B-B14F-4D97-AF65-F5344CB8AC3E}">
        <p14:creationId xmlns:p14="http://schemas.microsoft.com/office/powerpoint/2010/main" val="3582718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363538" y="0"/>
            <a:ext cx="153987" cy="971550"/>
          </a:xfrm>
          <a:prstGeom prst="rect">
            <a:avLst/>
          </a:prstGeom>
          <a:solidFill>
            <a:srgbClr val="2986E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363538" y="971550"/>
            <a:ext cx="153987" cy="401638"/>
          </a:xfrm>
          <a:prstGeom prst="rect">
            <a:avLst/>
          </a:prstGeom>
          <a:solidFill>
            <a:srgbClr val="F2652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363538" y="1373188"/>
            <a:ext cx="153987" cy="703262"/>
          </a:xfrm>
          <a:prstGeom prst="rect">
            <a:avLst/>
          </a:prstGeom>
          <a:solidFill>
            <a:srgbClr val="FFF5BC"/>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65629" y="297658"/>
            <a:ext cx="7679871" cy="782662"/>
          </a:xfrm>
        </p:spPr>
        <p:txBody>
          <a:bodyPr/>
          <a:lstStyle>
            <a:lvl1pPr algn="l">
              <a:defRPr/>
            </a:lvl1pPr>
          </a:lstStyle>
          <a:p>
            <a:r>
              <a:rPr lang="en-US"/>
              <a:t>Click to edit Master title style</a:t>
            </a:r>
            <a:endParaRPr lang="en-US" dirty="0"/>
          </a:p>
        </p:txBody>
      </p:sp>
      <p:sp>
        <p:nvSpPr>
          <p:cNvPr id="3" name="Content Placeholder 2"/>
          <p:cNvSpPr>
            <a:spLocks noGrp="1"/>
          </p:cNvSpPr>
          <p:nvPr>
            <p:ph idx="1"/>
          </p:nvPr>
        </p:nvSpPr>
        <p:spPr>
          <a:xfrm>
            <a:off x="765629" y="1202966"/>
            <a:ext cx="7679871"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a:xfrm>
            <a:off x="765175"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FDB103F7-F532-7E41-A643-14513E3B0DC9}" type="datetimeFigureOut">
              <a:rPr lang="en-US"/>
              <a:pPr>
                <a:defRPr/>
              </a:pPr>
              <a:t>12/12/2017</a:t>
            </a:fld>
            <a:endParaRPr lang="en-US"/>
          </a:p>
        </p:txBody>
      </p:sp>
      <p:sp>
        <p:nvSpPr>
          <p:cNvPr id="8" name="Footer Placeholder 4"/>
          <p:cNvSpPr>
            <a:spLocks noGrp="1"/>
          </p:cNvSpPr>
          <p:nvPr>
            <p:ph type="ftr" sz="quarter" idx="11"/>
          </p:nvPr>
        </p:nvSpPr>
        <p:spPr>
          <a:xfrm>
            <a:off x="3160713" y="6356350"/>
            <a:ext cx="2895600"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a:off x="6311900" y="6356350"/>
            <a:ext cx="2133600" cy="365125"/>
          </a:xfrm>
          <a:prstGeom prst="rect">
            <a:avLst/>
          </a:prstGeom>
        </p:spPr>
        <p:txBody>
          <a:bodyPr/>
          <a:lstStyle>
            <a:lvl1pPr>
              <a:defRPr/>
            </a:lvl1pPr>
          </a:lstStyle>
          <a:p>
            <a:pPr>
              <a:defRPr/>
            </a:pPr>
            <a:fld id="{612E4D73-AB55-8D45-A235-151C299D4DE6}" type="slidenum">
              <a:rPr lang="en-US"/>
              <a:pPr>
                <a:defRPr/>
              </a:pPr>
              <a:t>‹#›</a:t>
            </a:fld>
            <a:endParaRPr lang="en-US"/>
          </a:p>
        </p:txBody>
      </p:sp>
    </p:spTree>
    <p:extLst>
      <p:ext uri="{BB962C8B-B14F-4D97-AF65-F5344CB8AC3E}">
        <p14:creationId xmlns:p14="http://schemas.microsoft.com/office/powerpoint/2010/main" val="713850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363538" y="0"/>
            <a:ext cx="153987" cy="971550"/>
          </a:xfrm>
          <a:prstGeom prst="rect">
            <a:avLst/>
          </a:prstGeom>
          <a:solidFill>
            <a:srgbClr val="2986E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363538" y="971550"/>
            <a:ext cx="153987" cy="401638"/>
          </a:xfrm>
          <a:prstGeom prst="rect">
            <a:avLst/>
          </a:prstGeom>
          <a:solidFill>
            <a:srgbClr val="F2652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363538" y="1373188"/>
            <a:ext cx="153987" cy="703262"/>
          </a:xfrm>
          <a:prstGeom prst="rect">
            <a:avLst/>
          </a:prstGeom>
          <a:solidFill>
            <a:srgbClr val="FFF5BC"/>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60184" y="330699"/>
            <a:ext cx="7649030" cy="75193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0184" y="1223450"/>
            <a:ext cx="371203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223450"/>
            <a:ext cx="376101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0"/>
          </p:nvPr>
        </p:nvSpPr>
        <p:spPr>
          <a:xfrm>
            <a:off x="760413" y="6356350"/>
            <a:ext cx="1960562" cy="365125"/>
          </a:xfrm>
          <a:prstGeom prst="rect">
            <a:avLst/>
          </a:prstGeom>
        </p:spPr>
        <p:txBody>
          <a:bodyPr/>
          <a:lstStyle>
            <a:lvl1pPr fontAlgn="auto">
              <a:spcBef>
                <a:spcPts val="0"/>
              </a:spcBef>
              <a:spcAft>
                <a:spcPts val="0"/>
              </a:spcAft>
              <a:defRPr smtClean="0">
                <a:latin typeface="Corbel"/>
                <a:ea typeface="+mn-ea"/>
                <a:cs typeface="Corbel"/>
              </a:defRPr>
            </a:lvl1pPr>
          </a:lstStyle>
          <a:p>
            <a:pPr>
              <a:defRPr/>
            </a:pPr>
            <a:fld id="{44A5B27C-8795-E84E-9259-35C391223D80}" type="datetimeFigureOut">
              <a:rPr lang="en-US"/>
              <a:pPr>
                <a:defRPr/>
              </a:pPr>
              <a:t>12/12/2017</a:t>
            </a:fld>
            <a:endParaRPr lang="en-US" dirty="0"/>
          </a:p>
        </p:txBody>
      </p:sp>
      <p:sp>
        <p:nvSpPr>
          <p:cNvPr id="9" name="Footer Placeholder 5"/>
          <p:cNvSpPr>
            <a:spLocks noGrp="1"/>
          </p:cNvSpPr>
          <p:nvPr>
            <p:ph type="ftr" sz="quarter" idx="11"/>
          </p:nvPr>
        </p:nvSpPr>
        <p:spPr>
          <a:xfrm>
            <a:off x="3043238" y="6356350"/>
            <a:ext cx="2895600" cy="365125"/>
          </a:xfrm>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6275388" y="6356350"/>
            <a:ext cx="2133600" cy="365125"/>
          </a:xfrm>
          <a:prstGeom prst="rect">
            <a:avLst/>
          </a:prstGeom>
        </p:spPr>
        <p:txBody>
          <a:bodyPr/>
          <a:lstStyle>
            <a:lvl1pPr>
              <a:defRPr smtClean="0">
                <a:latin typeface="Corbel"/>
                <a:cs typeface="Corbel"/>
              </a:defRPr>
            </a:lvl1pPr>
          </a:lstStyle>
          <a:p>
            <a:pPr>
              <a:defRPr/>
            </a:pPr>
            <a:fld id="{36883920-E7F9-7D43-A4CA-530CE0F36944}" type="slidenum">
              <a:rPr lang="en-US"/>
              <a:pPr>
                <a:defRPr/>
              </a:pPr>
              <a:t>‹#›</a:t>
            </a:fld>
            <a:endParaRPr lang="en-US" dirty="0"/>
          </a:p>
        </p:txBody>
      </p:sp>
    </p:spTree>
    <p:extLst>
      <p:ext uri="{BB962C8B-B14F-4D97-AF65-F5344CB8AC3E}">
        <p14:creationId xmlns:p14="http://schemas.microsoft.com/office/powerpoint/2010/main" val="405284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52930" y="256040"/>
            <a:ext cx="7647214" cy="811232"/>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752930" y="1429007"/>
            <a:ext cx="374445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52930" y="2068769"/>
            <a:ext cx="374445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6" y="1429007"/>
            <a:ext cx="37551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068769"/>
            <a:ext cx="37551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752475" y="6356350"/>
            <a:ext cx="2133600" cy="365125"/>
          </a:xfrm>
          <a:prstGeom prst="rect">
            <a:avLst/>
          </a:prstGeom>
        </p:spPr>
        <p:txBody>
          <a:bodyPr/>
          <a:lstStyle>
            <a:lvl1pPr fontAlgn="auto">
              <a:spcBef>
                <a:spcPts val="0"/>
              </a:spcBef>
              <a:spcAft>
                <a:spcPts val="0"/>
              </a:spcAft>
              <a:defRPr smtClean="0">
                <a:latin typeface="Corbel"/>
                <a:ea typeface="+mn-ea"/>
                <a:cs typeface="Corbel"/>
              </a:defRPr>
            </a:lvl1pPr>
          </a:lstStyle>
          <a:p>
            <a:pPr>
              <a:defRPr/>
            </a:pPr>
            <a:fld id="{70BB889F-615B-A143-81B8-7F50487870FF}" type="datetimeFigureOut">
              <a:rPr lang="en-US"/>
              <a:pPr>
                <a:defRPr/>
              </a:pPr>
              <a:t>12/12/2017</a:t>
            </a:fld>
            <a:endParaRPr lang="en-US" dirty="0"/>
          </a:p>
        </p:txBody>
      </p:sp>
      <p:sp>
        <p:nvSpPr>
          <p:cNvPr id="8" name="Footer Placeholder 7"/>
          <p:cNvSpPr>
            <a:spLocks noGrp="1"/>
          </p:cNvSpPr>
          <p:nvPr>
            <p:ph type="ftr" sz="quarter" idx="11"/>
          </p:nvPr>
        </p:nvSpPr>
        <p:spPr>
          <a:xfrm>
            <a:off x="3124200" y="6356350"/>
            <a:ext cx="2895600" cy="365125"/>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6265863" y="6356350"/>
            <a:ext cx="2133600" cy="365125"/>
          </a:xfrm>
          <a:prstGeom prst="rect">
            <a:avLst/>
          </a:prstGeom>
        </p:spPr>
        <p:txBody>
          <a:bodyPr/>
          <a:lstStyle>
            <a:lvl1pPr>
              <a:defRPr smtClean="0">
                <a:latin typeface="Corbel"/>
                <a:cs typeface="Corbel"/>
              </a:defRPr>
            </a:lvl1pPr>
          </a:lstStyle>
          <a:p>
            <a:pPr>
              <a:defRPr/>
            </a:pPr>
            <a:fld id="{BB5FCFC4-4A72-F240-B0FB-BFC271FC492A}" type="slidenum">
              <a:rPr lang="en-US"/>
              <a:pPr>
                <a:defRPr/>
              </a:pPr>
              <a:t>‹#›</a:t>
            </a:fld>
            <a:endParaRPr lang="en-US" dirty="0"/>
          </a:p>
        </p:txBody>
      </p:sp>
    </p:spTree>
    <p:extLst>
      <p:ext uri="{BB962C8B-B14F-4D97-AF65-F5344CB8AC3E}">
        <p14:creationId xmlns:p14="http://schemas.microsoft.com/office/powerpoint/2010/main" val="1869721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0" y="143380"/>
            <a:ext cx="7647214" cy="948410"/>
          </a:xfrm>
        </p:spPr>
        <p:txBody>
          <a:bodyPr/>
          <a:lstStyle/>
          <a:p>
            <a:r>
              <a:rPr lang="en-US"/>
              <a:t>Click to edit Master title style</a:t>
            </a:r>
          </a:p>
        </p:txBody>
      </p:sp>
      <p:sp>
        <p:nvSpPr>
          <p:cNvPr id="3" name="Date Placeholder 2"/>
          <p:cNvSpPr>
            <a:spLocks noGrp="1"/>
          </p:cNvSpPr>
          <p:nvPr>
            <p:ph type="dt" sz="half" idx="10"/>
          </p:nvPr>
        </p:nvSpPr>
        <p:spPr>
          <a:xfrm>
            <a:off x="7620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1D3DDAA1-284A-A446-91F6-E1B13999B2E4}" type="datetimeFigureOut">
              <a:rPr lang="en-US"/>
              <a:pPr>
                <a:defRPr/>
              </a:pPr>
              <a:t>12/12/2017</a:t>
            </a:fld>
            <a:endParaRPr lang="en-US" dirty="0"/>
          </a:p>
        </p:txBody>
      </p:sp>
      <p:sp>
        <p:nvSpPr>
          <p:cNvPr id="4" name="Footer Placeholder 3"/>
          <p:cNvSpPr>
            <a:spLocks noGrp="1"/>
          </p:cNvSpPr>
          <p:nvPr>
            <p:ph type="ftr" sz="quarter" idx="11"/>
          </p:nvPr>
        </p:nvSpPr>
        <p:spPr>
          <a:xfrm>
            <a:off x="3133725" y="6356350"/>
            <a:ext cx="2895600" cy="365125"/>
          </a:xfrm>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6275388" y="6356350"/>
            <a:ext cx="2133600" cy="365125"/>
          </a:xfrm>
          <a:prstGeom prst="rect">
            <a:avLst/>
          </a:prstGeom>
        </p:spPr>
        <p:txBody>
          <a:bodyPr/>
          <a:lstStyle>
            <a:lvl1pPr>
              <a:defRPr smtClean="0">
                <a:latin typeface="Corbel"/>
                <a:cs typeface="Corbel"/>
              </a:defRPr>
            </a:lvl1pPr>
          </a:lstStyle>
          <a:p>
            <a:pPr>
              <a:defRPr/>
            </a:pPr>
            <a:fld id="{C0C5BB00-F932-804A-A291-523F17D19873}" type="slidenum">
              <a:rPr lang="en-US"/>
              <a:pPr>
                <a:defRPr/>
              </a:pPr>
              <a:t>‹#›</a:t>
            </a:fld>
            <a:endParaRPr lang="en-US" dirty="0"/>
          </a:p>
        </p:txBody>
      </p:sp>
    </p:spTree>
    <p:extLst>
      <p:ext uri="{BB962C8B-B14F-4D97-AF65-F5344CB8AC3E}">
        <p14:creationId xmlns:p14="http://schemas.microsoft.com/office/powerpoint/2010/main" val="3410730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0" y="1209214"/>
            <a:ext cx="7647214" cy="1859783"/>
          </a:xfrm>
        </p:spPr>
        <p:txBody>
          <a:bodyPr anchor="t">
            <a:noAutofit/>
          </a:bodyPr>
          <a:lstStyle>
            <a:lvl1pPr>
              <a:defRPr sz="4000"/>
            </a:lvl1pPr>
          </a:lstStyle>
          <a:p>
            <a:r>
              <a:rPr lang="en-US"/>
              <a:t>Click to edit Master title style</a:t>
            </a:r>
            <a:endParaRPr lang="en-US" dirty="0"/>
          </a:p>
        </p:txBody>
      </p:sp>
      <p:sp>
        <p:nvSpPr>
          <p:cNvPr id="3" name="Date Placeholder 2"/>
          <p:cNvSpPr>
            <a:spLocks noGrp="1"/>
          </p:cNvSpPr>
          <p:nvPr>
            <p:ph type="dt" sz="half" idx="10"/>
          </p:nvPr>
        </p:nvSpPr>
        <p:spPr>
          <a:xfrm>
            <a:off x="7620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fld id="{2EBCB026-1BBD-1A4B-8947-A4CEEDC213D8}" type="datetimeFigureOut">
              <a:rPr lang="en-US"/>
              <a:pPr>
                <a:defRPr/>
              </a:pPr>
              <a:t>12/12/2017</a:t>
            </a:fld>
            <a:endParaRPr lang="en-US" dirty="0"/>
          </a:p>
        </p:txBody>
      </p:sp>
      <p:sp>
        <p:nvSpPr>
          <p:cNvPr id="4" name="Footer Placeholder 3"/>
          <p:cNvSpPr>
            <a:spLocks noGrp="1"/>
          </p:cNvSpPr>
          <p:nvPr>
            <p:ph type="ftr" sz="quarter" idx="11"/>
          </p:nvPr>
        </p:nvSpPr>
        <p:spPr>
          <a:xfrm>
            <a:off x="3133725" y="6356350"/>
            <a:ext cx="2895600" cy="365125"/>
          </a:xfrm>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6275388" y="6356350"/>
            <a:ext cx="2133600" cy="365125"/>
          </a:xfrm>
          <a:prstGeom prst="rect">
            <a:avLst/>
          </a:prstGeom>
        </p:spPr>
        <p:txBody>
          <a:bodyPr/>
          <a:lstStyle>
            <a:lvl1pPr>
              <a:defRPr smtClean="0">
                <a:latin typeface="Corbel"/>
                <a:cs typeface="Corbel"/>
              </a:defRPr>
            </a:lvl1pPr>
          </a:lstStyle>
          <a:p>
            <a:pPr>
              <a:defRPr/>
            </a:pPr>
            <a:fld id="{A70FBAAE-CA8D-D846-A4D7-9307DA162F94}" type="slidenum">
              <a:rPr lang="en-US"/>
              <a:pPr>
                <a:defRPr/>
              </a:pPr>
              <a:t>‹#›</a:t>
            </a:fld>
            <a:endParaRPr lang="en-US" dirty="0"/>
          </a:p>
        </p:txBody>
      </p:sp>
    </p:spTree>
    <p:extLst>
      <p:ext uri="{BB962C8B-B14F-4D97-AF65-F5344CB8AC3E}">
        <p14:creationId xmlns:p14="http://schemas.microsoft.com/office/powerpoint/2010/main" val="3935312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73125" y="6356350"/>
            <a:ext cx="2133600" cy="365125"/>
          </a:xfrm>
          <a:prstGeom prst="rect">
            <a:avLst/>
          </a:prstGeom>
        </p:spPr>
        <p:txBody>
          <a:bodyPr/>
          <a:lstStyle>
            <a:lvl1pPr fontAlgn="auto">
              <a:spcBef>
                <a:spcPts val="0"/>
              </a:spcBef>
              <a:spcAft>
                <a:spcPts val="0"/>
              </a:spcAft>
              <a:defRPr smtClean="0">
                <a:latin typeface="Corbel"/>
                <a:ea typeface="+mn-ea"/>
                <a:cs typeface="Corbel"/>
              </a:defRPr>
            </a:lvl1pPr>
          </a:lstStyle>
          <a:p>
            <a:pPr>
              <a:defRPr/>
            </a:pPr>
            <a:fld id="{19605816-5A7E-BF4F-9C06-305EFF0A5642}" type="datetimeFigureOut">
              <a:rPr lang="en-US"/>
              <a:pPr>
                <a:defRPr/>
              </a:pPr>
              <a:t>12/12/2017</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4543425" y="6356350"/>
            <a:ext cx="2133600" cy="365125"/>
          </a:xfrm>
          <a:prstGeom prst="rect">
            <a:avLst/>
          </a:prstGeom>
        </p:spPr>
        <p:txBody>
          <a:bodyPr/>
          <a:lstStyle>
            <a:lvl1pPr>
              <a:defRPr smtClean="0">
                <a:latin typeface="Corbel"/>
                <a:cs typeface="Corbel"/>
              </a:defRPr>
            </a:lvl1pPr>
          </a:lstStyle>
          <a:p>
            <a:pPr>
              <a:defRPr/>
            </a:pPr>
            <a:fld id="{8BEECA4E-2AC5-704D-87D0-7F388F335116}" type="slidenum">
              <a:rPr lang="en-US"/>
              <a:pPr>
                <a:defRPr/>
              </a:pPr>
              <a:t>‹#›</a:t>
            </a:fld>
            <a:endParaRPr lang="en-US" dirty="0"/>
          </a:p>
        </p:txBody>
      </p:sp>
    </p:spTree>
    <p:extLst>
      <p:ext uri="{BB962C8B-B14F-4D97-AF65-F5344CB8AC3E}">
        <p14:creationId xmlns:p14="http://schemas.microsoft.com/office/powerpoint/2010/main" val="4032881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1" y="1215512"/>
            <a:ext cx="3118990" cy="747621"/>
          </a:xfrm>
        </p:spPr>
        <p:txBody>
          <a:bodyPr/>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163786" y="1215512"/>
            <a:ext cx="4245428" cy="491065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2001" y="1963134"/>
            <a:ext cx="3118990" cy="41630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62000" y="6356350"/>
            <a:ext cx="2133600" cy="365125"/>
          </a:xfrm>
          <a:prstGeom prst="rect">
            <a:avLst/>
          </a:prstGeom>
        </p:spPr>
        <p:txBody>
          <a:bodyPr/>
          <a:lstStyle>
            <a:lvl1pPr fontAlgn="auto">
              <a:spcBef>
                <a:spcPts val="0"/>
              </a:spcBef>
              <a:spcAft>
                <a:spcPts val="0"/>
              </a:spcAft>
              <a:defRPr smtClean="0">
                <a:latin typeface="Corbel"/>
                <a:ea typeface="+mn-ea"/>
                <a:cs typeface="Corbel"/>
              </a:defRPr>
            </a:lvl1pPr>
          </a:lstStyle>
          <a:p>
            <a:pPr>
              <a:defRPr/>
            </a:pPr>
            <a:fld id="{916A90FE-8C5E-E542-8785-B04E515BDF7F}" type="datetimeFigureOut">
              <a:rPr lang="en-US"/>
              <a:pPr>
                <a:defRPr/>
              </a:pPr>
              <a:t>12/12/2017</a:t>
            </a:fld>
            <a:endParaRPr lang="en-US" dirty="0"/>
          </a:p>
        </p:txBody>
      </p:sp>
      <p:sp>
        <p:nvSpPr>
          <p:cNvPr id="6" name="Footer Placeholder 5"/>
          <p:cNvSpPr>
            <a:spLocks noGrp="1"/>
          </p:cNvSpPr>
          <p:nvPr>
            <p:ph type="ftr" sz="quarter" idx="11"/>
          </p:nvPr>
        </p:nvSpPr>
        <p:spPr>
          <a:xfrm>
            <a:off x="3133725" y="6356350"/>
            <a:ext cx="2895600" cy="365125"/>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4543425" y="6356350"/>
            <a:ext cx="2133600" cy="365125"/>
          </a:xfrm>
          <a:prstGeom prst="rect">
            <a:avLst/>
          </a:prstGeom>
        </p:spPr>
        <p:txBody>
          <a:bodyPr/>
          <a:lstStyle>
            <a:lvl1pPr>
              <a:defRPr smtClean="0">
                <a:latin typeface="Corbel"/>
                <a:cs typeface="Corbel"/>
              </a:defRPr>
            </a:lvl1pPr>
          </a:lstStyle>
          <a:p>
            <a:pPr>
              <a:defRPr/>
            </a:pPr>
            <a:fld id="{491E541E-43C1-904D-AB37-1E562F6E9564}" type="slidenum">
              <a:rPr lang="en-US"/>
              <a:pPr>
                <a:defRPr/>
              </a:pPr>
              <a:t>‹#›</a:t>
            </a:fld>
            <a:endParaRPr lang="en-US" dirty="0"/>
          </a:p>
        </p:txBody>
      </p:sp>
    </p:spTree>
    <p:extLst>
      <p:ext uri="{BB962C8B-B14F-4D97-AF65-F5344CB8AC3E}">
        <p14:creationId xmlns:p14="http://schemas.microsoft.com/office/powerpoint/2010/main" val="336909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7" y="4800600"/>
            <a:ext cx="6616697"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7" y="968375"/>
            <a:ext cx="6616697" cy="37592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7" y="5367338"/>
            <a:ext cx="661669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71525" y="6356350"/>
            <a:ext cx="2133600" cy="365125"/>
          </a:xfrm>
          <a:prstGeom prst="rect">
            <a:avLst/>
          </a:prstGeom>
        </p:spPr>
        <p:txBody>
          <a:bodyPr/>
          <a:lstStyle>
            <a:lvl1pPr fontAlgn="auto">
              <a:spcBef>
                <a:spcPts val="0"/>
              </a:spcBef>
              <a:spcAft>
                <a:spcPts val="0"/>
              </a:spcAft>
              <a:defRPr smtClean="0">
                <a:latin typeface="Corbel"/>
                <a:ea typeface="+mn-ea"/>
                <a:cs typeface="Corbel"/>
              </a:defRPr>
            </a:lvl1pPr>
          </a:lstStyle>
          <a:p>
            <a:pPr>
              <a:defRPr/>
            </a:pPr>
            <a:fld id="{25CDAB61-4B74-6248-9011-90945B56CA6A}" type="datetimeFigureOut">
              <a:rPr lang="en-US"/>
              <a:pPr>
                <a:defRPr/>
              </a:pPr>
              <a:t>12/12/2017</a:t>
            </a:fld>
            <a:endParaRPr lang="en-US" dirty="0"/>
          </a:p>
        </p:txBody>
      </p:sp>
      <p:sp>
        <p:nvSpPr>
          <p:cNvPr id="6" name="Footer Placeholder 5"/>
          <p:cNvSpPr>
            <a:spLocks noGrp="1"/>
          </p:cNvSpPr>
          <p:nvPr>
            <p:ph type="ftr" sz="quarter" idx="11"/>
          </p:nvPr>
        </p:nvSpPr>
        <p:spPr>
          <a:xfrm>
            <a:off x="3133725" y="6356350"/>
            <a:ext cx="2895600" cy="365125"/>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275388" y="6356350"/>
            <a:ext cx="2133600" cy="365125"/>
          </a:xfrm>
          <a:prstGeom prst="rect">
            <a:avLst/>
          </a:prstGeom>
        </p:spPr>
        <p:txBody>
          <a:bodyPr/>
          <a:lstStyle>
            <a:lvl1pPr>
              <a:defRPr smtClean="0">
                <a:latin typeface="Corbel"/>
                <a:cs typeface="Corbel"/>
              </a:defRPr>
            </a:lvl1pPr>
          </a:lstStyle>
          <a:p>
            <a:pPr>
              <a:defRPr/>
            </a:pPr>
            <a:fld id="{8FFFDC0A-B599-044F-94DC-84B2EF51D252}" type="slidenum">
              <a:rPr lang="en-US"/>
              <a:pPr>
                <a:defRPr/>
              </a:pPr>
              <a:t>‹#›</a:t>
            </a:fld>
            <a:endParaRPr lang="en-US" dirty="0"/>
          </a:p>
        </p:txBody>
      </p:sp>
    </p:spTree>
    <p:extLst>
      <p:ext uri="{BB962C8B-B14F-4D97-AF65-F5344CB8AC3E}">
        <p14:creationId xmlns:p14="http://schemas.microsoft.com/office/powerpoint/2010/main" val="2825645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14400" y="115888"/>
            <a:ext cx="7494588" cy="97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914400" y="1223963"/>
            <a:ext cx="7494588"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9144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rgbClr val="000000"/>
                </a:solidFill>
                <a:latin typeface="Corbel"/>
                <a:ea typeface="+mn-ea"/>
                <a:cs typeface="Corbel"/>
              </a:defRPr>
            </a:lvl1pPr>
          </a:lstStyle>
          <a:p>
            <a:pPr>
              <a:defRPr/>
            </a:pPr>
            <a:endParaRPr lang="en-US"/>
          </a:p>
        </p:txBody>
      </p:sp>
      <p:sp>
        <p:nvSpPr>
          <p:cNvPr id="7" name="Rectangle 6"/>
          <p:cNvSpPr/>
          <p:nvPr/>
        </p:nvSpPr>
        <p:spPr>
          <a:xfrm>
            <a:off x="363538" y="0"/>
            <a:ext cx="153987" cy="971550"/>
          </a:xfrm>
          <a:prstGeom prst="rect">
            <a:avLst/>
          </a:prstGeom>
          <a:solidFill>
            <a:srgbClr val="2986E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363538" y="971550"/>
            <a:ext cx="153987" cy="401638"/>
          </a:xfrm>
          <a:prstGeom prst="rect">
            <a:avLst/>
          </a:prstGeom>
          <a:solidFill>
            <a:srgbClr val="F2652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363538" y="1373188"/>
            <a:ext cx="153987" cy="703262"/>
          </a:xfrm>
          <a:prstGeom prst="rect">
            <a:avLst/>
          </a:prstGeom>
          <a:solidFill>
            <a:srgbClr val="FFF5BC"/>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3" name="Picture 2" descr="MSK_logo_bevl_hor_s_pos_d.pdf"/>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293634" y="6105069"/>
            <a:ext cx="2362771" cy="861783"/>
          </a:xfrm>
          <a:prstGeom prst="rect">
            <a:avLst/>
          </a:prstGeom>
        </p:spPr>
      </p:pic>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Lst>
  <p:txStyles>
    <p:titleStyle>
      <a:lvl1pPr algn="l" defTabSz="457200" rtl="0" eaLnBrk="1" fontAlgn="base" hangingPunct="1">
        <a:spcBef>
          <a:spcPct val="0"/>
        </a:spcBef>
        <a:spcAft>
          <a:spcPct val="0"/>
        </a:spcAft>
        <a:defRPr sz="3000" b="1" kern="1200">
          <a:solidFill>
            <a:schemeClr val="tx1"/>
          </a:solidFill>
          <a:latin typeface="Georgia"/>
          <a:ea typeface="ＭＳ Ｐゴシック" charset="0"/>
          <a:cs typeface="Georgia"/>
        </a:defRPr>
      </a:lvl1pPr>
      <a:lvl2pPr algn="l" defTabSz="457200" rtl="0" eaLnBrk="1" fontAlgn="base" hangingPunct="1">
        <a:spcBef>
          <a:spcPct val="0"/>
        </a:spcBef>
        <a:spcAft>
          <a:spcPct val="0"/>
        </a:spcAft>
        <a:defRPr sz="3000" b="1">
          <a:solidFill>
            <a:schemeClr val="tx1"/>
          </a:solidFill>
          <a:latin typeface="Georgia" charset="0"/>
          <a:ea typeface="ＭＳ Ｐゴシック" charset="0"/>
        </a:defRPr>
      </a:lvl2pPr>
      <a:lvl3pPr algn="l" defTabSz="457200" rtl="0" eaLnBrk="1" fontAlgn="base" hangingPunct="1">
        <a:spcBef>
          <a:spcPct val="0"/>
        </a:spcBef>
        <a:spcAft>
          <a:spcPct val="0"/>
        </a:spcAft>
        <a:defRPr sz="3000" b="1">
          <a:solidFill>
            <a:schemeClr val="tx1"/>
          </a:solidFill>
          <a:latin typeface="Georgia" charset="0"/>
          <a:ea typeface="ＭＳ Ｐゴシック" charset="0"/>
        </a:defRPr>
      </a:lvl3pPr>
      <a:lvl4pPr algn="l" defTabSz="457200" rtl="0" eaLnBrk="1" fontAlgn="base" hangingPunct="1">
        <a:spcBef>
          <a:spcPct val="0"/>
        </a:spcBef>
        <a:spcAft>
          <a:spcPct val="0"/>
        </a:spcAft>
        <a:defRPr sz="3000" b="1">
          <a:solidFill>
            <a:schemeClr val="tx1"/>
          </a:solidFill>
          <a:latin typeface="Georgia" charset="0"/>
          <a:ea typeface="ＭＳ Ｐゴシック" charset="0"/>
        </a:defRPr>
      </a:lvl4pPr>
      <a:lvl5pPr algn="l" defTabSz="457200" rtl="0" eaLnBrk="1" fontAlgn="base" hangingPunct="1">
        <a:spcBef>
          <a:spcPct val="0"/>
        </a:spcBef>
        <a:spcAft>
          <a:spcPct val="0"/>
        </a:spcAft>
        <a:defRPr sz="3000" b="1">
          <a:solidFill>
            <a:schemeClr val="tx1"/>
          </a:solidFill>
          <a:latin typeface="Georgia" charset="0"/>
          <a:ea typeface="ＭＳ Ｐゴシック" charset="0"/>
        </a:defRPr>
      </a:lvl5pPr>
      <a:lvl6pPr marL="457200" algn="l" defTabSz="457200" rtl="0" eaLnBrk="1" fontAlgn="base" hangingPunct="1">
        <a:spcBef>
          <a:spcPct val="0"/>
        </a:spcBef>
        <a:spcAft>
          <a:spcPct val="0"/>
        </a:spcAft>
        <a:defRPr sz="3000" b="1">
          <a:solidFill>
            <a:schemeClr val="tx1"/>
          </a:solidFill>
          <a:latin typeface="Georgia" charset="0"/>
          <a:ea typeface="ＭＳ Ｐゴシック" charset="0"/>
        </a:defRPr>
      </a:lvl6pPr>
      <a:lvl7pPr marL="914400" algn="l" defTabSz="457200" rtl="0" eaLnBrk="1" fontAlgn="base" hangingPunct="1">
        <a:spcBef>
          <a:spcPct val="0"/>
        </a:spcBef>
        <a:spcAft>
          <a:spcPct val="0"/>
        </a:spcAft>
        <a:defRPr sz="3000" b="1">
          <a:solidFill>
            <a:schemeClr val="tx1"/>
          </a:solidFill>
          <a:latin typeface="Georgia" charset="0"/>
          <a:ea typeface="ＭＳ Ｐゴシック" charset="0"/>
        </a:defRPr>
      </a:lvl7pPr>
      <a:lvl8pPr marL="1371600" algn="l" defTabSz="457200" rtl="0" eaLnBrk="1" fontAlgn="base" hangingPunct="1">
        <a:spcBef>
          <a:spcPct val="0"/>
        </a:spcBef>
        <a:spcAft>
          <a:spcPct val="0"/>
        </a:spcAft>
        <a:defRPr sz="3000" b="1">
          <a:solidFill>
            <a:schemeClr val="tx1"/>
          </a:solidFill>
          <a:latin typeface="Georgia" charset="0"/>
          <a:ea typeface="ＭＳ Ｐゴシック" charset="0"/>
        </a:defRPr>
      </a:lvl8pPr>
      <a:lvl9pPr marL="1828800" algn="l" defTabSz="457200" rtl="0" eaLnBrk="1" fontAlgn="base" hangingPunct="1">
        <a:spcBef>
          <a:spcPct val="0"/>
        </a:spcBef>
        <a:spcAft>
          <a:spcPct val="0"/>
        </a:spcAft>
        <a:defRPr sz="3000" b="1">
          <a:solidFill>
            <a:schemeClr val="tx1"/>
          </a:solidFill>
          <a:latin typeface="Georgia" charset="0"/>
          <a:ea typeface="ＭＳ Ｐゴシック" charset="0"/>
        </a:defRPr>
      </a:lvl9pPr>
    </p:titleStyle>
    <p:bodyStyle>
      <a:lvl1pPr marL="227013" indent="-227013" algn="l" defTabSz="457200" rtl="0" eaLnBrk="1" fontAlgn="base" hangingPunct="1">
        <a:spcBef>
          <a:spcPct val="20000"/>
        </a:spcBef>
        <a:spcAft>
          <a:spcPct val="0"/>
        </a:spcAft>
        <a:buClr>
          <a:srgbClr val="2986E2"/>
        </a:buClr>
        <a:buFont typeface="Arial" charset="0"/>
        <a:buChar char="•"/>
        <a:defRPr sz="3200" kern="1200">
          <a:solidFill>
            <a:schemeClr val="tx1"/>
          </a:solidFill>
          <a:latin typeface="Corbel"/>
          <a:ea typeface="ＭＳ Ｐゴシック" charset="0"/>
          <a:cs typeface="Corbel"/>
        </a:defRPr>
      </a:lvl1pPr>
      <a:lvl2pPr marL="742950" indent="-285750" algn="l" defTabSz="457200" rtl="0" eaLnBrk="1" fontAlgn="base" hangingPunct="1">
        <a:spcBef>
          <a:spcPct val="20000"/>
        </a:spcBef>
        <a:spcAft>
          <a:spcPct val="0"/>
        </a:spcAft>
        <a:buClr>
          <a:srgbClr val="2986E2"/>
        </a:buClr>
        <a:buFont typeface="Arial" charset="0"/>
        <a:buChar char="–"/>
        <a:defRPr sz="2800" kern="1200">
          <a:solidFill>
            <a:schemeClr val="tx1"/>
          </a:solidFill>
          <a:latin typeface="Corbel"/>
          <a:ea typeface="ＭＳ Ｐゴシック" charset="0"/>
          <a:cs typeface="Corbel"/>
        </a:defRPr>
      </a:lvl2pPr>
      <a:lvl3pPr marL="1143000" indent="-228600" algn="l" defTabSz="457200" rtl="0" eaLnBrk="1" fontAlgn="base" hangingPunct="1">
        <a:spcBef>
          <a:spcPct val="20000"/>
        </a:spcBef>
        <a:spcAft>
          <a:spcPct val="0"/>
        </a:spcAft>
        <a:buClr>
          <a:srgbClr val="2986E2"/>
        </a:buClr>
        <a:buFont typeface="Arial" charset="0"/>
        <a:buChar char="•"/>
        <a:defRPr sz="2400" kern="1200">
          <a:solidFill>
            <a:schemeClr val="tx1"/>
          </a:solidFill>
          <a:latin typeface="Corbel"/>
          <a:ea typeface="ＭＳ Ｐゴシック" charset="0"/>
          <a:cs typeface="Corbel"/>
        </a:defRPr>
      </a:lvl3pPr>
      <a:lvl4pPr marL="1600200" indent="-228600" algn="l" defTabSz="457200" rtl="0" eaLnBrk="1" fontAlgn="base" hangingPunct="1">
        <a:spcBef>
          <a:spcPct val="20000"/>
        </a:spcBef>
        <a:spcAft>
          <a:spcPct val="0"/>
        </a:spcAft>
        <a:buClr>
          <a:srgbClr val="2986E2"/>
        </a:buClr>
        <a:buFont typeface="Arial" charset="0"/>
        <a:buChar char="–"/>
        <a:defRPr sz="2000" kern="1200">
          <a:solidFill>
            <a:schemeClr val="tx1"/>
          </a:solidFill>
          <a:latin typeface="Corbel"/>
          <a:ea typeface="ＭＳ Ｐゴシック" charset="0"/>
          <a:cs typeface="Corbel"/>
        </a:defRPr>
      </a:lvl4pPr>
      <a:lvl5pPr marL="2057400" indent="-228600" algn="l" defTabSz="457200" rtl="0" eaLnBrk="1" fontAlgn="base" hangingPunct="1">
        <a:spcBef>
          <a:spcPct val="20000"/>
        </a:spcBef>
        <a:spcAft>
          <a:spcPct val="0"/>
        </a:spcAft>
        <a:buClr>
          <a:srgbClr val="2986E2"/>
        </a:buClr>
        <a:buFont typeface="Arial" charset="0"/>
        <a:buChar char="»"/>
        <a:defRPr sz="2000" kern="1200">
          <a:solidFill>
            <a:schemeClr val="tx1"/>
          </a:solidFill>
          <a:latin typeface="Corbel"/>
          <a:ea typeface="ＭＳ Ｐゴシック" charset="0"/>
          <a:cs typeface="Corbe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unmc.edu/pathology/informatics/tdc.html" TargetMode="External"/><Relationship Id="rId2" Type="http://schemas.openxmlformats.org/officeDocument/2006/relationships/hyperlink" Target="http://www.cap.org/web/oracle/webcenter/portalapp/pagehierarchy/cancer_protocol_templates.jspx?_afrLoop=208489263945329" TargetMode="External"/><Relationship Id="rId1" Type="http://schemas.openxmlformats.org/officeDocument/2006/relationships/slideLayout" Target="../slideLayouts/slideLayout2.xml"/><Relationship Id="rId4" Type="http://schemas.openxmlformats.org/officeDocument/2006/relationships/hyperlink" Target="https://www.facs.org/~/media/files/quality%20programs/cancer/ncdb/fords%202016.ashx"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disc.org/standards/therapeutic-areas/breast-cancer"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7413" y="2195513"/>
            <a:ext cx="6714658" cy="1233487"/>
          </a:xfrm>
          <a:noFill/>
        </p:spPr>
        <p:txBody>
          <a:bodyPr rtlCol="0" anchor="t">
            <a:normAutofit fontScale="90000"/>
          </a:bodyPr>
          <a:lstStyle/>
          <a:p>
            <a:pPr fontAlgn="auto">
              <a:spcAft>
                <a:spcPts val="0"/>
              </a:spcAft>
              <a:defRPr/>
            </a:pPr>
            <a:r>
              <a:rPr lang="en-US" dirty="0"/>
              <a:t>Cancer Diagnostic Features Representation </a:t>
            </a:r>
            <a:br>
              <a:rPr lang="en-US" dirty="0"/>
            </a:br>
            <a:r>
              <a:rPr lang="en-US" dirty="0"/>
              <a:t>in OMOP CDM</a:t>
            </a:r>
            <a:endParaRPr lang="en-US" sz="2200" dirty="0">
              <a:ea typeface="+mj-ea"/>
            </a:endParaRPr>
          </a:p>
        </p:txBody>
      </p:sp>
      <p:sp>
        <p:nvSpPr>
          <p:cNvPr id="11266" name="Subtitle 2"/>
          <p:cNvSpPr>
            <a:spLocks noGrp="1"/>
          </p:cNvSpPr>
          <p:nvPr>
            <p:ph type="subTitle" idx="1"/>
          </p:nvPr>
        </p:nvSpPr>
        <p:spPr>
          <a:xfrm>
            <a:off x="725488" y="4607858"/>
            <a:ext cx="7683500" cy="1437341"/>
          </a:xfrm>
        </p:spPr>
        <p:txBody>
          <a:bodyPr/>
          <a:lstStyle/>
          <a:p>
            <a:r>
              <a:rPr lang="en-US" dirty="0">
                <a:latin typeface="Corbel" charset="0"/>
              </a:rPr>
              <a:t>November 28, 2017</a:t>
            </a:r>
          </a:p>
        </p:txBody>
      </p:sp>
      <p:sp>
        <p:nvSpPr>
          <p:cNvPr id="3" name="Rectangle 2"/>
          <p:cNvSpPr/>
          <p:nvPr/>
        </p:nvSpPr>
        <p:spPr>
          <a:xfrm>
            <a:off x="5894039" y="6045200"/>
            <a:ext cx="3053655" cy="74129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92500"/>
          </a:bodyPr>
          <a:lstStyle/>
          <a:p>
            <a:r>
              <a:rPr lang="en-US" dirty="0"/>
              <a:t>CAP Protocol Templates</a:t>
            </a:r>
          </a:p>
          <a:p>
            <a:pPr lvl="1">
              <a:buNone/>
            </a:pPr>
            <a:r>
              <a:rPr lang="en-US" dirty="0">
                <a:hlinkClick r:id="rId2"/>
              </a:rPr>
              <a:t>http://www.cap.org/web/oracle/webcenter/portalapp/pagehierarchy/cancer_protocol_templates.jspx </a:t>
            </a:r>
            <a:endParaRPr lang="en-US" dirty="0"/>
          </a:p>
          <a:p>
            <a:r>
              <a:rPr lang="en-US" dirty="0"/>
              <a:t>Nebraska Lexicon</a:t>
            </a:r>
          </a:p>
          <a:p>
            <a:pPr lvl="1">
              <a:buNone/>
            </a:pPr>
            <a:r>
              <a:rPr lang="en-US" dirty="0">
                <a:hlinkClick r:id="rId3"/>
              </a:rPr>
              <a:t>https://www.unmc.edu/pathology/informatics/tdc.html</a:t>
            </a:r>
            <a:r>
              <a:rPr lang="en-US" dirty="0"/>
              <a:t> </a:t>
            </a:r>
          </a:p>
          <a:p>
            <a:r>
              <a:rPr lang="en-US" dirty="0"/>
              <a:t>FORDS</a:t>
            </a:r>
          </a:p>
          <a:p>
            <a:pPr lvl="1">
              <a:buNone/>
            </a:pPr>
            <a:r>
              <a:rPr lang="en-US" dirty="0">
                <a:hlinkClick r:id="rId4"/>
              </a:rPr>
              <a:t>https://www.facs.org/~/media/files/quality%20programs/cancer/ncdb/fords%202016.ashx</a:t>
            </a:r>
            <a:r>
              <a:rPr lang="en-US" dirty="0"/>
              <a:t> </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Appendix</a:t>
            </a:r>
          </a:p>
        </p:txBody>
      </p:sp>
      <p:sp>
        <p:nvSpPr>
          <p:cNvPr id="3" name="Content Placeholder 2"/>
          <p:cNvSpPr>
            <a:spLocks noGrp="1"/>
          </p:cNvSpPr>
          <p:nvPr>
            <p:ph idx="1"/>
          </p:nvPr>
        </p:nvSpPr>
        <p:spPr/>
        <p:txBody>
          <a:bodyPr/>
          <a:lstStyle/>
          <a:p>
            <a:r>
              <a:rPr lang="en-US" dirty="0" err="1"/>
              <a:t>Astrocytoma</a:t>
            </a:r>
            <a:r>
              <a:rPr lang="en-US" dirty="0"/>
              <a:t> turned into GBM – new cancer or recurrence?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CDISC Breast Cancer Treatment Map</a:t>
            </a:r>
          </a:p>
        </p:txBody>
      </p:sp>
      <p:pic>
        <p:nvPicPr>
          <p:cNvPr id="6" name="Content Placeholder 5" descr="TreatmentMap Breast.bmp"/>
          <p:cNvPicPr>
            <a:picLocks noGrp="1" noChangeAspect="1"/>
          </p:cNvPicPr>
          <p:nvPr>
            <p:ph idx="1"/>
          </p:nvPr>
        </p:nvPicPr>
        <p:blipFill>
          <a:blip r:embed="rId2"/>
          <a:stretch>
            <a:fillRect/>
          </a:stretch>
        </p:blipFill>
        <p:spPr>
          <a:xfrm>
            <a:off x="765175" y="1223262"/>
            <a:ext cx="7680325" cy="4486088"/>
          </a:xfrm>
        </p:spPr>
      </p:pic>
      <p:sp>
        <p:nvSpPr>
          <p:cNvPr id="4" name="Rectangle 3"/>
          <p:cNvSpPr/>
          <p:nvPr/>
        </p:nvSpPr>
        <p:spPr>
          <a:xfrm>
            <a:off x="1076324" y="5709350"/>
            <a:ext cx="7369175" cy="369332"/>
          </a:xfrm>
          <a:prstGeom prst="rect">
            <a:avLst/>
          </a:prstGeom>
        </p:spPr>
        <p:txBody>
          <a:bodyPr wrap="square">
            <a:spAutoFit/>
          </a:bodyPr>
          <a:lstStyle/>
          <a:p>
            <a:r>
              <a:rPr lang="en-US" dirty="0">
                <a:hlinkClick r:id="rId3"/>
              </a:rPr>
              <a:t>https://www.cdisc.org/standards/therapeutic-areas/breast-cancer</a:t>
            </a:r>
            <a:r>
              <a:rPr lang="en-US"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629" y="297658"/>
            <a:ext cx="7987846" cy="782662"/>
          </a:xfrm>
        </p:spPr>
        <p:txBody>
          <a:bodyPr/>
          <a:lstStyle/>
          <a:p>
            <a:r>
              <a:rPr lang="en-US" dirty="0"/>
              <a:t>Data Sources	</a:t>
            </a:r>
          </a:p>
        </p:txBody>
      </p:sp>
      <p:sp>
        <p:nvSpPr>
          <p:cNvPr id="4" name="Content Placeholder 3"/>
          <p:cNvSpPr>
            <a:spLocks noGrp="1"/>
          </p:cNvSpPr>
          <p:nvPr>
            <p:ph idx="1"/>
          </p:nvPr>
        </p:nvSpPr>
        <p:spPr/>
        <p:txBody>
          <a:bodyPr>
            <a:normAutofit/>
          </a:bodyPr>
          <a:lstStyle/>
          <a:p>
            <a:r>
              <a:rPr lang="en-US" dirty="0"/>
              <a:t>EMR, Structured</a:t>
            </a:r>
          </a:p>
          <a:p>
            <a:r>
              <a:rPr lang="en-US" dirty="0"/>
              <a:t>Cancer Registry, Structured</a:t>
            </a:r>
          </a:p>
          <a:p>
            <a:r>
              <a:rPr lang="en-US" dirty="0"/>
              <a:t>Clinical Trials , Structured</a:t>
            </a:r>
          </a:p>
          <a:p>
            <a:r>
              <a:rPr lang="en-US" dirty="0"/>
              <a:t>Pathology Reports, Unstructured</a:t>
            </a:r>
          </a:p>
          <a:p>
            <a:endParaRPr lang="en-US"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Considerations</a:t>
            </a:r>
          </a:p>
        </p:txBody>
      </p:sp>
      <p:sp>
        <p:nvSpPr>
          <p:cNvPr id="4" name="Content Placeholder 3"/>
          <p:cNvSpPr>
            <a:spLocks noGrp="1"/>
          </p:cNvSpPr>
          <p:nvPr>
            <p:ph idx="1"/>
          </p:nvPr>
        </p:nvSpPr>
        <p:spPr>
          <a:xfrm>
            <a:off x="765629" y="1202966"/>
            <a:ext cx="7552871" cy="5718489"/>
          </a:xfrm>
        </p:spPr>
        <p:txBody>
          <a:bodyPr wrap="square">
            <a:normAutofit lnSpcReduction="10000"/>
          </a:bodyPr>
          <a:lstStyle/>
          <a:p>
            <a:pPr lvl="0"/>
            <a:r>
              <a:rPr lang="en-US" sz="2400" b="1" dirty="0"/>
              <a:t>Primary cancer diagnosis</a:t>
            </a:r>
            <a:endParaRPr lang="en-US" sz="2400" dirty="0"/>
          </a:p>
          <a:p>
            <a:pPr lvl="1"/>
            <a:r>
              <a:rPr lang="en-US" sz="2000" dirty="0"/>
              <a:t>In our current approach, we define cancer diagnosis as a combination of </a:t>
            </a:r>
            <a:r>
              <a:rPr lang="en-US" sz="2000" b="1" dirty="0"/>
              <a:t>histology</a:t>
            </a:r>
            <a:r>
              <a:rPr lang="en-US" sz="2000" dirty="0"/>
              <a:t> (morphology) + </a:t>
            </a:r>
            <a:r>
              <a:rPr lang="en-US" sz="2000" b="1" dirty="0"/>
              <a:t>topography</a:t>
            </a:r>
            <a:r>
              <a:rPr lang="en-US" sz="2000" dirty="0"/>
              <a:t> (anatomy)</a:t>
            </a:r>
          </a:p>
          <a:p>
            <a:r>
              <a:rPr lang="en-US" sz="2400" b="1" dirty="0"/>
              <a:t>Additional diagnostic features</a:t>
            </a:r>
          </a:p>
          <a:p>
            <a:pPr lvl="1"/>
            <a:r>
              <a:rPr lang="en-US" sz="2000" dirty="0"/>
              <a:t>In cancer, features like stage (pathological and clinical), grade, laterality, </a:t>
            </a:r>
            <a:r>
              <a:rPr lang="en-US" sz="2000" dirty="0" err="1"/>
              <a:t>focality</a:t>
            </a:r>
            <a:r>
              <a:rPr lang="en-US" sz="2000" dirty="0"/>
              <a:t>, and some others, are critical to diagnosis differentiation, prognosis, and choice of treatment. These features must accompany primary cancer diagnosis</a:t>
            </a:r>
          </a:p>
          <a:p>
            <a:pPr lvl="0"/>
            <a:r>
              <a:rPr lang="en-US" sz="2400" b="1" dirty="0"/>
              <a:t>Association of additional diagnostic features</a:t>
            </a:r>
            <a:r>
              <a:rPr lang="en-US" sz="2400" dirty="0"/>
              <a:t> </a:t>
            </a:r>
            <a:r>
              <a:rPr lang="en-US" sz="2400" b="1" dirty="0"/>
              <a:t>with primary diagnosis</a:t>
            </a:r>
            <a:endParaRPr lang="en-US" sz="2400" dirty="0"/>
          </a:p>
          <a:p>
            <a:pPr lvl="1"/>
            <a:r>
              <a:rPr lang="en-US" sz="2000" dirty="0"/>
              <a:t>These features are measured when a patient is first diagnosed and also (possibly) for each cancer recurrence</a:t>
            </a:r>
          </a:p>
          <a:p>
            <a:pPr lvl="1"/>
            <a:r>
              <a:rPr lang="en-US" sz="2000" dirty="0"/>
              <a:t>There a possibility of repeated measurements for the same recurrence</a:t>
            </a:r>
          </a:p>
          <a:p>
            <a:pPr lvl="1"/>
            <a:r>
              <a:rPr lang="en-US" sz="2000" dirty="0"/>
              <a:t>There is a possibility of measurements performed/reported on different dates</a:t>
            </a:r>
          </a:p>
          <a:p>
            <a:pPr lvl="1"/>
            <a:endParaRPr lang="en-US" sz="2000" dirty="0"/>
          </a:p>
          <a:p>
            <a:pPr lv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Modeling and ETL challenges</a:t>
            </a:r>
          </a:p>
        </p:txBody>
      </p:sp>
      <p:sp>
        <p:nvSpPr>
          <p:cNvPr id="4" name="Content Placeholder 3"/>
          <p:cNvSpPr>
            <a:spLocks noGrp="1"/>
          </p:cNvSpPr>
          <p:nvPr>
            <p:ph idx="1"/>
          </p:nvPr>
        </p:nvSpPr>
        <p:spPr>
          <a:xfrm>
            <a:off x="765629" y="1202966"/>
            <a:ext cx="7552871" cy="5718489"/>
          </a:xfrm>
        </p:spPr>
        <p:txBody>
          <a:bodyPr wrap="square">
            <a:normAutofit fontScale="85000" lnSpcReduction="20000"/>
          </a:bodyPr>
          <a:lstStyle/>
          <a:p>
            <a:r>
              <a:rPr lang="en-US" sz="2400" b="1" dirty="0">
                <a:solidFill>
                  <a:schemeClr val="bg2"/>
                </a:solidFill>
              </a:rPr>
              <a:t>One pre-coordinated diagnosis concept or multiple diagnosis modifiers?</a:t>
            </a:r>
          </a:p>
          <a:p>
            <a:pPr lvl="1"/>
            <a:r>
              <a:rPr lang="en-US" sz="2000" dirty="0">
                <a:solidFill>
                  <a:schemeClr val="bg2"/>
                </a:solidFill>
              </a:rPr>
              <a:t>Pre-coordinated concepts may not work</a:t>
            </a:r>
          </a:p>
          <a:p>
            <a:pPr lvl="2"/>
            <a:r>
              <a:rPr lang="en-US" sz="1600" dirty="0">
                <a:solidFill>
                  <a:schemeClr val="bg2"/>
                </a:solidFill>
              </a:rPr>
              <a:t>Source representation is by axes</a:t>
            </a:r>
          </a:p>
          <a:p>
            <a:pPr lvl="2"/>
            <a:r>
              <a:rPr lang="en-US" sz="1600" dirty="0">
                <a:solidFill>
                  <a:schemeClr val="bg2"/>
                </a:solidFill>
              </a:rPr>
              <a:t>Certain axes may contain multiple values or variables</a:t>
            </a:r>
          </a:p>
          <a:p>
            <a:pPr lvl="2"/>
            <a:r>
              <a:rPr lang="en-US" sz="1600" dirty="0">
                <a:solidFill>
                  <a:schemeClr val="bg2"/>
                </a:solidFill>
              </a:rPr>
              <a:t>Too many axes and permutations to maintain</a:t>
            </a:r>
          </a:p>
          <a:p>
            <a:pPr lvl="2"/>
            <a:r>
              <a:rPr lang="en-US" sz="1600" dirty="0">
                <a:solidFill>
                  <a:schemeClr val="bg2"/>
                </a:solidFill>
              </a:rPr>
              <a:t>Missing axes will prompt using diagnoses of different levels of granularity (if exist) and complicate  queries</a:t>
            </a:r>
          </a:p>
          <a:p>
            <a:pPr lvl="0"/>
            <a:r>
              <a:rPr lang="en-US" sz="2400" b="1" dirty="0"/>
              <a:t>Temporal association of diagnosis modifiers with primary diagnosis</a:t>
            </a:r>
            <a:endParaRPr lang="en-US" sz="2400" dirty="0"/>
          </a:p>
          <a:p>
            <a:pPr lvl="1"/>
            <a:r>
              <a:rPr lang="en-US" sz="2000" dirty="0"/>
              <a:t>There should be one set of “verified” cancer modifiers associated with the initial diagnosis (first cancer occurrence) and, possibly, with each recurrence</a:t>
            </a:r>
          </a:p>
          <a:p>
            <a:pPr lvl="1"/>
            <a:r>
              <a:rPr lang="en-US" sz="2000" dirty="0"/>
              <a:t>Repeated measurements of the same modifier (lymph node invasion) may be recorded</a:t>
            </a:r>
          </a:p>
          <a:p>
            <a:pPr lvl="1"/>
            <a:r>
              <a:rPr lang="en-US" sz="2000" dirty="0"/>
              <a:t>Different modifiers may be recorded on different dates</a:t>
            </a:r>
          </a:p>
          <a:p>
            <a:pPr lvl="0"/>
            <a:r>
              <a:rPr lang="en-US" sz="2400" b="1" dirty="0"/>
              <a:t>Identification of cancer recurrences (condition era)</a:t>
            </a:r>
          </a:p>
          <a:p>
            <a:pPr lvl="1"/>
            <a:r>
              <a:rPr lang="en-US" sz="2000" dirty="0"/>
              <a:t>First cancer occurrence and further recurrences may be derived algorithmically or extracted from the source data directly. If this information is available in the source, it should be persisted and override the derived one. This mixed approach is new to OMOP</a:t>
            </a:r>
          </a:p>
          <a:p>
            <a:pPr lvl="1"/>
            <a:r>
              <a:rPr lang="en-US" sz="2000" dirty="0"/>
              <a:t>Algorithmic derivation of recurrences would not be the same as current condition era derivation</a:t>
            </a:r>
          </a:p>
          <a:p>
            <a:pPr lv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CDM extension</a:t>
            </a:r>
          </a:p>
        </p:txBody>
      </p:sp>
      <p:sp>
        <p:nvSpPr>
          <p:cNvPr id="4" name="Content Placeholder 3"/>
          <p:cNvSpPr>
            <a:spLocks noGrp="1"/>
          </p:cNvSpPr>
          <p:nvPr>
            <p:ph idx="1"/>
          </p:nvPr>
        </p:nvSpPr>
        <p:spPr>
          <a:xfrm>
            <a:off x="765629" y="1202966"/>
            <a:ext cx="7552871" cy="5718489"/>
          </a:xfrm>
        </p:spPr>
        <p:txBody>
          <a:bodyPr wrap="square">
            <a:normAutofit/>
          </a:bodyPr>
          <a:lstStyle/>
          <a:p>
            <a:endParaRPr lang="en-US" sz="2000" dirty="0"/>
          </a:p>
          <a:p>
            <a:pPr lvl="1"/>
            <a:endParaRPr lang="en-US" sz="2000" dirty="0"/>
          </a:p>
          <a:p>
            <a:pPr lvl="1"/>
            <a:endParaRPr lang="en-US" dirty="0"/>
          </a:p>
        </p:txBody>
      </p:sp>
      <p:pic>
        <p:nvPicPr>
          <p:cNvPr id="5" name="Picture 4">
            <a:extLst>
              <a:ext uri="{FF2B5EF4-FFF2-40B4-BE49-F238E27FC236}">
                <a16:creationId xmlns:a16="http://schemas.microsoft.com/office/drawing/2014/main" id="{F36C93DC-BA5A-42E5-A1E4-38F666AA3076}"/>
              </a:ext>
            </a:extLst>
          </p:cNvPr>
          <p:cNvPicPr>
            <a:picLocks noChangeAspect="1"/>
          </p:cNvPicPr>
          <p:nvPr/>
        </p:nvPicPr>
        <p:blipFill>
          <a:blip r:embed="rId2"/>
          <a:stretch>
            <a:fillRect/>
          </a:stretch>
        </p:blipFill>
        <p:spPr>
          <a:xfrm>
            <a:off x="1288177" y="1202966"/>
            <a:ext cx="5574960" cy="3651386"/>
          </a:xfrm>
          <a:prstGeom prst="rect">
            <a:avLst/>
          </a:prstGeom>
        </p:spPr>
      </p:pic>
      <p:sp>
        <p:nvSpPr>
          <p:cNvPr id="7" name="TextBox 6">
            <a:extLst>
              <a:ext uri="{FF2B5EF4-FFF2-40B4-BE49-F238E27FC236}">
                <a16:creationId xmlns:a16="http://schemas.microsoft.com/office/drawing/2014/main" id="{76F14B49-E99F-4551-B31B-5FACE90F50C9}"/>
              </a:ext>
            </a:extLst>
          </p:cNvPr>
          <p:cNvSpPr txBox="1"/>
          <p:nvPr/>
        </p:nvSpPr>
        <p:spPr>
          <a:xfrm>
            <a:off x="765628" y="4987273"/>
            <a:ext cx="7552871" cy="2154436"/>
          </a:xfrm>
          <a:prstGeom prst="rect">
            <a:avLst/>
          </a:prstGeom>
          <a:noFill/>
        </p:spPr>
        <p:txBody>
          <a:bodyPr wrap="square" rtlCol="0">
            <a:spAutoFit/>
          </a:bodyPr>
          <a:lstStyle/>
          <a:p>
            <a:pPr marL="285750" indent="-285750">
              <a:buFont typeface="Arial" panose="020B0604020202020204" pitchFamily="34" charset="0"/>
              <a:buChar char="•"/>
            </a:pPr>
            <a:r>
              <a:rPr lang="en-US" sz="1400" b="1" dirty="0" err="1"/>
              <a:t>event_occurrence_id</a:t>
            </a:r>
            <a:r>
              <a:rPr lang="en-US" sz="1400" b="1" dirty="0"/>
              <a:t> </a:t>
            </a:r>
            <a:r>
              <a:rPr lang="en-US" sz="1400" dirty="0"/>
              <a:t>is a reference to an event the modifier modifies, in this case </a:t>
            </a:r>
            <a:r>
              <a:rPr lang="en-US" sz="1400" dirty="0" err="1"/>
              <a:t>condition_occurrence_id</a:t>
            </a:r>
            <a:r>
              <a:rPr lang="en-US" sz="1400" dirty="0"/>
              <a:t> or </a:t>
            </a:r>
            <a:r>
              <a:rPr lang="en-US" sz="1400" dirty="0" err="1"/>
              <a:t>condition_era_id</a:t>
            </a:r>
            <a:endParaRPr lang="en-US" sz="1400" dirty="0"/>
          </a:p>
          <a:p>
            <a:pPr marL="285750" indent="-285750">
              <a:buFont typeface="Arial" panose="020B0604020202020204" pitchFamily="34" charset="0"/>
              <a:buChar char="•"/>
            </a:pPr>
            <a:r>
              <a:rPr lang="en-US" sz="1400" b="1" dirty="0" err="1"/>
              <a:t>event_concept_id</a:t>
            </a:r>
            <a:r>
              <a:rPr lang="en-US" sz="1400" b="1" dirty="0"/>
              <a:t> </a:t>
            </a:r>
            <a:r>
              <a:rPr lang="en-US" sz="1400" dirty="0"/>
              <a:t>is a table an event is stored in, in this case ‘CONDITION_OCCURRENCE’ or ‘CONDITION_ERA’</a:t>
            </a:r>
          </a:p>
          <a:p>
            <a:pPr marL="285750" indent="-285750">
              <a:buFont typeface="Arial" panose="020B0604020202020204" pitchFamily="34" charset="0"/>
              <a:buChar char="•"/>
            </a:pPr>
            <a:r>
              <a:rPr lang="en-US" sz="1400" b="1" dirty="0" err="1"/>
              <a:t>measurement_range_low</a:t>
            </a:r>
            <a:r>
              <a:rPr lang="en-US" sz="1400" b="1" dirty="0"/>
              <a:t> </a:t>
            </a:r>
            <a:r>
              <a:rPr lang="en-US" sz="1400" dirty="0"/>
              <a:t>and </a:t>
            </a:r>
            <a:r>
              <a:rPr lang="en-US" sz="1400" b="1" dirty="0" err="1"/>
              <a:t>measurement_range_high</a:t>
            </a:r>
            <a:r>
              <a:rPr lang="en-US" sz="1400" b="1" dirty="0"/>
              <a:t> </a:t>
            </a:r>
            <a:r>
              <a:rPr lang="en-US" sz="1400" dirty="0"/>
              <a:t>are measurement range type, e.g. tumor dimensions between 2 and 3 cm</a:t>
            </a:r>
          </a:p>
          <a:p>
            <a:pPr marL="285750" indent="-285750">
              <a:buFont typeface="Arial" panose="020B0604020202020204" pitchFamily="34" charset="0"/>
              <a:buChar char="•"/>
            </a:pPr>
            <a:r>
              <a:rPr lang="en-US" sz="1400" b="1" dirty="0" err="1"/>
              <a:t>condition_era_occurrence</a:t>
            </a:r>
            <a:r>
              <a:rPr lang="en-US" sz="1400" b="1" dirty="0"/>
              <a:t> </a:t>
            </a:r>
            <a:r>
              <a:rPr lang="en-US" sz="1400" dirty="0"/>
              <a:t>is an order of condition occurrence, e.g. 1</a:t>
            </a:r>
            <a:r>
              <a:rPr lang="en-US" sz="1400" baseline="30000" dirty="0"/>
              <a:t>st</a:t>
            </a:r>
            <a:r>
              <a:rPr lang="en-US" sz="1400" dirty="0"/>
              <a:t> cancer occurrence</a:t>
            </a:r>
          </a:p>
          <a:p>
            <a:endParaRPr lang="en-US" dirty="0"/>
          </a:p>
          <a:p>
            <a:r>
              <a:rPr lang="en-US"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CDM conventions</a:t>
            </a:r>
          </a:p>
        </p:txBody>
      </p:sp>
      <p:sp>
        <p:nvSpPr>
          <p:cNvPr id="4" name="Content Placeholder 3"/>
          <p:cNvSpPr>
            <a:spLocks noGrp="1"/>
          </p:cNvSpPr>
          <p:nvPr>
            <p:ph idx="1"/>
          </p:nvPr>
        </p:nvSpPr>
        <p:spPr>
          <a:xfrm>
            <a:off x="765629" y="1202966"/>
            <a:ext cx="7552871" cy="5718489"/>
          </a:xfrm>
        </p:spPr>
        <p:txBody>
          <a:bodyPr wrap="square">
            <a:normAutofit lnSpcReduction="10000"/>
          </a:bodyPr>
          <a:lstStyle/>
          <a:p>
            <a:r>
              <a:rPr lang="en-US" sz="2200" b="1" dirty="0"/>
              <a:t>Diagnosis modifiers are stored in the Measurement table</a:t>
            </a:r>
          </a:p>
          <a:p>
            <a:pPr lvl="0"/>
            <a:r>
              <a:rPr lang="en-US" sz="2200" b="1" dirty="0"/>
              <a:t>Association of diagnosis modifiers with primary diagnosis </a:t>
            </a:r>
            <a:endParaRPr lang="en-US" sz="2200" dirty="0"/>
          </a:p>
          <a:p>
            <a:pPr lvl="1"/>
            <a:r>
              <a:rPr lang="en-US" sz="1700" dirty="0"/>
              <a:t>One or multiple condition occurrence records containing primary cancer diagnosis may have associated diagnosis modifiers</a:t>
            </a:r>
          </a:p>
          <a:p>
            <a:pPr lvl="1"/>
            <a:r>
              <a:rPr lang="en-US" sz="1700" dirty="0"/>
              <a:t>Repeated modifier records (lymph node invasion) may be associated with one or multiple condition occurrence records </a:t>
            </a:r>
          </a:p>
          <a:p>
            <a:pPr lvl="1"/>
            <a:r>
              <a:rPr lang="en-US" sz="1700" dirty="0"/>
              <a:t>Modifiers may be recorded on different dates</a:t>
            </a:r>
          </a:p>
          <a:p>
            <a:pPr lvl="0"/>
            <a:r>
              <a:rPr lang="en-US" sz="2200" b="1" dirty="0"/>
              <a:t>Representation of cancer recurrences</a:t>
            </a:r>
          </a:p>
          <a:p>
            <a:pPr lvl="1"/>
            <a:r>
              <a:rPr lang="en-US" sz="1700" dirty="0"/>
              <a:t>Cancer recurrences are recorded as condition eras</a:t>
            </a:r>
          </a:p>
          <a:p>
            <a:pPr lvl="1"/>
            <a:r>
              <a:rPr lang="en-US" sz="1700" dirty="0"/>
              <a:t>Each recurrence is assigned a number</a:t>
            </a:r>
          </a:p>
          <a:p>
            <a:pPr lvl="1"/>
            <a:r>
              <a:rPr lang="en-US" sz="1700" dirty="0"/>
              <a:t>Recurrences are either derived algorithmically or extracted from the source data directly. Recurrence data extracted from the source is persisted and overrides the derived one</a:t>
            </a:r>
          </a:p>
          <a:p>
            <a:pPr lvl="1"/>
            <a:r>
              <a:rPr lang="en-US" sz="1700" i="1" dirty="0"/>
              <a:t>Algorithmic derivation of recurrences is TBD but will not be the same as current condition era derivation</a:t>
            </a:r>
          </a:p>
          <a:p>
            <a:r>
              <a:rPr lang="en-US" sz="2200" b="1" dirty="0"/>
              <a:t>Association of diagnosis modifiers with cancer recurrences</a:t>
            </a:r>
          </a:p>
          <a:p>
            <a:pPr lvl="1"/>
            <a:r>
              <a:rPr lang="en-US" sz="1700" dirty="0"/>
              <a:t>One set of “verified” cancer modifiers is recorded in measurement and associated with the first cancer occurrence and, if possible, with recurrences</a:t>
            </a:r>
          </a:p>
          <a:p>
            <a:endParaRPr lang="en-US" sz="1300" dirty="0"/>
          </a:p>
          <a:p>
            <a:endParaRPr lang="en-US" sz="1300" dirty="0"/>
          </a:p>
          <a:p>
            <a:endParaRPr lang="en-US" sz="1300" dirty="0"/>
          </a:p>
          <a:p>
            <a:endParaRPr lang="en-US" sz="2400" dirty="0"/>
          </a:p>
          <a:p>
            <a:pPr lvl="1"/>
            <a:endParaRPr lang="en-US" sz="2000" dirty="0"/>
          </a:p>
          <a:p>
            <a:pPr lvl="1"/>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vocabulary to support CDM representation</a:t>
            </a:r>
          </a:p>
        </p:txBody>
      </p:sp>
      <p:sp>
        <p:nvSpPr>
          <p:cNvPr id="3" name="Content Placeholder 2"/>
          <p:cNvSpPr>
            <a:spLocks noGrp="1"/>
          </p:cNvSpPr>
          <p:nvPr>
            <p:ph idx="1"/>
          </p:nvPr>
        </p:nvSpPr>
        <p:spPr/>
        <p:txBody>
          <a:bodyPr>
            <a:normAutofit/>
          </a:bodyPr>
          <a:lstStyle/>
          <a:p>
            <a:pPr lvl="0"/>
            <a:r>
              <a:rPr lang="en-US" dirty="0"/>
              <a:t> Add domain “Condition Modifier”</a:t>
            </a:r>
          </a:p>
          <a:p>
            <a:pPr lvl="1"/>
            <a:r>
              <a:rPr lang="en-US" sz="2400" dirty="0"/>
              <a:t>To annotate condition modifier concepts</a:t>
            </a:r>
          </a:p>
          <a:p>
            <a:pPr lvl="1"/>
            <a:endParaRPr lang="en-US" dirty="0"/>
          </a:p>
          <a:p>
            <a:pPr lvl="0"/>
            <a:r>
              <a:rPr lang="en-US" dirty="0"/>
              <a:t>Add class “Cancer Modifier”</a:t>
            </a:r>
          </a:p>
          <a:p>
            <a:pPr lvl="1"/>
            <a:r>
              <a:rPr lang="en-US" sz="2400" dirty="0"/>
              <a:t>To annotate cancer modifier concepts</a:t>
            </a:r>
          </a:p>
          <a:p>
            <a:pPr lvl="1"/>
            <a:endParaRPr lang="en-US" dirty="0"/>
          </a:p>
          <a:p>
            <a:pPr lvl="0"/>
            <a:r>
              <a:rPr lang="en-US" sz="2800" dirty="0"/>
              <a:t>Add concept types: “Cancer Registry”, “Pathology Report”</a:t>
            </a:r>
          </a:p>
          <a:p>
            <a:pPr lvl="1"/>
            <a:r>
              <a:rPr lang="en-US" sz="2400" dirty="0"/>
              <a:t>To represent provenance of cancer data</a:t>
            </a:r>
          </a:p>
          <a:p>
            <a:endParaRPr lang="en-US" dirty="0"/>
          </a:p>
          <a:p>
            <a:pPr lvl="1"/>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Vocabulary Approach</a:t>
            </a:r>
          </a:p>
        </p:txBody>
      </p:sp>
      <p:sp>
        <p:nvSpPr>
          <p:cNvPr id="3" name="Content Placeholder 2"/>
          <p:cNvSpPr>
            <a:spLocks noGrp="1"/>
          </p:cNvSpPr>
          <p:nvPr>
            <p:ph idx="1"/>
          </p:nvPr>
        </p:nvSpPr>
        <p:spPr/>
        <p:txBody>
          <a:bodyPr>
            <a:normAutofit fontScale="47500" lnSpcReduction="20000"/>
          </a:bodyPr>
          <a:lstStyle/>
          <a:p>
            <a:r>
              <a:rPr lang="en-US" b="1" dirty="0"/>
              <a:t>Reference Cancer Protocol Templates</a:t>
            </a:r>
          </a:p>
          <a:p>
            <a:pPr lvl="1"/>
            <a:r>
              <a:rPr lang="en-US" dirty="0"/>
              <a:t>Issued by CAP (College of American Pathologists) </a:t>
            </a:r>
          </a:p>
          <a:p>
            <a:pPr lvl="1"/>
            <a:r>
              <a:rPr lang="en-US" dirty="0"/>
              <a:t>Provide guidelines for collecting the essential data elements for complete reporting of malignant tumors for 88 cancer types</a:t>
            </a:r>
          </a:p>
          <a:p>
            <a:pPr lvl="1"/>
            <a:r>
              <a:rPr lang="en-US" dirty="0"/>
              <a:t>Include pathological findings and genomic biomarkers</a:t>
            </a:r>
          </a:p>
          <a:p>
            <a:endParaRPr lang="en-US" dirty="0"/>
          </a:p>
          <a:p>
            <a:r>
              <a:rPr lang="en-US" b="1" dirty="0"/>
              <a:t>Use standardized terminology from Nebraska Lexicon Project</a:t>
            </a:r>
          </a:p>
          <a:p>
            <a:pPr lvl="1"/>
            <a:r>
              <a:rPr lang="en-US" dirty="0"/>
              <a:t>Works under the umbrella of LOINC-SNOMED CT compatible observables  harmonization of content between LOINC® and SNOMED CT® </a:t>
            </a:r>
          </a:p>
          <a:p>
            <a:pPr lvl="1"/>
            <a:r>
              <a:rPr lang="en-US" dirty="0"/>
              <a:t>Intends  to implement CAP Protocol Templates by providing terminology binding between LOINC and SNOMED CT</a:t>
            </a:r>
            <a:endParaRPr lang="en-US" b="1" dirty="0"/>
          </a:p>
          <a:p>
            <a:pPr lvl="1"/>
            <a:r>
              <a:rPr lang="en-US" dirty="0"/>
              <a:t>The majority of the associated terminology development is modeled within SNOMED 363787002|Observable entity| hierarchy. Coded LOINC observables are linked to SNOMED value sets.</a:t>
            </a:r>
          </a:p>
          <a:p>
            <a:pPr lvl="1"/>
            <a:r>
              <a:rPr lang="en-US" dirty="0"/>
              <a:t>Developed for breast and colorectal cancers. </a:t>
            </a:r>
          </a:p>
          <a:p>
            <a:endParaRPr lang="en-US" b="1" dirty="0"/>
          </a:p>
          <a:p>
            <a:r>
              <a:rPr lang="en-US" b="1" dirty="0"/>
              <a:t>Implementation in the OMOP Vocabulary</a:t>
            </a:r>
          </a:p>
          <a:p>
            <a:pPr lvl="1"/>
            <a:r>
              <a:rPr lang="en-US" dirty="0"/>
              <a:t>Adopt Nebraska terminology relationships for implemented cancer types</a:t>
            </a:r>
          </a:p>
          <a:p>
            <a:pPr lvl="1"/>
            <a:r>
              <a:rPr lang="en-US" dirty="0"/>
              <a:t>Create OMOP relationships for other cancer types based on CAP Protocol Templates</a:t>
            </a:r>
          </a:p>
          <a:p>
            <a:pPr lvl="2"/>
            <a:r>
              <a:rPr lang="en-US" dirty="0"/>
              <a:t>Collaborate with UNMS</a:t>
            </a:r>
          </a:p>
          <a:p>
            <a:pPr lvl="1"/>
            <a:r>
              <a:rPr lang="en-US" dirty="0"/>
              <a:t>Replace OMOP relationships with Nebraska ones as they become available</a:t>
            </a:r>
          </a:p>
          <a:p>
            <a:endParaRPr lang="en-US" dirty="0"/>
          </a:p>
          <a:p>
            <a:endParaRPr lang="en-US" dirty="0"/>
          </a:p>
          <a:p>
            <a:endParaRPr lang="en-US" dirty="0"/>
          </a:p>
          <a:p>
            <a:pPr lvl="1"/>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628" y="297658"/>
            <a:ext cx="8378371" cy="648455"/>
          </a:xfrm>
        </p:spPr>
        <p:txBody>
          <a:bodyPr/>
          <a:lstStyle/>
          <a:p>
            <a:r>
              <a:rPr lang="en-US" dirty="0"/>
              <a:t>CAP Protocol for Invasive Breast Cancer</a:t>
            </a:r>
          </a:p>
        </p:txBody>
      </p:sp>
      <p:pic>
        <p:nvPicPr>
          <p:cNvPr id="1026" name="Picture 2"/>
          <p:cNvPicPr>
            <a:picLocks noGrp="1" noChangeAspect="1" noChangeArrowheads="1"/>
          </p:cNvPicPr>
          <p:nvPr>
            <p:ph idx="1"/>
          </p:nvPr>
        </p:nvPicPr>
        <p:blipFill>
          <a:blip r:embed="rId2"/>
          <a:srcRect/>
          <a:stretch>
            <a:fillRect/>
          </a:stretch>
        </p:blipFill>
        <p:spPr bwMode="auto">
          <a:xfrm>
            <a:off x="2387956" y="1203325"/>
            <a:ext cx="3958513" cy="4525963"/>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terminology binding between LOINC and SNOMED CT</a:t>
            </a:r>
          </a:p>
        </p:txBody>
      </p:sp>
      <p:pic>
        <p:nvPicPr>
          <p:cNvPr id="2052" name="Picture 4"/>
          <p:cNvPicPr>
            <a:picLocks noChangeAspect="1" noChangeArrowheads="1"/>
          </p:cNvPicPr>
          <p:nvPr/>
        </p:nvPicPr>
        <p:blipFill>
          <a:blip r:embed="rId2"/>
          <a:srcRect/>
          <a:stretch>
            <a:fillRect/>
          </a:stretch>
        </p:blipFill>
        <p:spPr bwMode="auto">
          <a:xfrm>
            <a:off x="765629" y="1382714"/>
            <a:ext cx="7129463" cy="1443037"/>
          </a:xfrm>
          <a:prstGeom prst="rect">
            <a:avLst/>
          </a:prstGeom>
          <a:noFill/>
          <a:ln w="9525">
            <a:noFill/>
            <a:miter lim="800000"/>
            <a:headEnd/>
            <a:tailEnd/>
          </a:ln>
        </p:spPr>
      </p:pic>
      <p:pic>
        <p:nvPicPr>
          <p:cNvPr id="2053" name="Picture 5"/>
          <p:cNvPicPr>
            <a:picLocks noGrp="1" noChangeAspect="1" noChangeArrowheads="1"/>
          </p:cNvPicPr>
          <p:nvPr>
            <p:ph idx="1"/>
          </p:nvPr>
        </p:nvPicPr>
        <p:blipFill>
          <a:blip r:embed="rId3"/>
          <a:srcRect/>
          <a:stretch>
            <a:fillRect/>
          </a:stretch>
        </p:blipFill>
        <p:spPr bwMode="auto">
          <a:xfrm>
            <a:off x="735809" y="2940070"/>
            <a:ext cx="7281863" cy="2643188"/>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Template 1">
  <a:themeElements>
    <a:clrScheme name="MSK color pallete">
      <a:dk1>
        <a:sysClr val="windowText" lastClr="000000"/>
      </a:dk1>
      <a:lt1>
        <a:sysClr val="window" lastClr="FFFFFF"/>
      </a:lt1>
      <a:dk2>
        <a:srgbClr val="737373"/>
      </a:dk2>
      <a:lt2>
        <a:srgbClr val="B3B3A6"/>
      </a:lt2>
      <a:accent1>
        <a:srgbClr val="2986E2"/>
      </a:accent1>
      <a:accent2>
        <a:srgbClr val="F26529"/>
      </a:accent2>
      <a:accent3>
        <a:srgbClr val="FFF5BC"/>
      </a:accent3>
      <a:accent4>
        <a:srgbClr val="737373"/>
      </a:accent4>
      <a:accent5>
        <a:srgbClr val="B3B3A6"/>
      </a:accent5>
      <a:accent6>
        <a:srgbClr val="2875B4"/>
      </a:accent6>
      <a:hlink>
        <a:srgbClr val="00BDF2"/>
      </a:hlink>
      <a:folHlink>
        <a:srgbClr val="9BDC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1</Template>
  <TotalTime>0</TotalTime>
  <Words>858</Words>
  <Application>Microsoft Office PowerPoint</Application>
  <PresentationFormat>On-screen Show (4:3)</PresentationFormat>
  <Paragraphs>96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ＭＳ Ｐゴシック</vt:lpstr>
      <vt:lpstr>Arial</vt:lpstr>
      <vt:lpstr>Calibri</vt:lpstr>
      <vt:lpstr>Corbel</vt:lpstr>
      <vt:lpstr>Georgia</vt:lpstr>
      <vt:lpstr>Template 1</vt:lpstr>
      <vt:lpstr>Cancer Diagnostic Features Representation  in OMOP CDM</vt:lpstr>
      <vt:lpstr>Considerations</vt:lpstr>
      <vt:lpstr>Modeling and ETL challenges</vt:lpstr>
      <vt:lpstr>Proposed CDM extension</vt:lpstr>
      <vt:lpstr>Proposed CDM conventions</vt:lpstr>
      <vt:lpstr>Additional vocabulary to support CDM representation</vt:lpstr>
      <vt:lpstr>Proposed Vocabulary Approach</vt:lpstr>
      <vt:lpstr>CAP Protocol for Invasive Breast Cancer</vt:lpstr>
      <vt:lpstr>Examples of terminology binding between LOINC and SNOMED CT</vt:lpstr>
      <vt:lpstr>References</vt:lpstr>
      <vt:lpstr>Appendix</vt:lpstr>
      <vt:lpstr>CDISC Breast Cancer Treatment Map</vt:lpstr>
      <vt:lpstr>Data 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2016-01-18T23:05:40Z</dcterms:created>
  <dcterms:modified xsi:type="dcterms:W3CDTF">2017-12-12T15:57:51Z</dcterms:modified>
</cp:coreProperties>
</file>