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36576000"/>
  <p:notesSz cx="6858000" cy="9144000"/>
  <p:defaultTextStyle>
    <a:defPPr>
      <a:defRPr lang="en-US"/>
    </a:defPPr>
    <a:lvl1pPr algn="l" defTabSz="3655510" rtl="0" fontAlgn="base">
      <a:spcBef>
        <a:spcPct val="0"/>
      </a:spcBef>
      <a:spcAft>
        <a:spcPct val="0"/>
      </a:spcAft>
      <a:defRPr sz="7200" kern="1200">
        <a:solidFill>
          <a:schemeClr val="tx1"/>
        </a:solidFill>
        <a:latin typeface="Calibri" pitchFamily="34" charset="0"/>
        <a:ea typeface="+mn-ea"/>
        <a:cs typeface="Arial" charset="0"/>
      </a:defRPr>
    </a:lvl1pPr>
    <a:lvl2pPr marL="1827124" indent="-1342248" algn="l" defTabSz="3655510" rtl="0" fontAlgn="base">
      <a:spcBef>
        <a:spcPct val="0"/>
      </a:spcBef>
      <a:spcAft>
        <a:spcPct val="0"/>
      </a:spcAft>
      <a:defRPr sz="7200" kern="1200">
        <a:solidFill>
          <a:schemeClr val="tx1"/>
        </a:solidFill>
        <a:latin typeface="Calibri" pitchFamily="34" charset="0"/>
        <a:ea typeface="+mn-ea"/>
        <a:cs typeface="Arial" charset="0"/>
      </a:defRPr>
    </a:lvl2pPr>
    <a:lvl3pPr marL="3655510" indent="-2685758" algn="l" defTabSz="3655510" rtl="0" fontAlgn="base">
      <a:spcBef>
        <a:spcPct val="0"/>
      </a:spcBef>
      <a:spcAft>
        <a:spcPct val="0"/>
      </a:spcAft>
      <a:defRPr sz="7200" kern="1200">
        <a:solidFill>
          <a:schemeClr val="tx1"/>
        </a:solidFill>
        <a:latin typeface="Calibri" pitchFamily="34" charset="0"/>
        <a:ea typeface="+mn-ea"/>
        <a:cs typeface="Arial" charset="0"/>
      </a:defRPr>
    </a:lvl3pPr>
    <a:lvl4pPr marL="5483896" indent="-4029268" algn="l" defTabSz="3655510" rtl="0" fontAlgn="base">
      <a:spcBef>
        <a:spcPct val="0"/>
      </a:spcBef>
      <a:spcAft>
        <a:spcPct val="0"/>
      </a:spcAft>
      <a:defRPr sz="7200" kern="1200">
        <a:solidFill>
          <a:schemeClr val="tx1"/>
        </a:solidFill>
        <a:latin typeface="Calibri" pitchFamily="34" charset="0"/>
        <a:ea typeface="+mn-ea"/>
        <a:cs typeface="Arial" charset="0"/>
      </a:defRPr>
    </a:lvl4pPr>
    <a:lvl5pPr marL="7312282" indent="-5372778" algn="l" defTabSz="3655510" rtl="0" fontAlgn="base">
      <a:spcBef>
        <a:spcPct val="0"/>
      </a:spcBef>
      <a:spcAft>
        <a:spcPct val="0"/>
      </a:spcAft>
      <a:defRPr sz="7200" kern="1200">
        <a:solidFill>
          <a:schemeClr val="tx1"/>
        </a:solidFill>
        <a:latin typeface="Calibri" pitchFamily="34" charset="0"/>
        <a:ea typeface="+mn-ea"/>
        <a:cs typeface="Arial" charset="0"/>
      </a:defRPr>
    </a:lvl5pPr>
    <a:lvl6pPr marL="1818284" algn="l" defTabSz="727314" rtl="0" eaLnBrk="1" latinLnBrk="0" hangingPunct="1">
      <a:defRPr sz="7200" kern="1200">
        <a:solidFill>
          <a:schemeClr val="tx1"/>
        </a:solidFill>
        <a:latin typeface="Calibri" pitchFamily="34" charset="0"/>
        <a:ea typeface="+mn-ea"/>
        <a:cs typeface="Arial" charset="0"/>
      </a:defRPr>
    </a:lvl6pPr>
    <a:lvl7pPr marL="2181941" algn="l" defTabSz="727314" rtl="0" eaLnBrk="1" latinLnBrk="0" hangingPunct="1">
      <a:defRPr sz="7200" kern="1200">
        <a:solidFill>
          <a:schemeClr val="tx1"/>
        </a:solidFill>
        <a:latin typeface="Calibri" pitchFamily="34" charset="0"/>
        <a:ea typeface="+mn-ea"/>
        <a:cs typeface="Arial" charset="0"/>
      </a:defRPr>
    </a:lvl7pPr>
    <a:lvl8pPr marL="2545598" algn="l" defTabSz="727314" rtl="0" eaLnBrk="1" latinLnBrk="0" hangingPunct="1">
      <a:defRPr sz="7200" kern="1200">
        <a:solidFill>
          <a:schemeClr val="tx1"/>
        </a:solidFill>
        <a:latin typeface="Calibri" pitchFamily="34" charset="0"/>
        <a:ea typeface="+mn-ea"/>
        <a:cs typeface="Arial" charset="0"/>
      </a:defRPr>
    </a:lvl8pPr>
    <a:lvl9pPr marL="2909255" algn="l" defTabSz="727314" rtl="0" eaLnBrk="1" latinLnBrk="0" hangingPunct="1">
      <a:defRPr sz="7200"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cketer, Margaret [JRDUS]" initials="CB" lastIdx="1" clrIdx="0"/>
  <p:cmAuthor id="1" name="Voss, Erica " initials="EAV" lastIdx="27" clrIdx="1"/>
  <p:cmAuthor id="2" name="Schuemie, Martijn [JRDNL]" initials="MSchuemie"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6EA"/>
    <a:srgbClr val="34B233"/>
    <a:srgbClr val="FCDDCF"/>
    <a:srgbClr val="FDEFE9"/>
    <a:srgbClr val="C1E7F7"/>
    <a:srgbClr val="84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01" autoAdjust="0"/>
    <p:restoredTop sz="93446" autoAdjust="0"/>
  </p:normalViewPr>
  <p:slideViewPr>
    <p:cSldViewPr>
      <p:cViewPr>
        <p:scale>
          <a:sx n="33" d="100"/>
          <a:sy n="33" d="100"/>
        </p:scale>
        <p:origin x="-2328" y="-72"/>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defTabSz="4597285">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defTabSz="4597285">
              <a:defRPr sz="1200">
                <a:cs typeface="Arial" charset="0"/>
              </a:defRPr>
            </a:lvl1pPr>
          </a:lstStyle>
          <a:p>
            <a:pPr>
              <a:defRPr/>
            </a:pPr>
            <a:fld id="{AAB1D58E-0104-4601-8BB8-F4F8BF849D6E}" type="datetimeFigureOut">
              <a:rPr lang="en-US"/>
              <a:pPr>
                <a:defRPr/>
              </a:pPr>
              <a:t>10/13/2015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defTabSz="4597285">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defTabSz="4597285">
              <a:defRPr sz="1200">
                <a:cs typeface="Arial" charset="0"/>
              </a:defRPr>
            </a:lvl1pPr>
          </a:lstStyle>
          <a:p>
            <a:pPr>
              <a:defRPr/>
            </a:pPr>
            <a:fld id="{45E5DC6F-DCCD-4773-94C0-23F2B6386E37}" type="slidenum">
              <a:rPr lang="en-US"/>
              <a:pPr>
                <a:defRPr/>
              </a:pPr>
              <a:t>‹#›</a:t>
            </a:fld>
            <a:endParaRPr lang="en-US"/>
          </a:p>
        </p:txBody>
      </p:sp>
    </p:spTree>
    <p:extLst>
      <p:ext uri="{BB962C8B-B14F-4D97-AF65-F5344CB8AC3E}">
        <p14:creationId xmlns:p14="http://schemas.microsoft.com/office/powerpoint/2010/main" val="3134614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83614" algn="l" rtl="0" eaLnBrk="0" fontAlgn="base" hangingPunct="0">
      <a:spcBef>
        <a:spcPct val="30000"/>
      </a:spcBef>
      <a:spcAft>
        <a:spcPct val="0"/>
      </a:spcAft>
      <a:defRPr sz="1300" kern="1200">
        <a:solidFill>
          <a:schemeClr val="tx1"/>
        </a:solidFill>
        <a:latin typeface="+mn-lt"/>
        <a:ea typeface="+mn-ea"/>
        <a:cs typeface="+mn-cs"/>
      </a:defRPr>
    </a:lvl2pPr>
    <a:lvl3pPr marL="968489" algn="l" rtl="0" eaLnBrk="0" fontAlgn="base" hangingPunct="0">
      <a:spcBef>
        <a:spcPct val="30000"/>
      </a:spcBef>
      <a:spcAft>
        <a:spcPct val="0"/>
      </a:spcAft>
      <a:defRPr sz="1300" kern="1200">
        <a:solidFill>
          <a:schemeClr val="tx1"/>
        </a:solidFill>
        <a:latin typeface="+mn-lt"/>
        <a:ea typeface="+mn-ea"/>
        <a:cs typeface="+mn-cs"/>
      </a:defRPr>
    </a:lvl3pPr>
    <a:lvl4pPr marL="1453365" algn="l" rtl="0" eaLnBrk="0" fontAlgn="base" hangingPunct="0">
      <a:spcBef>
        <a:spcPct val="30000"/>
      </a:spcBef>
      <a:spcAft>
        <a:spcPct val="0"/>
      </a:spcAft>
      <a:defRPr sz="1300" kern="1200">
        <a:solidFill>
          <a:schemeClr val="tx1"/>
        </a:solidFill>
        <a:latin typeface="+mn-lt"/>
        <a:ea typeface="+mn-ea"/>
        <a:cs typeface="+mn-cs"/>
      </a:defRPr>
    </a:lvl4pPr>
    <a:lvl5pPr marL="1938241" algn="l" rtl="0" eaLnBrk="0" fontAlgn="base" hangingPunct="0">
      <a:spcBef>
        <a:spcPct val="30000"/>
      </a:spcBef>
      <a:spcAft>
        <a:spcPct val="0"/>
      </a:spcAft>
      <a:defRPr sz="1300" kern="1200">
        <a:solidFill>
          <a:schemeClr val="tx1"/>
        </a:solidFill>
        <a:latin typeface="+mn-lt"/>
        <a:ea typeface="+mn-ea"/>
        <a:cs typeface="+mn-cs"/>
      </a:defRPr>
    </a:lvl5pPr>
    <a:lvl6pPr marL="2424319" algn="l" defTabSz="969728" rtl="0" eaLnBrk="1" latinLnBrk="0" hangingPunct="1">
      <a:defRPr sz="1300" kern="1200">
        <a:solidFill>
          <a:schemeClr val="tx1"/>
        </a:solidFill>
        <a:latin typeface="+mn-lt"/>
        <a:ea typeface="+mn-ea"/>
        <a:cs typeface="+mn-cs"/>
      </a:defRPr>
    </a:lvl6pPr>
    <a:lvl7pPr marL="2909183" algn="l" defTabSz="969728" rtl="0" eaLnBrk="1" latinLnBrk="0" hangingPunct="1">
      <a:defRPr sz="1300" kern="1200">
        <a:solidFill>
          <a:schemeClr val="tx1"/>
        </a:solidFill>
        <a:latin typeface="+mn-lt"/>
        <a:ea typeface="+mn-ea"/>
        <a:cs typeface="+mn-cs"/>
      </a:defRPr>
    </a:lvl7pPr>
    <a:lvl8pPr marL="3394046" algn="l" defTabSz="969728" rtl="0" eaLnBrk="1" latinLnBrk="0" hangingPunct="1">
      <a:defRPr sz="1300" kern="1200">
        <a:solidFill>
          <a:schemeClr val="tx1"/>
        </a:solidFill>
        <a:latin typeface="+mn-lt"/>
        <a:ea typeface="+mn-ea"/>
        <a:cs typeface="+mn-cs"/>
      </a:defRPr>
    </a:lvl8pPr>
    <a:lvl9pPr marL="3878910" algn="l" defTabSz="96972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143125" y="685800"/>
            <a:ext cx="257175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600">
                <a:solidFill>
                  <a:schemeClr val="tx1"/>
                </a:solidFill>
                <a:latin typeface="Calibri" pitchFamily="34" charset="0"/>
              </a:defRPr>
            </a:lvl1pPr>
            <a:lvl2pPr marL="742950" indent="-285750" eaLnBrk="0" hangingPunct="0">
              <a:spcBef>
                <a:spcPct val="30000"/>
              </a:spcBef>
              <a:defRPr sz="1600">
                <a:solidFill>
                  <a:schemeClr val="tx1"/>
                </a:solidFill>
                <a:latin typeface="Calibri" pitchFamily="34" charset="0"/>
              </a:defRPr>
            </a:lvl2pPr>
            <a:lvl3pPr marL="1143000" indent="-228600" eaLnBrk="0" hangingPunct="0">
              <a:spcBef>
                <a:spcPct val="30000"/>
              </a:spcBef>
              <a:defRPr sz="1600">
                <a:solidFill>
                  <a:schemeClr val="tx1"/>
                </a:solidFill>
                <a:latin typeface="Calibri" pitchFamily="34" charset="0"/>
              </a:defRPr>
            </a:lvl3pPr>
            <a:lvl4pPr marL="1600200" indent="-228600" eaLnBrk="0" hangingPunct="0">
              <a:spcBef>
                <a:spcPct val="30000"/>
              </a:spcBef>
              <a:defRPr sz="1600">
                <a:solidFill>
                  <a:schemeClr val="tx1"/>
                </a:solidFill>
                <a:latin typeface="Calibri" pitchFamily="34" charset="0"/>
              </a:defRPr>
            </a:lvl4pPr>
            <a:lvl5pPr marL="2057400" indent="-228600" eaLnBrk="0" hangingPunct="0">
              <a:spcBef>
                <a:spcPct val="30000"/>
              </a:spcBef>
              <a:defRPr sz="1600">
                <a:solidFill>
                  <a:schemeClr val="tx1"/>
                </a:solidFill>
                <a:latin typeface="Calibri" pitchFamily="34" charset="0"/>
              </a:defRPr>
            </a:lvl5pPr>
            <a:lvl6pPr marL="2514600" indent="-228600" defTabSz="4595813" eaLnBrk="0" fontAlgn="base" hangingPunct="0">
              <a:spcBef>
                <a:spcPct val="30000"/>
              </a:spcBef>
              <a:spcAft>
                <a:spcPct val="0"/>
              </a:spcAft>
              <a:defRPr sz="1600">
                <a:solidFill>
                  <a:schemeClr val="tx1"/>
                </a:solidFill>
                <a:latin typeface="Calibri" pitchFamily="34" charset="0"/>
              </a:defRPr>
            </a:lvl6pPr>
            <a:lvl7pPr marL="2971800" indent="-228600" defTabSz="4595813" eaLnBrk="0" fontAlgn="base" hangingPunct="0">
              <a:spcBef>
                <a:spcPct val="30000"/>
              </a:spcBef>
              <a:spcAft>
                <a:spcPct val="0"/>
              </a:spcAft>
              <a:defRPr sz="1600">
                <a:solidFill>
                  <a:schemeClr val="tx1"/>
                </a:solidFill>
                <a:latin typeface="Calibri" pitchFamily="34" charset="0"/>
              </a:defRPr>
            </a:lvl7pPr>
            <a:lvl8pPr marL="3429000" indent="-228600" defTabSz="4595813" eaLnBrk="0" fontAlgn="base" hangingPunct="0">
              <a:spcBef>
                <a:spcPct val="30000"/>
              </a:spcBef>
              <a:spcAft>
                <a:spcPct val="0"/>
              </a:spcAft>
              <a:defRPr sz="1600">
                <a:solidFill>
                  <a:schemeClr val="tx1"/>
                </a:solidFill>
                <a:latin typeface="Calibri" pitchFamily="34" charset="0"/>
              </a:defRPr>
            </a:lvl8pPr>
            <a:lvl9pPr marL="3886200" indent="-228600" defTabSz="4595813" eaLnBrk="0" fontAlgn="base" hangingPunct="0">
              <a:spcBef>
                <a:spcPct val="30000"/>
              </a:spcBef>
              <a:spcAft>
                <a:spcPct val="0"/>
              </a:spcAft>
              <a:defRPr sz="1600">
                <a:solidFill>
                  <a:schemeClr val="tx1"/>
                </a:solidFill>
                <a:latin typeface="Calibri" pitchFamily="34" charset="0"/>
              </a:defRPr>
            </a:lvl9pPr>
          </a:lstStyle>
          <a:p>
            <a:pPr defTabSz="4595813" eaLnBrk="1" hangingPunct="1">
              <a:spcBef>
                <a:spcPct val="0"/>
              </a:spcBef>
            </a:pPr>
            <a:fld id="{A4ECFABB-215A-44D8-BE70-787466DC1AAB}" type="slidenum">
              <a:rPr lang="en-US" altLang="en-US" sz="1200" smtClean="0"/>
              <a:pPr defTabSz="4595813" eaLnBrk="1" hangingPunct="1">
                <a:spcBef>
                  <a:spcPct val="0"/>
                </a:spcBef>
              </a:pPr>
              <a:t>1</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1"/>
            <a:ext cx="2331720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625" indent="0" algn="ctr">
              <a:buNone/>
              <a:defRPr>
                <a:solidFill>
                  <a:schemeClr val="tx1">
                    <a:tint val="75000"/>
                  </a:schemeClr>
                </a:solidFill>
              </a:defRPr>
            </a:lvl2pPr>
            <a:lvl3pPr marL="3657248" indent="0" algn="ctr">
              <a:buNone/>
              <a:defRPr>
                <a:solidFill>
                  <a:schemeClr val="tx1">
                    <a:tint val="75000"/>
                  </a:schemeClr>
                </a:solidFill>
              </a:defRPr>
            </a:lvl3pPr>
            <a:lvl4pPr marL="5485872" indent="0" algn="ctr">
              <a:buNone/>
              <a:defRPr>
                <a:solidFill>
                  <a:schemeClr val="tx1">
                    <a:tint val="75000"/>
                  </a:schemeClr>
                </a:solidFill>
              </a:defRPr>
            </a:lvl4pPr>
            <a:lvl5pPr marL="7314497" indent="0" algn="ctr">
              <a:buNone/>
              <a:defRPr>
                <a:solidFill>
                  <a:schemeClr val="tx1">
                    <a:tint val="75000"/>
                  </a:schemeClr>
                </a:solidFill>
              </a:defRPr>
            </a:lvl5pPr>
            <a:lvl6pPr marL="9143121" indent="0" algn="ctr">
              <a:buNone/>
              <a:defRPr>
                <a:solidFill>
                  <a:schemeClr val="tx1">
                    <a:tint val="75000"/>
                  </a:schemeClr>
                </a:solidFill>
              </a:defRPr>
            </a:lvl6pPr>
            <a:lvl7pPr marL="10971744" indent="0" algn="ctr">
              <a:buNone/>
              <a:defRPr>
                <a:solidFill>
                  <a:schemeClr val="tx1">
                    <a:tint val="75000"/>
                  </a:schemeClr>
                </a:solidFill>
              </a:defRPr>
            </a:lvl7pPr>
            <a:lvl8pPr marL="12800368" indent="0" algn="ctr">
              <a:buNone/>
              <a:defRPr>
                <a:solidFill>
                  <a:schemeClr val="tx1">
                    <a:tint val="75000"/>
                  </a:schemeClr>
                </a:solidFill>
              </a:defRPr>
            </a:lvl8pPr>
            <a:lvl9pPr marL="1462899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2AEEFF-D598-46A7-AEA6-0C8809D48B36}"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839EFE-77EE-46B2-BDDF-21B08E0250B6}" type="slidenum">
              <a:rPr lang="en-US"/>
              <a:pPr>
                <a:defRPr/>
              </a:pPr>
              <a:t>‹#›</a:t>
            </a:fld>
            <a:endParaRPr lang="en-US"/>
          </a:p>
        </p:txBody>
      </p:sp>
    </p:spTree>
    <p:extLst>
      <p:ext uri="{BB962C8B-B14F-4D97-AF65-F5344CB8AC3E}">
        <p14:creationId xmlns:p14="http://schemas.microsoft.com/office/powerpoint/2010/main" val="9214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92A705-B5BD-4011-AD0C-E38C652C7519}"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1BF2E-4E1B-4C8F-BE65-A8E81706FF65}" type="slidenum">
              <a:rPr lang="en-US"/>
              <a:pPr>
                <a:defRPr/>
              </a:pPr>
              <a:t>‹#›</a:t>
            </a:fld>
            <a:endParaRPr lang="en-US"/>
          </a:p>
        </p:txBody>
      </p:sp>
    </p:spTree>
    <p:extLst>
      <p:ext uri="{BB962C8B-B14F-4D97-AF65-F5344CB8AC3E}">
        <p14:creationId xmlns:p14="http://schemas.microsoft.com/office/powerpoint/2010/main" val="283140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7814739"/>
            <a:ext cx="34561464"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7" y="7814739"/>
            <a:ext cx="103236710"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63D67-3A2E-4510-914D-2B2F2568AF45}"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B2CAA-F3FF-43EA-8F49-8487A36D42CE}" type="slidenum">
              <a:rPr lang="en-US"/>
              <a:pPr>
                <a:defRPr/>
              </a:pPr>
              <a:t>‹#›</a:t>
            </a:fld>
            <a:endParaRPr lang="en-US"/>
          </a:p>
        </p:txBody>
      </p:sp>
    </p:spTree>
    <p:extLst>
      <p:ext uri="{BB962C8B-B14F-4D97-AF65-F5344CB8AC3E}">
        <p14:creationId xmlns:p14="http://schemas.microsoft.com/office/powerpoint/2010/main" val="13696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7217EE-D031-489C-AEAD-B9C504D2D117}"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742D07-10C2-4F0C-B32C-7066A08DBF69}" type="slidenum">
              <a:rPr lang="en-US"/>
              <a:pPr>
                <a:defRPr/>
              </a:pPr>
              <a:t>‹#›</a:t>
            </a:fld>
            <a:endParaRPr lang="en-US"/>
          </a:p>
        </p:txBody>
      </p:sp>
    </p:spTree>
    <p:extLst>
      <p:ext uri="{BB962C8B-B14F-4D97-AF65-F5344CB8AC3E}">
        <p14:creationId xmlns:p14="http://schemas.microsoft.com/office/powerpoint/2010/main" val="426137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0" y="23503468"/>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40" y="15502474"/>
            <a:ext cx="23317200" cy="8000996"/>
          </a:xfrm>
        </p:spPr>
        <p:txBody>
          <a:bodyPr anchor="b"/>
          <a:lstStyle>
            <a:lvl1pPr marL="0" indent="0">
              <a:buNone/>
              <a:defRPr sz="8000">
                <a:solidFill>
                  <a:schemeClr val="tx1">
                    <a:tint val="75000"/>
                  </a:schemeClr>
                </a:solidFill>
              </a:defRPr>
            </a:lvl1pPr>
            <a:lvl2pPr marL="1828625" indent="0">
              <a:buNone/>
              <a:defRPr sz="7200">
                <a:solidFill>
                  <a:schemeClr val="tx1">
                    <a:tint val="75000"/>
                  </a:schemeClr>
                </a:solidFill>
              </a:defRPr>
            </a:lvl2pPr>
            <a:lvl3pPr marL="3657248" indent="0">
              <a:buNone/>
              <a:defRPr sz="6400">
                <a:solidFill>
                  <a:schemeClr val="tx1">
                    <a:tint val="75000"/>
                  </a:schemeClr>
                </a:solidFill>
              </a:defRPr>
            </a:lvl3pPr>
            <a:lvl4pPr marL="5485872" indent="0">
              <a:buNone/>
              <a:defRPr sz="5600">
                <a:solidFill>
                  <a:schemeClr val="tx1">
                    <a:tint val="75000"/>
                  </a:schemeClr>
                </a:solidFill>
              </a:defRPr>
            </a:lvl4pPr>
            <a:lvl5pPr marL="7314497" indent="0">
              <a:buNone/>
              <a:defRPr sz="5600">
                <a:solidFill>
                  <a:schemeClr val="tx1">
                    <a:tint val="75000"/>
                  </a:schemeClr>
                </a:solidFill>
              </a:defRPr>
            </a:lvl5pPr>
            <a:lvl6pPr marL="9143121" indent="0">
              <a:buNone/>
              <a:defRPr sz="5600">
                <a:solidFill>
                  <a:schemeClr val="tx1">
                    <a:tint val="75000"/>
                  </a:schemeClr>
                </a:solidFill>
              </a:defRPr>
            </a:lvl6pPr>
            <a:lvl7pPr marL="10971744" indent="0">
              <a:buNone/>
              <a:defRPr sz="5600">
                <a:solidFill>
                  <a:schemeClr val="tx1">
                    <a:tint val="75000"/>
                  </a:schemeClr>
                </a:solidFill>
              </a:defRPr>
            </a:lvl7pPr>
            <a:lvl8pPr marL="12800368" indent="0">
              <a:buNone/>
              <a:defRPr sz="5600">
                <a:solidFill>
                  <a:schemeClr val="tx1">
                    <a:tint val="75000"/>
                  </a:schemeClr>
                </a:solidFill>
              </a:defRPr>
            </a:lvl8pPr>
            <a:lvl9pPr marL="14628993"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DBD6CE-7A5A-4481-A917-1CFAEB9A6931}" type="datetimeFigureOut">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FB3D9-D9D4-43BA-B7C0-F979450CDDAE}" type="slidenum">
              <a:rPr lang="en-US"/>
              <a:pPr>
                <a:defRPr/>
              </a:pPr>
              <a:t>‹#›</a:t>
            </a:fld>
            <a:endParaRPr lang="en-US"/>
          </a:p>
        </p:txBody>
      </p:sp>
    </p:spTree>
    <p:extLst>
      <p:ext uri="{BB962C8B-B14F-4D97-AF65-F5344CB8AC3E}">
        <p14:creationId xmlns:p14="http://schemas.microsoft.com/office/powerpoint/2010/main" val="335285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681915" y="45516800"/>
            <a:ext cx="68899086" cy="1287356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3" y="45516800"/>
            <a:ext cx="68899090" cy="128735668"/>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47F6BC-19EC-4364-A507-84FB431F8A45}"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052D81-3BE2-4D41-A4AF-32A67A6699EA}" type="slidenum">
              <a:rPr lang="en-US"/>
              <a:pPr>
                <a:defRPr/>
              </a:pPr>
              <a:t>‹#›</a:t>
            </a:fld>
            <a:endParaRPr lang="en-US"/>
          </a:p>
        </p:txBody>
      </p:sp>
    </p:spTree>
    <p:extLst>
      <p:ext uri="{BB962C8B-B14F-4D97-AF65-F5344CB8AC3E}">
        <p14:creationId xmlns:p14="http://schemas.microsoft.com/office/powerpoint/2010/main" val="304109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625" indent="0">
              <a:buNone/>
              <a:defRPr sz="8000" b="1"/>
            </a:lvl2pPr>
            <a:lvl3pPr marL="3657248" indent="0">
              <a:buNone/>
              <a:defRPr sz="7200" b="1"/>
            </a:lvl3pPr>
            <a:lvl4pPr marL="5485872" indent="0">
              <a:buNone/>
              <a:defRPr sz="6400" b="1"/>
            </a:lvl4pPr>
            <a:lvl5pPr marL="7314497" indent="0">
              <a:buNone/>
              <a:defRPr sz="6400" b="1"/>
            </a:lvl5pPr>
            <a:lvl6pPr marL="9143121" indent="0">
              <a:buNone/>
              <a:defRPr sz="6400" b="1"/>
            </a:lvl6pPr>
            <a:lvl7pPr marL="10971744" indent="0">
              <a:buNone/>
              <a:defRPr sz="6400" b="1"/>
            </a:lvl7pPr>
            <a:lvl8pPr marL="12800368" indent="0">
              <a:buNone/>
              <a:defRPr sz="6400" b="1"/>
            </a:lvl8pPr>
            <a:lvl9pPr marL="14628993"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8187269"/>
            <a:ext cx="12125326" cy="3412064"/>
          </a:xfrm>
        </p:spPr>
        <p:txBody>
          <a:bodyPr anchor="b"/>
          <a:lstStyle>
            <a:lvl1pPr marL="0" indent="0">
              <a:buNone/>
              <a:defRPr sz="9600" b="1"/>
            </a:lvl1pPr>
            <a:lvl2pPr marL="1828625" indent="0">
              <a:buNone/>
              <a:defRPr sz="8000" b="1"/>
            </a:lvl2pPr>
            <a:lvl3pPr marL="3657248" indent="0">
              <a:buNone/>
              <a:defRPr sz="7200" b="1"/>
            </a:lvl3pPr>
            <a:lvl4pPr marL="5485872" indent="0">
              <a:buNone/>
              <a:defRPr sz="6400" b="1"/>
            </a:lvl4pPr>
            <a:lvl5pPr marL="7314497" indent="0">
              <a:buNone/>
              <a:defRPr sz="6400" b="1"/>
            </a:lvl5pPr>
            <a:lvl6pPr marL="9143121" indent="0">
              <a:buNone/>
              <a:defRPr sz="6400" b="1"/>
            </a:lvl6pPr>
            <a:lvl7pPr marL="10971744" indent="0">
              <a:buNone/>
              <a:defRPr sz="6400" b="1"/>
            </a:lvl7pPr>
            <a:lvl8pPr marL="12800368" indent="0">
              <a:buNone/>
              <a:defRPr sz="6400" b="1"/>
            </a:lvl8pPr>
            <a:lvl9pPr marL="14628993"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6"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106442-25EB-4A46-9CB8-B80E7D3C8F17}" type="datetimeFigureOut">
              <a:rPr lang="en-US"/>
              <a:pPr>
                <a:defRPr/>
              </a:pPr>
              <a:t>10/13/2015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8B7C27-F1F0-48DC-960C-FC998695ED2C}" type="slidenum">
              <a:rPr lang="en-US"/>
              <a:pPr>
                <a:defRPr/>
              </a:pPr>
              <a:t>‹#›</a:t>
            </a:fld>
            <a:endParaRPr lang="en-US"/>
          </a:p>
        </p:txBody>
      </p:sp>
    </p:spTree>
    <p:extLst>
      <p:ext uri="{BB962C8B-B14F-4D97-AF65-F5344CB8AC3E}">
        <p14:creationId xmlns:p14="http://schemas.microsoft.com/office/powerpoint/2010/main" val="39813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CA672-7848-44F3-9385-E54D81F5E1DC}" type="datetimeFigureOut">
              <a:rPr lang="en-US"/>
              <a:pPr>
                <a:defRPr/>
              </a:pPr>
              <a:t>10/13/2015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857366-A19B-40DE-8BFE-64DB6227324D}" type="slidenum">
              <a:rPr lang="en-US"/>
              <a:pPr>
                <a:defRPr/>
              </a:pPr>
              <a:t>‹#›</a:t>
            </a:fld>
            <a:endParaRPr lang="en-US"/>
          </a:p>
        </p:txBody>
      </p:sp>
    </p:spTree>
    <p:extLst>
      <p:ext uri="{BB962C8B-B14F-4D97-AF65-F5344CB8AC3E}">
        <p14:creationId xmlns:p14="http://schemas.microsoft.com/office/powerpoint/2010/main" val="12749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777D6-3964-4E01-A983-ACFBDF9A21E8}" type="datetimeFigureOut">
              <a:rPr lang="en-US"/>
              <a:pPr>
                <a:defRPr/>
              </a:pPr>
              <a:t>10/13/2015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2911BA-6AD8-4E01-91C4-3CBD7C00EA5B}" type="slidenum">
              <a:rPr lang="en-US"/>
              <a:pPr>
                <a:defRPr/>
              </a:pPr>
              <a:t>‹#›</a:t>
            </a:fld>
            <a:endParaRPr lang="en-US"/>
          </a:p>
        </p:txBody>
      </p:sp>
    </p:spTree>
    <p:extLst>
      <p:ext uri="{BB962C8B-B14F-4D97-AF65-F5344CB8AC3E}">
        <p14:creationId xmlns:p14="http://schemas.microsoft.com/office/powerpoint/2010/main" val="196571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1456267"/>
            <a:ext cx="9024940"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1" y="1456270"/>
            <a:ext cx="15335250" cy="31216604"/>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7653870"/>
            <a:ext cx="9024940" cy="25019004"/>
          </a:xfrm>
        </p:spPr>
        <p:txBody>
          <a:bodyPr/>
          <a:lstStyle>
            <a:lvl1pPr marL="0" indent="0">
              <a:buNone/>
              <a:defRPr sz="5600"/>
            </a:lvl1pPr>
            <a:lvl2pPr marL="1828625" indent="0">
              <a:buNone/>
              <a:defRPr sz="4800"/>
            </a:lvl2pPr>
            <a:lvl3pPr marL="3657248" indent="0">
              <a:buNone/>
              <a:defRPr sz="4100"/>
            </a:lvl3pPr>
            <a:lvl4pPr marL="5485872" indent="0">
              <a:buNone/>
              <a:defRPr sz="3600"/>
            </a:lvl4pPr>
            <a:lvl5pPr marL="7314497" indent="0">
              <a:buNone/>
              <a:defRPr sz="3600"/>
            </a:lvl5pPr>
            <a:lvl6pPr marL="9143121" indent="0">
              <a:buNone/>
              <a:defRPr sz="3600"/>
            </a:lvl6pPr>
            <a:lvl7pPr marL="10971744" indent="0">
              <a:buNone/>
              <a:defRPr sz="3600"/>
            </a:lvl7pPr>
            <a:lvl8pPr marL="12800368" indent="0">
              <a:buNone/>
              <a:defRPr sz="3600"/>
            </a:lvl8pPr>
            <a:lvl9pPr marL="14628993"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CA9126-705A-4364-8931-6D4A78DFFC4B}"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6D6B1-DD9A-4ECE-A2DA-F699EF775BFF}" type="slidenum">
              <a:rPr lang="en-US"/>
              <a:pPr>
                <a:defRPr/>
              </a:pPr>
              <a:t>‹#›</a:t>
            </a:fld>
            <a:endParaRPr lang="en-US"/>
          </a:p>
        </p:txBody>
      </p:sp>
    </p:spTree>
    <p:extLst>
      <p:ext uri="{BB962C8B-B14F-4D97-AF65-F5344CB8AC3E}">
        <p14:creationId xmlns:p14="http://schemas.microsoft.com/office/powerpoint/2010/main" val="96181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2"/>
            <a:ext cx="16459200" cy="3022604"/>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3"/>
            <a:ext cx="16459200" cy="21945600"/>
          </a:xfrm>
        </p:spPr>
        <p:txBody>
          <a:bodyPr rtlCol="0">
            <a:normAutofit/>
          </a:bodyPr>
          <a:lstStyle>
            <a:lvl1pPr marL="0" indent="0">
              <a:buNone/>
              <a:defRPr sz="12800"/>
            </a:lvl1pPr>
            <a:lvl2pPr marL="1828625" indent="0">
              <a:buNone/>
              <a:defRPr sz="11200"/>
            </a:lvl2pPr>
            <a:lvl3pPr marL="3657248" indent="0">
              <a:buNone/>
              <a:defRPr sz="9600"/>
            </a:lvl3pPr>
            <a:lvl4pPr marL="5485872" indent="0">
              <a:buNone/>
              <a:defRPr sz="8000"/>
            </a:lvl4pPr>
            <a:lvl5pPr marL="7314497" indent="0">
              <a:buNone/>
              <a:defRPr sz="8000"/>
            </a:lvl5pPr>
            <a:lvl6pPr marL="9143121" indent="0">
              <a:buNone/>
              <a:defRPr sz="8000"/>
            </a:lvl6pPr>
            <a:lvl7pPr marL="10971744" indent="0">
              <a:buNone/>
              <a:defRPr sz="8000"/>
            </a:lvl7pPr>
            <a:lvl8pPr marL="12800368" indent="0">
              <a:buNone/>
              <a:defRPr sz="8000"/>
            </a:lvl8pPr>
            <a:lvl9pPr marL="14628993" indent="0">
              <a:buNone/>
              <a:defRPr sz="8000"/>
            </a:lvl9pPr>
          </a:lstStyle>
          <a:p>
            <a:pPr lvl="0"/>
            <a:endParaRPr lang="en-US" noProof="0" dirty="0" smtClean="0"/>
          </a:p>
        </p:txBody>
      </p:sp>
      <p:sp>
        <p:nvSpPr>
          <p:cNvPr id="4" name="Text Placeholder 3"/>
          <p:cNvSpPr>
            <a:spLocks noGrp="1"/>
          </p:cNvSpPr>
          <p:nvPr>
            <p:ph type="body" sz="half" idx="2"/>
          </p:nvPr>
        </p:nvSpPr>
        <p:spPr>
          <a:xfrm>
            <a:off x="5376864" y="28625806"/>
            <a:ext cx="16459200" cy="4292596"/>
          </a:xfrm>
        </p:spPr>
        <p:txBody>
          <a:bodyPr/>
          <a:lstStyle>
            <a:lvl1pPr marL="0" indent="0">
              <a:buNone/>
              <a:defRPr sz="5600"/>
            </a:lvl1pPr>
            <a:lvl2pPr marL="1828625" indent="0">
              <a:buNone/>
              <a:defRPr sz="4800"/>
            </a:lvl2pPr>
            <a:lvl3pPr marL="3657248" indent="0">
              <a:buNone/>
              <a:defRPr sz="4100"/>
            </a:lvl3pPr>
            <a:lvl4pPr marL="5485872" indent="0">
              <a:buNone/>
              <a:defRPr sz="3600"/>
            </a:lvl4pPr>
            <a:lvl5pPr marL="7314497" indent="0">
              <a:buNone/>
              <a:defRPr sz="3600"/>
            </a:lvl5pPr>
            <a:lvl6pPr marL="9143121" indent="0">
              <a:buNone/>
              <a:defRPr sz="3600"/>
            </a:lvl6pPr>
            <a:lvl7pPr marL="10971744" indent="0">
              <a:buNone/>
              <a:defRPr sz="3600"/>
            </a:lvl7pPr>
            <a:lvl8pPr marL="12800368" indent="0">
              <a:buNone/>
              <a:defRPr sz="3600"/>
            </a:lvl8pPr>
            <a:lvl9pPr marL="14628993"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F5FFFB-1424-43B1-AB14-19065E4996B2}" type="datetimeFigureOut">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58805-FB9B-4E65-AB54-63D7E0ABBDD8}" type="slidenum">
              <a:rPr lang="en-US"/>
              <a:pPr>
                <a:defRPr/>
              </a:pPr>
              <a:t>‹#›</a:t>
            </a:fld>
            <a:endParaRPr lang="en-US"/>
          </a:p>
        </p:txBody>
      </p:sp>
    </p:spTree>
    <p:extLst>
      <p:ext uri="{BB962C8B-B14F-4D97-AF65-F5344CB8AC3E}">
        <p14:creationId xmlns:p14="http://schemas.microsoft.com/office/powerpoint/2010/main" val="94813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321" y="1464028"/>
            <a:ext cx="2468936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24" tIns="182862" rIns="365724" bIns="182862"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371321" y="8533695"/>
            <a:ext cx="24689360" cy="2413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5724" tIns="182862" rIns="365724" bIns="18286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371321" y="33899592"/>
            <a:ext cx="6401360" cy="1948510"/>
          </a:xfrm>
          <a:prstGeom prst="rect">
            <a:avLst/>
          </a:prstGeom>
        </p:spPr>
        <p:txBody>
          <a:bodyPr vert="horz" wrap="square" lIns="365724" tIns="182862" rIns="365724" bIns="182862" numCol="1" anchor="ctr" anchorCtr="0" compatLnSpc="1">
            <a:prstTxWarp prst="textNoShape">
              <a:avLst/>
            </a:prstTxWarp>
          </a:bodyPr>
          <a:lstStyle>
            <a:lvl1pPr defTabSz="3656680">
              <a:defRPr sz="4800">
                <a:solidFill>
                  <a:srgbClr val="898989"/>
                </a:solidFill>
                <a:cs typeface="Arial" charset="0"/>
              </a:defRPr>
            </a:lvl1pPr>
          </a:lstStyle>
          <a:p>
            <a:pPr>
              <a:defRPr/>
            </a:pPr>
            <a:fld id="{AB7E2940-FACA-459F-A3F2-23253A4BDA3A}" type="datetimeFigureOut">
              <a:rPr lang="en-US"/>
              <a:pPr>
                <a:defRPr/>
              </a:pPr>
              <a:t>10/13/2015</a:t>
            </a:fld>
            <a:endParaRPr lang="en-US"/>
          </a:p>
        </p:txBody>
      </p:sp>
      <p:sp>
        <p:nvSpPr>
          <p:cNvPr id="5" name="Footer Placeholder 4"/>
          <p:cNvSpPr>
            <a:spLocks noGrp="1"/>
          </p:cNvSpPr>
          <p:nvPr>
            <p:ph type="ftr" sz="quarter" idx="3"/>
          </p:nvPr>
        </p:nvSpPr>
        <p:spPr>
          <a:xfrm>
            <a:off x="9372321" y="33899592"/>
            <a:ext cx="8687360" cy="1948510"/>
          </a:xfrm>
          <a:prstGeom prst="rect">
            <a:avLst/>
          </a:prstGeom>
        </p:spPr>
        <p:txBody>
          <a:bodyPr vert="horz" wrap="square" lIns="365724" tIns="182862" rIns="365724" bIns="182862" numCol="1" anchor="ctr" anchorCtr="0" compatLnSpc="1">
            <a:prstTxWarp prst="textNoShape">
              <a:avLst/>
            </a:prstTxWarp>
          </a:bodyPr>
          <a:lstStyle>
            <a:lvl1pPr algn="ctr" defTabSz="3656680">
              <a:defRPr sz="4800">
                <a:solidFill>
                  <a:srgbClr val="898989"/>
                </a:solidFill>
                <a:cs typeface="Arial" charset="0"/>
              </a:defRPr>
            </a:lvl1pPr>
          </a:lstStyle>
          <a:p>
            <a:pPr>
              <a:defRPr/>
            </a:pPr>
            <a:endParaRPr lang="en-US"/>
          </a:p>
        </p:txBody>
      </p:sp>
      <p:sp>
        <p:nvSpPr>
          <p:cNvPr id="6" name="Slide Number Placeholder 5"/>
          <p:cNvSpPr>
            <a:spLocks noGrp="1"/>
          </p:cNvSpPr>
          <p:nvPr>
            <p:ph type="sldNum" sz="quarter" idx="4"/>
          </p:nvPr>
        </p:nvSpPr>
        <p:spPr>
          <a:xfrm>
            <a:off x="19659321" y="33899592"/>
            <a:ext cx="6401360" cy="1948510"/>
          </a:xfrm>
          <a:prstGeom prst="rect">
            <a:avLst/>
          </a:prstGeom>
        </p:spPr>
        <p:txBody>
          <a:bodyPr vert="horz" wrap="square" lIns="365724" tIns="182862" rIns="365724" bIns="182862" numCol="1" anchor="ctr" anchorCtr="0" compatLnSpc="1">
            <a:prstTxWarp prst="textNoShape">
              <a:avLst/>
            </a:prstTxWarp>
          </a:bodyPr>
          <a:lstStyle>
            <a:lvl1pPr algn="r" defTabSz="3656680">
              <a:defRPr sz="4800">
                <a:solidFill>
                  <a:srgbClr val="898989"/>
                </a:solidFill>
                <a:cs typeface="Arial" charset="0"/>
              </a:defRPr>
            </a:lvl1pPr>
          </a:lstStyle>
          <a:p>
            <a:pPr>
              <a:defRPr/>
            </a:pPr>
            <a:fld id="{DA7AD5B6-5DBB-423A-B129-4C53F92BE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5510" rtl="0" eaLnBrk="0" fontAlgn="base" hangingPunct="0">
        <a:spcBef>
          <a:spcPct val="0"/>
        </a:spcBef>
        <a:spcAft>
          <a:spcPct val="0"/>
        </a:spcAft>
        <a:defRPr sz="17600" kern="1200">
          <a:solidFill>
            <a:schemeClr val="tx1"/>
          </a:solidFill>
          <a:latin typeface="+mj-lt"/>
          <a:ea typeface="+mj-ea"/>
          <a:cs typeface="+mj-cs"/>
        </a:defRPr>
      </a:lvl1pPr>
      <a:lvl2pPr algn="ctr" defTabSz="3655510" rtl="0" eaLnBrk="0" fontAlgn="base" hangingPunct="0">
        <a:spcBef>
          <a:spcPct val="0"/>
        </a:spcBef>
        <a:spcAft>
          <a:spcPct val="0"/>
        </a:spcAft>
        <a:defRPr sz="17600">
          <a:solidFill>
            <a:schemeClr val="tx1"/>
          </a:solidFill>
          <a:latin typeface="Calibri" pitchFamily="34" charset="0"/>
        </a:defRPr>
      </a:lvl2pPr>
      <a:lvl3pPr algn="ctr" defTabSz="3655510" rtl="0" eaLnBrk="0" fontAlgn="base" hangingPunct="0">
        <a:spcBef>
          <a:spcPct val="0"/>
        </a:spcBef>
        <a:spcAft>
          <a:spcPct val="0"/>
        </a:spcAft>
        <a:defRPr sz="17600">
          <a:solidFill>
            <a:schemeClr val="tx1"/>
          </a:solidFill>
          <a:latin typeface="Calibri" pitchFamily="34" charset="0"/>
        </a:defRPr>
      </a:lvl3pPr>
      <a:lvl4pPr algn="ctr" defTabSz="3655510" rtl="0" eaLnBrk="0" fontAlgn="base" hangingPunct="0">
        <a:spcBef>
          <a:spcPct val="0"/>
        </a:spcBef>
        <a:spcAft>
          <a:spcPct val="0"/>
        </a:spcAft>
        <a:defRPr sz="17600">
          <a:solidFill>
            <a:schemeClr val="tx1"/>
          </a:solidFill>
          <a:latin typeface="Calibri" pitchFamily="34" charset="0"/>
        </a:defRPr>
      </a:lvl4pPr>
      <a:lvl5pPr algn="ctr" defTabSz="3655510" rtl="0" eaLnBrk="0" fontAlgn="base" hangingPunct="0">
        <a:spcBef>
          <a:spcPct val="0"/>
        </a:spcBef>
        <a:spcAft>
          <a:spcPct val="0"/>
        </a:spcAft>
        <a:defRPr sz="17600">
          <a:solidFill>
            <a:schemeClr val="tx1"/>
          </a:solidFill>
          <a:latin typeface="Calibri" pitchFamily="34" charset="0"/>
        </a:defRPr>
      </a:lvl5pPr>
      <a:lvl6pPr marL="484864" algn="ctr" defTabSz="3656680" rtl="0" fontAlgn="base">
        <a:spcBef>
          <a:spcPct val="0"/>
        </a:spcBef>
        <a:spcAft>
          <a:spcPct val="0"/>
        </a:spcAft>
        <a:defRPr sz="17600">
          <a:solidFill>
            <a:schemeClr val="tx1"/>
          </a:solidFill>
          <a:latin typeface="Calibri" pitchFamily="34" charset="0"/>
        </a:defRPr>
      </a:lvl6pPr>
      <a:lvl7pPr marL="969728" algn="ctr" defTabSz="3656680" rtl="0" fontAlgn="base">
        <a:spcBef>
          <a:spcPct val="0"/>
        </a:spcBef>
        <a:spcAft>
          <a:spcPct val="0"/>
        </a:spcAft>
        <a:defRPr sz="17600">
          <a:solidFill>
            <a:schemeClr val="tx1"/>
          </a:solidFill>
          <a:latin typeface="Calibri" pitchFamily="34" charset="0"/>
        </a:defRPr>
      </a:lvl7pPr>
      <a:lvl8pPr marL="1454591" algn="ctr" defTabSz="3656680" rtl="0" fontAlgn="base">
        <a:spcBef>
          <a:spcPct val="0"/>
        </a:spcBef>
        <a:spcAft>
          <a:spcPct val="0"/>
        </a:spcAft>
        <a:defRPr sz="17600">
          <a:solidFill>
            <a:schemeClr val="tx1"/>
          </a:solidFill>
          <a:latin typeface="Calibri" pitchFamily="34" charset="0"/>
        </a:defRPr>
      </a:lvl8pPr>
      <a:lvl9pPr marL="1939455" algn="ctr" defTabSz="3656680" rtl="0" fontAlgn="base">
        <a:spcBef>
          <a:spcPct val="0"/>
        </a:spcBef>
        <a:spcAft>
          <a:spcPct val="0"/>
        </a:spcAft>
        <a:defRPr sz="17600">
          <a:solidFill>
            <a:schemeClr val="tx1"/>
          </a:solidFill>
          <a:latin typeface="Calibri" pitchFamily="34" charset="0"/>
        </a:defRPr>
      </a:lvl9pPr>
    </p:titleStyle>
    <p:bodyStyle>
      <a:lvl1pPr marL="727314" indent="-727314" algn="l" defTabSz="3655510"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1309418" indent="521494" algn="l" defTabSz="3655510"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69703" indent="-912931" algn="l" defTabSz="3655510"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398089" indent="-912931" algn="l" defTabSz="3655510"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6475" indent="-912931" algn="l" defTabSz="3655510"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432"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6pPr>
      <a:lvl7pPr marL="11886057"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7pPr>
      <a:lvl8pPr marL="13714681"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8pPr>
      <a:lvl9pPr marL="15543304" indent="-914312" algn="l" defTabSz="3657248"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9pPr>
    </p:bodyStyle>
    <p:otherStyle>
      <a:defPPr>
        <a:defRPr lang="en-US"/>
      </a:defPPr>
      <a:lvl1pPr marL="0" algn="l" defTabSz="3657248" rtl="0" eaLnBrk="1" latinLnBrk="0" hangingPunct="1">
        <a:defRPr sz="7200" kern="1200">
          <a:solidFill>
            <a:schemeClr val="tx1"/>
          </a:solidFill>
          <a:latin typeface="+mn-lt"/>
          <a:ea typeface="+mn-ea"/>
          <a:cs typeface="+mn-cs"/>
        </a:defRPr>
      </a:lvl1pPr>
      <a:lvl2pPr marL="1828625" algn="l" defTabSz="3657248" rtl="0" eaLnBrk="1" latinLnBrk="0" hangingPunct="1">
        <a:defRPr sz="7200" kern="1200">
          <a:solidFill>
            <a:schemeClr val="tx1"/>
          </a:solidFill>
          <a:latin typeface="+mn-lt"/>
          <a:ea typeface="+mn-ea"/>
          <a:cs typeface="+mn-cs"/>
        </a:defRPr>
      </a:lvl2pPr>
      <a:lvl3pPr marL="3657248" algn="l" defTabSz="3657248" rtl="0" eaLnBrk="1" latinLnBrk="0" hangingPunct="1">
        <a:defRPr sz="7200" kern="1200">
          <a:solidFill>
            <a:schemeClr val="tx1"/>
          </a:solidFill>
          <a:latin typeface="+mn-lt"/>
          <a:ea typeface="+mn-ea"/>
          <a:cs typeface="+mn-cs"/>
        </a:defRPr>
      </a:lvl3pPr>
      <a:lvl4pPr marL="5485872" algn="l" defTabSz="3657248" rtl="0" eaLnBrk="1" latinLnBrk="0" hangingPunct="1">
        <a:defRPr sz="7200" kern="1200">
          <a:solidFill>
            <a:schemeClr val="tx1"/>
          </a:solidFill>
          <a:latin typeface="+mn-lt"/>
          <a:ea typeface="+mn-ea"/>
          <a:cs typeface="+mn-cs"/>
        </a:defRPr>
      </a:lvl4pPr>
      <a:lvl5pPr marL="7314497" algn="l" defTabSz="3657248" rtl="0" eaLnBrk="1" latinLnBrk="0" hangingPunct="1">
        <a:defRPr sz="7200" kern="1200">
          <a:solidFill>
            <a:schemeClr val="tx1"/>
          </a:solidFill>
          <a:latin typeface="+mn-lt"/>
          <a:ea typeface="+mn-ea"/>
          <a:cs typeface="+mn-cs"/>
        </a:defRPr>
      </a:lvl5pPr>
      <a:lvl6pPr marL="9143121" algn="l" defTabSz="3657248" rtl="0" eaLnBrk="1" latinLnBrk="0" hangingPunct="1">
        <a:defRPr sz="7200" kern="1200">
          <a:solidFill>
            <a:schemeClr val="tx1"/>
          </a:solidFill>
          <a:latin typeface="+mn-lt"/>
          <a:ea typeface="+mn-ea"/>
          <a:cs typeface="+mn-cs"/>
        </a:defRPr>
      </a:lvl6pPr>
      <a:lvl7pPr marL="10971744" algn="l" defTabSz="3657248" rtl="0" eaLnBrk="1" latinLnBrk="0" hangingPunct="1">
        <a:defRPr sz="7200" kern="1200">
          <a:solidFill>
            <a:schemeClr val="tx1"/>
          </a:solidFill>
          <a:latin typeface="+mn-lt"/>
          <a:ea typeface="+mn-ea"/>
          <a:cs typeface="+mn-cs"/>
        </a:defRPr>
      </a:lvl7pPr>
      <a:lvl8pPr marL="12800368" algn="l" defTabSz="3657248" rtl="0" eaLnBrk="1" latinLnBrk="0" hangingPunct="1">
        <a:defRPr sz="7200" kern="1200">
          <a:solidFill>
            <a:schemeClr val="tx1"/>
          </a:solidFill>
          <a:latin typeface="+mn-lt"/>
          <a:ea typeface="+mn-ea"/>
          <a:cs typeface="+mn-cs"/>
        </a:defRPr>
      </a:lvl8pPr>
      <a:lvl9pPr marL="14628993" algn="l" defTabSz="365724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hyperlink" Target="http://www.imi-protect.eu/adverseDrugReactions.shtml" TargetMode="External"/><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9"/>
          <p:cNvSpPr>
            <a:spLocks noGrp="1"/>
          </p:cNvSpPr>
          <p:nvPr>
            <p:ph sz="half" idx="2"/>
          </p:nvPr>
        </p:nvSpPr>
        <p:spPr>
          <a:xfrm>
            <a:off x="12344400" y="3809999"/>
            <a:ext cx="14478000" cy="30708601"/>
          </a:xfrm>
          <a:ln>
            <a:solidFill>
              <a:schemeClr val="bg1"/>
            </a:solidFill>
          </a:ln>
        </p:spPr>
        <p:txBody>
          <a:bodyPr/>
          <a:lstStyle/>
          <a:p>
            <a:pPr marL="0" lvl="0" indent="0">
              <a:buNone/>
              <a:defRPr/>
            </a:pPr>
            <a:r>
              <a:rPr lang="en-US" sz="2800" b="1" dirty="0">
                <a:solidFill>
                  <a:srgbClr val="00B050"/>
                </a:solidFill>
                <a:latin typeface="Calibri" panose="020F0502020204030204" pitchFamily="34" charset="0"/>
                <a:ea typeface="Verdana" panose="020B0604030504040204" pitchFamily="34" charset="0"/>
                <a:cs typeface="Calibri" panose="020F0502020204030204" pitchFamily="34" charset="0"/>
              </a:rPr>
              <a:t>RESULTS</a:t>
            </a:r>
          </a:p>
          <a:p>
            <a:pPr marL="0" indent="0">
              <a:buNone/>
              <a:defRPr/>
            </a:pPr>
            <a:r>
              <a:rPr lang="en-US" sz="2800" dirty="0">
                <a:latin typeface="Calibri" panose="020F0502020204030204" pitchFamily="34" charset="0"/>
                <a:ea typeface="Verdana" panose="020B0604030504040204" pitchFamily="34" charset="0"/>
                <a:cs typeface="Calibri" panose="020F0502020204030204" pitchFamily="34" charset="0"/>
              </a:rPr>
              <a:t>Table 2 provides the measured performance of models based on individual evidence types as well as the full model with all evidence types</a:t>
            </a:r>
            <a:r>
              <a:rPr lang="en-US" sz="2800" dirty="0" smtClean="0">
                <a:latin typeface="Calibri" panose="020F0502020204030204" pitchFamily="34" charset="0"/>
                <a:ea typeface="Verdana" panose="020B0604030504040204" pitchFamily="34" charset="0"/>
                <a:cs typeface="Calibri" panose="020F0502020204030204" pitchFamily="34" charset="0"/>
              </a:rPr>
              <a:t>.  </a:t>
            </a: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4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endParaRPr lang="en-US" sz="12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r>
              <a:rPr lang="en-US" sz="2800" dirty="0" smtClean="0">
                <a:latin typeface="Calibri" panose="020F0502020204030204" pitchFamily="34" charset="0"/>
                <a:ea typeface="Verdana" panose="020B0604030504040204" pitchFamily="34" charset="0"/>
                <a:cs typeface="Calibri" panose="020F0502020204030204" pitchFamily="34" charset="0"/>
              </a:rPr>
              <a:t>Figure </a:t>
            </a:r>
            <a:r>
              <a:rPr lang="en-US" sz="2800" dirty="0">
                <a:latin typeface="Calibri" panose="020F0502020204030204" pitchFamily="34" charset="0"/>
                <a:ea typeface="Verdana" panose="020B0604030504040204" pitchFamily="34" charset="0"/>
                <a:cs typeface="Calibri" panose="020F0502020204030204" pitchFamily="34" charset="0"/>
              </a:rPr>
              <a:t>1 shows histograms of the predicted probability as well as the AUCs of the model for the positive and negative controls in all three reference sets</a:t>
            </a:r>
            <a:r>
              <a:rPr lang="en-US" sz="2800" dirty="0" smtClean="0">
                <a:latin typeface="Calibri" panose="020F0502020204030204" pitchFamily="34" charset="0"/>
                <a:ea typeface="Verdana" panose="020B0604030504040204" pitchFamily="34" charset="0"/>
                <a:cs typeface="Calibri" panose="020F0502020204030204" pitchFamily="34" charset="0"/>
              </a:rPr>
              <a:t>.</a:t>
            </a:r>
          </a:p>
          <a:p>
            <a:pPr marL="0" indent="0">
              <a:buNone/>
            </a:pPr>
            <a:r>
              <a:rPr lang="en-US" sz="1000" dirty="0" smtClean="0">
                <a:latin typeface="Calibri" panose="020F0502020204030204" pitchFamily="34" charset="0"/>
                <a:ea typeface="Verdana" panose="020B0604030504040204" pitchFamily="34" charset="0"/>
                <a:cs typeface="Calibri" panose="020F0502020204030204" pitchFamily="34" charset="0"/>
              </a:rPr>
              <a:t> </a:t>
            </a: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r>
              <a:rPr lang="en-US" sz="2800" dirty="0" smtClean="0">
                <a:latin typeface="Calibri" panose="020F0502020204030204" pitchFamily="34" charset="0"/>
                <a:ea typeface="Verdana" panose="020B0604030504040204" pitchFamily="34" charset="0"/>
                <a:cs typeface="Calibri" panose="020F0502020204030204" pitchFamily="34" charset="0"/>
              </a:rPr>
              <a:t>The </a:t>
            </a:r>
            <a:r>
              <a:rPr lang="en-US" sz="2800" dirty="0">
                <a:latin typeface="Calibri" panose="020F0502020204030204" pitchFamily="34" charset="0"/>
                <a:ea typeface="Verdana" panose="020B0604030504040204" pitchFamily="34" charset="0"/>
                <a:cs typeface="Calibri" panose="020F0502020204030204" pitchFamily="34" charset="0"/>
              </a:rPr>
              <a:t>plots suggest that the predicted probabilities produced by the algorithm were generally useful for segregating positive and negative controls</a:t>
            </a:r>
            <a:r>
              <a:rPr lang="en-US" sz="2800" dirty="0" smtClean="0">
                <a:latin typeface="Calibri" panose="020F0502020204030204" pitchFamily="34" charset="0"/>
                <a:ea typeface="Verdana" panose="020B0604030504040204" pitchFamily="34" charset="0"/>
                <a:cs typeface="Calibri" panose="020F0502020204030204" pitchFamily="34" charset="0"/>
              </a:rPr>
              <a:t>.</a:t>
            </a: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0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2000" dirty="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18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r>
              <a:rPr lang="en-US" sz="2800" b="1" dirty="0" smtClean="0">
                <a:solidFill>
                  <a:srgbClr val="00B050"/>
                </a:solidFill>
                <a:latin typeface="Calibri" panose="020F0502020204030204" pitchFamily="34" charset="0"/>
                <a:ea typeface="Verdana" panose="020B0604030504040204" pitchFamily="34" charset="0"/>
                <a:cs typeface="Calibri" panose="020F0502020204030204" pitchFamily="34" charset="0"/>
              </a:rPr>
              <a:t>CONCLUSIONS</a:t>
            </a:r>
            <a:r>
              <a:rPr lang="en-US" sz="2800" dirty="0" smtClean="0">
                <a:latin typeface="Calibri" panose="020F0502020204030204" pitchFamily="34" charset="0"/>
                <a:ea typeface="Verdana" panose="020B0604030504040204" pitchFamily="34" charset="0"/>
                <a:cs typeface="Calibri" panose="020F0502020204030204" pitchFamily="34" charset="0"/>
              </a:rPr>
              <a:t> </a:t>
            </a:r>
          </a:p>
          <a:p>
            <a:pPr marL="0" indent="0">
              <a:buNone/>
            </a:pPr>
            <a:r>
              <a:rPr lang="en-US" sz="2800" dirty="0" smtClean="0">
                <a:latin typeface="Calibri" panose="020F0502020204030204" pitchFamily="34" charset="0"/>
                <a:ea typeface="Verdana" panose="020B0604030504040204" pitchFamily="34" charset="0"/>
                <a:cs typeface="Calibri" panose="020F0502020204030204" pitchFamily="34" charset="0"/>
              </a:rPr>
              <a:t>We found that LAERTES was relatively predictive of </a:t>
            </a:r>
            <a:r>
              <a:rPr lang="en-US" sz="2800" dirty="0">
                <a:latin typeface="Calibri" panose="020F0502020204030204" pitchFamily="34" charset="0"/>
                <a:ea typeface="Verdana" panose="020B0604030504040204" pitchFamily="34" charset="0"/>
                <a:cs typeface="Calibri" panose="020F0502020204030204" pitchFamily="34" charset="0"/>
              </a:rPr>
              <a:t>the reference sets, particularly when all the predictors with enough data were utilized. </a:t>
            </a: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r>
              <a:rPr lang="en-US" sz="2800" dirty="0" smtClean="0">
                <a:latin typeface="Calibri" panose="020F0502020204030204" pitchFamily="34" charset="0"/>
                <a:ea typeface="Verdana" panose="020B0604030504040204" pitchFamily="34" charset="0"/>
                <a:cs typeface="Calibri" panose="020F0502020204030204" pitchFamily="34" charset="0"/>
              </a:rPr>
              <a:t>LAERTES </a:t>
            </a:r>
            <a:r>
              <a:rPr lang="en-US" sz="2800" dirty="0">
                <a:latin typeface="Calibri" panose="020F0502020204030204" pitchFamily="34" charset="0"/>
                <a:ea typeface="Verdana" panose="020B0604030504040204" pitchFamily="34" charset="0"/>
                <a:cs typeface="Calibri" panose="020F0502020204030204" pitchFamily="34" charset="0"/>
              </a:rPr>
              <a:t>may have potential in identifying drug outcome pairs that warrant further evaluation, however this would need to be studied in the future. </a:t>
            </a:r>
          </a:p>
          <a:p>
            <a:pPr marL="0" indent="0">
              <a:buNone/>
            </a:pP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buNone/>
            </a:pPr>
            <a:r>
              <a:rPr lang="en-US" sz="2800" dirty="0" smtClean="0">
                <a:latin typeface="Calibri" panose="020F0502020204030204" pitchFamily="34" charset="0"/>
                <a:ea typeface="Verdana" panose="020B0604030504040204" pitchFamily="34" charset="0"/>
                <a:cs typeface="Calibri" panose="020F0502020204030204" pitchFamily="34" charset="0"/>
              </a:rPr>
              <a:t>LAERTES </a:t>
            </a:r>
            <a:r>
              <a:rPr lang="en-US" sz="2800" dirty="0">
                <a:latin typeface="Calibri" panose="020F0502020204030204" pitchFamily="34" charset="0"/>
                <a:ea typeface="Verdana" panose="020B0604030504040204" pitchFamily="34" charset="0"/>
                <a:cs typeface="Calibri" panose="020F0502020204030204" pitchFamily="34" charset="0"/>
              </a:rPr>
              <a:t>holds promise of being a powerful tool in selecting positive </a:t>
            </a:r>
            <a:r>
              <a:rPr lang="en-US" sz="2800" dirty="0" smtClean="0">
                <a:latin typeface="Calibri" panose="020F0502020204030204" pitchFamily="34" charset="0"/>
                <a:ea typeface="Verdana" panose="020B0604030504040204" pitchFamily="34" charset="0"/>
                <a:cs typeface="Calibri" panose="020F0502020204030204" pitchFamily="34" charset="0"/>
              </a:rPr>
              <a:t>and negative controls </a:t>
            </a:r>
            <a:r>
              <a:rPr lang="en-US" sz="2800" dirty="0">
                <a:latin typeface="Calibri" panose="020F0502020204030204" pitchFamily="34" charset="0"/>
                <a:ea typeface="Verdana" panose="020B0604030504040204" pitchFamily="34" charset="0"/>
                <a:cs typeface="Calibri" panose="020F0502020204030204" pitchFamily="34" charset="0"/>
              </a:rPr>
              <a:t>in a faster manner than traditional manual efforts would allow</a:t>
            </a:r>
            <a:r>
              <a:rPr lang="en-US" sz="2800" dirty="0" smtClean="0">
                <a:latin typeface="Calibri" panose="020F0502020204030204" pitchFamily="34" charset="0"/>
                <a:ea typeface="Verdana" panose="020B0604030504040204" pitchFamily="34" charset="0"/>
                <a:cs typeface="Calibri" panose="020F0502020204030204" pitchFamily="34" charset="0"/>
              </a:rPr>
              <a:t>.</a:t>
            </a:r>
          </a:p>
          <a:p>
            <a:pPr marL="0" indent="0">
              <a:buNone/>
            </a:pPr>
            <a:endParaRPr lang="en-US" sz="11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b="1" dirty="0">
                <a:solidFill>
                  <a:srgbClr val="00B050"/>
                </a:solidFill>
                <a:latin typeface="Calibri" panose="020F0502020204030204" pitchFamily="34" charset="0"/>
                <a:ea typeface="Verdana" panose="020B0604030504040204" pitchFamily="34" charset="0"/>
                <a:cs typeface="Calibri" panose="020F0502020204030204" pitchFamily="34" charset="0"/>
              </a:rPr>
              <a:t>CONFLICT OF INTEREST STATEMENT</a:t>
            </a:r>
            <a:endParaRPr lang="en-US" sz="2800" dirty="0">
              <a:solidFill>
                <a:srgbClr val="00B050"/>
              </a:solidFill>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000" dirty="0">
                <a:latin typeface="Calibri" panose="020F0502020204030204" pitchFamily="34" charset="0"/>
                <a:ea typeface="Verdana" panose="020B0604030504040204" pitchFamily="34" charset="0"/>
                <a:cs typeface="Calibri" panose="020F0502020204030204" pitchFamily="34" charset="0"/>
              </a:rPr>
              <a:t>EAV, RDB, PBR, PRR, and MS have no potential conflicts of interest to declare.  EAV, PBR, and MS are full time employees of Janssen R&amp;D, a unit of Johnson and Johnson. The work on this study was part of their employment. They also hold pension rights from the company and own stock and stock options</a:t>
            </a:r>
            <a:r>
              <a:rPr lang="en-US" sz="2000" dirty="0" smtClean="0">
                <a:latin typeface="Calibri" panose="020F0502020204030204" pitchFamily="34" charset="0"/>
                <a:ea typeface="Verdana" panose="020B0604030504040204" pitchFamily="34" charset="0"/>
                <a:cs typeface="Calibri" panose="020F0502020204030204" pitchFamily="34" charset="0"/>
              </a:rPr>
              <a:t>.</a:t>
            </a:r>
            <a:endParaRPr lang="en-US" sz="2000" dirty="0">
              <a:latin typeface="Calibri" panose="020F0502020204030204" pitchFamily="34" charset="0"/>
              <a:ea typeface="Verdana" panose="020B0604030504040204" pitchFamily="34" charset="0"/>
              <a:cs typeface="Calibri" panose="020F0502020204030204" pitchFamily="34" charset="0"/>
            </a:endParaRPr>
          </a:p>
        </p:txBody>
      </p:sp>
      <p:sp>
        <p:nvSpPr>
          <p:cNvPr id="2050" name="Title 1"/>
          <p:cNvSpPr>
            <a:spLocks noGrp="1"/>
          </p:cNvSpPr>
          <p:nvPr>
            <p:ph type="title"/>
          </p:nvPr>
        </p:nvSpPr>
        <p:spPr>
          <a:xfrm>
            <a:off x="296713" y="381000"/>
            <a:ext cx="26540565" cy="3352800"/>
          </a:xfrm>
        </p:spPr>
        <p:txBody>
          <a:bodyPr anchor="t">
            <a:noAutofit/>
          </a:bodyPr>
          <a:lstStyle/>
          <a:p>
            <a:r>
              <a:rPr lang="en-US" altLang="en-US" sz="4800" b="1" dirty="0" smtClean="0">
                <a:solidFill>
                  <a:srgbClr val="00B050"/>
                </a:solidFill>
                <a:latin typeface="Calibri" panose="020F0502020204030204" pitchFamily="34" charset="0"/>
                <a:ea typeface="Verdana" pitchFamily="34" charset="0"/>
                <a:cs typeface="Calibri" panose="020F0502020204030204" pitchFamily="34" charset="0"/>
              </a:rPr>
              <a:t>Accuracy of an Automated Knowledgebase for </a:t>
            </a:r>
            <a:br>
              <a:rPr lang="en-US" altLang="en-US" sz="4800" b="1" dirty="0" smtClean="0">
                <a:solidFill>
                  <a:srgbClr val="00B050"/>
                </a:solidFill>
                <a:latin typeface="Calibri" panose="020F0502020204030204" pitchFamily="34" charset="0"/>
                <a:ea typeface="Verdana" pitchFamily="34" charset="0"/>
                <a:cs typeface="Calibri" panose="020F0502020204030204" pitchFamily="34" charset="0"/>
              </a:rPr>
            </a:br>
            <a:r>
              <a:rPr lang="en-US" altLang="en-US" sz="4800" b="1" dirty="0" smtClean="0">
                <a:solidFill>
                  <a:srgbClr val="00B050"/>
                </a:solidFill>
                <a:latin typeface="Calibri" panose="020F0502020204030204" pitchFamily="34" charset="0"/>
                <a:ea typeface="Verdana" pitchFamily="34" charset="0"/>
                <a:cs typeface="Calibri" panose="020F0502020204030204" pitchFamily="34" charset="0"/>
              </a:rPr>
              <a:t>Identifying Adverse Drug Reactions</a:t>
            </a:r>
            <a:r>
              <a:rPr lang="en-US" altLang="en-US" sz="5200" b="1" dirty="0" smtClean="0">
                <a:solidFill>
                  <a:srgbClr val="00B050"/>
                </a:solidFill>
                <a:latin typeface="Calibri" panose="020F0502020204030204" pitchFamily="34" charset="0"/>
                <a:ea typeface="Verdana" pitchFamily="34" charset="0"/>
                <a:cs typeface="Calibri" panose="020F0502020204030204" pitchFamily="34" charset="0"/>
              </a:rPr>
              <a:t/>
            </a:r>
            <a:br>
              <a:rPr lang="en-US" altLang="en-US" sz="5200" b="1" dirty="0" smtClean="0">
                <a:solidFill>
                  <a:srgbClr val="00B050"/>
                </a:solidFill>
                <a:latin typeface="Calibri" panose="020F0502020204030204" pitchFamily="34" charset="0"/>
                <a:ea typeface="Verdana"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Erica A. Voss, MPH</a:t>
            </a:r>
            <a:r>
              <a:rPr lang="en-US" sz="4000" baseline="30000" dirty="0">
                <a:latin typeface="Calibri" panose="020F0502020204030204" pitchFamily="34" charset="0"/>
                <a:cs typeface="Calibri" panose="020F0502020204030204" pitchFamily="34" charset="0"/>
              </a:rPr>
              <a:t>1,2</a:t>
            </a:r>
            <a:r>
              <a:rPr lang="en-US" sz="4000" dirty="0">
                <a:latin typeface="Calibri" panose="020F0502020204030204" pitchFamily="34" charset="0"/>
                <a:cs typeface="Calibri" panose="020F0502020204030204" pitchFamily="34" charset="0"/>
              </a:rPr>
              <a:t>, Richard D. Boyce, PhD</a:t>
            </a:r>
            <a:r>
              <a:rPr lang="en-US" sz="4000" baseline="30000" dirty="0">
                <a:latin typeface="Calibri" panose="020F0502020204030204" pitchFamily="34" charset="0"/>
                <a:cs typeface="Calibri" panose="020F0502020204030204" pitchFamily="34" charset="0"/>
              </a:rPr>
              <a:t>3,2</a:t>
            </a:r>
            <a:r>
              <a:rPr lang="en-US" sz="4000" dirty="0">
                <a:latin typeface="Calibri" panose="020F0502020204030204" pitchFamily="34" charset="0"/>
                <a:cs typeface="Calibri" panose="020F0502020204030204" pitchFamily="34" charset="0"/>
              </a:rPr>
              <a:t>, Patrick B. Ryan, PhD</a:t>
            </a:r>
            <a:r>
              <a:rPr lang="en-US" sz="4000" baseline="30000" dirty="0">
                <a:latin typeface="Calibri" panose="020F0502020204030204" pitchFamily="34" charset="0"/>
                <a:cs typeface="Calibri" panose="020F0502020204030204" pitchFamily="34" charset="0"/>
              </a:rPr>
              <a:t>1,2,4</a:t>
            </a:r>
            <a:r>
              <a:rPr lang="en-US" sz="4000" dirty="0">
                <a:latin typeface="Calibri" panose="020F0502020204030204" pitchFamily="34" charset="0"/>
                <a:cs typeface="Calibri" panose="020F0502020204030204" pitchFamily="34" charset="0"/>
              </a:rPr>
              <a:t>, </a:t>
            </a:r>
            <a:r>
              <a:rPr lang="en-US" sz="4000" dirty="0" smtClean="0">
                <a:latin typeface="Calibri" panose="020F0502020204030204" pitchFamily="34" charset="0"/>
                <a:cs typeface="Calibri" panose="020F0502020204030204" pitchFamily="34" charset="0"/>
              </a:rPr>
              <a:t>Peter </a:t>
            </a:r>
            <a:r>
              <a:rPr lang="en-US" sz="4000" dirty="0">
                <a:latin typeface="Calibri" panose="020F0502020204030204" pitchFamily="34" charset="0"/>
                <a:cs typeface="Calibri" panose="020F0502020204030204" pitchFamily="34" charset="0"/>
              </a:rPr>
              <a:t>R. Rijnbeek, </a:t>
            </a:r>
            <a:r>
              <a:rPr lang="en-US" sz="4000" dirty="0" smtClean="0">
                <a:latin typeface="Calibri" panose="020F0502020204030204" pitchFamily="34" charset="0"/>
                <a:cs typeface="Calibri" panose="020F0502020204030204" pitchFamily="34" charset="0"/>
              </a:rPr>
              <a:t>PhD</a:t>
            </a:r>
            <a:r>
              <a:rPr lang="en-US" sz="4000" baseline="30000" dirty="0" smtClean="0">
                <a:latin typeface="Calibri" panose="020F0502020204030204" pitchFamily="34" charset="0"/>
                <a:cs typeface="Calibri" panose="020F0502020204030204" pitchFamily="34" charset="0"/>
              </a:rPr>
              <a:t>5,2</a:t>
            </a:r>
            <a:r>
              <a:rPr lang="en-US" sz="4000" dirty="0">
                <a:latin typeface="Calibri" panose="020F0502020204030204" pitchFamily="34" charset="0"/>
                <a:cs typeface="Calibri" panose="020F0502020204030204" pitchFamily="34" charset="0"/>
              </a:rPr>
              <a:t>, </a:t>
            </a:r>
            <a:r>
              <a:rPr lang="en-US" sz="4000" dirty="0" smtClean="0">
                <a:latin typeface="Calibri" panose="020F0502020204030204" pitchFamily="34" charset="0"/>
                <a:cs typeface="Calibri" panose="020F0502020204030204" pitchFamily="34" charset="0"/>
              </a:rPr>
              <a:t>Martijn </a:t>
            </a:r>
            <a:r>
              <a:rPr lang="en-US" sz="4000" dirty="0">
                <a:latin typeface="Calibri" panose="020F0502020204030204" pitchFamily="34" charset="0"/>
                <a:cs typeface="Calibri" panose="020F0502020204030204" pitchFamily="34" charset="0"/>
              </a:rPr>
              <a:t>Schuemie, PhD</a:t>
            </a:r>
            <a:r>
              <a:rPr lang="en-US" sz="4000" baseline="30000" dirty="0">
                <a:latin typeface="Calibri" panose="020F0502020204030204" pitchFamily="34" charset="0"/>
                <a:cs typeface="Calibri" panose="020F0502020204030204" pitchFamily="34" charset="0"/>
              </a:rPr>
              <a:t>1,2</a:t>
            </a:r>
            <a:r>
              <a:rPr lang="en-US" sz="4400" dirty="0">
                <a:latin typeface="Calibri" panose="020F0502020204030204" pitchFamily="34" charset="0"/>
                <a:cs typeface="Calibri" panose="020F0502020204030204" pitchFamily="34" charset="0"/>
              </a:rPr>
              <a:t/>
            </a:r>
            <a:br>
              <a:rPr lang="en-US" sz="4400" dirty="0">
                <a:latin typeface="Calibri" panose="020F0502020204030204" pitchFamily="34" charset="0"/>
                <a:cs typeface="Calibri" panose="020F0502020204030204" pitchFamily="34" charset="0"/>
              </a:rPr>
            </a:br>
            <a:r>
              <a:rPr lang="en-US" sz="2800" baseline="30000" dirty="0">
                <a:latin typeface="Calibri" panose="020F0502020204030204" pitchFamily="34" charset="0"/>
                <a:cs typeface="Calibri" panose="020F0502020204030204" pitchFamily="34" charset="0"/>
              </a:rPr>
              <a:t>1</a:t>
            </a:r>
            <a:r>
              <a:rPr lang="en-US" sz="2800" dirty="0">
                <a:latin typeface="Calibri" panose="020F0502020204030204" pitchFamily="34" charset="0"/>
                <a:cs typeface="Calibri" panose="020F0502020204030204" pitchFamily="34" charset="0"/>
              </a:rPr>
              <a:t>Janssen Research and Development, Raritan, NJ, </a:t>
            </a:r>
            <a:r>
              <a:rPr lang="en-US" sz="2800" baseline="30000" dirty="0">
                <a:latin typeface="Calibri" panose="020F0502020204030204" pitchFamily="34" charset="0"/>
                <a:cs typeface="Calibri" panose="020F0502020204030204" pitchFamily="34" charset="0"/>
              </a:rPr>
              <a:t>2</a:t>
            </a:r>
            <a:r>
              <a:rPr lang="en-US" sz="2800" dirty="0">
                <a:latin typeface="Calibri" panose="020F0502020204030204" pitchFamily="34" charset="0"/>
                <a:cs typeface="Calibri" panose="020F0502020204030204" pitchFamily="34" charset="0"/>
              </a:rPr>
              <a:t>Observational Health Data Sciences and Informatics (OHDSI), New York, NY, </a:t>
            </a:r>
            <a:r>
              <a:rPr lang="en-US" sz="2800" dirty="0" smtClean="0">
                <a:latin typeface="Calibri" panose="020F0502020204030204" pitchFamily="34" charset="0"/>
                <a:cs typeface="Calibri" panose="020F0502020204030204" pitchFamily="34" charset="0"/>
              </a:rPr>
              <a:t/>
            </a:r>
            <a:br>
              <a:rPr lang="en-US" sz="2800" dirty="0" smtClean="0">
                <a:latin typeface="Calibri" panose="020F0502020204030204" pitchFamily="34" charset="0"/>
                <a:cs typeface="Calibri" panose="020F0502020204030204" pitchFamily="34" charset="0"/>
              </a:rPr>
            </a:br>
            <a:r>
              <a:rPr lang="en-US" sz="2800" baseline="30000" dirty="0" smtClean="0">
                <a:latin typeface="Calibri" panose="020F0502020204030204" pitchFamily="34" charset="0"/>
                <a:cs typeface="Calibri" panose="020F0502020204030204" pitchFamily="34" charset="0"/>
              </a:rPr>
              <a:t>3</a:t>
            </a:r>
            <a:r>
              <a:rPr lang="en-US" sz="2800" dirty="0" smtClean="0">
                <a:latin typeface="Calibri" panose="020F0502020204030204" pitchFamily="34" charset="0"/>
                <a:cs typeface="Calibri" panose="020F0502020204030204" pitchFamily="34" charset="0"/>
              </a:rPr>
              <a:t>University </a:t>
            </a:r>
            <a:r>
              <a:rPr lang="en-US" sz="2800" dirty="0">
                <a:latin typeface="Calibri" panose="020F0502020204030204" pitchFamily="34" charset="0"/>
                <a:cs typeface="Calibri" panose="020F0502020204030204" pitchFamily="34" charset="0"/>
              </a:rPr>
              <a:t>of Pittsburgh, Pittsburgh, PA, </a:t>
            </a:r>
            <a:r>
              <a:rPr lang="en-US" sz="2800" baseline="30000" dirty="0" smtClean="0">
                <a:latin typeface="Calibri" panose="020F0502020204030204" pitchFamily="34" charset="0"/>
                <a:cs typeface="Calibri" panose="020F0502020204030204" pitchFamily="34" charset="0"/>
              </a:rPr>
              <a:t>4</a:t>
            </a:r>
            <a:r>
              <a:rPr lang="en-US" sz="2800" dirty="0" smtClean="0">
                <a:latin typeface="Calibri" panose="020F0502020204030204" pitchFamily="34" charset="0"/>
                <a:cs typeface="Calibri" panose="020F0502020204030204" pitchFamily="34" charset="0"/>
              </a:rPr>
              <a:t>Columbia </a:t>
            </a:r>
            <a:r>
              <a:rPr lang="en-US" sz="2800" dirty="0">
                <a:latin typeface="Calibri" panose="020F0502020204030204" pitchFamily="34" charset="0"/>
                <a:cs typeface="Calibri" panose="020F0502020204030204" pitchFamily="34" charset="0"/>
              </a:rPr>
              <a:t>University, New York, NY, </a:t>
            </a:r>
            <a:r>
              <a:rPr lang="en-US" sz="2800" baseline="30000" dirty="0">
                <a:latin typeface="Calibri" panose="020F0502020204030204" pitchFamily="34" charset="0"/>
                <a:cs typeface="Calibri" panose="020F0502020204030204" pitchFamily="34" charset="0"/>
              </a:rPr>
              <a:t>5</a:t>
            </a:r>
            <a:r>
              <a:rPr lang="en-US" sz="2800" dirty="0">
                <a:latin typeface="Calibri" panose="020F0502020204030204" pitchFamily="34" charset="0"/>
                <a:cs typeface="Calibri" panose="020F0502020204030204" pitchFamily="34" charset="0"/>
              </a:rPr>
              <a:t>Erasmus University Medical Center, Rotterdam, Netherlands</a:t>
            </a:r>
            <a:endParaRPr lang="en-US" altLang="en-US" sz="2400" dirty="0">
              <a:latin typeface="Calibri" panose="020F0502020204030204" pitchFamily="34" charset="0"/>
              <a:ea typeface="Verdana" pitchFamily="34" charset="0"/>
              <a:cs typeface="Calibri" panose="020F0502020204030204" pitchFamily="34" charset="0"/>
            </a:endParaRPr>
          </a:p>
        </p:txBody>
      </p:sp>
      <p:sp>
        <p:nvSpPr>
          <p:cNvPr id="10" name="Content Placeholder 9"/>
          <p:cNvSpPr>
            <a:spLocks noGrp="1"/>
          </p:cNvSpPr>
          <p:nvPr>
            <p:ph sz="half" idx="2"/>
          </p:nvPr>
        </p:nvSpPr>
        <p:spPr>
          <a:xfrm>
            <a:off x="445180" y="3733799"/>
            <a:ext cx="11533094" cy="26974801"/>
          </a:xfrm>
          <a:ln>
            <a:solidFill>
              <a:schemeClr val="bg1"/>
            </a:solidFill>
          </a:ln>
        </p:spPr>
        <p:txBody>
          <a:bodyPr/>
          <a:lstStyle/>
          <a:p>
            <a:pPr marL="0" indent="0" algn="just">
              <a:buNone/>
              <a:defRPr/>
            </a:pPr>
            <a:r>
              <a:rPr lang="en-US" sz="2800" b="1" dirty="0">
                <a:solidFill>
                  <a:srgbClr val="00B050"/>
                </a:solidFill>
                <a:latin typeface="Calibri" panose="020F0502020204030204" pitchFamily="34" charset="0"/>
                <a:ea typeface="Verdana" panose="020B0604030504040204" pitchFamily="34" charset="0"/>
                <a:cs typeface="Calibri" panose="020F0502020204030204" pitchFamily="34" charset="0"/>
              </a:rPr>
              <a:t>OBJECTIVES</a:t>
            </a:r>
          </a:p>
          <a:p>
            <a:pPr marL="0" indent="0" algn="just">
              <a:buNone/>
              <a:defRPr/>
            </a:pPr>
            <a:r>
              <a:rPr lang="en-US" sz="2800" dirty="0">
                <a:latin typeface="Calibri" panose="020F0502020204030204" pitchFamily="34" charset="0"/>
                <a:ea typeface="Verdana" panose="020B0604030504040204" pitchFamily="34" charset="0"/>
                <a:cs typeface="Calibri" panose="020F0502020204030204" pitchFamily="34" charset="0"/>
              </a:rPr>
              <a:t>To build a machine learning classifier using </a:t>
            </a:r>
            <a:r>
              <a:rPr lang="en-US" sz="2800" b="1" dirty="0">
                <a:latin typeface="Calibri" panose="020F0502020204030204" pitchFamily="34" charset="0"/>
                <a:ea typeface="Verdana" panose="020B0604030504040204" pitchFamily="34" charset="0"/>
                <a:cs typeface="Calibri" panose="020F0502020204030204" pitchFamily="34" charset="0"/>
              </a:rPr>
              <a:t>Large-scale Adverse Effects Related to Treatment Evidence Standardization (LAERTES)</a:t>
            </a:r>
            <a:r>
              <a:rPr lang="en-US" sz="2800" dirty="0" smtClean="0">
                <a:latin typeface="Calibri" panose="020F0502020204030204" pitchFamily="34" charset="0"/>
                <a:ea typeface="Verdana" panose="020B0604030504040204" pitchFamily="34" charset="0"/>
                <a:cs typeface="Calibri" panose="020F0502020204030204" pitchFamily="34" charset="0"/>
              </a:rPr>
              <a:t> </a:t>
            </a:r>
            <a:r>
              <a:rPr lang="en-US" sz="2800" dirty="0" smtClean="0">
                <a:latin typeface="Calibri" panose="020F0502020204030204" pitchFamily="34" charset="0"/>
                <a:ea typeface="Verdana" panose="020B0604030504040204" pitchFamily="34" charset="0"/>
                <a:cs typeface="Calibri" panose="020F0502020204030204" pitchFamily="34" charset="0"/>
              </a:rPr>
              <a:t>to </a:t>
            </a:r>
            <a:r>
              <a:rPr lang="en-US" sz="2800" dirty="0">
                <a:latin typeface="Calibri" panose="020F0502020204030204" pitchFamily="34" charset="0"/>
                <a:ea typeface="Verdana" panose="020B0604030504040204" pitchFamily="34" charset="0"/>
                <a:cs typeface="Calibri" panose="020F0502020204030204" pitchFamily="34" charset="0"/>
              </a:rPr>
              <a:t>identify:</a:t>
            </a:r>
          </a:p>
          <a:p>
            <a:pPr marL="1028700" lvl="1" indent="-571500" algn="just">
              <a:buFont typeface="Wingdings" panose="05000000000000000000" pitchFamily="2" charset="2"/>
              <a:buChar char="q"/>
              <a:defRPr/>
            </a:pPr>
            <a:r>
              <a:rPr lang="en-US" sz="2800" b="1" dirty="0">
                <a:latin typeface="Calibri" panose="020F0502020204030204" pitchFamily="34" charset="0"/>
                <a:ea typeface="Verdana" panose="020B0604030504040204" pitchFamily="34" charset="0"/>
                <a:cs typeface="Calibri" panose="020F0502020204030204" pitchFamily="34" charset="0"/>
              </a:rPr>
              <a:t>Positive Controls: </a:t>
            </a:r>
            <a:r>
              <a:rPr lang="en-US" sz="2800" dirty="0">
                <a:latin typeface="Calibri" panose="020F0502020204030204" pitchFamily="34" charset="0"/>
                <a:ea typeface="Verdana" panose="020B0604030504040204" pitchFamily="34" charset="0"/>
                <a:cs typeface="Calibri" panose="020F0502020204030204" pitchFamily="34" charset="0"/>
              </a:rPr>
              <a:t>drugs that cause certain outcomes. </a:t>
            </a:r>
          </a:p>
          <a:p>
            <a:pPr marL="1028700" lvl="1" indent="-558800" algn="just">
              <a:buFont typeface="Wingdings" panose="05000000000000000000" pitchFamily="2" charset="2"/>
              <a:buChar char="q"/>
              <a:tabLst>
                <a:tab pos="1600200" algn="l"/>
              </a:tabLst>
              <a:defRPr/>
            </a:pPr>
            <a:r>
              <a:rPr lang="en-US" sz="2800" b="1" dirty="0">
                <a:latin typeface="Calibri" panose="020F0502020204030204" pitchFamily="34" charset="0"/>
                <a:ea typeface="Verdana" panose="020B0604030504040204" pitchFamily="34" charset="0"/>
                <a:cs typeface="Calibri" panose="020F0502020204030204" pitchFamily="34" charset="0"/>
              </a:rPr>
              <a:t>Negative Controls: </a:t>
            </a:r>
            <a:r>
              <a:rPr lang="en-US" sz="2800" dirty="0">
                <a:latin typeface="Calibri" panose="020F0502020204030204" pitchFamily="34" charset="0"/>
                <a:ea typeface="Verdana" panose="020B0604030504040204" pitchFamily="34" charset="0"/>
                <a:cs typeface="Calibri" panose="020F0502020204030204" pitchFamily="34" charset="0"/>
              </a:rPr>
              <a:t>drugs that lack evidence for causing certain outcomes.</a:t>
            </a:r>
          </a:p>
          <a:p>
            <a:pPr algn="just">
              <a:buFont typeface="Wingdings" panose="05000000000000000000" pitchFamily="2" charset="2"/>
              <a:buChar char="q"/>
              <a:defRPr/>
            </a:pPr>
            <a:endParaRPr lang="en-US" sz="10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dirty="0">
                <a:latin typeface="Calibri" panose="020F0502020204030204" pitchFamily="34" charset="0"/>
                <a:ea typeface="Verdana" panose="020B0604030504040204" pitchFamily="34" charset="0"/>
                <a:cs typeface="Calibri" panose="020F0502020204030204" pitchFamily="34" charset="0"/>
              </a:rPr>
              <a:t>A classifier addresses the immediate need of </a:t>
            </a:r>
            <a:r>
              <a:rPr lang="en-US" sz="2800" b="1" dirty="0">
                <a:latin typeface="Calibri" panose="020F0502020204030204" pitchFamily="34" charset="0"/>
                <a:ea typeface="Verdana" panose="020B0604030504040204" pitchFamily="34" charset="0"/>
                <a:cs typeface="Calibri" panose="020F0502020204030204" pitchFamily="34" charset="0"/>
              </a:rPr>
              <a:t>automating the selection of positive and negative </a:t>
            </a:r>
            <a:r>
              <a:rPr lang="en-US" sz="2800" b="1" dirty="0" smtClean="0">
                <a:latin typeface="Calibri" panose="020F0502020204030204" pitchFamily="34" charset="0"/>
                <a:ea typeface="Verdana" panose="020B0604030504040204" pitchFamily="34" charset="0"/>
                <a:cs typeface="Calibri" panose="020F0502020204030204" pitchFamily="34" charset="0"/>
              </a:rPr>
              <a:t>controls</a:t>
            </a:r>
            <a:r>
              <a:rPr lang="en-US" sz="2800" dirty="0" smtClean="0">
                <a:latin typeface="Calibri" panose="020F0502020204030204" pitchFamily="34" charset="0"/>
                <a:ea typeface="Verdana" panose="020B0604030504040204" pitchFamily="34" charset="0"/>
                <a:cs typeface="Calibri" panose="020F0502020204030204" pitchFamily="34" charset="0"/>
              </a:rPr>
              <a:t>.</a:t>
            </a: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11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b="1" dirty="0">
                <a:solidFill>
                  <a:srgbClr val="00B050"/>
                </a:solidFill>
                <a:latin typeface="Calibri" panose="020F0502020204030204" pitchFamily="34" charset="0"/>
                <a:ea typeface="Verdana" panose="020B0604030504040204" pitchFamily="34" charset="0"/>
                <a:cs typeface="Calibri" panose="020F0502020204030204" pitchFamily="34" charset="0"/>
              </a:rPr>
              <a:t>Hypothesis:  </a:t>
            </a:r>
            <a:r>
              <a:rPr lang="en-US" sz="2800" dirty="0">
                <a:latin typeface="Calibri" panose="020F0502020204030204" pitchFamily="34" charset="0"/>
                <a:ea typeface="Verdana" panose="020B0604030504040204" pitchFamily="34" charset="0"/>
                <a:cs typeface="Calibri" panose="020F0502020204030204" pitchFamily="34" charset="0"/>
              </a:rPr>
              <a:t>The information found in LAERTES </a:t>
            </a:r>
            <a:r>
              <a:rPr lang="en-US" sz="2800" dirty="0" smtClean="0">
                <a:latin typeface="Calibri" panose="020F0502020204030204" pitchFamily="34" charset="0"/>
                <a:ea typeface="Verdana" panose="020B0604030504040204" pitchFamily="34" charset="0"/>
                <a:cs typeface="Calibri" panose="020F0502020204030204" pitchFamily="34" charset="0"/>
              </a:rPr>
              <a:t>can be used to classify drugs </a:t>
            </a:r>
            <a:r>
              <a:rPr lang="en-US" sz="2800" dirty="0">
                <a:latin typeface="Calibri" panose="020F0502020204030204" pitchFamily="34" charset="0"/>
                <a:ea typeface="Verdana" panose="020B0604030504040204" pitchFamily="34" charset="0"/>
                <a:cs typeface="Calibri" panose="020F0502020204030204" pitchFamily="34" charset="0"/>
              </a:rPr>
              <a:t>and health outcomes of interest (HOI) </a:t>
            </a:r>
            <a:r>
              <a:rPr lang="en-US" sz="2800" dirty="0" smtClean="0">
                <a:latin typeface="Calibri" panose="020F0502020204030204" pitchFamily="34" charset="0"/>
                <a:ea typeface="Verdana" panose="020B0604030504040204" pitchFamily="34" charset="0"/>
                <a:cs typeface="Calibri" panose="020F0502020204030204" pitchFamily="34" charset="0"/>
              </a:rPr>
              <a:t>into positive or negative controls.</a:t>
            </a:r>
          </a:p>
          <a:p>
            <a:pPr marL="0" indent="0" algn="just">
              <a:buNone/>
              <a:defRPr/>
            </a:pPr>
            <a:endParaRPr lang="en-US" sz="1600" b="1" dirty="0" smtClean="0">
              <a:solidFill>
                <a:srgbClr val="00B050"/>
              </a:solidFill>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b="1" dirty="0" smtClean="0">
                <a:solidFill>
                  <a:srgbClr val="00B050"/>
                </a:solidFill>
                <a:latin typeface="Calibri" panose="020F0502020204030204" pitchFamily="34" charset="0"/>
                <a:ea typeface="Verdana" panose="020B0604030504040204" pitchFamily="34" charset="0"/>
                <a:cs typeface="Calibri" panose="020F0502020204030204" pitchFamily="34" charset="0"/>
              </a:rPr>
              <a:t>BACKGROUND</a:t>
            </a: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pPr>
            <a:r>
              <a:rPr lang="en-US" sz="2800" dirty="0">
                <a:ea typeface="Verdana" panose="020B0604030504040204" pitchFamily="34" charset="0"/>
                <a:cs typeface="Verdana" panose="020B0604030504040204" pitchFamily="34" charset="0"/>
              </a:rPr>
              <a:t>Safety assessment is time-consuming and resource-intensive, as evidence is often compiled from varying, often unstructured, and generally incomplete, systems which yield conflicting information that must be interpreted and reconciled with appropriate clinical and analytical expertise.  </a:t>
            </a:r>
          </a:p>
          <a:p>
            <a:pPr marL="0" indent="0" algn="just">
              <a:buNone/>
            </a:pPr>
            <a:endParaRPr lang="en-US" sz="1000" dirty="0" smtClean="0">
              <a:ea typeface="Verdana" panose="020B0604030504040204" pitchFamily="34" charset="0"/>
              <a:cs typeface="Calibri" panose="020F0502020204030204" pitchFamily="34" charset="0"/>
            </a:endParaRPr>
          </a:p>
          <a:p>
            <a:pPr marL="0" indent="0" algn="just">
              <a:buNone/>
            </a:pPr>
            <a:r>
              <a:rPr lang="en-US" sz="2800" dirty="0" smtClean="0">
                <a:latin typeface="Calibri" panose="020F0502020204030204" pitchFamily="34" charset="0"/>
                <a:ea typeface="Verdana" panose="020B0604030504040204" pitchFamily="34" charset="0"/>
                <a:cs typeface="Calibri" panose="020F0502020204030204" pitchFamily="34" charset="0"/>
              </a:rPr>
              <a:t>Drug </a:t>
            </a:r>
            <a:r>
              <a:rPr lang="en-US" sz="2800" dirty="0">
                <a:latin typeface="Calibri" panose="020F0502020204030204" pitchFamily="34" charset="0"/>
                <a:ea typeface="Verdana" panose="020B0604030504040204" pitchFamily="34" charset="0"/>
                <a:cs typeface="Calibri" panose="020F0502020204030204" pitchFamily="34" charset="0"/>
              </a:rPr>
              <a:t>safety </a:t>
            </a:r>
            <a:r>
              <a:rPr lang="en-US" sz="2800" dirty="0" smtClean="0">
                <a:latin typeface="Calibri" panose="020F0502020204030204" pitchFamily="34" charset="0"/>
                <a:ea typeface="Verdana" panose="020B0604030504040204" pitchFamily="34" charset="0"/>
                <a:cs typeface="Calibri" panose="020F0502020204030204" pitchFamily="34" charset="0"/>
              </a:rPr>
              <a:t>evidence for </a:t>
            </a:r>
            <a:r>
              <a:rPr lang="en-US" sz="2800" dirty="0">
                <a:latin typeface="Calibri" panose="020F0502020204030204" pitchFamily="34" charset="0"/>
                <a:ea typeface="Verdana" panose="020B0604030504040204" pitchFamily="34" charset="0"/>
                <a:cs typeface="Calibri" panose="020F0502020204030204" pitchFamily="34" charset="0"/>
              </a:rPr>
              <a:t>adverse drug reaction (ADR)</a:t>
            </a:r>
            <a:r>
              <a:rPr lang="en-US" sz="2800" dirty="0" smtClean="0">
                <a:latin typeface="Calibri" panose="020F0502020204030204" pitchFamily="34" charset="0"/>
                <a:ea typeface="Verdana" panose="020B0604030504040204" pitchFamily="34" charset="0"/>
                <a:cs typeface="Calibri" panose="020F0502020204030204" pitchFamily="34" charset="0"/>
              </a:rPr>
              <a:t> </a:t>
            </a:r>
            <a:r>
              <a:rPr lang="en-US" sz="2800" dirty="0">
                <a:latin typeface="Calibri" panose="020F0502020204030204" pitchFamily="34" charset="0"/>
                <a:ea typeface="Verdana" panose="020B0604030504040204" pitchFamily="34" charset="0"/>
                <a:cs typeface="Calibri" panose="020F0502020204030204" pitchFamily="34" charset="0"/>
              </a:rPr>
              <a:t>is produced across many disparate sources. </a:t>
            </a:r>
          </a:p>
          <a:p>
            <a:pPr algn="just">
              <a:buFont typeface="Wingdings" panose="05000000000000000000" pitchFamily="2" charset="2"/>
              <a:buChar char="q"/>
            </a:pP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pPr>
            <a:r>
              <a:rPr lang="en-US" sz="2800" dirty="0" smtClean="0">
                <a:latin typeface="Calibri" panose="020F0502020204030204" pitchFamily="34" charset="0"/>
                <a:ea typeface="Verdana" panose="020B0604030504040204" pitchFamily="34" charset="0"/>
                <a:cs typeface="Calibri" panose="020F0502020204030204" pitchFamily="34" charset="0"/>
              </a:rPr>
              <a:t>LAERTES </a:t>
            </a:r>
            <a:r>
              <a:rPr lang="en-US" sz="2800" dirty="0">
                <a:latin typeface="Calibri" panose="020F0502020204030204" pitchFamily="34" charset="0"/>
                <a:ea typeface="Verdana" panose="020B0604030504040204" pitchFamily="34" charset="0"/>
                <a:cs typeface="Calibri" panose="020F0502020204030204" pitchFamily="34" charset="0"/>
              </a:rPr>
              <a:t>provides a standardized structure to enable analyses across relevant </a:t>
            </a:r>
            <a:r>
              <a:rPr lang="en-US" sz="2800" dirty="0" smtClean="0">
                <a:latin typeface="Calibri" panose="020F0502020204030204" pitchFamily="34" charset="0"/>
                <a:ea typeface="Verdana" panose="020B0604030504040204" pitchFamily="34" charset="0"/>
                <a:cs typeface="Calibri" panose="020F0502020204030204" pitchFamily="34" charset="0"/>
              </a:rPr>
              <a:t>ADR </a:t>
            </a:r>
            <a:r>
              <a:rPr lang="en-US" sz="2800" dirty="0">
                <a:latin typeface="Calibri" panose="020F0502020204030204" pitchFamily="34" charset="0"/>
                <a:ea typeface="Verdana" panose="020B0604030504040204" pitchFamily="34" charset="0"/>
                <a:cs typeface="Calibri" panose="020F0502020204030204" pitchFamily="34" charset="0"/>
              </a:rPr>
              <a:t>evidence.  </a:t>
            </a:r>
          </a:p>
          <a:p>
            <a:pPr marL="0" indent="0" algn="just">
              <a:buNone/>
            </a:pPr>
            <a:endParaRPr lang="en-US" sz="1200" dirty="0">
              <a:latin typeface="Calibri" panose="020F0502020204030204" pitchFamily="34" charset="0"/>
              <a:ea typeface="Verdana" panose="020B0604030504040204" pitchFamily="34" charset="0"/>
              <a:cs typeface="Calibri" panose="020F0502020204030204" pitchFamily="34" charset="0"/>
            </a:endParaRPr>
          </a:p>
          <a:p>
            <a:pPr marL="0" indent="0">
              <a:buNone/>
              <a:defRPr/>
            </a:pPr>
            <a:r>
              <a:rPr lang="en-US" sz="2800" b="1" dirty="0" smtClean="0">
                <a:solidFill>
                  <a:srgbClr val="00B050"/>
                </a:solidFill>
                <a:latin typeface="Calibri" panose="020F0502020204030204" pitchFamily="34" charset="0"/>
                <a:ea typeface="Verdana" panose="020B0604030504040204" pitchFamily="34" charset="0"/>
                <a:cs typeface="Calibri" panose="020F0502020204030204" pitchFamily="34" charset="0"/>
              </a:rPr>
              <a:t>MATERIALS &amp; </a:t>
            </a:r>
            <a:r>
              <a:rPr lang="en-US" sz="2800" b="1" dirty="0" smtClean="0">
                <a:solidFill>
                  <a:srgbClr val="00B050"/>
                </a:solidFill>
                <a:latin typeface="Calibri" panose="020F0502020204030204" pitchFamily="34" charset="0"/>
                <a:ea typeface="Verdana" panose="020B0604030504040204" pitchFamily="34" charset="0"/>
                <a:cs typeface="Calibri" panose="020F0502020204030204" pitchFamily="34" charset="0"/>
              </a:rPr>
              <a:t>METHODS</a:t>
            </a:r>
            <a:endParaRPr lang="en-US" sz="10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dirty="0">
                <a:latin typeface="Calibri" panose="020F0502020204030204" pitchFamily="34" charset="0"/>
                <a:ea typeface="Verdana" panose="020B0604030504040204" pitchFamily="34" charset="0"/>
                <a:cs typeface="Calibri" panose="020F0502020204030204" pitchFamily="34" charset="0"/>
              </a:rPr>
              <a:t>Each piece of </a:t>
            </a:r>
            <a:r>
              <a:rPr lang="en-US" sz="2800" dirty="0" smtClean="0">
                <a:latin typeface="Calibri" panose="020F0502020204030204" pitchFamily="34" charset="0"/>
                <a:ea typeface="Verdana" panose="020B0604030504040204" pitchFamily="34" charset="0"/>
                <a:cs typeface="Calibri" panose="020F0502020204030204" pitchFamily="34" charset="0"/>
              </a:rPr>
              <a:t>evidence listed in Table 1 </a:t>
            </a:r>
            <a:r>
              <a:rPr lang="en-US" sz="2800" dirty="0">
                <a:latin typeface="Calibri" panose="020F0502020204030204" pitchFamily="34" charset="0"/>
                <a:ea typeface="Verdana" panose="020B0604030504040204" pitchFamily="34" charset="0"/>
                <a:cs typeface="Calibri" panose="020F0502020204030204" pitchFamily="34" charset="0"/>
              </a:rPr>
              <a:t>was identified </a:t>
            </a:r>
            <a:r>
              <a:rPr lang="en-US" sz="2800" dirty="0" smtClean="0">
                <a:latin typeface="Calibri" panose="020F0502020204030204" pitchFamily="34" charset="0"/>
                <a:ea typeface="Verdana" panose="020B0604030504040204" pitchFamily="34" charset="0"/>
                <a:cs typeface="Calibri" panose="020F0502020204030204" pitchFamily="34" charset="0"/>
              </a:rPr>
              <a:t>by a drug (</a:t>
            </a:r>
            <a:r>
              <a:rPr lang="en-US" sz="2800" dirty="0" err="1" smtClean="0">
                <a:latin typeface="Calibri" panose="020F0502020204030204" pitchFamily="34" charset="0"/>
                <a:ea typeface="Verdana" panose="020B0604030504040204" pitchFamily="34" charset="0"/>
                <a:cs typeface="Calibri" panose="020F0502020204030204" pitchFamily="34" charset="0"/>
              </a:rPr>
              <a:t>RxNorm</a:t>
            </a:r>
            <a:r>
              <a:rPr lang="en-US" sz="2800" dirty="0" smtClean="0">
                <a:latin typeface="Calibri" panose="020F0502020204030204" pitchFamily="34" charset="0"/>
                <a:ea typeface="Verdana" panose="020B0604030504040204" pitchFamily="34" charset="0"/>
                <a:cs typeface="Calibri" panose="020F0502020204030204" pitchFamily="34" charset="0"/>
              </a:rPr>
              <a:t>) and </a:t>
            </a:r>
            <a:r>
              <a:rPr lang="en-US" sz="2800" dirty="0" smtClean="0">
                <a:latin typeface="Calibri" panose="020F0502020204030204" pitchFamily="34" charset="0"/>
                <a:ea typeface="Verdana" panose="020B0604030504040204" pitchFamily="34" charset="0"/>
                <a:cs typeface="Calibri" panose="020F0502020204030204" pitchFamily="34" charset="0"/>
              </a:rPr>
              <a:t>HOI </a:t>
            </a:r>
            <a:r>
              <a:rPr lang="en-US" sz="2800" dirty="0" smtClean="0">
                <a:latin typeface="Calibri" panose="020F0502020204030204" pitchFamily="34" charset="0"/>
                <a:ea typeface="Verdana" panose="020B0604030504040204" pitchFamily="34" charset="0"/>
                <a:cs typeface="Calibri" panose="020F0502020204030204" pitchFamily="34" charset="0"/>
              </a:rPr>
              <a:t>(SNOMED) </a:t>
            </a:r>
            <a:r>
              <a:rPr lang="en-US" sz="2800" dirty="0">
                <a:latin typeface="Calibri" panose="020F0502020204030204" pitchFamily="34" charset="0"/>
                <a:ea typeface="Verdana" panose="020B0604030504040204" pitchFamily="34" charset="0"/>
                <a:cs typeface="Calibri" panose="020F0502020204030204" pitchFamily="34" charset="0"/>
              </a:rPr>
              <a:t>pair</a:t>
            </a:r>
            <a:r>
              <a:rPr lang="en-US" sz="2800" dirty="0" smtClean="0">
                <a:latin typeface="Calibri" panose="020F0502020204030204" pitchFamily="34" charset="0"/>
                <a:ea typeface="Verdana" panose="020B0604030504040204" pitchFamily="34" charset="0"/>
                <a:cs typeface="Calibri" panose="020F0502020204030204" pitchFamily="34" charset="0"/>
              </a:rPr>
              <a:t>.</a:t>
            </a: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dirty="0" smtClean="0">
                <a:latin typeface="Calibri" panose="020F0502020204030204" pitchFamily="34" charset="0"/>
                <a:ea typeface="Verdana" panose="020B0604030504040204" pitchFamily="34" charset="0"/>
                <a:cs typeface="Calibri" panose="020F0502020204030204" pitchFamily="34" charset="0"/>
              </a:rPr>
              <a:t>A </a:t>
            </a:r>
            <a:r>
              <a:rPr lang="en-US" sz="2800" dirty="0">
                <a:latin typeface="Calibri" panose="020F0502020204030204" pitchFamily="34" charset="0"/>
                <a:ea typeface="Verdana" panose="020B0604030504040204" pitchFamily="34" charset="0"/>
                <a:cs typeface="Calibri" panose="020F0502020204030204" pitchFamily="34" charset="0"/>
              </a:rPr>
              <a:t>regularized logistic regression model was </a:t>
            </a:r>
            <a:r>
              <a:rPr lang="en-US" sz="2800" dirty="0" smtClean="0">
                <a:latin typeface="Calibri" panose="020F0502020204030204" pitchFamily="34" charset="0"/>
                <a:ea typeface="Verdana" panose="020B0604030504040204" pitchFamily="34" charset="0"/>
                <a:cs typeface="Calibri" panose="020F0502020204030204" pitchFamily="34" charset="0"/>
              </a:rPr>
              <a:t>fitted on </a:t>
            </a:r>
            <a:r>
              <a:rPr lang="en-US" sz="2800" dirty="0">
                <a:latin typeface="Calibri" panose="020F0502020204030204" pitchFamily="34" charset="0"/>
                <a:ea typeface="Verdana" panose="020B0604030504040204" pitchFamily="34" charset="0"/>
                <a:cs typeface="Calibri" panose="020F0502020204030204" pitchFamily="34" charset="0"/>
              </a:rPr>
              <a:t>manually created reference sets </a:t>
            </a:r>
            <a:r>
              <a:rPr lang="en-US" sz="2800" dirty="0" smtClean="0">
                <a:latin typeface="Calibri" panose="020F0502020204030204" pitchFamily="34" charset="0"/>
                <a:ea typeface="Verdana" panose="020B0604030504040204" pitchFamily="34" charset="0"/>
                <a:cs typeface="Calibri" panose="020F0502020204030204" pitchFamily="34" charset="0"/>
              </a:rPr>
              <a:t>and predictive </a:t>
            </a:r>
            <a:r>
              <a:rPr lang="en-US" sz="2800" dirty="0">
                <a:latin typeface="Calibri" panose="020F0502020204030204" pitchFamily="34" charset="0"/>
                <a:ea typeface="Verdana" panose="020B0604030504040204" pitchFamily="34" charset="0"/>
                <a:cs typeface="Calibri" panose="020F0502020204030204" pitchFamily="34" charset="0"/>
              </a:rPr>
              <a:t>accuracy was estimated </a:t>
            </a:r>
            <a:r>
              <a:rPr lang="en-US" sz="2800" dirty="0" smtClean="0">
                <a:latin typeface="Calibri" panose="020F0502020204030204" pitchFamily="34" charset="0"/>
                <a:ea typeface="Verdana" panose="020B0604030504040204" pitchFamily="34" charset="0"/>
                <a:cs typeface="Calibri" panose="020F0502020204030204" pitchFamily="34" charset="0"/>
              </a:rPr>
              <a:t>using cross-validation.</a:t>
            </a:r>
            <a:endParaRPr lang="en-US" sz="2800" dirty="0">
              <a:latin typeface="Calibri" panose="020F0502020204030204" pitchFamily="34" charset="0"/>
              <a:ea typeface="Verdana" panose="020B0604030504040204" pitchFamily="34" charset="0"/>
              <a:cs typeface="Calibri" panose="020F0502020204030204" pitchFamily="34" charset="0"/>
            </a:endParaRPr>
          </a:p>
          <a:p>
            <a:pPr marL="1028700" lvl="1" indent="-571500" algn="just">
              <a:buFont typeface="Wingdings" panose="05000000000000000000" pitchFamily="2" charset="2"/>
              <a:buChar char="q"/>
              <a:defRPr/>
            </a:pPr>
            <a:r>
              <a:rPr lang="en-US" sz="2800" dirty="0">
                <a:latin typeface="Calibri" panose="020F0502020204030204" pitchFamily="34" charset="0"/>
                <a:ea typeface="Verdana" panose="020B0604030504040204" pitchFamily="34" charset="0"/>
                <a:cs typeface="Calibri" panose="020F0502020204030204" pitchFamily="34" charset="0"/>
              </a:rPr>
              <a:t>Observational Medical Outcomes </a:t>
            </a:r>
            <a:r>
              <a:rPr lang="en-US" sz="2800" dirty="0" smtClean="0">
                <a:latin typeface="Calibri" panose="020F0502020204030204" pitchFamily="34" charset="0"/>
                <a:ea typeface="Verdana" panose="020B0604030504040204" pitchFamily="34" charset="0"/>
                <a:cs typeface="Calibri" panose="020F0502020204030204" pitchFamily="34" charset="0"/>
              </a:rPr>
              <a:t>Partnership (OMOP</a:t>
            </a:r>
            <a:r>
              <a:rPr lang="en-US" sz="2800" dirty="0">
                <a:latin typeface="Calibri" panose="020F0502020204030204" pitchFamily="34" charset="0"/>
                <a:ea typeface="Verdana" panose="020B0604030504040204" pitchFamily="34" charset="0"/>
                <a:cs typeface="Calibri" panose="020F0502020204030204" pitchFamily="34" charset="0"/>
              </a:rPr>
              <a:t>) </a:t>
            </a:r>
            <a:r>
              <a:rPr lang="en-US" sz="2800" dirty="0" smtClean="0">
                <a:latin typeface="Calibri" panose="020F0502020204030204" pitchFamily="34" charset="0"/>
                <a:ea typeface="Verdana" panose="020B0604030504040204" pitchFamily="34" charset="0"/>
                <a:cs typeface="Calibri" panose="020F0502020204030204" pitchFamily="34" charset="0"/>
              </a:rPr>
              <a:t>Reference </a:t>
            </a:r>
            <a:r>
              <a:rPr lang="en-US" sz="2800" dirty="0">
                <a:latin typeface="Calibri" panose="020F0502020204030204" pitchFamily="34" charset="0"/>
                <a:ea typeface="Verdana" panose="020B0604030504040204" pitchFamily="34" charset="0"/>
                <a:cs typeface="Calibri" panose="020F0502020204030204" pitchFamily="34" charset="0"/>
              </a:rPr>
              <a:t>Set </a:t>
            </a:r>
            <a:r>
              <a:rPr lang="en-US" sz="2800" dirty="0" smtClean="0">
                <a:latin typeface="Calibri" panose="020F0502020204030204" pitchFamily="34" charset="0"/>
                <a:ea typeface="Verdana" panose="020B0604030504040204" pitchFamily="34" charset="0"/>
                <a:cs typeface="Calibri" panose="020F0502020204030204" pitchFamily="34" charset="0"/>
              </a:rPr>
              <a:t>(6).</a:t>
            </a:r>
            <a:endParaRPr lang="en-US" sz="2800" dirty="0">
              <a:latin typeface="Calibri" panose="020F0502020204030204" pitchFamily="34" charset="0"/>
              <a:ea typeface="Verdana" panose="020B0604030504040204" pitchFamily="34" charset="0"/>
              <a:cs typeface="Calibri" panose="020F0502020204030204" pitchFamily="34" charset="0"/>
            </a:endParaRPr>
          </a:p>
          <a:p>
            <a:pPr marL="1028700" lvl="1" indent="-571500" algn="just">
              <a:buFont typeface="Wingdings" panose="05000000000000000000" pitchFamily="2" charset="2"/>
              <a:buChar char="q"/>
              <a:defRPr/>
            </a:pPr>
            <a:r>
              <a:rPr lang="en-US" sz="2800" dirty="0">
                <a:latin typeface="Calibri" panose="020F0502020204030204" pitchFamily="34" charset="0"/>
                <a:ea typeface="Verdana" panose="020B0604030504040204" pitchFamily="34" charset="0"/>
                <a:cs typeface="Calibri" panose="020F0502020204030204" pitchFamily="34" charset="0"/>
              </a:rPr>
              <a:t>Exploring and Understanding Adverse Drug Reactions (EU-ADR) Reference Set </a:t>
            </a:r>
            <a:r>
              <a:rPr lang="en-US" sz="2800" dirty="0" smtClean="0">
                <a:latin typeface="Calibri" panose="020F0502020204030204" pitchFamily="34" charset="0"/>
                <a:ea typeface="Verdana" panose="020B0604030504040204" pitchFamily="34" charset="0"/>
                <a:cs typeface="Calibri" panose="020F0502020204030204" pitchFamily="34" charset="0"/>
              </a:rPr>
              <a:t>(7).</a:t>
            </a:r>
            <a:endParaRPr lang="en-US" sz="2800" dirty="0" smtClean="0">
              <a:latin typeface="Calibri" panose="020F0502020204030204" pitchFamily="34" charset="0"/>
              <a:ea typeface="Verdana" panose="020B0604030504040204" pitchFamily="34" charset="0"/>
              <a:cs typeface="Calibri" panose="020F0502020204030204" pitchFamily="34" charset="0"/>
            </a:endParaRPr>
          </a:p>
          <a:p>
            <a:pPr marL="1250950" lvl="1" indent="-457200" algn="just">
              <a:buFont typeface="Wingdings" panose="05000000000000000000" pitchFamily="2" charset="2"/>
              <a:buChar char="q"/>
              <a:defRPr/>
            </a:pPr>
            <a:endParaRPr lang="en-US" sz="10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dirty="0">
                <a:latin typeface="Calibri" panose="020F0502020204030204" pitchFamily="34" charset="0"/>
                <a:ea typeface="Verdana" panose="020B0604030504040204" pitchFamily="34" charset="0"/>
                <a:cs typeface="Calibri" panose="020F0502020204030204" pitchFamily="34" charset="0"/>
              </a:rPr>
              <a:t>To test the generalizability </a:t>
            </a:r>
            <a:r>
              <a:rPr lang="en-US" sz="2800" dirty="0" smtClean="0">
                <a:latin typeface="Calibri" panose="020F0502020204030204" pitchFamily="34" charset="0"/>
                <a:ea typeface="Verdana" panose="020B0604030504040204" pitchFamily="34" charset="0"/>
                <a:cs typeface="Calibri" panose="020F0502020204030204" pitchFamily="34" charset="0"/>
              </a:rPr>
              <a:t>a 3</a:t>
            </a:r>
            <a:r>
              <a:rPr lang="en-US" sz="2800" baseline="30000" dirty="0" smtClean="0">
                <a:latin typeface="Calibri" panose="020F0502020204030204" pitchFamily="34" charset="0"/>
                <a:ea typeface="Verdana" panose="020B0604030504040204" pitchFamily="34" charset="0"/>
                <a:cs typeface="Calibri" panose="020F0502020204030204" pitchFamily="34" charset="0"/>
              </a:rPr>
              <a:t>rd</a:t>
            </a:r>
            <a:r>
              <a:rPr lang="en-US" sz="2800" dirty="0" smtClean="0">
                <a:latin typeface="Calibri" panose="020F0502020204030204" pitchFamily="34" charset="0"/>
                <a:ea typeface="Verdana" panose="020B0604030504040204" pitchFamily="34" charset="0"/>
                <a:cs typeface="Calibri" panose="020F0502020204030204" pitchFamily="34" charset="0"/>
              </a:rPr>
              <a:t> reference set was </a:t>
            </a:r>
            <a:r>
              <a:rPr lang="en-US" sz="2800" dirty="0" smtClean="0">
                <a:latin typeface="Calibri" panose="020F0502020204030204" pitchFamily="34" charset="0"/>
                <a:ea typeface="Verdana" panose="020B0604030504040204" pitchFamily="34" charset="0"/>
                <a:cs typeface="Calibri" panose="020F0502020204030204" pitchFamily="34" charset="0"/>
              </a:rPr>
              <a:t>used, the Arizona </a:t>
            </a:r>
            <a:r>
              <a:rPr lang="en-US" sz="2800" dirty="0">
                <a:latin typeface="Calibri" panose="020F0502020204030204" pitchFamily="34" charset="0"/>
                <a:ea typeface="Verdana" panose="020B0604030504040204" pitchFamily="34" charset="0"/>
                <a:cs typeface="Calibri" panose="020F0502020204030204" pitchFamily="34" charset="0"/>
              </a:rPr>
              <a:t>Center for Education and Research on Therapeutics (AZCERT) dataset </a:t>
            </a:r>
            <a:r>
              <a:rPr lang="en-US" sz="2800" dirty="0" smtClean="0">
                <a:latin typeface="Calibri" panose="020F0502020204030204" pitchFamily="34" charset="0"/>
                <a:ea typeface="Verdana" panose="020B0604030504040204" pitchFamily="34" charset="0"/>
                <a:cs typeface="Calibri" panose="020F0502020204030204" pitchFamily="34" charset="0"/>
              </a:rPr>
              <a:t>(8).</a:t>
            </a:r>
          </a:p>
          <a:p>
            <a:pPr marL="0" indent="0" algn="just">
              <a:buNone/>
              <a:defRPr/>
            </a:pPr>
            <a:endParaRPr lang="en-US" sz="1000" dirty="0">
              <a:latin typeface="Calibri" panose="020F0502020204030204" pitchFamily="34" charset="0"/>
              <a:ea typeface="Verdana" panose="020B0604030504040204" pitchFamily="34" charset="0"/>
              <a:cs typeface="Calibri" panose="020F0502020204030204" pitchFamily="34" charset="0"/>
            </a:endParaRPr>
          </a:p>
          <a:p>
            <a:pPr marL="0" indent="0" algn="just">
              <a:buNone/>
              <a:defRPr/>
            </a:pPr>
            <a:r>
              <a:rPr lang="en-US" sz="2800" dirty="0" smtClean="0">
                <a:latin typeface="Calibri" panose="020F0502020204030204" pitchFamily="34" charset="0"/>
                <a:ea typeface="Verdana" panose="020B0604030504040204" pitchFamily="34" charset="0"/>
                <a:cs typeface="Calibri" panose="020F0502020204030204" pitchFamily="34" charset="0"/>
              </a:rPr>
              <a:t>Each reference set defined the ingredients/condition(s) of interest, however only concepts with enough evidence in LAERTES were considered (i.e. h</a:t>
            </a:r>
            <a:r>
              <a:rPr lang="en-US" sz="2800" dirty="0" smtClean="0">
                <a:latin typeface="Calibri" panose="020F0502020204030204" pitchFamily="34" charset="0"/>
                <a:ea typeface="Verdana" panose="020B0604030504040204" pitchFamily="34" charset="0"/>
                <a:cs typeface="Calibri" panose="020F0502020204030204" pitchFamily="34" charset="0"/>
              </a:rPr>
              <a:t>ad at least one piece of evidence in each data source type grouping [Table 1]).</a:t>
            </a:r>
            <a:endParaRPr lang="en-US" sz="2800" dirty="0">
              <a:solidFill>
                <a:srgbClr val="00B050"/>
              </a:solidFill>
              <a:latin typeface="Calibri" panose="020F0502020204030204" pitchFamily="34" charset="0"/>
              <a:cs typeface="Calibri" panose="020F0502020204030204" pitchFamily="34" charset="0"/>
            </a:endParaRPr>
          </a:p>
        </p:txBody>
      </p:sp>
      <p:sp>
        <p:nvSpPr>
          <p:cNvPr id="2052" name="Rectangle 3"/>
          <p:cNvSpPr>
            <a:spLocks noChangeArrowheads="1"/>
          </p:cNvSpPr>
          <p:nvPr/>
        </p:nvSpPr>
        <p:spPr bwMode="auto">
          <a:xfrm>
            <a:off x="-457200" y="31318200"/>
            <a:ext cx="28041600" cy="378648"/>
          </a:xfrm>
          <a:prstGeom prst="rect">
            <a:avLst/>
          </a:prstGeom>
          <a:gradFill rotWithShape="1">
            <a:gsLst>
              <a:gs pos="0">
                <a:srgbClr val="003478"/>
              </a:gs>
              <a:gs pos="100000">
                <a:srgbClr val="3C8A2E"/>
              </a:gs>
            </a:gsLst>
            <a:lin ang="0" scaled="1"/>
          </a:gradFill>
          <a:ln>
            <a:noFill/>
          </a:ln>
          <a:effectLst/>
          <a:extLst>
            <a:ext uri="{91240B29-F687-4F45-9708-019B960494DF}">
              <a14:hiddenLine xmlns:a14="http://schemas.microsoft.com/office/drawing/2010/main" w="1270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txBody>
          <a:bodyPr lIns="38789" tIns="38789" rIns="38789" bIns="38789"/>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eaLnBrk="1" hangingPunct="1">
              <a:spcBef>
                <a:spcPct val="0"/>
              </a:spcBef>
              <a:buFontTx/>
              <a:buNone/>
            </a:pPr>
            <a:endParaRPr lang="en-US" altLang="en-US" sz="280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42244526"/>
              </p:ext>
            </p:extLst>
          </p:nvPr>
        </p:nvGraphicFramePr>
        <p:xfrm>
          <a:off x="12664262" y="5870066"/>
          <a:ext cx="14126376" cy="8150733"/>
        </p:xfrm>
        <a:graphic>
          <a:graphicData uri="http://schemas.openxmlformats.org/drawingml/2006/table">
            <a:tbl>
              <a:tblPr firstRow="1" firstCol="1" bandRow="1"/>
              <a:tblGrid>
                <a:gridCol w="6432888"/>
                <a:gridCol w="3846744"/>
                <a:gridCol w="3846744"/>
              </a:tblGrid>
              <a:tr h="70485">
                <a:tc gridSpan="3">
                  <a:txBody>
                    <a:bodyPr/>
                    <a:lstStyle/>
                    <a:p>
                      <a:pPr marL="0" marR="0" algn="just">
                        <a:lnSpc>
                          <a:spcPct val="115000"/>
                        </a:lnSpc>
                        <a:spcBef>
                          <a:spcPts val="0"/>
                        </a:spcBef>
                        <a:spcAft>
                          <a:spcPts val="0"/>
                        </a:spcAft>
                      </a:pPr>
                      <a:r>
                        <a:rPr lang="en-US" sz="2800" b="1" dirty="0" smtClean="0">
                          <a:solidFill>
                            <a:srgbClr val="000000"/>
                          </a:solidFill>
                          <a:effectLst/>
                          <a:latin typeface="+mn-lt"/>
                          <a:ea typeface="Verdana" panose="020B0604030504040204" pitchFamily="34" charset="0"/>
                          <a:cs typeface="Verdana" panose="020B0604030504040204" pitchFamily="34" charset="0"/>
                        </a:rPr>
                        <a:t>Table 2: </a:t>
                      </a:r>
                      <a:r>
                        <a:rPr lang="en-US" sz="2800" b="1" dirty="0" smtClean="0">
                          <a:effectLst/>
                          <a:latin typeface="+mn-lt"/>
                          <a:ea typeface="Verdana" panose="020B0604030504040204" pitchFamily="34" charset="0"/>
                          <a:cs typeface="Verdana" panose="020B0604030504040204" pitchFamily="34" charset="0"/>
                        </a:rPr>
                        <a:t>AUC and 95% confidence interval for individual predictors and a regularized regression model using all predictors, using leave-pair-out cross-validation.</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BFBF"/>
                    </a:solidFill>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2800" b="1" dirty="0">
                          <a:solidFill>
                            <a:srgbClr val="000000"/>
                          </a:solidFill>
                          <a:effectLst/>
                          <a:latin typeface="+mn-lt"/>
                          <a:ea typeface="Verdana" panose="020B0604030504040204" pitchFamily="34" charset="0"/>
                          <a:cs typeface="Verdana" panose="020B0604030504040204" pitchFamily="34" charset="0"/>
                        </a:rPr>
                        <a:t>Column(s) in Model</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marL="0" marR="0" algn="ctr">
                        <a:lnSpc>
                          <a:spcPct val="115000"/>
                        </a:lnSpc>
                        <a:spcBef>
                          <a:spcPts val="0"/>
                        </a:spcBef>
                        <a:spcAft>
                          <a:spcPts val="0"/>
                        </a:spcAft>
                      </a:pPr>
                      <a:r>
                        <a:rPr lang="en-US" sz="2800" b="1" dirty="0" smtClean="0">
                          <a:solidFill>
                            <a:srgbClr val="000000"/>
                          </a:solidFill>
                          <a:effectLst/>
                          <a:latin typeface="+mn-lt"/>
                          <a:ea typeface="Verdana" panose="020B0604030504040204" pitchFamily="34" charset="0"/>
                          <a:cs typeface="Verdana" panose="020B0604030504040204" pitchFamily="34" charset="0"/>
                        </a:rPr>
                        <a:t>AUC on OMOP Set</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c>
                  <a:txBody>
                    <a:bodyPr/>
                    <a:lstStyle/>
                    <a:p>
                      <a:pPr marL="0" marR="0" algn="ctr">
                        <a:lnSpc>
                          <a:spcPct val="115000"/>
                        </a:lnSpc>
                        <a:spcBef>
                          <a:spcPts val="0"/>
                        </a:spcBef>
                        <a:spcAft>
                          <a:spcPts val="0"/>
                        </a:spcAft>
                      </a:pPr>
                      <a:r>
                        <a:rPr lang="en-US" sz="2800" b="1" dirty="0" smtClean="0">
                          <a:solidFill>
                            <a:srgbClr val="000000"/>
                          </a:solidFill>
                          <a:effectLst/>
                          <a:latin typeface="+mn-lt"/>
                          <a:ea typeface="Verdana" panose="020B0604030504040204" pitchFamily="34" charset="0"/>
                          <a:cs typeface="Verdana" panose="020B0604030504040204" pitchFamily="34" charset="0"/>
                        </a:rPr>
                        <a:t>AUC on EU-ADR set</a:t>
                      </a:r>
                      <a:endParaRPr lang="en-US" sz="2800" dirty="0">
                        <a:effectLst/>
                        <a:latin typeface="+mn-lt"/>
                        <a:ea typeface="Verdana" panose="020B0604030504040204" pitchFamily="34" charset="0"/>
                        <a:cs typeface="Verdana" panose="020B0604030504040204" pitchFamily="34"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D9D9"/>
                    </a:solidFill>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Medline Clinical Trial</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0.57 (0.54-0.59)</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0.64 (0.56-0.71)</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Medline Case Reports</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0.68 (0.63-0.72)</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0.89 (0.82-0.95)</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Medline Other</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a:solidFill>
                            <a:srgbClr val="000000"/>
                          </a:solidFill>
                          <a:effectLst/>
                          <a:latin typeface="+mn-lt"/>
                          <a:ea typeface="Verdana" panose="020B0604030504040204" pitchFamily="34" charset="0"/>
                          <a:cs typeface="Verdana" panose="020B0604030504040204" pitchFamily="34" charset="0"/>
                        </a:rPr>
                        <a:t>0.52 (0.50-0.54)</a:t>
                      </a:r>
                      <a:endParaRPr lang="en-US" sz="280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0.55 (0.50-0.60)</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Medline </a:t>
                      </a:r>
                      <a:r>
                        <a:rPr lang="en-US" sz="2800" dirty="0" err="1">
                          <a:solidFill>
                            <a:srgbClr val="000000"/>
                          </a:solidFill>
                          <a:effectLst/>
                          <a:latin typeface="+mn-lt"/>
                          <a:ea typeface="Verdana" panose="020B0604030504040204" pitchFamily="34" charset="0"/>
                          <a:cs typeface="Verdana" panose="020B0604030504040204" pitchFamily="34" charset="0"/>
                        </a:rPr>
                        <a:t>SemMedDB</a:t>
                      </a:r>
                      <a:r>
                        <a:rPr lang="en-US" sz="2800" dirty="0">
                          <a:solidFill>
                            <a:srgbClr val="000000"/>
                          </a:solidFill>
                          <a:effectLst/>
                          <a:latin typeface="+mn-lt"/>
                          <a:ea typeface="Verdana" panose="020B0604030504040204" pitchFamily="34" charset="0"/>
                          <a:cs typeface="Verdana" panose="020B0604030504040204" pitchFamily="34" charset="0"/>
                        </a:rPr>
                        <a:t> Clinical Trial</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a:solidFill>
                            <a:srgbClr val="000000"/>
                          </a:solidFill>
                          <a:effectLst/>
                          <a:latin typeface="+mn-lt"/>
                          <a:ea typeface="Verdana" panose="020B0604030504040204" pitchFamily="34" charset="0"/>
                          <a:cs typeface="Verdana" panose="020B0604030504040204" pitchFamily="34" charset="0"/>
                        </a:rPr>
                        <a:t>0.58 (0.55-0.61)</a:t>
                      </a:r>
                      <a:endParaRPr lang="en-US" sz="280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0.57 (0.51-0.62)</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Medline </a:t>
                      </a:r>
                      <a:r>
                        <a:rPr lang="en-US" sz="2800" dirty="0" err="1">
                          <a:solidFill>
                            <a:srgbClr val="000000"/>
                          </a:solidFill>
                          <a:effectLst/>
                          <a:latin typeface="+mn-lt"/>
                          <a:ea typeface="Verdana" panose="020B0604030504040204" pitchFamily="34" charset="0"/>
                          <a:cs typeface="Verdana" panose="020B0604030504040204" pitchFamily="34" charset="0"/>
                        </a:rPr>
                        <a:t>SemMedDB</a:t>
                      </a:r>
                      <a:r>
                        <a:rPr lang="en-US" sz="2800" dirty="0">
                          <a:solidFill>
                            <a:srgbClr val="000000"/>
                          </a:solidFill>
                          <a:effectLst/>
                          <a:latin typeface="+mn-lt"/>
                          <a:ea typeface="Verdana" panose="020B0604030504040204" pitchFamily="34" charset="0"/>
                          <a:cs typeface="Verdana" panose="020B0604030504040204" pitchFamily="34" charset="0"/>
                        </a:rPr>
                        <a:t> Case Reports</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0.58 (0.55-0.61)</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0.58 (0.51-0.65)</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EU Product Labels</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0.57 (0.54-0.60)</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0.53 (0.49-0.56)</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US Product Labels</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0.81 (0.77-0.85)</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0.77 (0.68-0.87)</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FAERS *</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0.75 (0.69-0.81)</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0.67 (0.55-0.80)</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a:txBody>
                    <a:bodyPr/>
                    <a:lstStyle/>
                    <a:p>
                      <a:pPr marL="0" marR="0" algn="l">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FAERS PRR **</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0.56 (0.50-0.63)</a:t>
                      </a:r>
                      <a:endParaRPr lang="en-US" sz="2800"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800" dirty="0">
                          <a:solidFill>
                            <a:srgbClr val="000000"/>
                          </a:solidFill>
                          <a:effectLst/>
                          <a:latin typeface="+mn-lt"/>
                          <a:ea typeface="Verdana" panose="020B0604030504040204" pitchFamily="34" charset="0"/>
                          <a:cs typeface="Verdana" panose="020B0604030504040204" pitchFamily="34" charset="0"/>
                        </a:rPr>
                        <a:t>0.60 (0.47-0.73)</a:t>
                      </a:r>
                      <a:endParaRPr lang="en-US" sz="2800"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algn="l">
                        <a:lnSpc>
                          <a:spcPct val="115000"/>
                        </a:lnSpc>
                        <a:spcBef>
                          <a:spcPts val="0"/>
                        </a:spcBef>
                        <a:spcAft>
                          <a:spcPts val="0"/>
                        </a:spcAft>
                      </a:pPr>
                      <a:r>
                        <a:rPr lang="en-US" sz="3200" b="1" dirty="0">
                          <a:solidFill>
                            <a:srgbClr val="000000"/>
                          </a:solidFill>
                          <a:effectLst/>
                          <a:latin typeface="+mn-lt"/>
                          <a:ea typeface="Verdana" panose="020B0604030504040204" pitchFamily="34" charset="0"/>
                          <a:cs typeface="Verdana" panose="020B0604030504040204" pitchFamily="34" charset="0"/>
                        </a:rPr>
                        <a:t>All Predictors</a:t>
                      </a:r>
                      <a:endParaRPr lang="en-US" sz="3200" b="1"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3200" b="1" i="1" dirty="0">
                          <a:solidFill>
                            <a:srgbClr val="000000"/>
                          </a:solidFill>
                          <a:effectLst/>
                          <a:latin typeface="+mn-lt"/>
                          <a:ea typeface="Verdana" panose="020B0604030504040204" pitchFamily="34" charset="0"/>
                          <a:cs typeface="Verdana" panose="020B0604030504040204" pitchFamily="34" charset="0"/>
                        </a:rPr>
                        <a:t>0.87 (0.82-0.91)</a:t>
                      </a:r>
                      <a:endParaRPr lang="en-US" sz="3200" b="1" dirty="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lnSpc>
                          <a:spcPct val="115000"/>
                        </a:lnSpc>
                        <a:spcBef>
                          <a:spcPts val="0"/>
                        </a:spcBef>
                        <a:spcAft>
                          <a:spcPts val="0"/>
                        </a:spcAft>
                      </a:pPr>
                      <a:r>
                        <a:rPr lang="en-US" sz="3200" b="1" i="1" dirty="0">
                          <a:solidFill>
                            <a:srgbClr val="000000"/>
                          </a:solidFill>
                          <a:effectLst/>
                          <a:latin typeface="+mn-lt"/>
                          <a:ea typeface="Verdana" panose="020B0604030504040204" pitchFamily="34" charset="0"/>
                          <a:cs typeface="Verdana" panose="020B0604030504040204" pitchFamily="34" charset="0"/>
                        </a:rPr>
                        <a:t>0.93 (0.88-0.99)</a:t>
                      </a:r>
                      <a:endParaRPr lang="en-US" sz="3200" b="1" dirty="0">
                        <a:effectLst/>
                        <a:latin typeface="+mn-lt"/>
                        <a:ea typeface="Verdana" panose="020B0604030504040204" pitchFamily="34" charset="0"/>
                        <a:cs typeface="Verdana" panose="020B060403050404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gridSpan="3">
                  <a:txBody>
                    <a:bodyPr/>
                    <a:lstStyle/>
                    <a:p>
                      <a:pPr marL="0" marR="0" algn="ctr">
                        <a:lnSpc>
                          <a:spcPct val="115000"/>
                        </a:lnSpc>
                        <a:spcBef>
                          <a:spcPts val="0"/>
                        </a:spcBef>
                        <a:spcAft>
                          <a:spcPts val="0"/>
                        </a:spcAft>
                      </a:pPr>
                      <a:r>
                        <a:rPr lang="en-US" sz="2000" dirty="0" smtClean="0">
                          <a:solidFill>
                            <a:srgbClr val="000000"/>
                          </a:solidFill>
                          <a:effectLst/>
                          <a:latin typeface="+mn-lt"/>
                          <a:ea typeface="Verdana" panose="020B0604030504040204" pitchFamily="34" charset="0"/>
                          <a:cs typeface="Verdana" panose="020B0604030504040204" pitchFamily="34" charset="0"/>
                        </a:rPr>
                        <a:t>OMOP: Observational Medical Outcomes Partnership, EU-ADR:  Exploring and Understanding Adverse Drug Reactions, AUC: area under the curve, LBCI: lower bound 95% confidence interval, UPCI: upper bound 95% confidence interval, FAERS: FDA Adverse Event Reporting System, PRR: proportional reporting ratio</a:t>
                      </a:r>
                      <a:endParaRPr lang="en-US" sz="2000" dirty="0" smtClean="0">
                        <a:effectLst/>
                        <a:latin typeface="+mn-lt"/>
                        <a:ea typeface="Verdana" panose="020B0604030504040204" pitchFamily="34" charset="0"/>
                        <a:cs typeface="Verdana" panose="020B0604030504040204" pitchFamily="34" charset="0"/>
                      </a:endParaRPr>
                    </a:p>
                    <a:p>
                      <a:pPr marL="0" marR="0" algn="ctr">
                        <a:lnSpc>
                          <a:spcPct val="115000"/>
                        </a:lnSpc>
                        <a:spcBef>
                          <a:spcPts val="0"/>
                        </a:spcBef>
                        <a:spcAft>
                          <a:spcPts val="0"/>
                        </a:spcAft>
                      </a:pPr>
                      <a:r>
                        <a:rPr lang="en-US" sz="1000" dirty="0" smtClean="0">
                          <a:solidFill>
                            <a:srgbClr val="000000"/>
                          </a:solidFill>
                          <a:effectLst/>
                          <a:latin typeface="+mn-lt"/>
                          <a:ea typeface="Verdana" panose="020B0604030504040204" pitchFamily="34" charset="0"/>
                          <a:cs typeface="Verdana" panose="020B0604030504040204" pitchFamily="34" charset="0"/>
                        </a:rPr>
                        <a:t> </a:t>
                      </a:r>
                      <a:endParaRPr lang="en-US" sz="1000" dirty="0" smtClean="0">
                        <a:effectLst/>
                        <a:latin typeface="+mn-lt"/>
                        <a:ea typeface="Verdana" panose="020B0604030504040204" pitchFamily="34" charset="0"/>
                        <a:cs typeface="Verdana" panose="020B0604030504040204" pitchFamily="34" charset="0"/>
                      </a:endParaRPr>
                    </a:p>
                    <a:p>
                      <a:pPr marL="0" marR="0" algn="ctr">
                        <a:lnSpc>
                          <a:spcPct val="115000"/>
                        </a:lnSpc>
                        <a:spcBef>
                          <a:spcPts val="0"/>
                        </a:spcBef>
                        <a:spcAft>
                          <a:spcPts val="0"/>
                        </a:spcAft>
                      </a:pPr>
                      <a:r>
                        <a:rPr lang="en-US" sz="2000" dirty="0" smtClean="0">
                          <a:solidFill>
                            <a:srgbClr val="000000"/>
                          </a:solidFill>
                          <a:effectLst/>
                          <a:latin typeface="+mn-lt"/>
                          <a:ea typeface="Verdana" panose="020B0604030504040204" pitchFamily="34" charset="0"/>
                          <a:cs typeface="Verdana" panose="020B0604030504040204" pitchFamily="34" charset="0"/>
                        </a:rPr>
                        <a:t>* natural logs were taken to scale predictor ** geometric mean was used to scale predictor</a:t>
                      </a:r>
                      <a:endParaRPr lang="en-US" sz="2000" dirty="0" smtClean="0">
                        <a:effectLst/>
                        <a:latin typeface="+mn-lt"/>
                        <a:ea typeface="Verdana" panose="020B0604030504040204" pitchFamily="34" charset="0"/>
                        <a:cs typeface="Verdana" panose="020B0604030504040204" pitchFamily="34" charset="0"/>
                      </a:endParaRPr>
                    </a:p>
                  </a:txBody>
                  <a:tcPr marL="6350"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15000"/>
                        </a:lnSpc>
                        <a:spcBef>
                          <a:spcPts val="0"/>
                        </a:spcBef>
                        <a:spcAft>
                          <a:spcPts val="0"/>
                        </a:spcAft>
                      </a:pPr>
                      <a:endParaRPr lang="en-US" sz="2000" dirty="0">
                        <a:effectLst/>
                        <a:latin typeface="Verdana" panose="020B0604030504040204" pitchFamily="34" charset="0"/>
                        <a:ea typeface="Verdana" panose="020B0604030504040204" pitchFamily="34" charset="0"/>
                        <a:cs typeface="Verdana" panose="020B0604030504040204" pitchFamily="34" charset="0"/>
                      </a:endParaRPr>
                    </a:p>
                  </a:txBody>
                  <a:tcPr marL="6350"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marL="0" marR="0" algn="ctr">
                        <a:lnSpc>
                          <a:spcPct val="115000"/>
                        </a:lnSpc>
                        <a:spcBef>
                          <a:spcPts val="0"/>
                        </a:spcBef>
                        <a:spcAft>
                          <a:spcPts val="0"/>
                        </a:spcAft>
                      </a:pPr>
                      <a:endParaRPr lang="en-US" sz="20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pic>
        <p:nvPicPr>
          <p:cNvPr id="1035" name="Picture 11" descr="http://janssen.jnj.com/JIL/logos/Professional-Horizontal/Janssen_Hor_R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744" y="34899600"/>
            <a:ext cx="5899380" cy="15544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ichom.org/wp-content/uploads/2013/10/Erasmuslogo-for-slid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5671" y="34747200"/>
            <a:ext cx="3262689"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3" descr="http://www.ohdsi.org/wp-content/uploads/2015/02/958x243xh243-ohdsi-logo-with-text.png.pagespeed.ic.AwatWHaDjW.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78800" y="34671000"/>
            <a:ext cx="6128363" cy="15544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Table 16"/>
          <p:cNvGraphicFramePr>
            <a:graphicFrameLocks noGrp="1"/>
          </p:cNvGraphicFramePr>
          <p:nvPr>
            <p:extLst>
              <p:ext uri="{D42A27DB-BD31-4B8C-83A1-F6EECF244321}">
                <p14:modId xmlns:p14="http://schemas.microsoft.com/office/powerpoint/2010/main" val="2266617137"/>
              </p:ext>
            </p:extLst>
          </p:nvPr>
        </p:nvGraphicFramePr>
        <p:xfrm>
          <a:off x="671435" y="16626840"/>
          <a:ext cx="11201400" cy="7071360"/>
        </p:xfrm>
        <a:graphic>
          <a:graphicData uri="http://schemas.openxmlformats.org/drawingml/2006/table">
            <a:tbl>
              <a:tblPr firstRow="1" bandRow="1">
                <a:tableStyleId>{5940675A-B579-460E-94D1-54222C63F5DA}</a:tableStyleId>
              </a:tblPr>
              <a:tblGrid>
                <a:gridCol w="3008157"/>
                <a:gridCol w="8193243"/>
              </a:tblGrid>
              <a:tr h="152400">
                <a:tc gridSpan="2">
                  <a:txBody>
                    <a:bodyPr/>
                    <a:lstStyle/>
                    <a:p>
                      <a:r>
                        <a:rPr lang="en-US" sz="2800" b="1" dirty="0" smtClean="0"/>
                        <a:t>Table 1:  Evidence</a:t>
                      </a:r>
                      <a:r>
                        <a:rPr lang="en-US" sz="2800" b="1" baseline="0" dirty="0" smtClean="0"/>
                        <a:t> that LAERTES Contains</a:t>
                      </a:r>
                      <a:endParaRPr lang="en-US" sz="2800" b="1" dirty="0"/>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75000"/>
                      </a:schemeClr>
                    </a:solidFill>
                  </a:tcPr>
                </a:tc>
                <a:tc hMerge="1">
                  <a:txBody>
                    <a:bodyPr/>
                    <a:lstStyle/>
                    <a:p>
                      <a:endParaRPr lang="en-US" sz="2800" b="1" dirty="0"/>
                    </a:p>
                  </a:txBody>
                  <a:tcPr>
                    <a:solidFill>
                      <a:schemeClr val="bg1">
                        <a:lumMod val="75000"/>
                      </a:schemeClr>
                    </a:solidFill>
                  </a:tcPr>
                </a:tc>
              </a:tr>
              <a:tr h="370840">
                <a:tc>
                  <a:txBody>
                    <a:bodyPr/>
                    <a:lstStyle/>
                    <a:p>
                      <a:r>
                        <a:rPr lang="en-US" sz="2800" b="1" dirty="0" smtClean="0"/>
                        <a:t>Data Source Type</a:t>
                      </a:r>
                      <a:endParaRPr lang="en-US" sz="2800" b="1" dirty="0"/>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2800" b="1" dirty="0" smtClean="0"/>
                        <a:t>Data Source &amp; Description</a:t>
                      </a:r>
                      <a:endParaRPr lang="en-US" sz="2800" b="1" dirty="0"/>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0">
                <a:tc rowSpan="6">
                  <a:txBody>
                    <a:bodyPr/>
                    <a:lstStyle/>
                    <a:p>
                      <a:pPr algn="ctr"/>
                      <a:r>
                        <a:rPr lang="en-US" sz="2800" dirty="0" smtClean="0"/>
                        <a:t>Literature</a:t>
                      </a:r>
                      <a:endParaRPr lang="en-US" sz="2800" dirty="0"/>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smtClean="0"/>
                        <a:t>Medline </a:t>
                      </a:r>
                      <a:r>
                        <a:rPr lang="en-US" sz="2800" dirty="0" err="1" smtClean="0"/>
                        <a:t>MeSH</a:t>
                      </a:r>
                      <a:r>
                        <a:rPr lang="en-US" sz="2800" baseline="0" dirty="0" smtClean="0"/>
                        <a:t> Clinical Trials (1)</a:t>
                      </a:r>
                      <a:endParaRPr lang="en-US" sz="2800" dirty="0"/>
                    </a:p>
                  </a:txBody>
                  <a:tcP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0">
                <a:tc vMerge="1">
                  <a:txBody>
                    <a:bodyPr/>
                    <a:lstStyle/>
                    <a:p>
                      <a:endParaRPr lang="en-US" sz="2800" dirty="0"/>
                    </a:p>
                  </a:txBody>
                  <a:tcPr/>
                </a:tc>
                <a:tc>
                  <a:txBody>
                    <a:bodyPr/>
                    <a:lstStyle/>
                    <a:p>
                      <a:r>
                        <a:rPr lang="en-US" sz="2800" dirty="0" smtClean="0"/>
                        <a:t>Medline </a:t>
                      </a:r>
                      <a:r>
                        <a:rPr lang="en-US" sz="2800" dirty="0" err="1" smtClean="0"/>
                        <a:t>MeSH</a:t>
                      </a:r>
                      <a:r>
                        <a:rPr lang="en-US" sz="2800" dirty="0" smtClean="0"/>
                        <a:t> Case Reports </a:t>
                      </a:r>
                      <a:r>
                        <a:rPr lang="en-US" sz="2800" baseline="0" dirty="0" smtClean="0"/>
                        <a:t>(1)</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0">
                <a:tc vMerge="1">
                  <a:txBody>
                    <a:bodyPr/>
                    <a:lstStyle/>
                    <a:p>
                      <a:endParaRPr lang="en-US" sz="2800" dirty="0"/>
                    </a:p>
                  </a:txBody>
                  <a:tcPr/>
                </a:tc>
                <a:tc>
                  <a:txBody>
                    <a:bodyPr/>
                    <a:lstStyle/>
                    <a:p>
                      <a:r>
                        <a:rPr lang="en-US" sz="2800" dirty="0" smtClean="0"/>
                        <a:t>Medline</a:t>
                      </a:r>
                      <a:r>
                        <a:rPr lang="en-US" sz="2800" baseline="0" dirty="0" smtClean="0"/>
                        <a:t> </a:t>
                      </a:r>
                      <a:r>
                        <a:rPr lang="en-US" sz="2800" baseline="0" dirty="0" err="1" smtClean="0"/>
                        <a:t>MeSH</a:t>
                      </a:r>
                      <a:r>
                        <a:rPr lang="en-US" sz="2800" baseline="0" dirty="0" smtClean="0"/>
                        <a:t> Other (1)</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0">
                <a:tc vMerge="1">
                  <a:txBody>
                    <a:bodyPr/>
                    <a:lstStyle/>
                    <a:p>
                      <a:endParaRPr lang="en-US" sz="2800" dirty="0"/>
                    </a:p>
                  </a:txBody>
                  <a:tcPr/>
                </a:tc>
                <a:tc>
                  <a:txBody>
                    <a:bodyPr/>
                    <a:lstStyle/>
                    <a:p>
                      <a:r>
                        <a:rPr lang="en-US" sz="2800" dirty="0" smtClean="0"/>
                        <a:t>Medline </a:t>
                      </a:r>
                      <a:r>
                        <a:rPr lang="en-US" sz="2800" dirty="0" err="1" smtClean="0"/>
                        <a:t>SemMedDB</a:t>
                      </a:r>
                      <a:r>
                        <a:rPr lang="en-US" sz="2800" dirty="0" smtClean="0"/>
                        <a:t> Clinical Trials (2)</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r>
              <a:tr h="0">
                <a:tc vMerge="1">
                  <a:txBody>
                    <a:bodyPr/>
                    <a:lstStyle/>
                    <a:p>
                      <a:endParaRPr lang="en-US"/>
                    </a:p>
                  </a:txBody>
                  <a:tcPr/>
                </a:tc>
                <a:tc>
                  <a:txBody>
                    <a:bodyPr/>
                    <a:lstStyle/>
                    <a:p>
                      <a:pPr marL="0" marR="0" indent="0" algn="l" defTabSz="3657248" rtl="0" eaLnBrk="1" fontAlgn="auto" latinLnBrk="0" hangingPunct="1">
                        <a:lnSpc>
                          <a:spcPct val="100000"/>
                        </a:lnSpc>
                        <a:spcBef>
                          <a:spcPts val="0"/>
                        </a:spcBef>
                        <a:spcAft>
                          <a:spcPts val="0"/>
                        </a:spcAft>
                        <a:buClrTx/>
                        <a:buSzTx/>
                        <a:buFontTx/>
                        <a:buNone/>
                        <a:tabLst/>
                        <a:defRPr/>
                      </a:pPr>
                      <a:r>
                        <a:rPr lang="en-US" sz="2800" dirty="0" smtClean="0"/>
                        <a:t>Medline </a:t>
                      </a:r>
                      <a:r>
                        <a:rPr lang="en-US" sz="2800" dirty="0" err="1" smtClean="0"/>
                        <a:t>SemMedDB</a:t>
                      </a:r>
                      <a:r>
                        <a:rPr lang="en-US" sz="2800" dirty="0" smtClean="0"/>
                        <a:t> Case Reports (2)</a:t>
                      </a:r>
                      <a:endParaRPr lang="en-US" sz="2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0">
                <a:tc vMerge="1">
                  <a:txBody>
                    <a:bodyPr/>
                    <a:lstStyle/>
                    <a:p>
                      <a:endParaRPr lang="en-US" sz="2800" dirty="0"/>
                    </a:p>
                  </a:txBody>
                  <a:tcPr/>
                </a:tc>
                <a:tc>
                  <a:txBody>
                    <a:bodyPr/>
                    <a:lstStyle/>
                    <a:p>
                      <a:r>
                        <a:rPr lang="en-US" sz="2800" dirty="0" smtClean="0"/>
                        <a:t>Medline </a:t>
                      </a:r>
                      <a:r>
                        <a:rPr lang="en-US" sz="2800" dirty="0" err="1" smtClean="0"/>
                        <a:t>SemMedDB</a:t>
                      </a:r>
                      <a:r>
                        <a:rPr lang="en-US" sz="2800" dirty="0" smtClean="0"/>
                        <a:t> Other (2)</a:t>
                      </a:r>
                      <a:endParaRPr lang="en-US" sz="2800" dirty="0"/>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rowSpan="2">
                  <a:txBody>
                    <a:bodyPr/>
                    <a:lstStyle/>
                    <a:p>
                      <a:pPr algn="ctr"/>
                      <a:r>
                        <a:rPr lang="en-US" sz="2800" dirty="0" smtClean="0"/>
                        <a:t>Product Labels</a:t>
                      </a:r>
                      <a:endParaRPr lang="en-US" sz="2800" dirty="0"/>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3657248" rtl="0" eaLnBrk="1" fontAlgn="auto" latinLnBrk="0" hangingPunct="1">
                        <a:lnSpc>
                          <a:spcPct val="100000"/>
                        </a:lnSpc>
                        <a:spcBef>
                          <a:spcPts val="0"/>
                        </a:spcBef>
                        <a:spcAft>
                          <a:spcPts val="0"/>
                        </a:spcAft>
                        <a:buClrTx/>
                        <a:buSzTx/>
                        <a:buFontTx/>
                        <a:buNone/>
                        <a:tabLst/>
                        <a:defRPr/>
                      </a:pPr>
                      <a:r>
                        <a:rPr lang="en-US" sz="2800" dirty="0" smtClean="0"/>
                        <a:t>European Product Label</a:t>
                      </a:r>
                      <a:r>
                        <a:rPr lang="en-US" sz="2800" baseline="0" dirty="0" smtClean="0"/>
                        <a:t> Adverse Drug Reactions (3)</a:t>
                      </a:r>
                    </a:p>
                  </a:txBody>
                  <a:tcP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0">
                <a:tc vMerge="1">
                  <a:txBody>
                    <a:bodyPr/>
                    <a:lstStyle/>
                    <a:p>
                      <a:endParaRPr lang="en-US" sz="2800" dirty="0"/>
                    </a:p>
                  </a:txBody>
                  <a:tcPr/>
                </a:tc>
                <a:tc>
                  <a:txBody>
                    <a:bodyPr/>
                    <a:lstStyle/>
                    <a:p>
                      <a:pPr marL="0" marR="0" indent="0" algn="l" defTabSz="3657248" rtl="0" eaLnBrk="1" fontAlgn="auto" latinLnBrk="0" hangingPunct="1">
                        <a:lnSpc>
                          <a:spcPct val="100000"/>
                        </a:lnSpc>
                        <a:spcBef>
                          <a:spcPts val="0"/>
                        </a:spcBef>
                        <a:spcAft>
                          <a:spcPts val="0"/>
                        </a:spcAft>
                        <a:buClrTx/>
                        <a:buSzTx/>
                        <a:buFontTx/>
                        <a:buNone/>
                        <a:tabLst/>
                        <a:defRPr/>
                      </a:pPr>
                      <a:r>
                        <a:rPr lang="en-US" sz="2800" dirty="0" smtClean="0"/>
                        <a:t>Structured Product Label</a:t>
                      </a:r>
                      <a:r>
                        <a:rPr lang="en-US" sz="2800" baseline="0" dirty="0" smtClean="0"/>
                        <a:t> Adverse Drug Reactions </a:t>
                      </a:r>
                      <a:br>
                        <a:rPr lang="en-US" sz="2800" baseline="0" dirty="0" smtClean="0"/>
                      </a:br>
                      <a:r>
                        <a:rPr lang="en-US" sz="2800" baseline="0" dirty="0" smtClean="0"/>
                        <a:t>from SPLICER (4)</a:t>
                      </a:r>
                      <a:endParaRPr lang="en-US" sz="2800" dirty="0" smtClean="0"/>
                    </a:p>
                  </a:txBody>
                  <a:tcPr>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0">
                <a:tc rowSpan="2">
                  <a:txBody>
                    <a:bodyPr/>
                    <a:lstStyle/>
                    <a:p>
                      <a:pPr algn="ctr"/>
                      <a:r>
                        <a:rPr lang="en-US" sz="2800" dirty="0" smtClean="0"/>
                        <a:t>Spontaneous Reports</a:t>
                      </a:r>
                      <a:endParaRPr lang="en-US" sz="2800" dirty="0"/>
                    </a:p>
                  </a:txBody>
                  <a:tcPr anchor="ctr">
                    <a:lnL w="12700" cmpd="sng">
                      <a:noFill/>
                    </a:lnL>
                    <a:lnR w="12700" cmpd="sng">
                      <a:noFill/>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smtClean="0"/>
                        <a:t>FAERS Report Count (5)</a:t>
                      </a:r>
                      <a:endParaRPr lang="en-US" sz="2800" dirty="0"/>
                    </a:p>
                  </a:txBody>
                  <a:tcPr>
                    <a:lnL w="12700" cmpd="sng">
                      <a:noFill/>
                    </a:lnL>
                    <a:lnR w="12700" cmpd="sng">
                      <a:noFill/>
                    </a:lnR>
                    <a:lnT w="28575"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vMerge="1">
                  <a:txBody>
                    <a:bodyPr/>
                    <a:lstStyle/>
                    <a:p>
                      <a:endParaRPr lang="en-US" sz="2800" dirty="0"/>
                    </a:p>
                  </a:txBody>
                  <a:tcPr>
                    <a:lnL w="12700" cmpd="sng">
                      <a:noFill/>
                    </a:lnL>
                    <a:lnR w="12700" cmpd="sng">
                      <a:noFill/>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3657248" rtl="0" eaLnBrk="1" fontAlgn="auto" latinLnBrk="0" hangingPunct="1">
                        <a:lnSpc>
                          <a:spcPct val="100000"/>
                        </a:lnSpc>
                        <a:spcBef>
                          <a:spcPts val="0"/>
                        </a:spcBef>
                        <a:spcAft>
                          <a:spcPts val="0"/>
                        </a:spcAft>
                        <a:buClrTx/>
                        <a:buSzTx/>
                        <a:buFontTx/>
                        <a:buNone/>
                        <a:tabLst/>
                        <a:defRPr/>
                      </a:pPr>
                      <a:r>
                        <a:rPr lang="en-US" sz="2800" dirty="0" smtClean="0"/>
                        <a:t>FDA Adverse Event Reporting System (FAERS) </a:t>
                      </a:r>
                      <a:br>
                        <a:rPr lang="en-US" sz="2800" dirty="0" smtClean="0"/>
                      </a:br>
                      <a:r>
                        <a:rPr lang="en-US" sz="2800" baseline="0" dirty="0" smtClean="0"/>
                        <a:t>Proportional Reporting Ratio (</a:t>
                      </a:r>
                      <a:r>
                        <a:rPr lang="en-US" sz="2800" dirty="0" smtClean="0"/>
                        <a:t>PRR) (5)</a:t>
                      </a: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0" name="TextBox 19"/>
          <p:cNvSpPr txBox="1"/>
          <p:nvPr/>
        </p:nvSpPr>
        <p:spPr>
          <a:xfrm>
            <a:off x="18821400" y="24612600"/>
            <a:ext cx="5505450" cy="446276"/>
          </a:xfrm>
          <a:prstGeom prst="rect">
            <a:avLst/>
          </a:prstGeom>
          <a:noFill/>
        </p:spPr>
        <p:txBody>
          <a:bodyPr wrap="square" rtlCol="0">
            <a:spAutoFit/>
          </a:bodyPr>
          <a:lstStyle/>
          <a:p>
            <a:pPr marL="0" marR="0" algn="ctr">
              <a:lnSpc>
                <a:spcPct val="115000"/>
              </a:lnSpc>
              <a:spcBef>
                <a:spcPts val="0"/>
              </a:spcBef>
              <a:spcAft>
                <a:spcPts val="0"/>
              </a:spcAft>
            </a:pPr>
            <a:endParaRPr lang="en-US" sz="2000" dirty="0">
              <a:ea typeface="Verdana" panose="020B0604030504040204" pitchFamily="34" charset="0"/>
              <a:cs typeface="Calibri" panose="020F0502020204030204" pitchFamily="34" charset="0"/>
            </a:endParaRPr>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223836" y="34518600"/>
            <a:ext cx="1734014" cy="1828800"/>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204753" y="34512885"/>
            <a:ext cx="1891863" cy="1828800"/>
          </a:xfrm>
          <a:prstGeom prst="rect">
            <a:avLst/>
          </a:prstGeom>
        </p:spPr>
      </p:pic>
      <p:cxnSp>
        <p:nvCxnSpPr>
          <p:cNvPr id="11" name="Straight Connector 10"/>
          <p:cNvCxnSpPr/>
          <p:nvPr/>
        </p:nvCxnSpPr>
        <p:spPr>
          <a:xfrm>
            <a:off x="12268200" y="4267200"/>
            <a:ext cx="0" cy="2667000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28" name="Group 27"/>
          <p:cNvGrpSpPr/>
          <p:nvPr/>
        </p:nvGrpSpPr>
        <p:grpSpPr>
          <a:xfrm>
            <a:off x="12633844" y="16811898"/>
            <a:ext cx="14160806" cy="8585537"/>
            <a:chOff x="12579197" y="16141005"/>
            <a:chExt cx="14160806" cy="8585537"/>
          </a:xfrm>
        </p:grpSpPr>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487400" y="20566694"/>
              <a:ext cx="5486399" cy="2743200"/>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487400" y="17373600"/>
              <a:ext cx="5486399" cy="2743200"/>
            </a:xfrm>
            <a:prstGeom prst="rect">
              <a:avLst/>
            </a:prstGeom>
          </p:spPr>
        </p:pic>
        <p:pic>
          <p:nvPicPr>
            <p:cNvPr id="26"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9659600" y="17373600"/>
              <a:ext cx="5486399" cy="2743200"/>
            </a:xfrm>
            <a:prstGeom prst="rect">
              <a:avLst/>
            </a:prstGeom>
          </p:spPr>
        </p:pic>
        <p:sp>
          <p:nvSpPr>
            <p:cNvPr id="36" name="TextBox 35"/>
            <p:cNvSpPr txBox="1"/>
            <p:nvPr/>
          </p:nvSpPr>
          <p:spPr>
            <a:xfrm>
              <a:off x="13735049" y="20123307"/>
              <a:ext cx="5238749" cy="587853"/>
            </a:xfrm>
            <a:prstGeom prst="rect">
              <a:avLst/>
            </a:prstGeom>
            <a:noFill/>
          </p:spPr>
          <p:txBody>
            <a:bodyPr wrap="square" rtlCol="0">
              <a:spAutoFit/>
            </a:bodyPr>
            <a:lstStyle/>
            <a:p>
              <a:pPr marL="0" marR="0" algn="ctr">
                <a:lnSpc>
                  <a:spcPct val="115000"/>
                </a:lnSpc>
                <a:spcBef>
                  <a:spcPts val="0"/>
                </a:spcBef>
                <a:spcAft>
                  <a:spcPts val="0"/>
                </a:spcAft>
              </a:pPr>
              <a:r>
                <a:rPr lang="en-US" sz="2800" dirty="0" smtClean="0">
                  <a:ea typeface="Verdana" panose="020B0604030504040204" pitchFamily="34" charset="0"/>
                  <a:cs typeface="Calibri" panose="020F0502020204030204" pitchFamily="34" charset="0"/>
                </a:rPr>
                <a:t>AUC = 0.87 (0.83-0.92)</a:t>
              </a:r>
              <a:endParaRPr lang="en-US" sz="2800" dirty="0">
                <a:ea typeface="Verdana" panose="020B0604030504040204" pitchFamily="34" charset="0"/>
                <a:cs typeface="Calibri" panose="020F0502020204030204" pitchFamily="34" charset="0"/>
              </a:endParaRPr>
            </a:p>
          </p:txBody>
        </p:sp>
        <p:sp>
          <p:nvSpPr>
            <p:cNvPr id="37" name="TextBox 36"/>
            <p:cNvSpPr txBox="1"/>
            <p:nvPr/>
          </p:nvSpPr>
          <p:spPr>
            <a:xfrm>
              <a:off x="19659600" y="20120418"/>
              <a:ext cx="5486399" cy="587853"/>
            </a:xfrm>
            <a:prstGeom prst="rect">
              <a:avLst/>
            </a:prstGeom>
            <a:noFill/>
          </p:spPr>
          <p:txBody>
            <a:bodyPr wrap="square" rtlCol="0">
              <a:spAutoFit/>
            </a:bodyPr>
            <a:lstStyle/>
            <a:p>
              <a:pPr marL="0" marR="0" algn="ctr">
                <a:lnSpc>
                  <a:spcPct val="115000"/>
                </a:lnSpc>
                <a:spcBef>
                  <a:spcPts val="0"/>
                </a:spcBef>
                <a:spcAft>
                  <a:spcPts val="0"/>
                </a:spcAft>
              </a:pPr>
              <a:r>
                <a:rPr lang="en-US" sz="2800" dirty="0" smtClean="0">
                  <a:ea typeface="Verdana" panose="020B0604030504040204" pitchFamily="34" charset="0"/>
                  <a:cs typeface="Calibri" panose="020F0502020204030204" pitchFamily="34" charset="0"/>
                </a:rPr>
                <a:t>AUC = 0.95 (0.90-0.99)</a:t>
              </a:r>
              <a:endParaRPr lang="en-US" sz="2800" dirty="0">
                <a:ea typeface="Verdana" panose="020B0604030504040204" pitchFamily="34" charset="0"/>
                <a:cs typeface="Calibri" panose="020F0502020204030204" pitchFamily="34" charset="0"/>
              </a:endParaRPr>
            </a:p>
          </p:txBody>
        </p:sp>
        <p:sp>
          <p:nvSpPr>
            <p:cNvPr id="38" name="TextBox 37"/>
            <p:cNvSpPr txBox="1"/>
            <p:nvPr/>
          </p:nvSpPr>
          <p:spPr>
            <a:xfrm>
              <a:off x="13487400" y="23289225"/>
              <a:ext cx="5791199" cy="1437317"/>
            </a:xfrm>
            <a:prstGeom prst="rect">
              <a:avLst/>
            </a:prstGeom>
            <a:noFill/>
          </p:spPr>
          <p:txBody>
            <a:bodyPr wrap="square" rtlCol="0">
              <a:spAutoFit/>
            </a:bodyPr>
            <a:lstStyle/>
            <a:p>
              <a:pPr marL="0" marR="0" algn="ctr">
                <a:lnSpc>
                  <a:spcPct val="115000"/>
                </a:lnSpc>
                <a:spcBef>
                  <a:spcPts val="0"/>
                </a:spcBef>
                <a:spcAft>
                  <a:spcPts val="0"/>
                </a:spcAft>
              </a:pPr>
              <a:r>
                <a:rPr lang="en-US" sz="2800" dirty="0" smtClean="0">
                  <a:ea typeface="Verdana" panose="020B0604030504040204" pitchFamily="34" charset="0"/>
                  <a:cs typeface="Calibri" panose="020F0502020204030204" pitchFamily="34" charset="0"/>
                </a:rPr>
                <a:t>AUC = 0.86 (0.79-0.93)</a:t>
              </a:r>
              <a:endParaRPr lang="en-US" sz="2800" dirty="0">
                <a:ea typeface="Verdana" panose="020B0604030504040204" pitchFamily="34" charset="0"/>
                <a:cs typeface="Calibri" panose="020F0502020204030204" pitchFamily="34" charset="0"/>
              </a:endParaRPr>
            </a:p>
            <a:p>
              <a:pPr marL="0" marR="0" algn="ctr">
                <a:lnSpc>
                  <a:spcPct val="115000"/>
                </a:lnSpc>
                <a:spcBef>
                  <a:spcPts val="0"/>
                </a:spcBef>
                <a:spcAft>
                  <a:spcPts val="0"/>
                </a:spcAft>
              </a:pPr>
              <a:r>
                <a:rPr lang="en-US" sz="2400" dirty="0" smtClean="0">
                  <a:ea typeface="Verdana" panose="020B0604030504040204" pitchFamily="34" charset="0"/>
                  <a:cs typeface="Calibri" panose="020F0502020204030204" pitchFamily="34" charset="0"/>
                </a:rPr>
                <a:t>5</a:t>
              </a:r>
              <a:r>
                <a:rPr lang="en-US" sz="2400" dirty="0">
                  <a:ea typeface="Verdana" panose="020B0604030504040204" pitchFamily="34" charset="0"/>
                  <a:cs typeface="Calibri" panose="020F0502020204030204" pitchFamily="34" charset="0"/>
                </a:rPr>
                <a:t>% Worst </a:t>
              </a:r>
              <a:r>
                <a:rPr lang="en-US" sz="2400" dirty="0" smtClean="0">
                  <a:ea typeface="Verdana" panose="020B0604030504040204" pitchFamily="34" charset="0"/>
                  <a:cs typeface="Calibri" panose="020F0502020204030204" pitchFamily="34" charset="0"/>
                </a:rPr>
                <a:t>Case Misclassification</a:t>
              </a:r>
              <a:r>
                <a:rPr lang="en-US" sz="2400" dirty="0">
                  <a:ea typeface="Verdana" panose="020B0604030504040204" pitchFamily="34" charset="0"/>
                  <a:cs typeface="Calibri" panose="020F0502020204030204" pitchFamily="34" charset="0"/>
                </a:rPr>
                <a:t>: </a:t>
              </a:r>
              <a:r>
                <a:rPr lang="en-US" sz="2400" dirty="0" smtClean="0">
                  <a:ea typeface="Verdana" panose="020B0604030504040204" pitchFamily="34" charset="0"/>
                  <a:cs typeface="Calibri" panose="020F0502020204030204" pitchFamily="34" charset="0"/>
                </a:rPr>
                <a:t> AUC = 0.55</a:t>
              </a:r>
              <a:endParaRPr lang="en-US" sz="2400" dirty="0">
                <a:ea typeface="Verdana" panose="020B0604030504040204" pitchFamily="34" charset="0"/>
                <a:cs typeface="Calibri" panose="020F0502020204030204" pitchFamily="34" charset="0"/>
              </a:endParaRPr>
            </a:p>
            <a:p>
              <a:pPr marL="0" marR="0" algn="ctr">
                <a:lnSpc>
                  <a:spcPct val="115000"/>
                </a:lnSpc>
                <a:spcBef>
                  <a:spcPts val="0"/>
                </a:spcBef>
                <a:spcAft>
                  <a:spcPts val="0"/>
                </a:spcAft>
              </a:pPr>
              <a:r>
                <a:rPr lang="en-US" sz="2400" dirty="0" smtClean="0">
                  <a:ea typeface="Verdana" panose="020B0604030504040204" pitchFamily="34" charset="0"/>
                  <a:cs typeface="Calibri" panose="020F0502020204030204" pitchFamily="34" charset="0"/>
                </a:rPr>
                <a:t>5</a:t>
              </a:r>
              <a:r>
                <a:rPr lang="en-US" sz="2400" dirty="0">
                  <a:ea typeface="Verdana" panose="020B0604030504040204" pitchFamily="34" charset="0"/>
                  <a:cs typeface="Calibri" panose="020F0502020204030204" pitchFamily="34" charset="0"/>
                </a:rPr>
                <a:t>% Best Case </a:t>
              </a:r>
              <a:r>
                <a:rPr lang="en-US" sz="2400" dirty="0" smtClean="0">
                  <a:ea typeface="Verdana" panose="020B0604030504040204" pitchFamily="34" charset="0"/>
                  <a:cs typeface="Calibri" panose="020F0502020204030204" pitchFamily="34" charset="0"/>
                </a:rPr>
                <a:t>Misclassification</a:t>
              </a:r>
              <a:r>
                <a:rPr lang="en-US" sz="2400" dirty="0">
                  <a:ea typeface="Verdana" panose="020B0604030504040204" pitchFamily="34" charset="0"/>
                  <a:cs typeface="Calibri" panose="020F0502020204030204" pitchFamily="34" charset="0"/>
                </a:rPr>
                <a:t>:  </a:t>
              </a:r>
              <a:r>
                <a:rPr lang="en-US" sz="2400" dirty="0" smtClean="0">
                  <a:ea typeface="Verdana" panose="020B0604030504040204" pitchFamily="34" charset="0"/>
                  <a:cs typeface="Calibri" panose="020F0502020204030204" pitchFamily="34" charset="0"/>
                </a:rPr>
                <a:t>AUC = 0.92</a:t>
              </a:r>
              <a:endParaRPr lang="en-US" sz="2400" dirty="0">
                <a:ea typeface="Verdana" panose="020B0604030504040204" pitchFamily="34" charset="0"/>
                <a:cs typeface="Calibri" panose="020F0502020204030204" pitchFamily="34" charset="0"/>
              </a:endParaRPr>
            </a:p>
          </p:txBody>
        </p:sp>
        <p:sp>
          <p:nvSpPr>
            <p:cNvPr id="39" name="TextBox 38"/>
            <p:cNvSpPr txBox="1"/>
            <p:nvPr/>
          </p:nvSpPr>
          <p:spPr>
            <a:xfrm>
              <a:off x="19659600" y="21211211"/>
              <a:ext cx="5486399" cy="1569660"/>
            </a:xfrm>
            <a:prstGeom prst="rect">
              <a:avLst/>
            </a:prstGeom>
            <a:noFill/>
          </p:spPr>
          <p:txBody>
            <a:bodyPr wrap="square" rtlCol="0">
              <a:spAutoFit/>
            </a:bodyPr>
            <a:lstStyle/>
            <a:p>
              <a:pPr algn="ctr"/>
              <a:r>
                <a:rPr lang="en-US" sz="2400" dirty="0">
                  <a:solidFill>
                    <a:srgbClr val="000000"/>
                  </a:solidFill>
                  <a:ea typeface="Verdana" panose="020B0604030504040204" pitchFamily="34" charset="0"/>
                  <a:cs typeface="Calibri" panose="020F0502020204030204" pitchFamily="34" charset="0"/>
                </a:rPr>
                <a:t>OMOP: Observational Medical Outcomes Partnership, EU-ADR:  Exploring and Understanding Adverse Drug Reactions, AUC: area under the </a:t>
              </a:r>
              <a:r>
                <a:rPr lang="en-US" sz="2400" dirty="0" smtClean="0">
                  <a:solidFill>
                    <a:srgbClr val="000000"/>
                  </a:solidFill>
                  <a:ea typeface="Verdana" panose="020B0604030504040204" pitchFamily="34" charset="0"/>
                  <a:cs typeface="Calibri" panose="020F0502020204030204" pitchFamily="34" charset="0"/>
                </a:rPr>
                <a:t>curve</a:t>
              </a:r>
              <a:endParaRPr lang="en-US" sz="2400" dirty="0">
                <a:ea typeface="Verdana" panose="020B0604030504040204" pitchFamily="34" charset="0"/>
                <a:cs typeface="Calibri" panose="020F0502020204030204" pitchFamily="34" charset="0"/>
              </a:endParaRPr>
            </a:p>
          </p:txBody>
        </p:sp>
        <p:sp>
          <p:nvSpPr>
            <p:cNvPr id="40" name="TextBox 39"/>
            <p:cNvSpPr txBox="1"/>
            <p:nvPr/>
          </p:nvSpPr>
          <p:spPr>
            <a:xfrm>
              <a:off x="12579197" y="16141005"/>
              <a:ext cx="14160806" cy="954107"/>
            </a:xfrm>
            <a:prstGeom prst="rect">
              <a:avLst/>
            </a:prstGeom>
            <a:noFill/>
          </p:spPr>
          <p:txBody>
            <a:bodyPr wrap="square" rtlCol="0">
              <a:spAutoFit/>
            </a:bodyPr>
            <a:lstStyle/>
            <a:p>
              <a:pPr marL="0" indent="0" algn="ctr">
                <a:buNone/>
              </a:pPr>
              <a:r>
                <a:rPr lang="en-US" sz="2800" b="1" dirty="0" smtClean="0">
                  <a:ea typeface="Verdana" panose="020B0604030504040204" pitchFamily="34" charset="0"/>
                  <a:cs typeface="Calibri" panose="020F0502020204030204" pitchFamily="34" charset="0"/>
                </a:rPr>
                <a:t>Figure </a:t>
              </a:r>
              <a:r>
                <a:rPr lang="en-US" sz="2800" b="1" dirty="0">
                  <a:ea typeface="Verdana" panose="020B0604030504040204" pitchFamily="34" charset="0"/>
                  <a:cs typeface="Calibri" panose="020F0502020204030204" pitchFamily="34" charset="0"/>
                </a:rPr>
                <a:t>1. Histograms of predicted probabilities with AUCs for positive/negative controls in the various reference sets, using the model trained on both OMOP and EU-ADR ref. set.</a:t>
              </a:r>
              <a:endParaRPr lang="en-US" sz="2800" dirty="0">
                <a:ea typeface="Verdana" panose="020B0604030504040204" pitchFamily="34" charset="0"/>
                <a:cs typeface="Calibri" panose="020F0502020204030204" pitchFamily="34" charset="0"/>
              </a:endParaRPr>
            </a:p>
          </p:txBody>
        </p:sp>
      </p:grpSp>
      <p:sp>
        <p:nvSpPr>
          <p:cNvPr id="9" name="TextBox 8"/>
          <p:cNvSpPr txBox="1"/>
          <p:nvPr/>
        </p:nvSpPr>
        <p:spPr>
          <a:xfrm>
            <a:off x="344744" y="31682591"/>
            <a:ext cx="26889899" cy="3293209"/>
          </a:xfrm>
          <a:prstGeom prst="rect">
            <a:avLst/>
          </a:prstGeom>
          <a:noFill/>
        </p:spPr>
        <p:txBody>
          <a:bodyPr wrap="square" rtlCol="0">
            <a:spAutoFit/>
          </a:bodyPr>
          <a:lstStyle/>
          <a:p>
            <a:pPr marL="0" indent="0">
              <a:buNone/>
              <a:defRPr/>
            </a:pPr>
            <a:r>
              <a:rPr lang="en-US" sz="2800" b="1" dirty="0" smtClean="0">
                <a:solidFill>
                  <a:srgbClr val="00B050"/>
                </a:solidFill>
                <a:ea typeface="Verdana" panose="020B0604030504040204" pitchFamily="34" charset="0"/>
                <a:cs typeface="Calibri" panose="020F0502020204030204" pitchFamily="34" charset="0"/>
              </a:rPr>
              <a:t>REFERENCES</a:t>
            </a:r>
          </a:p>
          <a:p>
            <a:pPr marL="0" indent="0">
              <a:buNone/>
            </a:pPr>
            <a:r>
              <a:rPr lang="en-US" sz="2000" dirty="0" smtClean="0">
                <a:ea typeface="Verdana" panose="020B0604030504040204" pitchFamily="34" charset="0"/>
                <a:cs typeface="Calibri" panose="020F0502020204030204" pitchFamily="34" charset="0"/>
              </a:rPr>
              <a:t>1. </a:t>
            </a:r>
            <a:r>
              <a:rPr lang="en-US" sz="2000" dirty="0" err="1" smtClean="0">
                <a:ea typeface="Verdana" panose="020B0604030504040204" pitchFamily="34" charset="0"/>
                <a:cs typeface="Calibri" panose="020F0502020204030204" pitchFamily="34" charset="0"/>
              </a:rPr>
              <a:t>Avillach</a:t>
            </a:r>
            <a:r>
              <a:rPr lang="en-US" sz="2000" dirty="0" smtClean="0">
                <a:ea typeface="Verdana" panose="020B0604030504040204" pitchFamily="34" charset="0"/>
                <a:cs typeface="Calibri" panose="020F0502020204030204" pitchFamily="34" charset="0"/>
              </a:rPr>
              <a:t>, P., et al., </a:t>
            </a:r>
            <a:r>
              <a:rPr lang="en-US" sz="2000" i="1" dirty="0" smtClean="0">
                <a:ea typeface="Verdana" panose="020B0604030504040204" pitchFamily="34" charset="0"/>
                <a:cs typeface="Calibri" panose="020F0502020204030204" pitchFamily="34" charset="0"/>
              </a:rPr>
              <a:t>Design and validation of an automated method to detect known adverse drug reactions in MEDLINE: a contribution from the EU-ADR project.</a:t>
            </a:r>
            <a:r>
              <a:rPr lang="en-US" sz="2000" dirty="0" smtClean="0">
                <a:ea typeface="Verdana" panose="020B0604030504040204" pitchFamily="34" charset="0"/>
                <a:cs typeface="Calibri" panose="020F0502020204030204" pitchFamily="34" charset="0"/>
              </a:rPr>
              <a:t> J Am Med Inform </a:t>
            </a:r>
            <a:r>
              <a:rPr lang="en-US" sz="2000" dirty="0" err="1" smtClean="0">
                <a:ea typeface="Verdana" panose="020B0604030504040204" pitchFamily="34" charset="0"/>
                <a:cs typeface="Calibri" panose="020F0502020204030204" pitchFamily="34" charset="0"/>
              </a:rPr>
              <a:t>Assoc</a:t>
            </a:r>
            <a:r>
              <a:rPr lang="en-US" sz="2000" dirty="0" smtClean="0">
                <a:ea typeface="Verdana" panose="020B0604030504040204" pitchFamily="34" charset="0"/>
                <a:cs typeface="Calibri" panose="020F0502020204030204" pitchFamily="34" charset="0"/>
              </a:rPr>
              <a:t>, 2013. </a:t>
            </a:r>
            <a:r>
              <a:rPr lang="en-US" sz="2000" b="1" dirty="0" smtClean="0">
                <a:ea typeface="Verdana" panose="020B0604030504040204" pitchFamily="34" charset="0"/>
                <a:cs typeface="Calibri" panose="020F0502020204030204" pitchFamily="34" charset="0"/>
              </a:rPr>
              <a:t>20</a:t>
            </a:r>
            <a:r>
              <a:rPr lang="en-US" sz="2000" dirty="0" smtClean="0">
                <a:ea typeface="Verdana" panose="020B0604030504040204" pitchFamily="34" charset="0"/>
                <a:cs typeface="Calibri" panose="020F0502020204030204" pitchFamily="34" charset="0"/>
              </a:rPr>
              <a:t>(3): p. 446-52.</a:t>
            </a:r>
          </a:p>
          <a:p>
            <a:pPr marL="0" indent="0">
              <a:buNone/>
            </a:pPr>
            <a:r>
              <a:rPr lang="en-US" sz="2000" dirty="0" smtClean="0">
                <a:ea typeface="Verdana" panose="020B0604030504040204" pitchFamily="34" charset="0"/>
                <a:cs typeface="Calibri" panose="020F0502020204030204" pitchFamily="34" charset="0"/>
              </a:rPr>
              <a:t>2. </a:t>
            </a:r>
            <a:r>
              <a:rPr lang="en-US" sz="2000" dirty="0" err="1" smtClean="0">
                <a:ea typeface="Verdana" panose="020B0604030504040204" pitchFamily="34" charset="0"/>
                <a:cs typeface="Calibri" panose="020F0502020204030204" pitchFamily="34" charset="0"/>
              </a:rPr>
              <a:t>Kilicoglu</a:t>
            </a:r>
            <a:r>
              <a:rPr lang="en-US" sz="2000" dirty="0" smtClean="0">
                <a:ea typeface="Verdana" panose="020B0604030504040204" pitchFamily="34" charset="0"/>
                <a:cs typeface="Calibri" panose="020F0502020204030204" pitchFamily="34" charset="0"/>
              </a:rPr>
              <a:t>, H., et al., </a:t>
            </a:r>
            <a:r>
              <a:rPr lang="en-US" sz="2000" i="1" dirty="0" smtClean="0">
                <a:ea typeface="Verdana" panose="020B0604030504040204" pitchFamily="34" charset="0"/>
                <a:cs typeface="Calibri" panose="020F0502020204030204" pitchFamily="34" charset="0"/>
              </a:rPr>
              <a:t>Constructing a semantic predication gold standard from the biomedical literature.</a:t>
            </a:r>
            <a:r>
              <a:rPr lang="en-US" sz="2000" dirty="0" smtClean="0">
                <a:ea typeface="Verdana" panose="020B0604030504040204" pitchFamily="34" charset="0"/>
                <a:cs typeface="Calibri" panose="020F0502020204030204" pitchFamily="34" charset="0"/>
              </a:rPr>
              <a:t> BMC Bioinformatics, 2011. </a:t>
            </a:r>
            <a:r>
              <a:rPr lang="en-US" sz="2000" b="1" dirty="0" smtClean="0">
                <a:ea typeface="Verdana" panose="020B0604030504040204" pitchFamily="34" charset="0"/>
                <a:cs typeface="Calibri" panose="020F0502020204030204" pitchFamily="34" charset="0"/>
              </a:rPr>
              <a:t>12</a:t>
            </a:r>
            <a:r>
              <a:rPr lang="en-US" sz="2000" dirty="0" smtClean="0">
                <a:ea typeface="Verdana" panose="020B0604030504040204" pitchFamily="34" charset="0"/>
                <a:cs typeface="Calibri" panose="020F0502020204030204" pitchFamily="34" charset="0"/>
              </a:rPr>
              <a:t>: p. 486.</a:t>
            </a:r>
          </a:p>
          <a:p>
            <a:pPr marL="0" indent="0">
              <a:buNone/>
            </a:pPr>
            <a:r>
              <a:rPr lang="en-US" sz="2000" dirty="0" smtClean="0">
                <a:ea typeface="Verdana" panose="020B0604030504040204" pitchFamily="34" charset="0"/>
                <a:cs typeface="Calibri" panose="020F0502020204030204" pitchFamily="34" charset="0"/>
              </a:rPr>
              <a:t>3. </a:t>
            </a:r>
            <a:r>
              <a:rPr lang="en-US" sz="2000" i="1" dirty="0" err="1" smtClean="0">
                <a:ea typeface="Verdana" panose="020B0604030504040204" pitchFamily="34" charset="0"/>
                <a:cs typeface="Calibri" panose="020F0502020204030204" pitchFamily="34" charset="0"/>
              </a:rPr>
              <a:t>Pharmacoepidemiological</a:t>
            </a:r>
            <a:r>
              <a:rPr lang="en-US" sz="2000" i="1" dirty="0" smtClean="0">
                <a:ea typeface="Verdana" panose="020B0604030504040204" pitchFamily="34" charset="0"/>
                <a:cs typeface="Calibri" panose="020F0502020204030204" pitchFamily="34" charset="0"/>
              </a:rPr>
              <a:t> Research on Outcomes of Therapeutics by a European Consortium (PROTECT): Adverse Drug Reactions Database</a:t>
            </a:r>
            <a:r>
              <a:rPr lang="en-US" sz="2000" dirty="0" smtClean="0">
                <a:ea typeface="Verdana" panose="020B0604030504040204" pitchFamily="34" charset="0"/>
                <a:cs typeface="Calibri" panose="020F0502020204030204" pitchFamily="34" charset="0"/>
              </a:rPr>
              <a:t>. [web page]  2015.05.07]; Available from: </a:t>
            </a:r>
            <a:r>
              <a:rPr lang="en-US" sz="2000" u="sng" dirty="0" smtClean="0">
                <a:ea typeface="Verdana" panose="020B0604030504040204" pitchFamily="34" charset="0"/>
                <a:cs typeface="Calibri" panose="020F0502020204030204" pitchFamily="34" charset="0"/>
                <a:hlinkClick r:id="rId11"/>
              </a:rPr>
              <a:t>http://www.imi-protect.eu/adverseDrugReactions.shtml</a:t>
            </a:r>
            <a:r>
              <a:rPr lang="en-US" sz="2000" dirty="0" smtClean="0">
                <a:ea typeface="Verdana" panose="020B0604030504040204" pitchFamily="34" charset="0"/>
                <a:cs typeface="Calibri" panose="020F0502020204030204" pitchFamily="34" charset="0"/>
              </a:rPr>
              <a:t>.</a:t>
            </a:r>
          </a:p>
          <a:p>
            <a:pPr marL="0" indent="0">
              <a:buNone/>
            </a:pPr>
            <a:r>
              <a:rPr lang="en-US" sz="2000" dirty="0" smtClean="0">
                <a:ea typeface="Verdana" panose="020B0604030504040204" pitchFamily="34" charset="0"/>
                <a:cs typeface="Calibri" panose="020F0502020204030204" pitchFamily="34" charset="0"/>
              </a:rPr>
              <a:t>4. Duke, J., J. </a:t>
            </a:r>
            <a:r>
              <a:rPr lang="en-US" sz="2000" dirty="0" err="1" smtClean="0">
                <a:ea typeface="Verdana" panose="020B0604030504040204" pitchFamily="34" charset="0"/>
                <a:cs typeface="Calibri" panose="020F0502020204030204" pitchFamily="34" charset="0"/>
              </a:rPr>
              <a:t>Friedlin</a:t>
            </a:r>
            <a:r>
              <a:rPr lang="en-US" sz="2000" dirty="0" smtClean="0">
                <a:ea typeface="Verdana" panose="020B0604030504040204" pitchFamily="34" charset="0"/>
                <a:cs typeface="Calibri" panose="020F0502020204030204" pitchFamily="34" charset="0"/>
              </a:rPr>
              <a:t>, and X. Li, </a:t>
            </a:r>
            <a:r>
              <a:rPr lang="en-US" sz="2000" i="1" dirty="0" smtClean="0">
                <a:ea typeface="Verdana" panose="020B0604030504040204" pitchFamily="34" charset="0"/>
                <a:cs typeface="Calibri" panose="020F0502020204030204" pitchFamily="34" charset="0"/>
              </a:rPr>
              <a:t>Consistency in the safety labeling of bioequivalent medications.</a:t>
            </a:r>
            <a:r>
              <a:rPr lang="en-US" sz="2000" dirty="0" smtClean="0">
                <a:ea typeface="Verdana" panose="020B0604030504040204" pitchFamily="34" charset="0"/>
                <a:cs typeface="Calibri" panose="020F0502020204030204" pitchFamily="34" charset="0"/>
              </a:rPr>
              <a:t> </a:t>
            </a:r>
            <a:r>
              <a:rPr lang="en-US" sz="2000" dirty="0" err="1" smtClean="0">
                <a:ea typeface="Verdana" panose="020B0604030504040204" pitchFamily="34" charset="0"/>
                <a:cs typeface="Calibri" panose="020F0502020204030204" pitchFamily="34" charset="0"/>
              </a:rPr>
              <a:t>Pharmacoepidemiol</a:t>
            </a:r>
            <a:r>
              <a:rPr lang="en-US" sz="2000" dirty="0" smtClean="0">
                <a:ea typeface="Verdana" panose="020B0604030504040204" pitchFamily="34" charset="0"/>
                <a:cs typeface="Calibri" panose="020F0502020204030204" pitchFamily="34" charset="0"/>
              </a:rPr>
              <a:t> Drug </a:t>
            </a:r>
            <a:r>
              <a:rPr lang="en-US" sz="2000" dirty="0" err="1" smtClean="0">
                <a:ea typeface="Verdana" panose="020B0604030504040204" pitchFamily="34" charset="0"/>
                <a:cs typeface="Calibri" panose="020F0502020204030204" pitchFamily="34" charset="0"/>
              </a:rPr>
              <a:t>Saf</a:t>
            </a:r>
            <a:r>
              <a:rPr lang="en-US" sz="2000" dirty="0" smtClean="0">
                <a:ea typeface="Verdana" panose="020B0604030504040204" pitchFamily="34" charset="0"/>
                <a:cs typeface="Calibri" panose="020F0502020204030204" pitchFamily="34" charset="0"/>
              </a:rPr>
              <a:t>, 2013. </a:t>
            </a:r>
            <a:r>
              <a:rPr lang="en-US" sz="2000" b="1" dirty="0" smtClean="0">
                <a:ea typeface="Verdana" panose="020B0604030504040204" pitchFamily="34" charset="0"/>
                <a:cs typeface="Calibri" panose="020F0502020204030204" pitchFamily="34" charset="0"/>
              </a:rPr>
              <a:t>22</a:t>
            </a:r>
            <a:r>
              <a:rPr lang="en-US" sz="2000" dirty="0" smtClean="0">
                <a:ea typeface="Verdana" panose="020B0604030504040204" pitchFamily="34" charset="0"/>
                <a:cs typeface="Calibri" panose="020F0502020204030204" pitchFamily="34" charset="0"/>
              </a:rPr>
              <a:t>(3): p. 294-301.</a:t>
            </a:r>
          </a:p>
          <a:p>
            <a:pPr marL="0" indent="0">
              <a:buNone/>
            </a:pPr>
            <a:r>
              <a:rPr lang="en-US" sz="2000" dirty="0" smtClean="0">
                <a:ea typeface="Verdana" panose="020B0604030504040204" pitchFamily="34" charset="0"/>
                <a:cs typeface="Calibri" panose="020F0502020204030204" pitchFamily="34" charset="0"/>
              </a:rPr>
              <a:t>5. </a:t>
            </a:r>
            <a:r>
              <a:rPr lang="en-US" sz="2000" dirty="0" err="1" smtClean="0">
                <a:ea typeface="Verdana" panose="020B0604030504040204" pitchFamily="34" charset="0"/>
                <a:cs typeface="Calibri" panose="020F0502020204030204" pitchFamily="34" charset="0"/>
              </a:rPr>
              <a:t>Tatonetti</a:t>
            </a:r>
            <a:r>
              <a:rPr lang="en-US" sz="2000" dirty="0" smtClean="0">
                <a:ea typeface="Verdana" panose="020B0604030504040204" pitchFamily="34" charset="0"/>
                <a:cs typeface="Calibri" panose="020F0502020204030204" pitchFamily="34" charset="0"/>
              </a:rPr>
              <a:t>, N.P., et al., </a:t>
            </a:r>
            <a:r>
              <a:rPr lang="en-US" sz="2000" i="1" dirty="0" smtClean="0">
                <a:ea typeface="Verdana" panose="020B0604030504040204" pitchFamily="34" charset="0"/>
                <a:cs typeface="Calibri" panose="020F0502020204030204" pitchFamily="34" charset="0"/>
              </a:rPr>
              <a:t>Data-driven prediction of drug effects and interactions.</a:t>
            </a:r>
            <a:r>
              <a:rPr lang="en-US" sz="2000" dirty="0" smtClean="0">
                <a:ea typeface="Verdana" panose="020B0604030504040204" pitchFamily="34" charset="0"/>
                <a:cs typeface="Calibri" panose="020F0502020204030204" pitchFamily="34" charset="0"/>
              </a:rPr>
              <a:t> </a:t>
            </a:r>
            <a:r>
              <a:rPr lang="en-US" sz="2000" dirty="0" err="1" smtClean="0">
                <a:ea typeface="Verdana" panose="020B0604030504040204" pitchFamily="34" charset="0"/>
                <a:cs typeface="Calibri" panose="020F0502020204030204" pitchFamily="34" charset="0"/>
              </a:rPr>
              <a:t>Sci</a:t>
            </a:r>
            <a:r>
              <a:rPr lang="en-US" sz="2000" dirty="0" smtClean="0">
                <a:ea typeface="Verdana" panose="020B0604030504040204" pitchFamily="34" charset="0"/>
                <a:cs typeface="Calibri" panose="020F0502020204030204" pitchFamily="34" charset="0"/>
              </a:rPr>
              <a:t> </a:t>
            </a:r>
            <a:r>
              <a:rPr lang="en-US" sz="2000" dirty="0" err="1" smtClean="0">
                <a:ea typeface="Verdana" panose="020B0604030504040204" pitchFamily="34" charset="0"/>
                <a:cs typeface="Calibri" panose="020F0502020204030204" pitchFamily="34" charset="0"/>
              </a:rPr>
              <a:t>Transl</a:t>
            </a:r>
            <a:r>
              <a:rPr lang="en-US" sz="2000" dirty="0" smtClean="0">
                <a:ea typeface="Verdana" panose="020B0604030504040204" pitchFamily="34" charset="0"/>
                <a:cs typeface="Calibri" panose="020F0502020204030204" pitchFamily="34" charset="0"/>
              </a:rPr>
              <a:t> Med, 2012. </a:t>
            </a:r>
            <a:r>
              <a:rPr lang="en-US" sz="2000" b="1" dirty="0" smtClean="0">
                <a:ea typeface="Verdana" panose="020B0604030504040204" pitchFamily="34" charset="0"/>
                <a:cs typeface="Calibri" panose="020F0502020204030204" pitchFamily="34" charset="0"/>
              </a:rPr>
              <a:t>4</a:t>
            </a:r>
            <a:r>
              <a:rPr lang="en-US" sz="2000" dirty="0" smtClean="0">
                <a:ea typeface="Verdana" panose="020B0604030504040204" pitchFamily="34" charset="0"/>
                <a:cs typeface="Calibri" panose="020F0502020204030204" pitchFamily="34" charset="0"/>
              </a:rPr>
              <a:t>(125): p. 125ra31.</a:t>
            </a:r>
          </a:p>
          <a:p>
            <a:pPr marL="0" indent="0">
              <a:buNone/>
            </a:pPr>
            <a:r>
              <a:rPr lang="en-US" sz="2000" dirty="0" smtClean="0">
                <a:ea typeface="Verdana" panose="020B0604030504040204" pitchFamily="34" charset="0"/>
                <a:cs typeface="Calibri" panose="020F0502020204030204" pitchFamily="34" charset="0"/>
              </a:rPr>
              <a:t>6. Ryan PB, Schuemie MJ, Welebob E, Duke J, Valentine S, </a:t>
            </a:r>
            <a:r>
              <a:rPr lang="en-US" sz="2000" dirty="0" err="1" smtClean="0">
                <a:ea typeface="Verdana" panose="020B0604030504040204" pitchFamily="34" charset="0"/>
                <a:cs typeface="Calibri" panose="020F0502020204030204" pitchFamily="34" charset="0"/>
              </a:rPr>
              <a:t>Hartzema</a:t>
            </a:r>
            <a:r>
              <a:rPr lang="en-US" sz="2000" dirty="0" smtClean="0">
                <a:ea typeface="Verdana" panose="020B0604030504040204" pitchFamily="34" charset="0"/>
                <a:cs typeface="Calibri" panose="020F0502020204030204" pitchFamily="34" charset="0"/>
              </a:rPr>
              <a:t> AG. Defining a reference set to support methodological research in drug safety. Drug safety. 2013 Oct;36 </a:t>
            </a:r>
            <a:r>
              <a:rPr lang="en-US" sz="2000" dirty="0" err="1" smtClean="0">
                <a:ea typeface="Verdana" panose="020B0604030504040204" pitchFamily="34" charset="0"/>
                <a:cs typeface="Calibri" panose="020F0502020204030204" pitchFamily="34" charset="0"/>
              </a:rPr>
              <a:t>Suppl</a:t>
            </a:r>
            <a:r>
              <a:rPr lang="en-US" sz="2000" dirty="0" smtClean="0">
                <a:ea typeface="Verdana" panose="020B0604030504040204" pitchFamily="34" charset="0"/>
                <a:cs typeface="Calibri" panose="020F0502020204030204" pitchFamily="34" charset="0"/>
              </a:rPr>
              <a:t> 1:S33-47. PubMed PMID: 24166222. </a:t>
            </a:r>
            <a:r>
              <a:rPr lang="en-US" sz="2000" dirty="0" err="1" smtClean="0">
                <a:ea typeface="Verdana" panose="020B0604030504040204" pitchFamily="34" charset="0"/>
                <a:cs typeface="Calibri" panose="020F0502020204030204" pitchFamily="34" charset="0"/>
              </a:rPr>
              <a:t>Epub</a:t>
            </a:r>
            <a:r>
              <a:rPr lang="en-US" sz="2000" dirty="0" smtClean="0">
                <a:ea typeface="Verdana" panose="020B0604030504040204" pitchFamily="34" charset="0"/>
                <a:cs typeface="Calibri" panose="020F0502020204030204" pitchFamily="34" charset="0"/>
              </a:rPr>
              <a:t> 2013/11/06. </a:t>
            </a:r>
            <a:r>
              <a:rPr lang="en-US" sz="2000" dirty="0" err="1" smtClean="0">
                <a:ea typeface="Verdana" panose="020B0604030504040204" pitchFamily="34" charset="0"/>
                <a:cs typeface="Calibri" panose="020F0502020204030204" pitchFamily="34" charset="0"/>
              </a:rPr>
              <a:t>eng.</a:t>
            </a:r>
            <a:endParaRPr lang="en-US" sz="2000" dirty="0" smtClean="0">
              <a:ea typeface="Verdana" panose="020B0604030504040204" pitchFamily="34" charset="0"/>
              <a:cs typeface="Calibri" panose="020F0502020204030204" pitchFamily="34" charset="0"/>
            </a:endParaRPr>
          </a:p>
          <a:p>
            <a:pPr marL="0" indent="0">
              <a:buNone/>
            </a:pPr>
            <a:r>
              <a:rPr lang="en-US" sz="2000" dirty="0" smtClean="0">
                <a:ea typeface="Verdana" panose="020B0604030504040204" pitchFamily="34" charset="0"/>
                <a:cs typeface="Calibri" panose="020F0502020204030204" pitchFamily="34" charset="0"/>
              </a:rPr>
              <a:t>7. Coloma PM, </a:t>
            </a:r>
            <a:r>
              <a:rPr lang="en-US" sz="2000" dirty="0" err="1" smtClean="0">
                <a:ea typeface="Verdana" panose="020B0604030504040204" pitchFamily="34" charset="0"/>
                <a:cs typeface="Calibri" panose="020F0502020204030204" pitchFamily="34" charset="0"/>
              </a:rPr>
              <a:t>Avillach</a:t>
            </a:r>
            <a:r>
              <a:rPr lang="en-US" sz="2000" dirty="0" smtClean="0">
                <a:ea typeface="Verdana" panose="020B0604030504040204" pitchFamily="34" charset="0"/>
                <a:cs typeface="Calibri" panose="020F0502020204030204" pitchFamily="34" charset="0"/>
              </a:rPr>
              <a:t> P, Salvo F, Schuemie MJ, </a:t>
            </a:r>
            <a:r>
              <a:rPr lang="en-US" sz="2000" dirty="0" err="1" smtClean="0">
                <a:ea typeface="Verdana" panose="020B0604030504040204" pitchFamily="34" charset="0"/>
                <a:cs typeface="Calibri" panose="020F0502020204030204" pitchFamily="34" charset="0"/>
              </a:rPr>
              <a:t>Ferrajolo</a:t>
            </a:r>
            <a:r>
              <a:rPr lang="en-US" sz="2000" dirty="0" smtClean="0">
                <a:ea typeface="Verdana" panose="020B0604030504040204" pitchFamily="34" charset="0"/>
                <a:cs typeface="Calibri" panose="020F0502020204030204" pitchFamily="34" charset="0"/>
              </a:rPr>
              <a:t> C, </a:t>
            </a:r>
            <a:r>
              <a:rPr lang="en-US" sz="2000" dirty="0" err="1" smtClean="0">
                <a:ea typeface="Verdana" panose="020B0604030504040204" pitchFamily="34" charset="0"/>
                <a:cs typeface="Calibri" panose="020F0502020204030204" pitchFamily="34" charset="0"/>
              </a:rPr>
              <a:t>Pariente</a:t>
            </a:r>
            <a:r>
              <a:rPr lang="en-US" sz="2000" dirty="0" smtClean="0">
                <a:ea typeface="Verdana" panose="020B0604030504040204" pitchFamily="34" charset="0"/>
                <a:cs typeface="Calibri" panose="020F0502020204030204" pitchFamily="34" charset="0"/>
              </a:rPr>
              <a:t> A, et al. A reference standard for evaluation of methods for drug safety signal detection using electronic healthcare record databases. Drug safety. 2013 Jan;36(1):13-23. PubMed PMID: 23315292. </a:t>
            </a:r>
            <a:r>
              <a:rPr lang="en-US" sz="2000" dirty="0" err="1" smtClean="0">
                <a:ea typeface="Verdana" panose="020B0604030504040204" pitchFamily="34" charset="0"/>
                <a:cs typeface="Calibri" panose="020F0502020204030204" pitchFamily="34" charset="0"/>
              </a:rPr>
              <a:t>Epub</a:t>
            </a:r>
            <a:r>
              <a:rPr lang="en-US" sz="2000" dirty="0" smtClean="0">
                <a:ea typeface="Verdana" panose="020B0604030504040204" pitchFamily="34" charset="0"/>
                <a:cs typeface="Calibri" panose="020F0502020204030204" pitchFamily="34" charset="0"/>
              </a:rPr>
              <a:t> 2013/01/15. </a:t>
            </a:r>
            <a:r>
              <a:rPr lang="en-US" sz="2000" dirty="0" err="1" smtClean="0">
                <a:ea typeface="Verdana" panose="020B0604030504040204" pitchFamily="34" charset="0"/>
                <a:cs typeface="Calibri" panose="020F0502020204030204" pitchFamily="34" charset="0"/>
              </a:rPr>
              <a:t>eng.</a:t>
            </a:r>
            <a:endParaRPr lang="en-US" sz="2000" dirty="0" smtClean="0">
              <a:ea typeface="Verdana" panose="020B0604030504040204" pitchFamily="34" charset="0"/>
              <a:cs typeface="Calibri" panose="020F0502020204030204" pitchFamily="34" charset="0"/>
            </a:endParaRPr>
          </a:p>
          <a:p>
            <a:pPr marL="0" indent="0">
              <a:buNone/>
            </a:pPr>
            <a:r>
              <a:rPr lang="en-US" sz="2000" dirty="0" smtClean="0">
                <a:ea typeface="Verdana" panose="020B0604030504040204" pitchFamily="34" charset="0"/>
                <a:cs typeface="Calibri" panose="020F0502020204030204" pitchFamily="34" charset="0"/>
              </a:rPr>
              <a:t>8. </a:t>
            </a:r>
            <a:r>
              <a:rPr lang="en-US" sz="2000" dirty="0" err="1" smtClean="0">
                <a:ea typeface="Verdana" panose="020B0604030504040204" pitchFamily="34" charset="0"/>
                <a:cs typeface="Calibri" panose="020F0502020204030204" pitchFamily="34" charset="0"/>
              </a:rPr>
              <a:t>Woosley</a:t>
            </a:r>
            <a:r>
              <a:rPr lang="en-US" sz="2000" dirty="0" smtClean="0">
                <a:ea typeface="Verdana" panose="020B0604030504040204" pitchFamily="34" charset="0"/>
                <a:cs typeface="Calibri" panose="020F0502020204030204" pitchFamily="34" charset="0"/>
              </a:rPr>
              <a:t> RL, Romero K. Assessing cardiovascular drug safety for clinical decision-making. Nat Rev </a:t>
            </a:r>
            <a:r>
              <a:rPr lang="en-US" sz="2000" dirty="0" err="1" smtClean="0">
                <a:ea typeface="Verdana" panose="020B0604030504040204" pitchFamily="34" charset="0"/>
                <a:cs typeface="Calibri" panose="020F0502020204030204" pitchFamily="34" charset="0"/>
              </a:rPr>
              <a:t>Cardiol</a:t>
            </a:r>
            <a:r>
              <a:rPr lang="en-US" sz="2000" dirty="0" smtClean="0">
                <a:ea typeface="Verdana" panose="020B0604030504040204" pitchFamily="34" charset="0"/>
                <a:cs typeface="Calibri" panose="020F0502020204030204" pitchFamily="34" charset="0"/>
              </a:rPr>
              <a:t>. 2013 06//print;10(6):330-7.</a:t>
            </a:r>
            <a:endParaRPr lang="en-US" sz="2000" b="1" dirty="0">
              <a:solidFill>
                <a:srgbClr val="00B050"/>
              </a:solidFill>
              <a:ea typeface="Verdana" panose="020B060403050404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16712</TotalTime>
  <Words>1211</Words>
  <Application>Microsoft Office PowerPoint</Application>
  <PresentationFormat>Custom</PresentationFormat>
  <Paragraphs>163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Accuracy of an Automated Knowledgebase for  Identifying Adverse Drug Reactions Erica A. Voss, MPH1,2, Richard D. Boyce, PhD3,2, Patrick B. Ryan, PhD1,2,4, Peter R. Rijnbeek, PhD5,2, Martijn Schuemie, PhD1,2 1Janssen Research and Development, Raritan, NJ, 2Observational Health Data Sciences and Informatics (OHDSI), New York, NY,  3University of Pittsburgh, Pittsburgh, PA, 4Columbia University, New York, NY, 5Erasmus University Medical Center, Rotterdam, Netherlands</vt:lpstr>
    </vt:vector>
  </TitlesOfParts>
  <Company>Johnson &amp; Johnson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Voss, Erica</dc:creator>
  <cp:lastModifiedBy>Voss, Erica </cp:lastModifiedBy>
  <cp:revision>408</cp:revision>
  <dcterms:created xsi:type="dcterms:W3CDTF">2013-10-15T12:51:59Z</dcterms:created>
  <dcterms:modified xsi:type="dcterms:W3CDTF">2015-10-13T18:16:32Z</dcterms:modified>
</cp:coreProperties>
</file>