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07" r:id="rId3"/>
    <p:sldId id="308" r:id="rId4"/>
    <p:sldId id="282" r:id="rId5"/>
    <p:sldId id="284" r:id="rId6"/>
    <p:sldId id="303" r:id="rId7"/>
    <p:sldId id="286" r:id="rId8"/>
    <p:sldId id="287" r:id="rId9"/>
    <p:sldId id="288" r:id="rId10"/>
    <p:sldId id="309" r:id="rId11"/>
    <p:sldId id="310" r:id="rId12"/>
    <p:sldId id="306" r:id="rId13"/>
    <p:sldId id="289" r:id="rId14"/>
    <p:sldId id="311" r:id="rId15"/>
    <p:sldId id="324" r:id="rId16"/>
    <p:sldId id="312" r:id="rId17"/>
    <p:sldId id="318" r:id="rId18"/>
    <p:sldId id="313" r:id="rId19"/>
    <p:sldId id="314" r:id="rId20"/>
    <p:sldId id="315" r:id="rId21"/>
    <p:sldId id="316" r:id="rId22"/>
    <p:sldId id="317" r:id="rId23"/>
    <p:sldId id="295" r:id="rId24"/>
    <p:sldId id="299" r:id="rId25"/>
    <p:sldId id="300" r:id="rId26"/>
    <p:sldId id="319" r:id="rId27"/>
    <p:sldId id="320" r:id="rId28"/>
    <p:sldId id="296" r:id="rId29"/>
    <p:sldId id="297" r:id="rId30"/>
    <p:sldId id="283" r:id="rId31"/>
    <p:sldId id="321" r:id="rId32"/>
    <p:sldId id="323" r:id="rId33"/>
    <p:sldId id="32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F85989-3372-42EE-930A-FC87EBEC0A3A}">
          <p14:sldIdLst>
            <p14:sldId id="256"/>
            <p14:sldId id="307"/>
            <p14:sldId id="308"/>
            <p14:sldId id="282"/>
            <p14:sldId id="284"/>
            <p14:sldId id="303"/>
            <p14:sldId id="286"/>
            <p14:sldId id="287"/>
            <p14:sldId id="288"/>
            <p14:sldId id="309"/>
            <p14:sldId id="310"/>
            <p14:sldId id="306"/>
            <p14:sldId id="289"/>
            <p14:sldId id="311"/>
            <p14:sldId id="324"/>
            <p14:sldId id="312"/>
            <p14:sldId id="318"/>
            <p14:sldId id="313"/>
            <p14:sldId id="314"/>
            <p14:sldId id="315"/>
            <p14:sldId id="316"/>
            <p14:sldId id="317"/>
            <p14:sldId id="295"/>
            <p14:sldId id="299"/>
            <p14:sldId id="300"/>
            <p14:sldId id="319"/>
            <p14:sldId id="320"/>
            <p14:sldId id="296"/>
            <p14:sldId id="297"/>
            <p14:sldId id="283"/>
            <p14:sldId id="321"/>
            <p14:sldId id="323"/>
            <p14:sldId id="32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4F81BD"/>
    <a:srgbClr val="FF0000"/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StudyProtocolSandbox/tree/master/PopEstMethodEvalu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OHDSI Method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6351329"/>
            <a:ext cx="9144000" cy="147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6498818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injection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43000" y="3996749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76600" y="3691949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Diclofenac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135380" y="5147369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752599" y="4842569"/>
            <a:ext cx="1342733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05600" y="4834949"/>
            <a:ext cx="1828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143000" y="6358949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70220" y="6046529"/>
            <a:ext cx="2971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025840" y="4724459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45252" y="4353103"/>
            <a:ext cx="2395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Neg. control outcome X</a:t>
            </a:r>
          </a:p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470292" y="3581459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97685" y="3212127"/>
            <a:ext cx="239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Neg. control outcome X</a:t>
            </a: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5697468" y="5892105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16880" y="5520749"/>
            <a:ext cx="2395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Neg. control outcome X</a:t>
            </a:r>
          </a:p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4800" y="360443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A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9560" y="4770417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B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04800" y="5981997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C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35280" y="1371600"/>
            <a:ext cx="84076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20425A"/>
                </a:solidFill>
              </a:rPr>
              <a:t>Assume relative risk = 1 (negative control)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solidFill>
                  <a:srgbClr val="20425A"/>
                </a:solidFill>
              </a:rPr>
              <a:t>Count </a:t>
            </a:r>
            <a:r>
              <a:rPr lang="en-US" sz="2000">
                <a:solidFill>
                  <a:srgbClr val="20425A"/>
                </a:solidFill>
              </a:rPr>
              <a:t>outcomes during exposure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20425A"/>
                </a:solidFill>
              </a:rPr>
              <a:t>For relative risk = 2: randomly insert just as many outcomes during exposure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354747" y="1259442"/>
            <a:ext cx="6552127" cy="2133600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mtClean="0"/>
              <a:t>Injected outcomes are random! (No confounding)</a:t>
            </a:r>
          </a:p>
          <a:p>
            <a:pPr algn="ctr"/>
            <a:endParaRPr lang="en-US" sz="2000"/>
          </a:p>
          <a:p>
            <a:pPr algn="ctr"/>
            <a:r>
              <a:rPr lang="en-US" sz="2000" smtClean="0"/>
              <a:t>Solution: Build an outcome model, and inject outcomes based on ‘baseline’ probability of outcome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263059" y="3609468"/>
            <a:ext cx="6552127" cy="2133600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Example: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Outcome is myocardial infarction (MI)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Diabetes is a risk factor for 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People with diabetes are more likely to have extra outcome injected</a:t>
            </a:r>
          </a:p>
          <a:p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61261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5" grpId="0" animBg="1"/>
      <p:bldP spid="3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Exposure-outcome pairs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RR = (1.25, 1.5, 2, 4)</a:t>
            </a:r>
          </a:p>
          <a:p>
            <a:r>
              <a:rPr lang="en-US" smtClean="0"/>
              <a:t>Fit Poisson model for outcome during any exposure to diclofenac (when prior obs &gt; 365 days)</a:t>
            </a:r>
          </a:p>
          <a:p>
            <a:r>
              <a:rPr lang="en-US" smtClean="0"/>
              <a:t>Inject additional outcomes to exposures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9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injection limitations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very small event counts</a:t>
            </a:r>
          </a:p>
          <a:p>
            <a:r>
              <a:rPr lang="en-US"/>
              <a:t>No </a:t>
            </a:r>
            <a:r>
              <a:rPr lang="en-US" smtClean="0"/>
              <a:t>time-varying confounding, including no contra-indication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Self-Controlled Case </a:t>
            </a:r>
            <a:r>
              <a:rPr lang="en-US" smtClean="0"/>
              <a:t>Series</a:t>
            </a:r>
          </a:p>
          <a:p>
            <a:r>
              <a:rPr lang="en-US"/>
              <a:t>Self-Controlled </a:t>
            </a:r>
            <a:r>
              <a:rPr lang="en-US" smtClean="0"/>
              <a:t>Cohort</a:t>
            </a:r>
            <a:endParaRPr lang="en-US"/>
          </a:p>
          <a:p>
            <a:r>
              <a:rPr lang="en-US" smtClean="0"/>
              <a:t>Cohort Method </a:t>
            </a:r>
          </a:p>
          <a:p>
            <a:pPr lvl="1"/>
            <a:r>
              <a:rPr lang="en-US" smtClean="0"/>
              <a:t>using celecoxib as comparator</a:t>
            </a:r>
          </a:p>
          <a:p>
            <a:r>
              <a:rPr lang="en-US" smtClean="0"/>
              <a:t>(IC Temporal Pattern Discovery)</a:t>
            </a:r>
          </a:p>
          <a:p>
            <a:r>
              <a:rPr lang="en-US" smtClean="0"/>
              <a:t>(Case-Control)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6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Self-Controlled Case Series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718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Diclofenac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4545330"/>
            <a:ext cx="12954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Ke Diclofenac ppra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0800" y="4537710"/>
            <a:ext cx="1828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65420" y="5749290"/>
            <a:ext cx="2971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721040" y="4427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52772" y="405586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Angioedema</a:t>
            </a: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165492" y="3284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2914888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Angioedema</a:t>
            </a: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92668" y="5594866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5223510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Angioedema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6" y="1371600"/>
            <a:ext cx="8684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Is the outcome more likely during exposed time compared to non-exposed time? 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A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B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Self-Controlled Case Series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718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Diclofenac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4545330"/>
            <a:ext cx="12954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Ke Diclofenac ppra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0800" y="4537710"/>
            <a:ext cx="1828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65420" y="5749290"/>
            <a:ext cx="2971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721040" y="4427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3040" y="4055864"/>
            <a:ext cx="105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Outcome</a:t>
            </a: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165492" y="3284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65468" y="2914888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Outcome</a:t>
            </a: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92668" y="5594866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84668" y="5223510"/>
            <a:ext cx="105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Outcome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6" y="1371600"/>
            <a:ext cx="8684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rgbClr val="20425A"/>
                </a:solidFill>
              </a:rPr>
              <a:t>Given that the subject had an outcome</a:t>
            </a:r>
            <a:r>
              <a:rPr lang="en-US" sz="2400" smtClean="0">
                <a:solidFill>
                  <a:srgbClr val="20425A"/>
                </a:solidFill>
              </a:rPr>
              <a:t>, is the outcome more likely during exposed time compared to non-exposed time? 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A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B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Self-Controlled Case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By design, adjusted for</a:t>
            </a:r>
          </a:p>
          <a:p>
            <a:r>
              <a:rPr lang="en-US" smtClean="0"/>
              <a:t>Patient characteristics constant over time</a:t>
            </a:r>
          </a:p>
          <a:p>
            <a:endParaRPr lang="en-US"/>
          </a:p>
          <a:p>
            <a:pPr marL="0" indent="0">
              <a:buNone/>
            </a:pPr>
            <a:r>
              <a:rPr lang="en-US" smtClean="0"/>
              <a:t>Additionally adjust for</a:t>
            </a:r>
          </a:p>
          <a:p>
            <a:r>
              <a:rPr lang="en-US" smtClean="0"/>
              <a:t>Age</a:t>
            </a:r>
          </a:p>
          <a:p>
            <a:r>
              <a:rPr lang="en-US" smtClean="0"/>
              <a:t>Season</a:t>
            </a:r>
          </a:p>
          <a:p>
            <a:r>
              <a:rPr lang="en-US" smtClean="0"/>
              <a:t>Contra-indication</a:t>
            </a:r>
          </a:p>
          <a:p>
            <a:r>
              <a:rPr lang="en-US" smtClean="0"/>
              <a:t>(All) other exposures (MSCCS)</a:t>
            </a:r>
          </a:p>
          <a:p>
            <a:r>
              <a:rPr lang="en-US" smtClean="0"/>
              <a:t>Outcome-dependent censoring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8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Self-Controlled Cohort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718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454533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0800" y="4537710"/>
            <a:ext cx="1828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265420" y="5749290"/>
            <a:ext cx="29718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Diclofenac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721040" y="4427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3040" y="4055864"/>
            <a:ext cx="105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Outcome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165492" y="3284220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65468" y="2914888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Outcome</a:t>
            </a: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392668" y="5594866"/>
            <a:ext cx="0" cy="41529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84668" y="5223510"/>
            <a:ext cx="1050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Outcome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6336" y="1371600"/>
            <a:ext cx="8684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Is the outcome more likely during exposed time compared to time immediately prior to exposure?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A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B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03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Patient C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00200" y="3394710"/>
            <a:ext cx="13716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Control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0580" y="4537710"/>
            <a:ext cx="61722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79620" y="4537710"/>
            <a:ext cx="1844395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Control</a:t>
            </a: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4600" y="5749290"/>
            <a:ext cx="275082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Control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61241" y="3871198"/>
            <a:ext cx="25076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Truncated control period</a:t>
            </a:r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879763" y="4240530"/>
            <a:ext cx="69852" cy="297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44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New-user cohort design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1295400"/>
            <a:ext cx="2362200" cy="10668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Total population</a:t>
            </a:r>
            <a:endParaRPr lang="en-US" sz="2400"/>
          </a:p>
        </p:txBody>
      </p:sp>
      <p:sp>
        <p:nvSpPr>
          <p:cNvPr id="5" name="Rounded Rectangle 4"/>
          <p:cNvSpPr/>
          <p:nvPr/>
        </p:nvSpPr>
        <p:spPr>
          <a:xfrm>
            <a:off x="1981200" y="2781836"/>
            <a:ext cx="2362200" cy="1066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Diclofenac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80127" y="4645445"/>
            <a:ext cx="2362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Celecoxib</a:t>
            </a:r>
            <a:endParaRPr lang="en-US" sz="2400"/>
          </a:p>
        </p:txBody>
      </p:sp>
      <p:cxnSp>
        <p:nvCxnSpPr>
          <p:cNvPr id="8" name="Elbow Connector 7"/>
          <p:cNvCxnSpPr>
            <a:stCxn id="4" idx="2"/>
            <a:endCxn id="5" idx="1"/>
          </p:cNvCxnSpPr>
          <p:nvPr/>
        </p:nvCxnSpPr>
        <p:spPr>
          <a:xfrm rot="16200000" flipH="1">
            <a:off x="1180832" y="2514868"/>
            <a:ext cx="953036" cy="647700"/>
          </a:xfrm>
          <a:prstGeom prst="bentConnector2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4" idx="2"/>
            <a:endCxn id="6" idx="1"/>
          </p:cNvCxnSpPr>
          <p:nvPr/>
        </p:nvCxnSpPr>
        <p:spPr>
          <a:xfrm rot="16200000" flipH="1">
            <a:off x="248491" y="3447208"/>
            <a:ext cx="2816645" cy="646627"/>
          </a:xfrm>
          <a:prstGeom prst="bentConnector2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4400" y="2838717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4400" y="3305576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724400" y="3833610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6791459" y="2520431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5486400" y="3534043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4746402" y="4717352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46402" y="5184211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46402" y="5712245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7695127" y="4395245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7799768" y="4871290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60515" y="1600200"/>
            <a:ext cx="227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Initiation of treatment</a:t>
            </a: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572000" y="2133600"/>
            <a:ext cx="304800" cy="38683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Randomized controlled trial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1295400"/>
            <a:ext cx="2362200" cy="10668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Total population</a:t>
            </a:r>
            <a:endParaRPr lang="en-US" sz="2400"/>
          </a:p>
        </p:txBody>
      </p:sp>
      <p:sp>
        <p:nvSpPr>
          <p:cNvPr id="5" name="Rounded Rectangle 4"/>
          <p:cNvSpPr/>
          <p:nvPr/>
        </p:nvSpPr>
        <p:spPr>
          <a:xfrm>
            <a:off x="1981200" y="2781836"/>
            <a:ext cx="2362200" cy="1066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Treatment arm</a:t>
            </a:r>
            <a:endParaRPr lang="en-US" sz="2400"/>
          </a:p>
        </p:txBody>
      </p:sp>
      <p:sp>
        <p:nvSpPr>
          <p:cNvPr id="6" name="Rounded Rectangle 5"/>
          <p:cNvSpPr/>
          <p:nvPr/>
        </p:nvSpPr>
        <p:spPr>
          <a:xfrm>
            <a:off x="1980127" y="4645445"/>
            <a:ext cx="2362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Control arm</a:t>
            </a:r>
          </a:p>
        </p:txBody>
      </p:sp>
      <p:cxnSp>
        <p:nvCxnSpPr>
          <p:cNvPr id="8" name="Elbow Connector 7"/>
          <p:cNvCxnSpPr>
            <a:stCxn id="4" idx="2"/>
            <a:endCxn id="5" idx="1"/>
          </p:cNvCxnSpPr>
          <p:nvPr/>
        </p:nvCxnSpPr>
        <p:spPr>
          <a:xfrm rot="16200000" flipH="1">
            <a:off x="1180832" y="2514868"/>
            <a:ext cx="953036" cy="647700"/>
          </a:xfrm>
          <a:prstGeom prst="bentConnector2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4" idx="2"/>
            <a:endCxn id="6" idx="1"/>
          </p:cNvCxnSpPr>
          <p:nvPr/>
        </p:nvCxnSpPr>
        <p:spPr>
          <a:xfrm rot="16200000" flipH="1">
            <a:off x="248491" y="3447208"/>
            <a:ext cx="2816645" cy="646627"/>
          </a:xfrm>
          <a:prstGeom prst="bentConnector2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4400" y="2838717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4400" y="3305576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724400" y="3833610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6791459" y="2520431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5486400" y="3534043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4746402" y="4717352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46402" y="5184211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46402" y="5712245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7695127" y="4395245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7799768" y="4871290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11240" y="3924828"/>
            <a:ext cx="2355759" cy="6247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Randomization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560515" y="1600200"/>
            <a:ext cx="227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Initiation of treatment</a:t>
            </a: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572000" y="2133600"/>
            <a:ext cx="304800" cy="38683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recap of previous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We discussed the </a:t>
            </a:r>
            <a:r>
              <a:rPr lang="en-US" sz="2000" smtClean="0"/>
              <a:t>SelfControlledCaseSeries package</a:t>
            </a:r>
            <a:endParaRPr lang="en-US" sz="2000"/>
          </a:p>
          <a:p>
            <a:pPr lvl="1"/>
            <a:r>
              <a:rPr lang="en-US" sz="1600" smtClean="0"/>
              <a:t>Adjust for age and season using splines</a:t>
            </a:r>
          </a:p>
          <a:p>
            <a:pPr lvl="1"/>
            <a:r>
              <a:rPr lang="en-US" sz="1600" smtClean="0"/>
              <a:t>Add pre-exposure windows</a:t>
            </a:r>
          </a:p>
          <a:p>
            <a:pPr lvl="1"/>
            <a:r>
              <a:rPr lang="en-US" sz="1600" smtClean="0"/>
              <a:t>Add other drugs to model (all drugs)</a:t>
            </a:r>
          </a:p>
          <a:p>
            <a:pPr lvl="1"/>
            <a:r>
              <a:rPr lang="en-US" sz="1600" smtClean="0"/>
              <a:t>Correct for event-dependent censoring</a:t>
            </a:r>
          </a:p>
          <a:p>
            <a:pPr lvl="1"/>
            <a:r>
              <a:rPr lang="en-US" sz="1600" smtClean="0"/>
              <a:t>Using </a:t>
            </a:r>
            <a:r>
              <a:rPr lang="en-US" sz="1600"/>
              <a:t>negative controls, </a:t>
            </a:r>
            <a:r>
              <a:rPr lang="en-US" sz="1600" smtClean="0"/>
              <a:t>we’re still biased even when applying extensive adjustments. </a:t>
            </a:r>
          </a:p>
          <a:p>
            <a:pPr lvl="1"/>
            <a:r>
              <a:rPr lang="en-US" sz="1600" smtClean="0"/>
              <a:t>Sensitive to confounding by indication</a:t>
            </a:r>
            <a:endParaRPr lang="en-US" sz="1600"/>
          </a:p>
          <a:p>
            <a:r>
              <a:rPr lang="en-US" sz="2000" smtClean="0"/>
              <a:t>Would like to hear about “</a:t>
            </a:r>
            <a:r>
              <a:rPr lang="en-US" sz="2000"/>
              <a:t>Identifying the important questions that can be answered using observational </a:t>
            </a:r>
            <a:r>
              <a:rPr lang="en-US" sz="2000" smtClean="0"/>
              <a:t>research”</a:t>
            </a:r>
            <a:endParaRPr lang="en-US" sz="20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6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New-user cohort design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1295400"/>
            <a:ext cx="2362200" cy="10668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Total population</a:t>
            </a:r>
            <a:endParaRPr lang="en-US" sz="2400"/>
          </a:p>
        </p:txBody>
      </p:sp>
      <p:sp>
        <p:nvSpPr>
          <p:cNvPr id="5" name="Rounded Rectangle 4"/>
          <p:cNvSpPr/>
          <p:nvPr/>
        </p:nvSpPr>
        <p:spPr>
          <a:xfrm>
            <a:off x="1981200" y="2781836"/>
            <a:ext cx="2362200" cy="1066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Diclofenac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80127" y="4645445"/>
            <a:ext cx="2362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Celecoxib</a:t>
            </a:r>
            <a:endParaRPr lang="en-US" sz="2400"/>
          </a:p>
        </p:txBody>
      </p:sp>
      <p:cxnSp>
        <p:nvCxnSpPr>
          <p:cNvPr id="8" name="Elbow Connector 7"/>
          <p:cNvCxnSpPr>
            <a:stCxn id="4" idx="2"/>
            <a:endCxn id="5" idx="1"/>
          </p:cNvCxnSpPr>
          <p:nvPr/>
        </p:nvCxnSpPr>
        <p:spPr>
          <a:xfrm rot="16200000" flipH="1">
            <a:off x="1180832" y="2514868"/>
            <a:ext cx="953036" cy="647700"/>
          </a:xfrm>
          <a:prstGeom prst="bentConnector2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4" idx="2"/>
            <a:endCxn id="6" idx="1"/>
          </p:cNvCxnSpPr>
          <p:nvPr/>
        </p:nvCxnSpPr>
        <p:spPr>
          <a:xfrm rot="16200000" flipH="1">
            <a:off x="248491" y="3447208"/>
            <a:ext cx="2816645" cy="646627"/>
          </a:xfrm>
          <a:prstGeom prst="bentConnector2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4400" y="2838717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4400" y="3305576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724400" y="3833610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6791459" y="2520431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5486400" y="3534043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4746402" y="4717352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46402" y="5184211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46402" y="5712245"/>
            <a:ext cx="34290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7695127" y="4395245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Alive And Dead Icons De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0" t="50000" r="27117" b="21446"/>
          <a:stretch/>
        </p:blipFill>
        <p:spPr bwMode="auto">
          <a:xfrm>
            <a:off x="7799768" y="4871290"/>
            <a:ext cx="352559" cy="3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60515" y="1600200"/>
            <a:ext cx="227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Initiation of treatment</a:t>
            </a: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572000" y="2133600"/>
            <a:ext cx="304800" cy="38683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173480" y="1847612"/>
            <a:ext cx="6552127" cy="3199786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Treatment assignment is not random!</a:t>
            </a:r>
          </a:p>
          <a:p>
            <a:pPr algn="ctr"/>
            <a:endParaRPr lang="en-US" sz="2800"/>
          </a:p>
          <a:p>
            <a:pPr algn="ctr"/>
            <a:r>
              <a:rPr lang="en-US" sz="2800" smtClean="0"/>
              <a:t>Doctors have reasons why they prescribe </a:t>
            </a:r>
            <a:r>
              <a:rPr lang="en-US" sz="2800" smtClean="0"/>
              <a:t>diclofenac to </a:t>
            </a:r>
            <a:r>
              <a:rPr lang="en-US" sz="2800" smtClean="0"/>
              <a:t>some patients and </a:t>
            </a:r>
            <a:r>
              <a:rPr lang="en-US" sz="2800" smtClean="0"/>
              <a:t>celecoxib to </a:t>
            </a:r>
            <a:r>
              <a:rPr lang="en-US" sz="2800" smtClean="0"/>
              <a:t>others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34723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Propensity model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Statistical model (logistic regression) of why patients get one treatment or the other</a:t>
            </a:r>
          </a:p>
          <a:p>
            <a:r>
              <a:rPr lang="en-US" smtClean="0"/>
              <a:t>Using (all) information prior to initiation of treatment</a:t>
            </a:r>
          </a:p>
          <a:p>
            <a:r>
              <a:rPr lang="en-US" smtClean="0"/>
              <a:t>Used to adjust for differences through</a:t>
            </a:r>
          </a:p>
          <a:p>
            <a:pPr lvl="1"/>
            <a:r>
              <a:rPr lang="en-US" smtClean="0"/>
              <a:t>Trimming</a:t>
            </a:r>
          </a:p>
          <a:p>
            <a:pPr lvl="1"/>
            <a:r>
              <a:rPr lang="en-US" smtClean="0"/>
              <a:t>Matching</a:t>
            </a:r>
          </a:p>
          <a:p>
            <a:pPr lvl="1"/>
            <a:r>
              <a:rPr lang="en-US" smtClean="0"/>
              <a:t>Stratification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Outcome model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After trimming / matching / stratification on the propensity score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Estimate effect of treatment on outcome using</a:t>
            </a:r>
          </a:p>
          <a:p>
            <a:r>
              <a:rPr lang="en-US" smtClean="0"/>
              <a:t>Cox</a:t>
            </a:r>
          </a:p>
          <a:p>
            <a:r>
              <a:rPr lang="en-US" smtClean="0"/>
              <a:t>Poisson</a:t>
            </a:r>
          </a:p>
          <a:p>
            <a:r>
              <a:rPr lang="en-US" smtClean="0"/>
              <a:t>Logistic</a:t>
            </a:r>
          </a:p>
          <a:p>
            <a:pPr marL="0" indent="0">
              <a:buNone/>
            </a:pPr>
            <a:r>
              <a:rPr lang="en-US" smtClean="0"/>
              <a:t>Include same information prior to initiation of treatment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Pilot experiment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3946595" y="4208386"/>
            <a:ext cx="1371600" cy="83820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Data</a:t>
            </a: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1929010"/>
            <a:ext cx="2240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Methods</a:t>
            </a:r>
            <a:r>
              <a:rPr lang="en-US" sz="2000" smtClean="0"/>
              <a:t> (analyses)</a:t>
            </a:r>
            <a:endParaRPr lang="en-US" sz="2000" b="1"/>
          </a:p>
        </p:txBody>
      </p:sp>
      <p:sp>
        <p:nvSpPr>
          <p:cNvPr id="8" name="TextBox 7"/>
          <p:cNvSpPr txBox="1"/>
          <p:nvPr/>
        </p:nvSpPr>
        <p:spPr>
          <a:xfrm>
            <a:off x="54591" y="1960131"/>
            <a:ext cx="2794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Exposure-Outcome pairs</a:t>
            </a:r>
            <a:endParaRPr lang="en-US" sz="2000" b="1"/>
          </a:p>
        </p:txBody>
      </p:sp>
      <p:sp>
        <p:nvSpPr>
          <p:cNvPr id="7" name="Up-Down Arrow 6"/>
          <p:cNvSpPr/>
          <p:nvPr/>
        </p:nvSpPr>
        <p:spPr>
          <a:xfrm rot="2547543">
            <a:off x="5494047" y="2208388"/>
            <a:ext cx="381000" cy="2153805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19052457" flipH="1">
            <a:off x="3361578" y="2208388"/>
            <a:ext cx="381000" cy="2153805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 rot="16200000" flipH="1">
            <a:off x="4381050" y="590853"/>
            <a:ext cx="381001" cy="3124202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46832" y="5301734"/>
            <a:ext cx="17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Truven MDCD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81800" y="2323679"/>
            <a:ext cx="2183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SCCS (5)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SCC (8)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CohortMethod (5)</a:t>
            </a:r>
          </a:p>
          <a:p>
            <a:endParaRPr lang="en-US" smtClean="0"/>
          </a:p>
        </p:txBody>
      </p:sp>
      <p:sp>
        <p:nvSpPr>
          <p:cNvPr id="13" name="TextBox 12"/>
          <p:cNvSpPr txBox="1"/>
          <p:nvPr/>
        </p:nvSpPr>
        <p:spPr>
          <a:xfrm>
            <a:off x="152400" y="2323678"/>
            <a:ext cx="2534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19 negative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4*19 positive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SCCS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600121"/>
              </p:ext>
            </p:extLst>
          </p:nvPr>
        </p:nvGraphicFramePr>
        <p:xfrm>
          <a:off x="0" y="1065304"/>
          <a:ext cx="4114800" cy="5792696"/>
        </p:xfrm>
        <a:graphic>
          <a:graphicData uri="http://schemas.openxmlformats.org/drawingml/2006/table">
            <a:tbl>
              <a:tblPr/>
              <a:tblGrid>
                <a:gridCol w="822960"/>
                <a:gridCol w="822960"/>
                <a:gridCol w="822960"/>
                <a:gridCol w="822960"/>
                <a:gridCol w="822960"/>
              </a:tblGrid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Analysis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True RR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E883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3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980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E883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783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A80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5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A80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7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3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69725" y="123183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Simple SCCS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Using pre-exposure window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Using age and season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Using event-dependent observation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MSCCS</a:t>
            </a:r>
          </a:p>
        </p:txBody>
      </p:sp>
    </p:spTree>
    <p:extLst>
      <p:ext uri="{BB962C8B-B14F-4D97-AF65-F5344CB8AC3E}">
        <p14:creationId xmlns:p14="http://schemas.microsoft.com/office/powerpoint/2010/main" val="38673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Forest plot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43" name="Picture 3" descr="C:\Users\mschuemi\Desktop\trueAndObs_sccs_a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026" y="977687"/>
            <a:ext cx="3937227" cy="551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2211" y="4648200"/>
            <a:ext cx="2209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mtClean="0"/>
              <a:t>Analysis 5:</a:t>
            </a:r>
          </a:p>
          <a:p>
            <a:r>
              <a:rPr lang="en-US" smtClean="0"/>
              <a:t>MSCCS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08979" y="2463842"/>
            <a:ext cx="24705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Carpal Tunnel Syndrome</a:t>
            </a: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505200" y="1143000"/>
            <a:ext cx="1066800" cy="1320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39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143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52400"/>
            <a:ext cx="5715000" cy="838200"/>
          </a:xfrm>
        </p:spPr>
        <p:txBody>
          <a:bodyPr/>
          <a:lstStyle/>
          <a:p>
            <a:r>
              <a:rPr lang="en-US" smtClean="0"/>
              <a:t>Results SCC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1343856"/>
            <a:ext cx="5257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/>
              <a:t>Length of exposure, index date in exposure window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/>
              <a:t>30 days of each exposure, index date in exposure window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/>
              <a:t>Length of exposure, index date in exposure window, require full obs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/>
              <a:t>30 days of each exposure, index date in exposure window, require full obs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/>
              <a:t>Length of exposure, index date ignored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/>
              <a:t>30 days of each exposure, index date ignored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/>
              <a:t>Length of exposure, index date ignored, require full obs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/>
              <a:t>30 days of each exposure, index date ignored, require full obs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243516"/>
              </p:ext>
            </p:extLst>
          </p:nvPr>
        </p:nvGraphicFramePr>
        <p:xfrm>
          <a:off x="-7620" y="364256"/>
          <a:ext cx="3733800" cy="6558156"/>
        </p:xfrm>
        <a:graphic>
          <a:graphicData uri="http://schemas.openxmlformats.org/drawingml/2006/table">
            <a:tbl>
              <a:tblPr/>
              <a:tblGrid>
                <a:gridCol w="746760"/>
                <a:gridCol w="746760"/>
                <a:gridCol w="746760"/>
                <a:gridCol w="746760"/>
                <a:gridCol w="746760"/>
              </a:tblGrid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Analysis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True RR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EC17B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17E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C47C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D47F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C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282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D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2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47C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5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17B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6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2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E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A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87D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4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C67C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D7E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8C4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3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97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</a:t>
                      </a:r>
                    </a:p>
                  </a:txBody>
                  <a:tcPr marL="5984" marR="5984" marT="59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6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Forest plot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3315" name="Picture 3" descr="C:\Users\mschuemi\Desktop\trueAndObs_scc_a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0" y="1049746"/>
            <a:ext cx="3913840" cy="547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2211" y="4648200"/>
            <a:ext cx="22098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mtClean="0"/>
              <a:t>Analysis 3:</a:t>
            </a:r>
          </a:p>
          <a:p>
            <a:r>
              <a:rPr lang="en-US"/>
              <a:t>Length of exposure, index date in exposure window, require full </a:t>
            </a:r>
            <a:r>
              <a:rPr lang="en-US" smtClean="0"/>
              <a:t>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9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CohortMethod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069612"/>
              </p:ext>
            </p:extLst>
          </p:nvPr>
        </p:nvGraphicFramePr>
        <p:xfrm>
          <a:off x="304800" y="1011078"/>
          <a:ext cx="4114800" cy="5867394"/>
        </p:xfrm>
        <a:graphic>
          <a:graphicData uri="http://schemas.openxmlformats.org/drawingml/2006/table">
            <a:tbl>
              <a:tblPr/>
              <a:tblGrid>
                <a:gridCol w="822960"/>
                <a:gridCol w="822960"/>
                <a:gridCol w="822960"/>
                <a:gridCol w="822960"/>
                <a:gridCol w="822960"/>
              </a:tblGrid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Analysis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True RR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C4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5BE7B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6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1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880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87D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A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81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3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D75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8D7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E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86E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BB7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8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3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783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7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E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2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</a:tr>
              <a:tr h="225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4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9436" marR="9436" marT="94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3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46979" y="1219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No matching, simple outcome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Matching plus simple outcome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Stratification plus stratified outcome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Matching plus stratified outcome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Matching plus full outcome model</a:t>
            </a:r>
          </a:p>
        </p:txBody>
      </p:sp>
    </p:spTree>
    <p:extLst>
      <p:ext uri="{BB962C8B-B14F-4D97-AF65-F5344CB8AC3E}">
        <p14:creationId xmlns:p14="http://schemas.microsoft.com/office/powerpoint/2010/main" val="131403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Forest plot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170" name="Picture 2" descr="C:\Users\mschuemi\Desktop\trueAndObs_cm_a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462" y="1194748"/>
            <a:ext cx="3728357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2211" y="4648200"/>
            <a:ext cx="2209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mtClean="0"/>
              <a:t>Analysis 3:</a:t>
            </a:r>
          </a:p>
          <a:p>
            <a:r>
              <a:rPr lang="en-US" smtClean="0"/>
              <a:t>Stratification </a:t>
            </a:r>
            <a:r>
              <a:rPr lang="en-US"/>
              <a:t>plus stratified outcome model</a:t>
            </a:r>
          </a:p>
        </p:txBody>
      </p:sp>
    </p:spTree>
    <p:extLst>
      <p:ext uri="{BB962C8B-B14F-4D97-AF65-F5344CB8AC3E}">
        <p14:creationId xmlns:p14="http://schemas.microsoft.com/office/powerpoint/2010/main" val="23892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evaluation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How well does a method perform on known problems?</a:t>
            </a:r>
          </a:p>
          <a:p>
            <a:r>
              <a:rPr lang="en-US" sz="2400" smtClean="0"/>
              <a:t>Is the effect estimate close to the real estimate? </a:t>
            </a:r>
          </a:p>
          <a:p>
            <a:pPr lvl="1"/>
            <a:r>
              <a:rPr lang="en-US" sz="2000" smtClean="0"/>
              <a:t>Mean Squared Error (MSE)</a:t>
            </a:r>
          </a:p>
          <a:p>
            <a:r>
              <a:rPr lang="en-US" sz="2400" smtClean="0"/>
              <a:t>Do positive controls have higher estimates than negative controls? </a:t>
            </a:r>
          </a:p>
          <a:p>
            <a:pPr lvl="1"/>
            <a:r>
              <a:rPr lang="en-US" sz="2000" smtClean="0"/>
              <a:t>Area Under the receiver-operator Curve (AUC)</a:t>
            </a:r>
          </a:p>
          <a:p>
            <a:r>
              <a:rPr lang="en-US" sz="2400" smtClean="0"/>
              <a:t>Does the 95% confidence interval contain the truth in 95% of the times?</a:t>
            </a:r>
          </a:p>
          <a:p>
            <a:pPr lvl="1"/>
            <a:r>
              <a:rPr lang="en-US" sz="2000" smtClean="0"/>
              <a:t>Coverage</a:t>
            </a:r>
          </a:p>
          <a:p>
            <a:pPr lvl="1"/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7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MSCCS best SCCS performer, but still vulnerable to confounding by indication</a:t>
            </a:r>
          </a:p>
          <a:p>
            <a:r>
              <a:rPr lang="en-US" smtClean="0"/>
              <a:t>Self-Controlled Cohort performs really well, but vulnerable to contra-indication (not injected)</a:t>
            </a:r>
          </a:p>
          <a:p>
            <a:r>
              <a:rPr lang="en-US" smtClean="0"/>
              <a:t>CohortMethod least </a:t>
            </a:r>
            <a:r>
              <a:rPr lang="en-US" smtClean="0"/>
              <a:t>powerful </a:t>
            </a:r>
            <a:r>
              <a:rPr lang="en-US" smtClean="0"/>
              <a:t>but high coverage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sure if results translate to other types of exposures and outcomes</a:t>
            </a:r>
          </a:p>
          <a:p>
            <a:r>
              <a:rPr lang="en-US" smtClean="0"/>
              <a:t>Use such an experiment to inform analysis choices for a particular hypthesis of interest</a:t>
            </a:r>
          </a:p>
          <a:p>
            <a:r>
              <a:rPr lang="en-US" smtClean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topic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Identifying the important questions that can be answered using observational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June 15</a:t>
            </a:r>
            <a:r>
              <a:rPr lang="en-US" baseline="30000" smtClean="0"/>
              <a:t>st</a:t>
            </a:r>
            <a:r>
              <a:rPr lang="en-US" smtClean="0"/>
              <a:t> </a:t>
            </a:r>
            <a:endParaRPr lang="en-US"/>
          </a:p>
          <a:p>
            <a:r>
              <a:rPr lang="en-US"/>
              <a:t>3pm Hong Kong / Taiwan</a:t>
            </a:r>
          </a:p>
          <a:p>
            <a:r>
              <a:rPr lang="en-US"/>
              <a:t>4pm South Korea</a:t>
            </a:r>
          </a:p>
          <a:p>
            <a:r>
              <a:rPr lang="en-US"/>
              <a:t>4:30pm Adelaide</a:t>
            </a:r>
          </a:p>
          <a:p>
            <a:r>
              <a:rPr lang="en-US" smtClean="0"/>
              <a:t>9am </a:t>
            </a:r>
            <a:r>
              <a:rPr lang="en-US"/>
              <a:t>Central European </a:t>
            </a:r>
            <a:r>
              <a:rPr lang="en-US" smtClean="0"/>
              <a:t>time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5943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Lessons learned from previous experiments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Issues with the OMOP experiment(s):</a:t>
            </a:r>
          </a:p>
          <a:p>
            <a:r>
              <a:rPr lang="en-US" sz="2400" smtClean="0"/>
              <a:t>Problem with contra-indication (relevant for known </a:t>
            </a:r>
            <a:r>
              <a:rPr lang="en-US" sz="2400"/>
              <a:t>positive </a:t>
            </a:r>
            <a:r>
              <a:rPr lang="en-US" sz="2400" smtClean="0"/>
              <a:t>controls). Also applies to OSIM2</a:t>
            </a:r>
          </a:p>
          <a:p>
            <a:r>
              <a:rPr lang="en-US" sz="2400" smtClean="0"/>
              <a:t>Limitations in methods library</a:t>
            </a:r>
          </a:p>
          <a:p>
            <a:pPr lvl="1"/>
            <a:r>
              <a:rPr lang="en-US" sz="2000" smtClean="0"/>
              <a:t>Forgot to censor in SCC</a:t>
            </a:r>
          </a:p>
          <a:p>
            <a:pPr lvl="1"/>
            <a:r>
              <a:rPr lang="en-US" sz="2000" smtClean="0"/>
              <a:t>MSCCS applied shrinkage to exposure of interest</a:t>
            </a:r>
          </a:p>
          <a:p>
            <a:pPr lvl="1"/>
            <a:r>
              <a:rPr lang="en-US" sz="2000" smtClean="0"/>
              <a:t>CohortMethod did not correct for differences in length of follow up</a:t>
            </a:r>
          </a:p>
          <a:p>
            <a:r>
              <a:rPr lang="en-US" sz="2400" smtClean="0"/>
              <a:t>Uncertainty around positive and negative status</a:t>
            </a:r>
          </a:p>
          <a:p>
            <a:r>
              <a:rPr lang="en-US" sz="2400" smtClean="0"/>
              <a:t>Don’t </a:t>
            </a:r>
            <a:r>
              <a:rPr lang="en-US" sz="2400"/>
              <a:t>know true RR if RR != 1</a:t>
            </a:r>
          </a:p>
          <a:p>
            <a:endParaRPr lang="en-US" sz="2400" smtClean="0"/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1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Understand performance of methods</a:t>
            </a:r>
          </a:p>
          <a:p>
            <a:r>
              <a:rPr lang="en-US" sz="2800" smtClean="0"/>
              <a:t>Investigate differences between databases</a:t>
            </a:r>
          </a:p>
          <a:p>
            <a:pPr lvl="1"/>
            <a:r>
              <a:rPr lang="en-US" sz="2400" smtClean="0"/>
              <a:t>Are some DBs better at population level estimation? (for specific exposures or outcomes)</a:t>
            </a:r>
          </a:p>
          <a:p>
            <a:r>
              <a:rPr lang="en-US" sz="2800" smtClean="0"/>
              <a:t>Develop a process that will inform the choice of methods used to answer a particular question</a:t>
            </a:r>
          </a:p>
          <a:p>
            <a:r>
              <a:rPr lang="en-US" sz="2800" smtClean="0"/>
              <a:t>First step: </a:t>
            </a:r>
            <a:r>
              <a:rPr lang="en-US" sz="2800" b="1" smtClean="0"/>
              <a:t>pilot experiment</a:t>
            </a:r>
            <a:endParaRPr lang="en-US" sz="28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 as a package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>
                <a:hlinkClick r:id="rId2"/>
              </a:rPr>
              <a:t>https://</a:t>
            </a:r>
            <a:r>
              <a:rPr lang="en-US" sz="2400" smtClean="0">
                <a:hlinkClick r:id="rId2"/>
              </a:rPr>
              <a:t>github.com/OHDSI/StudyProtocolSandbox/tree/master/PopEstMethodEvaluation</a:t>
            </a:r>
            <a:endParaRPr lang="en-US" sz="2400" smtClean="0"/>
          </a:p>
          <a:p>
            <a:pPr marL="0" indent="0" algn="ctr"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lowchart: Magnetic Disk 4"/>
          <p:cNvSpPr/>
          <p:nvPr/>
        </p:nvSpPr>
        <p:spPr>
          <a:xfrm>
            <a:off x="3946595" y="4208386"/>
            <a:ext cx="1371600" cy="83820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Data</a:t>
            </a: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1929010"/>
            <a:ext cx="1141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Methods</a:t>
            </a:r>
            <a:endParaRPr lang="en-US" sz="2000" b="1"/>
          </a:p>
        </p:txBody>
      </p:sp>
      <p:sp>
        <p:nvSpPr>
          <p:cNvPr id="8" name="TextBox 7"/>
          <p:cNvSpPr txBox="1"/>
          <p:nvPr/>
        </p:nvSpPr>
        <p:spPr>
          <a:xfrm>
            <a:off x="54591" y="1960131"/>
            <a:ext cx="2794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/>
              <a:t>Exposure-Outcome pairs</a:t>
            </a:r>
            <a:endParaRPr lang="en-US" sz="2000" b="1"/>
          </a:p>
        </p:txBody>
      </p:sp>
      <p:sp>
        <p:nvSpPr>
          <p:cNvPr id="7" name="Up-Down Arrow 6"/>
          <p:cNvSpPr/>
          <p:nvPr/>
        </p:nvSpPr>
        <p:spPr>
          <a:xfrm rot="2547543">
            <a:off x="5494047" y="2208388"/>
            <a:ext cx="381000" cy="2153805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19052457" flipH="1">
            <a:off x="3361578" y="2208388"/>
            <a:ext cx="381000" cy="2153805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 rot="16200000" flipH="1">
            <a:off x="4381050" y="590853"/>
            <a:ext cx="381001" cy="3124202"/>
          </a:xfrm>
          <a:prstGeom prst="up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9" y="1295400"/>
            <a:ext cx="869395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37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Exposure-outcome pairs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mtClean="0"/>
              <a:t>RR = 1</a:t>
            </a:r>
          </a:p>
          <a:p>
            <a:r>
              <a:rPr lang="en-US" sz="2400" smtClean="0"/>
              <a:t>Exposure: Diclofenac</a:t>
            </a:r>
          </a:p>
          <a:p>
            <a:r>
              <a:rPr lang="en-US" sz="2400" smtClean="0"/>
              <a:t>Outcomes:</a:t>
            </a:r>
          </a:p>
          <a:p>
            <a:pPr lvl="1"/>
            <a:r>
              <a:rPr lang="en-US" sz="2000" smtClean="0"/>
              <a:t>35 negative controls (in inpatient setting)</a:t>
            </a:r>
          </a:p>
          <a:p>
            <a:pPr lvl="1"/>
            <a:r>
              <a:rPr lang="en-US" sz="2000" smtClean="0"/>
              <a:t>&gt;= 100 events during diclofenac exposure</a:t>
            </a:r>
          </a:p>
          <a:p>
            <a:pPr lvl="1"/>
            <a:r>
              <a:rPr lang="en-US" sz="2000" smtClean="0"/>
              <a:t>19 negative controls left</a:t>
            </a:r>
          </a:p>
          <a:p>
            <a:pPr marL="457200" lvl="1" indent="0">
              <a:buNone/>
            </a:pP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9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1519</Words>
  <Application>Microsoft Office PowerPoint</Application>
  <PresentationFormat>On-screen Show (4:3)</PresentationFormat>
  <Paragraphs>721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OHDSI Method Evaluation</vt:lpstr>
      <vt:lpstr>Quick recap of previous meeting</vt:lpstr>
      <vt:lpstr>Method evaluation</vt:lpstr>
      <vt:lpstr>Lessons learned from previous experiments</vt:lpstr>
      <vt:lpstr>Objectives</vt:lpstr>
      <vt:lpstr>Experiment as a package</vt:lpstr>
      <vt:lpstr>Experiment overview</vt:lpstr>
      <vt:lpstr>Data</vt:lpstr>
      <vt:lpstr>Exposure-outcome pairs</vt:lpstr>
      <vt:lpstr>Signal injection</vt:lpstr>
      <vt:lpstr>Exposure-outcome pairs</vt:lpstr>
      <vt:lpstr>Signal injection limitations</vt:lpstr>
      <vt:lpstr>Methods</vt:lpstr>
      <vt:lpstr>Self-Controlled Case Series</vt:lpstr>
      <vt:lpstr>Self-Controlled Case Series</vt:lpstr>
      <vt:lpstr>Self-Controlled Case Series</vt:lpstr>
      <vt:lpstr>Self-Controlled Cohort</vt:lpstr>
      <vt:lpstr>New-user cohort design</vt:lpstr>
      <vt:lpstr>Randomized controlled trial</vt:lpstr>
      <vt:lpstr>New-user cohort design</vt:lpstr>
      <vt:lpstr>Propensity model</vt:lpstr>
      <vt:lpstr>Outcome model</vt:lpstr>
      <vt:lpstr>Pilot experiment overview</vt:lpstr>
      <vt:lpstr>Results SCCS</vt:lpstr>
      <vt:lpstr>Forest plot</vt:lpstr>
      <vt:lpstr>Results SCC</vt:lpstr>
      <vt:lpstr>Forest plot</vt:lpstr>
      <vt:lpstr>Results CohortMethod</vt:lpstr>
      <vt:lpstr>Forest plot</vt:lpstr>
      <vt:lpstr>Discussion</vt:lpstr>
      <vt:lpstr>Discussion</vt:lpstr>
      <vt:lpstr>Next topic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273</cp:revision>
  <dcterms:created xsi:type="dcterms:W3CDTF">2013-12-30T14:14:20Z</dcterms:created>
  <dcterms:modified xsi:type="dcterms:W3CDTF">2016-06-01T09:32:12Z</dcterms:modified>
</cp:coreProperties>
</file>