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13"/>
  </p:notesMasterIdLst>
  <p:sldIdLst>
    <p:sldId id="256" r:id="rId2"/>
    <p:sldId id="313" r:id="rId3"/>
    <p:sldId id="258" r:id="rId4"/>
    <p:sldId id="353" r:id="rId5"/>
    <p:sldId id="259" r:id="rId6"/>
    <p:sldId id="351" r:id="rId7"/>
    <p:sldId id="265" r:id="rId8"/>
    <p:sldId id="261" r:id="rId9"/>
    <p:sldId id="358" r:id="rId10"/>
    <p:sldId id="357" r:id="rId11"/>
    <p:sldId id="359" r:id="rId12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8"/>
    <p:restoredTop sz="94620"/>
  </p:normalViewPr>
  <p:slideViewPr>
    <p:cSldViewPr snapToGrid="0" snapToObjects="1">
      <p:cViewPr>
        <p:scale>
          <a:sx n="230" d="100"/>
          <a:sy n="230" d="100"/>
        </p:scale>
        <p:origin x="3184" y="-2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93912-0ED2-CF4B-9D6B-5D052326D662}" type="datetimeFigureOut">
              <a:rPr lang="en-US" smtClean="0"/>
              <a:t>1/6/17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FC64E-E6D3-5548-A13C-D6FCABBC2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FC64E-E6D3-5548-A13C-D6FCABBC27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43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FC64E-E6D3-5548-A13C-D6FCABBC27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86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980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3E188-7D21-8743-B60D-939AF7DCB01B}" type="datetime1">
              <a:rPr lang="en-US" smtClean="0"/>
              <a:t>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Outcomes Insights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273F-55DE-DF47-B7F7-9F97E3C1C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01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597F-D4DC-5F46-8F9E-A10A5A617325}" type="datetime1">
              <a:rPr lang="en-US" smtClean="0"/>
              <a:t>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Outcomes Insights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273F-55DE-DF47-B7F7-9F97E3C1CFE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23888" y="4589464"/>
            <a:ext cx="7886700" cy="0"/>
          </a:xfrm>
          <a:prstGeom prst="line">
            <a:avLst/>
          </a:prstGeom>
          <a:ln>
            <a:solidFill>
              <a:srgbClr val="FFB8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650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76728"/>
            <a:ext cx="3886200" cy="534399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76728"/>
            <a:ext cx="3886200" cy="534399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6FBB-DA8D-2B44-9997-742D514276AA}" type="datetime1">
              <a:rPr lang="en-US" smtClean="0"/>
              <a:t>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Outcomes Insights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273F-55DE-DF47-B7F7-9F97E3C1C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76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7417"/>
            <a:ext cx="7886700" cy="8994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37678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61590"/>
            <a:ext cx="3868340" cy="4489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959" y="1237678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061590"/>
            <a:ext cx="3887391" cy="44891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91A9-130B-D745-879B-46C0DE02E52E}" type="datetime1">
              <a:rPr lang="en-US" smtClean="0"/>
              <a:t>1/6/17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Outcomes Insights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273F-55DE-DF47-B7F7-9F97E3C1C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92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C9B0-EBAD-114C-B26C-BAF71B70D24D}" type="datetime1">
              <a:rPr lang="en-US" smtClean="0"/>
              <a:t>1/6/17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Outcomes Insights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273F-55DE-DF47-B7F7-9F97E3C1C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14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8916-AE7A-5C4C-8403-7A4C09F11774}" type="datetime1">
              <a:rPr lang="en-US" smtClean="0"/>
              <a:pPr/>
              <a:t>1/6/17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Outcomes Insights 2017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273F-55DE-DF47-B7F7-9F97E3C1CF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76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52466"/>
            <a:ext cx="7885509" cy="93496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221698"/>
            <a:ext cx="4629150" cy="532150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221697"/>
            <a:ext cx="2949178" cy="532150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34E82-3F95-804D-B9ED-BEE1EA5DDD0E}" type="datetime1">
              <a:rPr lang="en-US" smtClean="0"/>
              <a:t>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Outcomes Insights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273F-55DE-DF47-B7F7-9F97E3C1C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80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"/>
            <a:ext cx="9144000" cy="1096504"/>
          </a:xfrm>
          <a:prstGeom prst="rect">
            <a:avLst/>
          </a:prstGeom>
          <a:gradFill flip="none" rotWithShape="1">
            <a:gsLst>
              <a:gs pos="0">
                <a:srgbClr val="FFB819"/>
              </a:gs>
              <a:gs pos="100000">
                <a:srgbClr val="FED55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0" y="6626906"/>
            <a:ext cx="9144000" cy="231094"/>
          </a:xfrm>
          <a:prstGeom prst="rect">
            <a:avLst/>
          </a:prstGeom>
          <a:gradFill flip="none" rotWithShape="1">
            <a:gsLst>
              <a:gs pos="0">
                <a:srgbClr val="FFB819"/>
              </a:gs>
              <a:gs pos="100000">
                <a:srgbClr val="FED55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61349"/>
            <a:ext cx="7886700" cy="973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57853"/>
            <a:ext cx="7886700" cy="5407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633148"/>
            <a:ext cx="2057400" cy="194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2EDB8916-AE7A-5C4C-8403-7A4C09F11774}" type="datetime1">
              <a:rPr lang="en-US" smtClean="0"/>
              <a:pPr/>
              <a:t>1/6/17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633145"/>
            <a:ext cx="3086100" cy="1948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Copyright Outcomes Insights 2017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633145"/>
            <a:ext cx="2057400" cy="1948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1CBC273F-55DE-DF47-B7F7-9F97E3C1CF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9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002856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rgbClr val="002856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rgbClr val="002856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2856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rgbClr val="002856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rgbClr val="002856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ark@outins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Jigsaw Study Builder:  Architecture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Mark D. Danese, MHS, PhD</a:t>
            </a:r>
          </a:p>
          <a:p>
            <a:r>
              <a:rPr lang="en-US" dirty="0" smtClean="0"/>
              <a:t>Ryan Duryea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Outcomes Insights, Inc.</a:t>
            </a:r>
          </a:p>
          <a:p>
            <a:r>
              <a:rPr lang="en-US" dirty="0" smtClean="0"/>
              <a:t>2801 </a:t>
            </a:r>
            <a:r>
              <a:rPr lang="en-US" dirty="0" err="1" smtClean="0"/>
              <a:t>Townsgate</a:t>
            </a:r>
            <a:r>
              <a:rPr lang="en-US" dirty="0" smtClean="0"/>
              <a:t> Road, Suite 330</a:t>
            </a:r>
          </a:p>
          <a:p>
            <a:r>
              <a:rPr lang="en-US" dirty="0" smtClean="0"/>
              <a:t>Westlake Village, CA 91361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55" y="5611295"/>
            <a:ext cx="3810000" cy="896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068" y="5717331"/>
            <a:ext cx="2923903" cy="89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25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Test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Needed a way to verify all algorithms in a database could successfully run against a particular dataset</a:t>
            </a:r>
          </a:p>
          <a:p>
            <a:r>
              <a:rPr lang="en-US" dirty="0" smtClean="0"/>
              <a:t>Created a Rails app that will</a:t>
            </a:r>
          </a:p>
          <a:p>
            <a:pPr lvl="1"/>
            <a:r>
              <a:rPr lang="en-US" dirty="0"/>
              <a:t>Read all algorithms from an "algorithms</a:t>
            </a:r>
            <a:r>
              <a:rPr lang="en-US"/>
              <a:t>" </a:t>
            </a:r>
            <a:r>
              <a:rPr lang="en-US" smtClean="0"/>
              <a:t>database</a:t>
            </a:r>
            <a:endParaRPr lang="en-US" dirty="0" smtClean="0"/>
          </a:p>
          <a:p>
            <a:pPr lvl="1"/>
            <a:r>
              <a:rPr lang="en-US" dirty="0" smtClean="0"/>
              <a:t>Run </a:t>
            </a:r>
            <a:r>
              <a:rPr lang="en-US" dirty="0"/>
              <a:t>the query generated from </a:t>
            </a:r>
            <a:r>
              <a:rPr lang="en-US" dirty="0" smtClean="0"/>
              <a:t>each algorithm </a:t>
            </a:r>
            <a:r>
              <a:rPr lang="en-US" dirty="0"/>
              <a:t>against the </a:t>
            </a:r>
            <a:r>
              <a:rPr lang="en-US" dirty="0" smtClean="0"/>
              <a:t>database </a:t>
            </a:r>
            <a:r>
              <a:rPr lang="en-US" dirty="0"/>
              <a:t>and record:</a:t>
            </a:r>
          </a:p>
          <a:p>
            <a:pPr lvl="2"/>
            <a:r>
              <a:rPr lang="en-US" dirty="0"/>
              <a:t>success/failure of algorithm</a:t>
            </a:r>
          </a:p>
          <a:p>
            <a:pPr lvl="2"/>
            <a:r>
              <a:rPr lang="en-US" dirty="0"/>
              <a:t>the time it took the query to run</a:t>
            </a:r>
          </a:p>
          <a:p>
            <a:pPr lvl="2"/>
            <a:r>
              <a:rPr lang="en-US" dirty="0"/>
              <a:t>the query profile</a:t>
            </a:r>
          </a:p>
          <a:p>
            <a:pPr lvl="2"/>
            <a:r>
              <a:rPr lang="en-US" dirty="0"/>
              <a:t>any error messages if an error occurs</a:t>
            </a:r>
          </a:p>
          <a:p>
            <a:pPr lvl="2"/>
            <a:r>
              <a:rPr lang="en-US" dirty="0"/>
              <a:t>a hash of the results if query succeeds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273F-55DE-DF47-B7F7-9F97E3C1CFEB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Outcomes Insights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78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 Danese, MHS, PhD</a:t>
            </a:r>
          </a:p>
          <a:p>
            <a:r>
              <a:rPr lang="en-US" dirty="0" smtClean="0"/>
              <a:t>Outcomes Insights, Inc.</a:t>
            </a:r>
          </a:p>
          <a:p>
            <a:r>
              <a:rPr lang="en-US" dirty="0" smtClean="0">
                <a:hlinkClick r:id="rId2"/>
              </a:rPr>
              <a:t>mark@outins.com</a:t>
            </a:r>
            <a:endParaRPr lang="en-US" dirty="0" smtClean="0"/>
          </a:p>
          <a:p>
            <a:r>
              <a:rPr lang="en-US" dirty="0" smtClean="0"/>
              <a:t>Phone</a:t>
            </a:r>
          </a:p>
          <a:p>
            <a:pPr lvl="1"/>
            <a:r>
              <a:rPr lang="en-US" dirty="0" smtClean="0"/>
              <a:t>1-805-498-0034 (office)</a:t>
            </a:r>
          </a:p>
          <a:p>
            <a:pPr lvl="1"/>
            <a:r>
              <a:rPr lang="en-US" dirty="0" smtClean="0"/>
              <a:t>1-805-368-2013 (mobile)</a:t>
            </a:r>
          </a:p>
          <a:p>
            <a:r>
              <a:rPr lang="en-US" dirty="0" smtClean="0"/>
              <a:t>Address</a:t>
            </a:r>
          </a:p>
          <a:p>
            <a:pPr lvl="1"/>
            <a:r>
              <a:rPr lang="en-US" dirty="0" smtClean="0"/>
              <a:t>2801 </a:t>
            </a:r>
            <a:r>
              <a:rPr lang="en-US" dirty="0" err="1" smtClean="0"/>
              <a:t>Townsgate</a:t>
            </a:r>
            <a:r>
              <a:rPr lang="en-US" dirty="0"/>
              <a:t> </a:t>
            </a:r>
            <a:r>
              <a:rPr lang="en-US" dirty="0" smtClean="0"/>
              <a:t>Road, Suite 330</a:t>
            </a:r>
          </a:p>
          <a:p>
            <a:pPr lvl="1"/>
            <a:r>
              <a:rPr lang="en-US" dirty="0" smtClean="0"/>
              <a:t>Westlake Village, CA 91361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Outcomes Insights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273F-55DE-DF47-B7F7-9F97E3C1CF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6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Jigsaw?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Goal:</a:t>
            </a:r>
          </a:p>
          <a:p>
            <a:pPr lvl="1"/>
            <a:r>
              <a:rPr lang="en-US" dirty="0" smtClean="0"/>
              <a:t>To query observational datasets and </a:t>
            </a:r>
            <a:r>
              <a:rPr lang="en-US" smtClean="0"/>
              <a:t>extract data for </a:t>
            </a:r>
            <a:r>
              <a:rPr lang="en-US" dirty="0" smtClean="0"/>
              <a:t>a specific study design</a:t>
            </a:r>
          </a:p>
          <a:p>
            <a:r>
              <a:rPr lang="en-US" dirty="0" smtClean="0"/>
              <a:t>Design Considerations</a:t>
            </a:r>
          </a:p>
          <a:p>
            <a:pPr lvl="1"/>
            <a:r>
              <a:rPr lang="en-US" dirty="0" smtClean="0"/>
              <a:t>Flexibility</a:t>
            </a:r>
          </a:p>
          <a:p>
            <a:pPr lvl="2"/>
            <a:r>
              <a:rPr lang="en-US" dirty="0" smtClean="0"/>
              <a:t>Provide a declarative language to unambiguously define queries independent of any relational database system (ConceptQL)</a:t>
            </a:r>
          </a:p>
          <a:p>
            <a:pPr lvl="2"/>
            <a:r>
              <a:rPr lang="en-US" dirty="0" smtClean="0"/>
              <a:t>Generate SQL-based queries for various databases, including Impala</a:t>
            </a:r>
            <a:endParaRPr lang="en-US" dirty="0"/>
          </a:p>
          <a:p>
            <a:pPr lvl="2"/>
            <a:r>
              <a:rPr lang="en-US" dirty="0" smtClean="0"/>
              <a:t>Support different data models including OMOP and our own Generalized Data Model</a:t>
            </a:r>
          </a:p>
          <a:p>
            <a:pPr lvl="1"/>
            <a:r>
              <a:rPr lang="en-US" dirty="0" smtClean="0"/>
              <a:t>Consistency</a:t>
            </a:r>
          </a:p>
          <a:p>
            <a:pPr lvl="2"/>
            <a:r>
              <a:rPr lang="en-US" dirty="0" smtClean="0"/>
              <a:t>To provide a consistent approach to designing and implementing studies</a:t>
            </a:r>
          </a:p>
          <a:p>
            <a:pPr lvl="1"/>
            <a:r>
              <a:rPr lang="en-US" dirty="0" smtClean="0"/>
              <a:t>Speed </a:t>
            </a:r>
          </a:p>
          <a:p>
            <a:pPr lvl="2"/>
            <a:r>
              <a:rPr lang="en-US" dirty="0" smtClean="0"/>
              <a:t>Allow users to </a:t>
            </a:r>
            <a:r>
              <a:rPr lang="en-US" b="1" dirty="0" smtClean="0"/>
              <a:t>conduct</a:t>
            </a:r>
            <a:r>
              <a:rPr lang="en-US" dirty="0" smtClean="0"/>
              <a:t> </a:t>
            </a:r>
            <a:r>
              <a:rPr lang="en-US" b="1" dirty="0" smtClean="0"/>
              <a:t>research</a:t>
            </a:r>
            <a:r>
              <a:rPr lang="en-US" dirty="0" smtClean="0"/>
              <a:t> faster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273F-55DE-DF47-B7F7-9F97E3C1CFEB}" type="slidenum">
              <a:rPr lang="en-US" smtClean="0"/>
              <a:t>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Outcomes Insights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94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3500" y="335184"/>
            <a:ext cx="3524116" cy="427355"/>
          </a:xfrm>
        </p:spPr>
        <p:txBody>
          <a:bodyPr>
            <a:noAutofit/>
          </a:bodyPr>
          <a:lstStyle/>
          <a:p>
            <a:r>
              <a:rPr lang="en-US" dirty="0" smtClean="0"/>
              <a:t>Jigsaw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670623"/>
            <a:ext cx="2057400" cy="170778"/>
          </a:xfrm>
        </p:spPr>
        <p:txBody>
          <a:bodyPr/>
          <a:lstStyle/>
          <a:p>
            <a:fld id="{1CBC273F-55DE-DF47-B7F7-9F97E3C1CFEB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670623"/>
            <a:ext cx="3086100" cy="160066"/>
          </a:xfrm>
        </p:spPr>
        <p:txBody>
          <a:bodyPr/>
          <a:lstStyle/>
          <a:p>
            <a:r>
              <a:rPr lang="en-US" smtClean="0"/>
              <a:t>Copyright Outcomes Insights 2017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1360"/>
            <a:ext cx="9144000" cy="58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06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of Conducting A Study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273F-55DE-DF47-B7F7-9F97E3C1CFEB}" type="slidenum">
              <a:rPr lang="en-US" smtClean="0"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Outcomes Insights 2017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425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15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450" y="295829"/>
            <a:ext cx="6432550" cy="6267450"/>
          </a:xfrm>
        </p:spPr>
      </p:pic>
      <p:sp>
        <p:nvSpPr>
          <p:cNvPr id="6" name="TextBox 5"/>
          <p:cNvSpPr txBox="1"/>
          <p:nvPr/>
        </p:nvSpPr>
        <p:spPr>
          <a:xfrm>
            <a:off x="119921" y="-59961"/>
            <a:ext cx="2464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Anatomy of a Study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670623"/>
            <a:ext cx="2057400" cy="170778"/>
          </a:xfrm>
        </p:spPr>
        <p:txBody>
          <a:bodyPr/>
          <a:lstStyle/>
          <a:p>
            <a:fld id="{1CBC273F-55DE-DF47-B7F7-9F97E3C1CFEB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670623"/>
            <a:ext cx="3086100" cy="160066"/>
          </a:xfrm>
        </p:spPr>
        <p:txBody>
          <a:bodyPr/>
          <a:lstStyle/>
          <a:p>
            <a:r>
              <a:rPr lang="en-US" smtClean="0"/>
              <a:t>Copyright Outcomes Insights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756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Queries for a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ConceptQL </a:t>
            </a:r>
          </a:p>
          <a:p>
            <a:pPr lvl="1"/>
            <a:r>
              <a:rPr lang="en-US" dirty="0" smtClean="0"/>
              <a:t>Unambiguous representation of a query</a:t>
            </a:r>
          </a:p>
          <a:p>
            <a:pPr lvl="1"/>
            <a:r>
              <a:rPr lang="en-US" dirty="0" smtClean="0"/>
              <a:t>Stored as JSON object (not SQL)</a:t>
            </a:r>
          </a:p>
          <a:p>
            <a:pPr lvl="1"/>
            <a:r>
              <a:rPr lang="en-US" dirty="0" smtClean="0"/>
              <a:t>Allows for substantial complexity</a:t>
            </a:r>
          </a:p>
          <a:p>
            <a:pPr lvl="1"/>
            <a:r>
              <a:rPr lang="en-US" dirty="0" smtClean="0"/>
              <a:t>Open Source</a:t>
            </a:r>
          </a:p>
          <a:p>
            <a:r>
              <a:rPr lang="en-US" dirty="0" smtClean="0"/>
              <a:t>Uses Ruby Sequel library</a:t>
            </a:r>
          </a:p>
          <a:p>
            <a:pPr lvl="1"/>
            <a:r>
              <a:rPr lang="en-US" dirty="0" smtClean="0"/>
              <a:t>Uses JSON object to generate ANSI standard SQL for a specific database (e.g., Impala, Oracle, PostgreSQL, etc.)</a:t>
            </a:r>
          </a:p>
          <a:p>
            <a:pPr lvl="1"/>
            <a:r>
              <a:rPr lang="en-US" dirty="0" smtClean="0"/>
              <a:t>SQL only – does not use database specific languages</a:t>
            </a:r>
          </a:p>
          <a:p>
            <a:pPr lvl="1"/>
            <a:r>
              <a:rPr lang="en-US" dirty="0" smtClean="0"/>
              <a:t>Syntactically correct</a:t>
            </a:r>
          </a:p>
          <a:p>
            <a:pPr lvl="1"/>
            <a:r>
              <a:rPr lang="en-US" dirty="0" smtClean="0"/>
              <a:t>Not optimized for speed</a:t>
            </a:r>
          </a:p>
          <a:p>
            <a:pPr lvl="2"/>
            <a:r>
              <a:rPr lang="en-US" dirty="0" smtClean="0"/>
              <a:t>Too many factors to account for</a:t>
            </a:r>
          </a:p>
          <a:p>
            <a:pPr lvl="2"/>
            <a:r>
              <a:rPr lang="en-US" dirty="0" smtClean="0"/>
              <a:t>This is the job of the query planner and the database system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273F-55DE-DF47-B7F7-9F97E3C1CFEB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Outcomes Insights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3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9281" y="365435"/>
            <a:ext cx="5713413" cy="828675"/>
          </a:xfrm>
        </p:spPr>
        <p:txBody>
          <a:bodyPr>
            <a:normAutofit/>
          </a:bodyPr>
          <a:lstStyle/>
          <a:p>
            <a:r>
              <a:rPr lang="en-US" dirty="0" smtClean="0"/>
              <a:t>Algorithm Representation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204" y="5288340"/>
            <a:ext cx="598403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Interpretation: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By person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S</a:t>
            </a:r>
            <a:r>
              <a:rPr lang="en-US" sz="1600" dirty="0" smtClean="0"/>
              <a:t>elect all hypertension diagnoses that come after a myocardial infarction diagnosis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T</a:t>
            </a:r>
            <a:r>
              <a:rPr lang="en-US" sz="1600" dirty="0" smtClean="0"/>
              <a:t>ake the first (earliest) hypertension diagnosis </a:t>
            </a:r>
            <a:br>
              <a:rPr lang="en-US" sz="1600" dirty="0" smtClean="0"/>
            </a:br>
            <a:endParaRPr lang="en-US" sz="1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34" y="365130"/>
            <a:ext cx="2580693" cy="6338543"/>
          </a:xfrm>
          <a:prstGeom prst="rect">
            <a:avLst/>
          </a:prstGeom>
        </p:spPr>
      </p:pic>
      <p:sp>
        <p:nvSpPr>
          <p:cNvPr id="17" name="Left Brace 16"/>
          <p:cNvSpPr/>
          <p:nvPr/>
        </p:nvSpPr>
        <p:spPr>
          <a:xfrm>
            <a:off x="6002694" y="441649"/>
            <a:ext cx="311797" cy="625151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814983" y="3244238"/>
            <a:ext cx="1343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Storage:</a:t>
            </a:r>
          </a:p>
          <a:p>
            <a:r>
              <a:rPr lang="en-US" dirty="0" smtClean="0"/>
              <a:t>JSON format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33150" y="1119970"/>
            <a:ext cx="3774401" cy="370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Visualization:</a:t>
            </a:r>
            <a:endParaRPr lang="en-US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333150" y="1426102"/>
            <a:ext cx="3684543" cy="3909381"/>
            <a:chOff x="333150" y="1426102"/>
            <a:chExt cx="3684543" cy="390938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20"/>
            <a:stretch/>
          </p:blipFill>
          <p:spPr>
            <a:xfrm>
              <a:off x="333150" y="1426102"/>
              <a:ext cx="3684543" cy="3909381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3502090" y="4951445"/>
              <a:ext cx="441649" cy="3840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670623"/>
            <a:ext cx="2057400" cy="170778"/>
          </a:xfrm>
        </p:spPr>
        <p:txBody>
          <a:bodyPr/>
          <a:lstStyle/>
          <a:p>
            <a:fld id="{1CBC273F-55DE-DF47-B7F7-9F97E3C1CFEB}" type="slidenum">
              <a:rPr lang="en-US" smtClean="0"/>
              <a:t>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670623"/>
            <a:ext cx="3086100" cy="160066"/>
          </a:xfrm>
        </p:spPr>
        <p:txBody>
          <a:bodyPr/>
          <a:lstStyle/>
          <a:p>
            <a:r>
              <a:rPr lang="en-US" smtClean="0"/>
              <a:t>Copyright Outcomes Insights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3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7086" y="251914"/>
            <a:ext cx="7886700" cy="5492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Components of an Observational Study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0" b="2410"/>
          <a:stretch/>
        </p:blipFill>
        <p:spPr>
          <a:xfrm>
            <a:off x="0" y="988423"/>
            <a:ext cx="9144000" cy="586957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670623"/>
            <a:ext cx="2057400" cy="170778"/>
          </a:xfrm>
        </p:spPr>
        <p:txBody>
          <a:bodyPr/>
          <a:lstStyle/>
          <a:p>
            <a:fld id="{1CBC273F-55DE-DF47-B7F7-9F97E3C1CFEB}" type="slidenum">
              <a:rPr lang="en-US" smtClean="0"/>
              <a:t>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670623"/>
            <a:ext cx="3086100" cy="160066"/>
          </a:xfrm>
        </p:spPr>
        <p:txBody>
          <a:bodyPr/>
          <a:lstStyle/>
          <a:p>
            <a:r>
              <a:rPr lang="en-US" smtClean="0"/>
              <a:t>Copyright Outcomes Insights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41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Cloudera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Needed to create adapter for Ruby’s Sequel library</a:t>
            </a:r>
          </a:p>
          <a:p>
            <a:pPr lvl="1"/>
            <a:r>
              <a:rPr lang="en-US" dirty="0" smtClean="0"/>
              <a:t>Specific Impala syntax</a:t>
            </a:r>
          </a:p>
          <a:p>
            <a:r>
              <a:rPr lang="en-US" dirty="0" smtClean="0"/>
              <a:t>Driver Issues</a:t>
            </a:r>
          </a:p>
          <a:p>
            <a:pPr lvl="1"/>
            <a:r>
              <a:rPr lang="en-US" dirty="0" smtClean="0"/>
              <a:t>Using Impala-Ruby which is not supported by Cloudera, but may move to Cloudera-supported JDBC</a:t>
            </a:r>
          </a:p>
          <a:p>
            <a:r>
              <a:rPr lang="en-US" dirty="0" smtClean="0"/>
              <a:t>Kerberos</a:t>
            </a:r>
          </a:p>
          <a:p>
            <a:pPr lvl="1"/>
            <a:r>
              <a:rPr lang="en-US" dirty="0" smtClean="0"/>
              <a:t>Authentication</a:t>
            </a:r>
          </a:p>
          <a:p>
            <a:pPr lvl="1"/>
            <a:r>
              <a:rPr lang="en-US" dirty="0" smtClean="0"/>
              <a:t>Impersonation</a:t>
            </a:r>
          </a:p>
          <a:p>
            <a:r>
              <a:rPr lang="en-US" dirty="0" smtClean="0"/>
              <a:t>SQL syntax</a:t>
            </a:r>
          </a:p>
          <a:p>
            <a:pPr lvl="1"/>
            <a:r>
              <a:rPr lang="en-US" dirty="0" err="1" smtClean="0"/>
              <a:t>Datetime</a:t>
            </a:r>
            <a:endParaRPr lang="en-US" dirty="0" smtClean="0"/>
          </a:p>
          <a:p>
            <a:pPr lvl="2"/>
            <a:r>
              <a:rPr lang="en-US" dirty="0" smtClean="0"/>
              <a:t>Handled by Ruby Sequel</a:t>
            </a:r>
          </a:p>
          <a:p>
            <a:pPr lvl="1"/>
            <a:r>
              <a:rPr lang="en-US" dirty="0" smtClean="0"/>
              <a:t>No temp tables</a:t>
            </a:r>
          </a:p>
          <a:p>
            <a:pPr lvl="2"/>
            <a:r>
              <a:rPr lang="en-US" dirty="0" smtClean="0"/>
              <a:t>Using common table expressions (CTE)</a:t>
            </a:r>
          </a:p>
          <a:p>
            <a:pPr lvl="1"/>
            <a:r>
              <a:rPr lang="en-US" dirty="0" smtClean="0"/>
              <a:t>Limits on IN (for large code sets)</a:t>
            </a:r>
          </a:p>
          <a:p>
            <a:pPr lvl="2"/>
            <a:r>
              <a:rPr lang="en-US" dirty="0" smtClean="0"/>
              <a:t>Using CTE</a:t>
            </a:r>
          </a:p>
          <a:p>
            <a:pPr lvl="1"/>
            <a:r>
              <a:rPr lang="en-US" dirty="0" smtClean="0"/>
              <a:t>No INTERSECT, EXCEPT operations</a:t>
            </a:r>
          </a:p>
          <a:p>
            <a:pPr lvl="1"/>
            <a:r>
              <a:rPr lang="en-US" dirty="0" smtClean="0"/>
              <a:t>Others . . . 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Initially, many queries failed to run</a:t>
            </a:r>
          </a:p>
          <a:p>
            <a:pPr lvl="1"/>
            <a:r>
              <a:rPr lang="en-US" dirty="0" smtClean="0"/>
              <a:t>Change UNION =&gt; UNION ALL</a:t>
            </a:r>
          </a:p>
          <a:p>
            <a:pPr lvl="1"/>
            <a:r>
              <a:rPr lang="en-US" dirty="0" smtClean="0"/>
              <a:t>Avoid GROUP BY where possible</a:t>
            </a:r>
          </a:p>
          <a:p>
            <a:r>
              <a:rPr lang="en-US" dirty="0"/>
              <a:t>Memory limits (MEM_LIMIT)</a:t>
            </a:r>
          </a:p>
          <a:p>
            <a:pPr lvl="1"/>
            <a:r>
              <a:rPr lang="en-US" dirty="0"/>
              <a:t>Impala 2.3 refused to run most queries because query planner was estimating 2+TB of memory for even simple queries</a:t>
            </a:r>
          </a:p>
          <a:p>
            <a:pPr lvl="1"/>
            <a:r>
              <a:rPr lang="en-US" dirty="0"/>
              <a:t>Impala 2.6 seems to be a lot more willing to attempt the queries</a:t>
            </a:r>
          </a:p>
          <a:p>
            <a:r>
              <a:rPr lang="en-US" dirty="0" smtClean="0"/>
              <a:t>Updating</a:t>
            </a:r>
          </a:p>
          <a:p>
            <a:pPr lvl="1"/>
            <a:r>
              <a:rPr lang="en-US" dirty="0"/>
              <a:t>Substantial </a:t>
            </a:r>
            <a:r>
              <a:rPr lang="en-US" dirty="0" smtClean="0"/>
              <a:t>improvements </a:t>
            </a:r>
            <a:r>
              <a:rPr lang="en-US" dirty="0"/>
              <a:t>from Impala 2.3 to 2.6</a:t>
            </a:r>
            <a:endParaRPr lang="en-US" dirty="0" smtClean="0"/>
          </a:p>
          <a:p>
            <a:pPr lvl="1"/>
            <a:r>
              <a:rPr lang="en-US" dirty="0" smtClean="0"/>
              <a:t>Up to 15x faster performance </a:t>
            </a:r>
          </a:p>
          <a:p>
            <a:pPr lvl="1"/>
            <a:r>
              <a:rPr lang="en-US" dirty="0" smtClean="0"/>
              <a:t>Up to 75% reduction in memory use</a:t>
            </a:r>
          </a:p>
          <a:p>
            <a:r>
              <a:rPr lang="en-US" dirty="0" smtClean="0"/>
              <a:t>RUNTIME_FILTER_MODE = OFF </a:t>
            </a:r>
            <a:r>
              <a:rPr lang="en-US" dirty="0"/>
              <a:t>under CDH 5.7+</a:t>
            </a:r>
          </a:p>
          <a:p>
            <a:pPr lvl="1"/>
            <a:r>
              <a:rPr lang="en-US" dirty="0"/>
              <a:t>Avoids some non-deterministic behavior in our queries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273F-55DE-DF47-B7F7-9F97E3C1CFEB}" type="slidenum">
              <a:rPr lang="en-US" smtClean="0"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Outcomes Insights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77493"/>
      </p:ext>
    </p:extLst>
  </p:cSld>
  <p:clrMapOvr>
    <a:masterClrMapping/>
  </p:clrMapOvr>
</p:sld>
</file>

<file path=ppt/theme/theme1.xml><?xml version="1.0" encoding="utf-8"?>
<a:theme xmlns:a="http://schemas.openxmlformats.org/drawingml/2006/main" name="OI jigsaw 2016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I jigsaw 2016" id="{A7D76B9D-E4A1-AB49-A71E-3264A1C39886}" vid="{66D31F3F-AEC4-B94D-8021-8186F39E4F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OI jigsaw 2016</Template>
  <TotalTime>3026</TotalTime>
  <Words>549</Words>
  <Application>Microsoft Macintosh PowerPoint</Application>
  <PresentationFormat>Letter Paper (8.5x11 in)</PresentationFormat>
  <Paragraphs>115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Arial</vt:lpstr>
      <vt:lpstr>OI jigsaw 2016</vt:lpstr>
      <vt:lpstr>Jigsaw Study Builder:  Architecture</vt:lpstr>
      <vt:lpstr>What Is Jigsaw?</vt:lpstr>
      <vt:lpstr>Jigsaw Overview</vt:lpstr>
      <vt:lpstr>Process of Conducting A Study</vt:lpstr>
      <vt:lpstr>PowerPoint Presentation</vt:lpstr>
      <vt:lpstr>Building Queries for a Study</vt:lpstr>
      <vt:lpstr>Algorithm Representation</vt:lpstr>
      <vt:lpstr>Components of an Observational Study</vt:lpstr>
      <vt:lpstr>Cloudera Implementation</vt:lpstr>
      <vt:lpstr>Algorithm Test Framework</vt:lpstr>
      <vt:lpstr>Contact Information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Danese</dc:creator>
  <cp:lastModifiedBy>Mark Danese</cp:lastModifiedBy>
  <cp:revision>161</cp:revision>
  <cp:lastPrinted>2016-04-18T05:01:57Z</cp:lastPrinted>
  <dcterms:created xsi:type="dcterms:W3CDTF">2016-02-01T21:13:47Z</dcterms:created>
  <dcterms:modified xsi:type="dcterms:W3CDTF">2017-01-06T17:48:09Z</dcterms:modified>
</cp:coreProperties>
</file>