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3" r:id="rId4"/>
  </p:sldMasterIdLst>
  <p:notesMasterIdLst>
    <p:notesMasterId r:id="rId36"/>
  </p:notesMasterIdLst>
  <p:sldIdLst>
    <p:sldId id="334" r:id="rId5"/>
    <p:sldId id="632" r:id="rId6"/>
    <p:sldId id="698" r:id="rId7"/>
    <p:sldId id="688" r:id="rId8"/>
    <p:sldId id="676" r:id="rId9"/>
    <p:sldId id="719" r:id="rId10"/>
    <p:sldId id="711" r:id="rId11"/>
    <p:sldId id="710" r:id="rId12"/>
    <p:sldId id="701" r:id="rId13"/>
    <p:sldId id="702" r:id="rId14"/>
    <p:sldId id="705" r:id="rId15"/>
    <p:sldId id="703" r:id="rId16"/>
    <p:sldId id="704" r:id="rId17"/>
    <p:sldId id="716" r:id="rId18"/>
    <p:sldId id="717" r:id="rId19"/>
    <p:sldId id="706" r:id="rId20"/>
    <p:sldId id="700" r:id="rId21"/>
    <p:sldId id="720" r:id="rId22"/>
    <p:sldId id="721" r:id="rId23"/>
    <p:sldId id="722" r:id="rId24"/>
    <p:sldId id="723" r:id="rId25"/>
    <p:sldId id="724" r:id="rId26"/>
    <p:sldId id="725" r:id="rId27"/>
    <p:sldId id="726" r:id="rId28"/>
    <p:sldId id="707" r:id="rId29"/>
    <p:sldId id="718" r:id="rId30"/>
    <p:sldId id="712" r:id="rId31"/>
    <p:sldId id="727" r:id="rId32"/>
    <p:sldId id="715" r:id="rId33"/>
    <p:sldId id="708" r:id="rId34"/>
    <p:sldId id="709"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2">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9F18"/>
    <a:srgbClr val="20425A"/>
    <a:srgbClr val="E5D13F"/>
    <a:srgbClr val="F7AF15"/>
    <a:srgbClr val="F28F1B"/>
    <a:srgbClr val="FAC760"/>
    <a:srgbClr val="CE7674"/>
    <a:srgbClr val="D89290"/>
    <a:srgbClr val="CB7E25"/>
    <a:srgbClr val="008CA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6" autoAdjust="0"/>
    <p:restoredTop sz="89819" autoAdjust="0"/>
  </p:normalViewPr>
  <p:slideViewPr>
    <p:cSldViewPr snapToGrid="0" snapToObjects="1" showGuides="1">
      <p:cViewPr varScale="1">
        <p:scale>
          <a:sx n="115" d="100"/>
          <a:sy n="115" d="100"/>
        </p:scale>
        <p:origin x="1416" y="108"/>
      </p:cViewPr>
      <p:guideLst>
        <p:guide orient="horz" pos="1992"/>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19" d="100"/>
        <a:sy n="119"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A31955-9C68-4B01-8B59-D00714C61901}" type="datetimeFigureOut">
              <a:rPr lang="en-US" smtClean="0"/>
              <a:t>9/3/2019</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A48DA9-255D-4021-9152-50E7A9D6F49F}" type="slidenum">
              <a:rPr lang="en-US" smtClean="0"/>
              <a:t>‹#›</a:t>
            </a:fld>
            <a:endParaRPr lang="en-US" dirty="0"/>
          </a:p>
        </p:txBody>
      </p:sp>
    </p:spTree>
    <p:extLst>
      <p:ext uri="{BB962C8B-B14F-4D97-AF65-F5344CB8AC3E}">
        <p14:creationId xmlns:p14="http://schemas.microsoft.com/office/powerpoint/2010/main" val="1596585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62200" y="2130425"/>
            <a:ext cx="6096000" cy="1755775"/>
          </a:xfrm>
        </p:spPr>
        <p:txBody>
          <a:bodyPr/>
          <a:lstStyle>
            <a:lvl1pPr>
              <a:defRPr/>
            </a:lvl1pPr>
          </a:lstStyle>
          <a:p>
            <a:r>
              <a:rPr lang="en-US" smtClean="0"/>
              <a:t>Click to edit Master title style</a:t>
            </a:r>
            <a:endParaRPr lang="en-US" dirty="0"/>
          </a:p>
        </p:txBody>
      </p:sp>
      <p:sp>
        <p:nvSpPr>
          <p:cNvPr id="3" name="Subtitle 2"/>
          <p:cNvSpPr>
            <a:spLocks noGrp="1"/>
          </p:cNvSpPr>
          <p:nvPr>
            <p:ph type="subTitle" idx="1"/>
          </p:nvPr>
        </p:nvSpPr>
        <p:spPr>
          <a:xfrm>
            <a:off x="2362200" y="4038600"/>
            <a:ext cx="6096000" cy="1752600"/>
          </a:xfrm>
        </p:spPr>
        <p:txBody>
          <a:bodyPr>
            <a:normAutofit/>
          </a:bodyPr>
          <a:lstStyle>
            <a:lvl1pPr marL="0" indent="0" algn="ctr">
              <a:buNone/>
              <a:defRPr sz="2800">
                <a:solidFill>
                  <a:srgbClr val="153153"/>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1027" name="Picture 3" descr="C:\Users\pryan4\Downloads\want-impact-public-health-help-shape-journey-ahead\OHDSI logo with text - vertical - colored.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8600" y="1875375"/>
            <a:ext cx="2682875" cy="3230025"/>
          </a:xfrm>
          <a:prstGeom prst="rect">
            <a:avLst/>
          </a:prstGeom>
          <a:noFill/>
          <a:extLst>
            <a:ext uri="{909E8E84-426E-40dd-AFC4-6F175D3DCCD1}">
              <a14:hiddenFill xmlns:a14="http://schemas.microsoft.com/office/drawing/2010/main" xmlns="">
                <a:solidFill>
                  <a:srgbClr val="FFFFFF"/>
                </a:solidFill>
              </a14:hiddenFill>
            </a:ext>
          </a:extLst>
        </p:spPr>
      </p:pic>
      <p:sp>
        <p:nvSpPr>
          <p:cNvPr id="10" name="Rectangle 9"/>
          <p:cNvSpPr/>
          <p:nvPr userDrawn="1"/>
        </p:nvSpPr>
        <p:spPr>
          <a:xfrm>
            <a:off x="0" y="6400800"/>
            <a:ext cx="9144000" cy="76200"/>
          </a:xfrm>
          <a:prstGeom prst="rect">
            <a:avLst/>
          </a:prstGeom>
          <a:gradFill>
            <a:gsLst>
              <a:gs pos="44000">
                <a:srgbClr val="20425A"/>
              </a:gs>
              <a:gs pos="100000">
                <a:srgbClr val="FCCB10"/>
              </a:gs>
              <a:gs pos="55000">
                <a:srgbClr val="EB6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endParaRPr>
          </a:p>
        </p:txBody>
      </p:sp>
    </p:spTree>
    <p:extLst>
      <p:ext uri="{BB962C8B-B14F-4D97-AF65-F5344CB8AC3E}">
        <p14:creationId xmlns:p14="http://schemas.microsoft.com/office/powerpoint/2010/main" val="1997909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Rectangle 8"/>
          <p:cNvSpPr/>
          <p:nvPr userDrawn="1"/>
        </p:nvSpPr>
        <p:spPr>
          <a:xfrm>
            <a:off x="0" y="6400800"/>
            <a:ext cx="9144000" cy="76200"/>
          </a:xfrm>
          <a:prstGeom prst="rect">
            <a:avLst/>
          </a:prstGeom>
          <a:gradFill>
            <a:gsLst>
              <a:gs pos="44000">
                <a:srgbClr val="20425A"/>
              </a:gs>
              <a:gs pos="100000">
                <a:srgbClr val="FCCB10"/>
              </a:gs>
              <a:gs pos="55000">
                <a:srgbClr val="EB6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endParaRPr>
          </a:p>
        </p:txBody>
      </p:sp>
      <p:pic>
        <p:nvPicPr>
          <p:cNvPr id="2050" name="Picture 2" descr="C:\Users\pryan4\Downloads\want-impact-public-health-help-shape-journey-ahead\OHDSI logo only - colored.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201" y="-38160"/>
            <a:ext cx="1326583" cy="1257360"/>
          </a:xfrm>
          <a:prstGeom prst="rect">
            <a:avLst/>
          </a:prstGeom>
          <a:noFill/>
          <a:extLst>
            <a:ext uri="{909E8E84-426E-40dd-AFC4-6F175D3DCCD1}">
              <a14:hiddenFill xmlns:a14="http://schemas.microsoft.com/office/drawing/2010/main" xmlns="">
                <a:solidFill>
                  <a:srgbClr val="FFFFFF"/>
                </a:solidFill>
              </a14:hiddenFill>
            </a:ext>
          </a:extLst>
        </p:spPr>
      </p:pic>
      <p:sp>
        <p:nvSpPr>
          <p:cNvPr id="10"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rgbClr val="20425A"/>
                </a:solidFill>
              </a:defRPr>
            </a:lvl1pPr>
          </a:lstStyle>
          <a:p>
            <a:pPr defTabSz="914400"/>
            <a:fld id="{444583ED-F364-40B3-B25B-483B5033DFA3}" type="slidenum">
              <a:rPr lang="en-US" smtClean="0"/>
              <a:pPr defTabSz="914400"/>
              <a:t>‹#›</a:t>
            </a:fld>
            <a:endParaRPr lang="en-US"/>
          </a:p>
        </p:txBody>
      </p:sp>
    </p:spTree>
    <p:extLst>
      <p:ext uri="{BB962C8B-B14F-4D97-AF65-F5344CB8AC3E}">
        <p14:creationId xmlns:p14="http://schemas.microsoft.com/office/powerpoint/2010/main" val="3603149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Rectangle 9"/>
          <p:cNvSpPr/>
          <p:nvPr userDrawn="1"/>
        </p:nvSpPr>
        <p:spPr>
          <a:xfrm>
            <a:off x="0" y="6400800"/>
            <a:ext cx="9144000" cy="76200"/>
          </a:xfrm>
          <a:prstGeom prst="rect">
            <a:avLst/>
          </a:prstGeom>
          <a:gradFill>
            <a:gsLst>
              <a:gs pos="44000">
                <a:srgbClr val="20425A"/>
              </a:gs>
              <a:gs pos="100000">
                <a:srgbClr val="FCCB10"/>
              </a:gs>
              <a:gs pos="55000">
                <a:srgbClr val="EB6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endParaRPr>
          </a:p>
        </p:txBody>
      </p:sp>
      <p:pic>
        <p:nvPicPr>
          <p:cNvPr id="11" name="Picture 2" descr="C:\Users\pryan4\Downloads\want-impact-public-health-help-shape-journey-ahead\OHDSI logo only - colored.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201" y="-38160"/>
            <a:ext cx="1326583" cy="1257360"/>
          </a:xfrm>
          <a:prstGeom prst="rect">
            <a:avLst/>
          </a:prstGeom>
          <a:noFill/>
          <a:extLst>
            <a:ext uri="{909E8E84-426E-40dd-AFC4-6F175D3DCCD1}">
              <a14:hiddenFill xmlns:a14="http://schemas.microsoft.com/office/drawing/2010/main" xmlns="">
                <a:solidFill>
                  <a:srgbClr val="FFFFFF"/>
                </a:solidFill>
              </a14:hiddenFill>
            </a:ext>
          </a:extLst>
        </p:spPr>
      </p:pic>
      <p:sp>
        <p:nvSpPr>
          <p:cNvPr id="12"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rgbClr val="20425A"/>
                </a:solidFill>
              </a:defRPr>
            </a:lvl1pPr>
          </a:lstStyle>
          <a:p>
            <a:pPr defTabSz="914400"/>
            <a:fld id="{444583ED-F364-40B3-B25B-483B5033DFA3}" type="slidenum">
              <a:rPr lang="en-US" smtClean="0"/>
              <a:pPr defTabSz="914400"/>
              <a:t>‹#›</a:t>
            </a:fld>
            <a:endParaRPr lang="en-US"/>
          </a:p>
        </p:txBody>
      </p:sp>
    </p:spTree>
    <p:extLst>
      <p:ext uri="{BB962C8B-B14F-4D97-AF65-F5344CB8AC3E}">
        <p14:creationId xmlns:p14="http://schemas.microsoft.com/office/powerpoint/2010/main" val="2616697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Rectangle 11"/>
          <p:cNvSpPr/>
          <p:nvPr userDrawn="1"/>
        </p:nvSpPr>
        <p:spPr>
          <a:xfrm>
            <a:off x="0" y="6400800"/>
            <a:ext cx="9144000" cy="76200"/>
          </a:xfrm>
          <a:prstGeom prst="rect">
            <a:avLst/>
          </a:prstGeom>
          <a:gradFill>
            <a:gsLst>
              <a:gs pos="44000">
                <a:srgbClr val="20425A"/>
              </a:gs>
              <a:gs pos="100000">
                <a:srgbClr val="FCCB10"/>
              </a:gs>
              <a:gs pos="55000">
                <a:srgbClr val="EB6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endParaRPr>
          </a:p>
        </p:txBody>
      </p:sp>
      <p:pic>
        <p:nvPicPr>
          <p:cNvPr id="13" name="Picture 2" descr="C:\Users\pryan4\Downloads\want-impact-public-health-help-shape-journey-ahead\OHDSI logo only - colored.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201" y="-38160"/>
            <a:ext cx="1326583" cy="1257360"/>
          </a:xfrm>
          <a:prstGeom prst="rect">
            <a:avLst/>
          </a:prstGeom>
          <a:noFill/>
          <a:extLst>
            <a:ext uri="{909E8E84-426E-40dd-AFC4-6F175D3DCCD1}">
              <a14:hiddenFill xmlns:a14="http://schemas.microsoft.com/office/drawing/2010/main" xmlns="">
                <a:solidFill>
                  <a:srgbClr val="FFFFFF"/>
                </a:solidFill>
              </a14:hiddenFill>
            </a:ext>
          </a:extLst>
        </p:spPr>
      </p:pic>
      <p:sp>
        <p:nvSpPr>
          <p:cNvPr id="14" name="Slide Number Placeholder 5"/>
          <p:cNvSpPr>
            <a:spLocks noGrp="1"/>
          </p:cNvSpPr>
          <p:nvPr>
            <p:ph type="sldNum" sz="quarter" idx="10"/>
          </p:nvPr>
        </p:nvSpPr>
        <p:spPr>
          <a:xfrm>
            <a:off x="7010400" y="6492875"/>
            <a:ext cx="2133600" cy="365125"/>
          </a:xfrm>
          <a:prstGeom prst="rect">
            <a:avLst/>
          </a:prstGeom>
        </p:spPr>
        <p:txBody>
          <a:bodyPr vert="horz" lIns="91440" tIns="45720" rIns="91440" bIns="45720" rtlCol="0" anchor="ctr"/>
          <a:lstStyle>
            <a:lvl1pPr algn="r">
              <a:defRPr sz="1200">
                <a:solidFill>
                  <a:srgbClr val="20425A"/>
                </a:solidFill>
              </a:defRPr>
            </a:lvl1pPr>
          </a:lstStyle>
          <a:p>
            <a:pPr defTabSz="914400"/>
            <a:fld id="{444583ED-F364-40B3-B25B-483B5033DFA3}" type="slidenum">
              <a:rPr lang="en-US" smtClean="0"/>
              <a:pPr defTabSz="914400"/>
              <a:t>‹#›</a:t>
            </a:fld>
            <a:endParaRPr lang="en-US"/>
          </a:p>
        </p:txBody>
      </p:sp>
    </p:spTree>
    <p:extLst>
      <p:ext uri="{BB962C8B-B14F-4D97-AF65-F5344CB8AC3E}">
        <p14:creationId xmlns:p14="http://schemas.microsoft.com/office/powerpoint/2010/main" val="2381939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Rectangle 7"/>
          <p:cNvSpPr/>
          <p:nvPr userDrawn="1"/>
        </p:nvSpPr>
        <p:spPr>
          <a:xfrm>
            <a:off x="0" y="6400800"/>
            <a:ext cx="9144000" cy="76200"/>
          </a:xfrm>
          <a:prstGeom prst="rect">
            <a:avLst/>
          </a:prstGeom>
          <a:gradFill>
            <a:gsLst>
              <a:gs pos="44000">
                <a:srgbClr val="20425A"/>
              </a:gs>
              <a:gs pos="100000">
                <a:srgbClr val="FCCB10"/>
              </a:gs>
              <a:gs pos="55000">
                <a:srgbClr val="EB6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endParaRPr>
          </a:p>
        </p:txBody>
      </p:sp>
      <p:pic>
        <p:nvPicPr>
          <p:cNvPr id="9" name="Picture 2" descr="C:\Users\pryan4\Downloads\want-impact-public-health-help-shape-journey-ahead\OHDSI logo only - colored.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201" y="-38160"/>
            <a:ext cx="1326583" cy="1257360"/>
          </a:xfrm>
          <a:prstGeom prst="rect">
            <a:avLst/>
          </a:prstGeom>
          <a:noFill/>
          <a:extLst>
            <a:ext uri="{909E8E84-426E-40dd-AFC4-6F175D3DCCD1}">
              <a14:hiddenFill xmlns:a14="http://schemas.microsoft.com/office/drawing/2010/main" xmlns="">
                <a:solidFill>
                  <a:srgbClr val="FFFFFF"/>
                </a:solidFill>
              </a14:hiddenFill>
            </a:ext>
          </a:extLst>
        </p:spPr>
      </p:pic>
      <p:sp>
        <p:nvSpPr>
          <p:cNvPr id="10"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rgbClr val="20425A"/>
                </a:solidFill>
              </a:defRPr>
            </a:lvl1pPr>
          </a:lstStyle>
          <a:p>
            <a:pPr defTabSz="914400"/>
            <a:fld id="{444583ED-F364-40B3-B25B-483B5033DFA3}" type="slidenum">
              <a:rPr lang="en-US" smtClean="0"/>
              <a:pPr defTabSz="914400"/>
              <a:t>‹#›</a:t>
            </a:fld>
            <a:endParaRPr lang="en-US"/>
          </a:p>
        </p:txBody>
      </p:sp>
    </p:spTree>
    <p:extLst>
      <p:ext uri="{BB962C8B-B14F-4D97-AF65-F5344CB8AC3E}">
        <p14:creationId xmlns:p14="http://schemas.microsoft.com/office/powerpoint/2010/main" val="1766705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Rectangle 6"/>
          <p:cNvSpPr/>
          <p:nvPr userDrawn="1"/>
        </p:nvSpPr>
        <p:spPr>
          <a:xfrm>
            <a:off x="0" y="6400800"/>
            <a:ext cx="9144000" cy="76200"/>
          </a:xfrm>
          <a:prstGeom prst="rect">
            <a:avLst/>
          </a:prstGeom>
          <a:gradFill>
            <a:gsLst>
              <a:gs pos="44000">
                <a:srgbClr val="20425A"/>
              </a:gs>
              <a:gs pos="100000">
                <a:srgbClr val="FCCB10"/>
              </a:gs>
              <a:gs pos="55000">
                <a:srgbClr val="EB6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endParaRPr>
          </a:p>
        </p:txBody>
      </p:sp>
      <p:pic>
        <p:nvPicPr>
          <p:cNvPr id="8" name="Picture 2" descr="C:\Users\pryan4\Downloads\want-impact-public-health-help-shape-journey-ahead\OHDSI logo only - colored.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201" y="-38160"/>
            <a:ext cx="1326583" cy="1257360"/>
          </a:xfrm>
          <a:prstGeom prst="rect">
            <a:avLst/>
          </a:prstGeom>
          <a:noFill/>
          <a:extLst>
            <a:ext uri="{909E8E84-426E-40dd-AFC4-6F175D3DCCD1}">
              <a14:hiddenFill xmlns:a14="http://schemas.microsoft.com/office/drawing/2010/main" xmlns="">
                <a:solidFill>
                  <a:srgbClr val="FFFFFF"/>
                </a:solidFill>
              </a14:hiddenFill>
            </a:ext>
          </a:extLst>
        </p:spPr>
      </p:pic>
      <p:sp>
        <p:nvSpPr>
          <p:cNvPr id="9"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rgbClr val="20425A"/>
                </a:solidFill>
              </a:defRPr>
            </a:lvl1pPr>
          </a:lstStyle>
          <a:p>
            <a:pPr defTabSz="914400"/>
            <a:fld id="{444583ED-F364-40B3-B25B-483B5033DFA3}" type="slidenum">
              <a:rPr lang="en-US" smtClean="0"/>
              <a:pPr defTabSz="914400"/>
              <a:t>‹#›</a:t>
            </a:fld>
            <a:endParaRPr lang="en-US"/>
          </a:p>
        </p:txBody>
      </p:sp>
    </p:spTree>
    <p:extLst>
      <p:ext uri="{BB962C8B-B14F-4D97-AF65-F5344CB8AC3E}">
        <p14:creationId xmlns:p14="http://schemas.microsoft.com/office/powerpoint/2010/main" val="119601309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43000" y="152400"/>
            <a:ext cx="7543800" cy="8382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219200"/>
            <a:ext cx="8229600" cy="490696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471784232"/>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Lst>
  <p:hf sldNum="0" hdr="0" ftr="0" dt="0"/>
  <p:txStyles>
    <p:titleStyle>
      <a:lvl1pPr algn="ctr" defTabSz="914400" rtl="0" eaLnBrk="1" latinLnBrk="0" hangingPunct="1">
        <a:spcBef>
          <a:spcPct val="0"/>
        </a:spcBef>
        <a:buNone/>
        <a:defRPr sz="4000" kern="1200">
          <a:solidFill>
            <a:srgbClr val="20425A"/>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rgbClr val="20425A"/>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20425A"/>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20425A"/>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20425A"/>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20425A"/>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forums.ohdsi.org/t/requirements-development-for-the-ohdsi-gold-standard-phenotype-library/4876/"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38172" y="161820"/>
            <a:ext cx="6544056" cy="1755775"/>
          </a:xfrm>
        </p:spPr>
        <p:txBody>
          <a:bodyPr>
            <a:normAutofit/>
          </a:bodyPr>
          <a:lstStyle/>
          <a:p>
            <a:r>
              <a:rPr lang="en-US" sz="3600" b="1" dirty="0" smtClean="0"/>
              <a:t>OHDSI Gold Standard Phenotype Library Working Group</a:t>
            </a:r>
            <a:endParaRPr lang="en-US" sz="3200" b="1" dirty="0"/>
          </a:p>
        </p:txBody>
      </p:sp>
      <p:sp>
        <p:nvSpPr>
          <p:cNvPr id="3" name="Subtitle 2"/>
          <p:cNvSpPr>
            <a:spLocks noGrp="1"/>
          </p:cNvSpPr>
          <p:nvPr>
            <p:ph type="subTitle" idx="1"/>
          </p:nvPr>
        </p:nvSpPr>
        <p:spPr>
          <a:xfrm>
            <a:off x="2362200" y="2669001"/>
            <a:ext cx="6096000" cy="1254816"/>
          </a:xfrm>
        </p:spPr>
        <p:txBody>
          <a:bodyPr>
            <a:normAutofit/>
          </a:bodyPr>
          <a:lstStyle/>
          <a:p>
            <a:r>
              <a:rPr lang="en-US" sz="3200" b="1" dirty="0" smtClean="0"/>
              <a:t>Community Call</a:t>
            </a:r>
            <a:br>
              <a:rPr lang="en-US" sz="3200" b="1" dirty="0" smtClean="0"/>
            </a:br>
            <a:r>
              <a:rPr lang="en-US" sz="3200" b="1" dirty="0" smtClean="0"/>
              <a:t>Progress Update</a:t>
            </a:r>
            <a:endParaRPr lang="en-US" dirty="0"/>
          </a:p>
        </p:txBody>
      </p:sp>
      <p:sp>
        <p:nvSpPr>
          <p:cNvPr id="6" name="Subtitle 2"/>
          <p:cNvSpPr txBox="1">
            <a:spLocks/>
          </p:cNvSpPr>
          <p:nvPr/>
        </p:nvSpPr>
        <p:spPr>
          <a:xfrm>
            <a:off x="2362200" y="4356276"/>
            <a:ext cx="6096000" cy="97896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rgbClr val="153153"/>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2400" b="1" dirty="0" smtClean="0"/>
              <a:t>Aaron </a:t>
            </a:r>
            <a:r>
              <a:rPr lang="en-US" sz="2400" b="1" dirty="0" err="1" smtClean="0"/>
              <a:t>Potvien</a:t>
            </a:r>
            <a:endParaRPr lang="en-US" sz="2400" b="1" dirty="0" smtClean="0"/>
          </a:p>
          <a:p>
            <a:r>
              <a:rPr lang="en-US" sz="2400" b="1" dirty="0" smtClean="0"/>
              <a:t>Austin </a:t>
            </a:r>
            <a:r>
              <a:rPr lang="en-US" sz="2400" b="1" dirty="0" err="1" smtClean="0"/>
              <a:t>Himschoot</a:t>
            </a:r>
            <a:endParaRPr lang="en-US" sz="2400" b="1" dirty="0" smtClean="0"/>
          </a:p>
          <a:p>
            <a:r>
              <a:rPr lang="en-US" sz="2400" b="1" dirty="0" smtClean="0"/>
              <a:t>September 3, 2019</a:t>
            </a:r>
            <a:endParaRPr lang="en-US" sz="2400" dirty="0"/>
          </a:p>
        </p:txBody>
      </p:sp>
    </p:spTree>
    <p:extLst>
      <p:ext uri="{BB962C8B-B14F-4D97-AF65-F5344CB8AC3E}">
        <p14:creationId xmlns:p14="http://schemas.microsoft.com/office/powerpoint/2010/main" val="6140822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Terminology and Library Analogy</a:t>
            </a:r>
            <a:endParaRPr lang="en-US" dirty="0"/>
          </a:p>
        </p:txBody>
      </p:sp>
      <p:sp>
        <p:nvSpPr>
          <p:cNvPr id="4" name="Title 1"/>
          <p:cNvSpPr txBox="1">
            <a:spLocks/>
          </p:cNvSpPr>
          <p:nvPr/>
        </p:nvSpPr>
        <p:spPr>
          <a:xfrm>
            <a:off x="426307" y="1035908"/>
            <a:ext cx="7543800" cy="838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000" kern="1200">
                <a:solidFill>
                  <a:srgbClr val="20425A"/>
                </a:solidFill>
                <a:latin typeface="+mj-lt"/>
                <a:ea typeface="+mj-ea"/>
                <a:cs typeface="+mj-cs"/>
              </a:defRPr>
            </a:lvl1pPr>
          </a:lstStyle>
          <a:p>
            <a:pPr algn="l"/>
            <a:r>
              <a:rPr lang="en-US" sz="3200" u="sng" dirty="0" smtClean="0"/>
              <a:t>Chapter = Cohort Definition</a:t>
            </a:r>
            <a:endParaRPr lang="en-US" sz="3200" u="sng" dirty="0"/>
          </a:p>
        </p:txBody>
      </p:sp>
      <p:sp>
        <p:nvSpPr>
          <p:cNvPr id="5" name="TextBox 4"/>
          <p:cNvSpPr txBox="1"/>
          <p:nvPr/>
        </p:nvSpPr>
        <p:spPr>
          <a:xfrm>
            <a:off x="426307" y="1725745"/>
            <a:ext cx="8260493" cy="2585323"/>
          </a:xfrm>
          <a:prstGeom prst="rect">
            <a:avLst/>
          </a:prstGeom>
          <a:noFill/>
        </p:spPr>
        <p:txBody>
          <a:bodyPr wrap="square" rtlCol="0">
            <a:spAutoFit/>
          </a:bodyPr>
          <a:lstStyle/>
          <a:p>
            <a:pPr>
              <a:lnSpc>
                <a:spcPct val="150000"/>
              </a:lnSpc>
            </a:pPr>
            <a:r>
              <a:rPr lang="en-US" b="1" dirty="0"/>
              <a:t>Cohort Definition</a:t>
            </a:r>
            <a:r>
              <a:rPr lang="en-US" dirty="0"/>
              <a:t> – A </a:t>
            </a:r>
            <a:r>
              <a:rPr lang="en-US" dirty="0" smtClean="0"/>
              <a:t>cohort definition (or phenotype algorithm) </a:t>
            </a:r>
            <a:r>
              <a:rPr lang="en-US" dirty="0"/>
              <a:t>is a coded set of instructions with the desired intent of identifying members of a phenotype in health data. Each phenotype could have one or more phenotype algorithms (e.g. T2DM broad, T2DM narrow). The instructions could be heuristic (rule-based) or probabilistic. A heuristic based phenotype algorithm consists of rules and one or more concepts sets. A probabilistic phenotype algorithm is implemented using a probabilistic model</a:t>
            </a:r>
            <a:r>
              <a:rPr lang="en-US" dirty="0" smtClean="0"/>
              <a:t>.</a:t>
            </a:r>
            <a:endParaRPr lang="en-US" dirty="0"/>
          </a:p>
        </p:txBody>
      </p:sp>
    </p:spTree>
    <p:extLst>
      <p:ext uri="{BB962C8B-B14F-4D97-AF65-F5344CB8AC3E}">
        <p14:creationId xmlns:p14="http://schemas.microsoft.com/office/powerpoint/2010/main" val="42396988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Terminology and Library Analogy</a:t>
            </a:r>
            <a:endParaRPr lang="en-US" dirty="0"/>
          </a:p>
        </p:txBody>
      </p:sp>
      <p:sp>
        <p:nvSpPr>
          <p:cNvPr id="4" name="Title 1"/>
          <p:cNvSpPr txBox="1">
            <a:spLocks/>
          </p:cNvSpPr>
          <p:nvPr/>
        </p:nvSpPr>
        <p:spPr>
          <a:xfrm>
            <a:off x="426307" y="1035908"/>
            <a:ext cx="7543800" cy="838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000" kern="1200">
                <a:solidFill>
                  <a:srgbClr val="20425A"/>
                </a:solidFill>
                <a:latin typeface="+mj-lt"/>
                <a:ea typeface="+mj-ea"/>
                <a:cs typeface="+mj-cs"/>
              </a:defRPr>
            </a:lvl1pPr>
          </a:lstStyle>
          <a:p>
            <a:pPr algn="l"/>
            <a:r>
              <a:rPr lang="en-US" sz="3200" u="sng" dirty="0" smtClean="0"/>
              <a:t>Cohort = Applied Cohort Definition</a:t>
            </a:r>
            <a:endParaRPr lang="en-US" sz="3200" u="sng" dirty="0"/>
          </a:p>
        </p:txBody>
      </p:sp>
      <p:sp>
        <p:nvSpPr>
          <p:cNvPr id="5" name="TextBox 4"/>
          <p:cNvSpPr txBox="1"/>
          <p:nvPr/>
        </p:nvSpPr>
        <p:spPr>
          <a:xfrm>
            <a:off x="426307" y="1874108"/>
            <a:ext cx="8260493" cy="880369"/>
          </a:xfrm>
          <a:prstGeom prst="rect">
            <a:avLst/>
          </a:prstGeom>
          <a:noFill/>
        </p:spPr>
        <p:txBody>
          <a:bodyPr wrap="square" rtlCol="0">
            <a:spAutoFit/>
          </a:bodyPr>
          <a:lstStyle/>
          <a:p>
            <a:pPr>
              <a:lnSpc>
                <a:spcPct val="150000"/>
              </a:lnSpc>
            </a:pPr>
            <a:r>
              <a:rPr lang="en-US" b="1" dirty="0"/>
              <a:t>Cohort</a:t>
            </a:r>
            <a:r>
              <a:rPr lang="en-US" dirty="0"/>
              <a:t> – A cohort </a:t>
            </a:r>
            <a:r>
              <a:rPr lang="en-US" dirty="0" smtClean="0"/>
              <a:t>instance is </a:t>
            </a:r>
            <a:r>
              <a:rPr lang="en-US" dirty="0"/>
              <a:t>a set of patients for a duration of time which </a:t>
            </a:r>
            <a:r>
              <a:rPr lang="en-US" dirty="0" smtClean="0"/>
              <a:t>results </a:t>
            </a:r>
            <a:r>
              <a:rPr lang="en-US" dirty="0"/>
              <a:t>from the execution of </a:t>
            </a:r>
            <a:r>
              <a:rPr lang="en-US" dirty="0" smtClean="0"/>
              <a:t>a cohort definition against </a:t>
            </a:r>
            <a:r>
              <a:rPr lang="en-US" dirty="0"/>
              <a:t>health data</a:t>
            </a:r>
            <a:r>
              <a:rPr lang="en-US" dirty="0" smtClean="0"/>
              <a:t>.</a:t>
            </a:r>
            <a:endParaRPr lang="en-US" dirty="0"/>
          </a:p>
        </p:txBody>
      </p:sp>
    </p:spTree>
    <p:extLst>
      <p:ext uri="{BB962C8B-B14F-4D97-AF65-F5344CB8AC3E}">
        <p14:creationId xmlns:p14="http://schemas.microsoft.com/office/powerpoint/2010/main" val="9668606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Terminology and Library Analogy</a:t>
            </a:r>
            <a:endParaRPr lang="en-US" dirty="0"/>
          </a:p>
        </p:txBody>
      </p:sp>
      <p:sp>
        <p:nvSpPr>
          <p:cNvPr id="4" name="Title 1"/>
          <p:cNvSpPr txBox="1">
            <a:spLocks/>
          </p:cNvSpPr>
          <p:nvPr/>
        </p:nvSpPr>
        <p:spPr>
          <a:xfrm>
            <a:off x="426307" y="1035908"/>
            <a:ext cx="7543800" cy="838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000" kern="1200">
                <a:solidFill>
                  <a:srgbClr val="20425A"/>
                </a:solidFill>
                <a:latin typeface="+mj-lt"/>
                <a:ea typeface="+mj-ea"/>
                <a:cs typeface="+mj-cs"/>
              </a:defRPr>
            </a:lvl1pPr>
          </a:lstStyle>
          <a:p>
            <a:pPr algn="l"/>
            <a:r>
              <a:rPr lang="en-US" sz="3200" u="sng" dirty="0" smtClean="0"/>
              <a:t>Gold Standard != Flawless Metrics</a:t>
            </a:r>
            <a:endParaRPr lang="en-US" sz="3200" u="sng" dirty="0"/>
          </a:p>
        </p:txBody>
      </p:sp>
      <p:sp>
        <p:nvSpPr>
          <p:cNvPr id="5" name="TextBox 4"/>
          <p:cNvSpPr txBox="1"/>
          <p:nvPr/>
        </p:nvSpPr>
        <p:spPr>
          <a:xfrm>
            <a:off x="426307" y="1874108"/>
            <a:ext cx="8260493" cy="2862322"/>
          </a:xfrm>
          <a:prstGeom prst="rect">
            <a:avLst/>
          </a:prstGeom>
          <a:noFill/>
        </p:spPr>
        <p:txBody>
          <a:bodyPr wrap="square" rtlCol="0">
            <a:spAutoFit/>
          </a:bodyPr>
          <a:lstStyle/>
          <a:p>
            <a:pPr>
              <a:lnSpc>
                <a:spcPct val="150000"/>
              </a:lnSpc>
            </a:pPr>
            <a:r>
              <a:rPr lang="en-US" b="1" dirty="0"/>
              <a:t>Gold Standard Phenotype Algorithm</a:t>
            </a:r>
            <a:r>
              <a:rPr lang="en-US" dirty="0"/>
              <a:t> – A "Gold Standard" </a:t>
            </a:r>
            <a:r>
              <a:rPr lang="en-US" dirty="0" smtClean="0"/>
              <a:t>cohort definition is </a:t>
            </a:r>
            <a:r>
              <a:rPr lang="en-US" dirty="0"/>
              <a:t>one that is </a:t>
            </a:r>
            <a:r>
              <a:rPr lang="en-US" b="1" dirty="0"/>
              <a:t>designed, evaluated, and documented with best practices</a:t>
            </a:r>
            <a:r>
              <a:rPr lang="en-US" dirty="0"/>
              <a:t>. The notion of “best practice” refers to the idea that the phenotype algorithm was held to specific standards of design and evaluation and meets all of the requirements OHDSI deems necessary in order to be included into the Gold Standard Phenotype Library (these requirements are under development).</a:t>
            </a:r>
          </a:p>
          <a:p>
            <a:endParaRPr lang="en-US" dirty="0"/>
          </a:p>
        </p:txBody>
      </p:sp>
    </p:spTree>
    <p:extLst>
      <p:ext uri="{BB962C8B-B14F-4D97-AF65-F5344CB8AC3E}">
        <p14:creationId xmlns:p14="http://schemas.microsoft.com/office/powerpoint/2010/main" val="14901687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31339" y="1167708"/>
            <a:ext cx="8155460" cy="597243"/>
          </a:xfrm>
          <a:prstGeom prst="rect">
            <a:avLst/>
          </a:prstGeom>
          <a:ln>
            <a:solidFill>
              <a:srgbClr val="F49F18"/>
            </a:solidFill>
          </a:ln>
        </p:spPr>
        <p:style>
          <a:lnRef idx="2">
            <a:schemeClr val="accent6"/>
          </a:lnRef>
          <a:fillRef idx="1">
            <a:schemeClr val="lt1"/>
          </a:fillRef>
          <a:effectRef idx="0">
            <a:schemeClr val="accent6"/>
          </a:effectRef>
          <a:fontRef idx="minor">
            <a:schemeClr val="dk1"/>
          </a:fontRef>
        </p:style>
        <p:txBody>
          <a:bodyPr rtlCol="0" anchor="t"/>
          <a:lstStyle/>
          <a:p>
            <a:pPr algn="ctr"/>
            <a:r>
              <a:rPr lang="en-US" sz="2800" b="1" dirty="0" smtClean="0"/>
              <a:t>Book: Type </a:t>
            </a:r>
            <a:r>
              <a:rPr lang="en-US" sz="2800" b="1" dirty="0"/>
              <a:t>2 Diabetes Mellitus</a:t>
            </a:r>
          </a:p>
          <a:p>
            <a:pPr algn="ctr"/>
            <a:endParaRPr lang="en-US" sz="2800" b="1" dirty="0"/>
          </a:p>
        </p:txBody>
      </p:sp>
      <p:sp>
        <p:nvSpPr>
          <p:cNvPr id="3" name="Rectangle 2"/>
          <p:cNvSpPr/>
          <p:nvPr/>
        </p:nvSpPr>
        <p:spPr>
          <a:xfrm>
            <a:off x="531340" y="1744359"/>
            <a:ext cx="8155460" cy="4347522"/>
          </a:xfrm>
          <a:prstGeom prst="rect">
            <a:avLst/>
          </a:prstGeom>
          <a:ln>
            <a:solidFill>
              <a:srgbClr val="F49F18"/>
            </a:solidFill>
          </a:ln>
        </p:spPr>
        <p:style>
          <a:lnRef idx="2">
            <a:schemeClr val="accent6"/>
          </a:lnRef>
          <a:fillRef idx="1">
            <a:schemeClr val="lt1"/>
          </a:fillRef>
          <a:effectRef idx="0">
            <a:schemeClr val="accent6"/>
          </a:effectRef>
          <a:fontRef idx="minor">
            <a:schemeClr val="dk1"/>
          </a:fontRef>
        </p:style>
        <p:txBody>
          <a:bodyPr rtlCol="0" anchor="t"/>
          <a:lstStyle/>
          <a:p>
            <a:pPr algn="ctr"/>
            <a:endParaRPr lang="en-US" sz="2800" b="1" dirty="0"/>
          </a:p>
        </p:txBody>
      </p:sp>
      <p:sp>
        <p:nvSpPr>
          <p:cNvPr id="24" name="TextBox 23"/>
          <p:cNvSpPr txBox="1"/>
          <p:nvPr/>
        </p:nvSpPr>
        <p:spPr>
          <a:xfrm>
            <a:off x="790831" y="1921807"/>
            <a:ext cx="7636476" cy="646331"/>
          </a:xfrm>
          <a:prstGeom prst="rect">
            <a:avLst/>
          </a:prstGeom>
          <a:noFill/>
          <a:ln>
            <a:solidFill>
              <a:schemeClr val="tx1"/>
            </a:solidFill>
          </a:ln>
        </p:spPr>
        <p:txBody>
          <a:bodyPr wrap="square" rtlCol="0">
            <a:spAutoFit/>
          </a:bodyPr>
          <a:lstStyle/>
          <a:p>
            <a:r>
              <a:rPr lang="en-US" dirty="0" smtClean="0"/>
              <a:t>Description (Wikipedia): </a:t>
            </a:r>
            <a:r>
              <a:rPr lang="en-US" dirty="0"/>
              <a:t>Type 2 diabetes (T2D), formerly known as adult-onset diabetes, is a form of diabetes that is characterized by high blood </a:t>
            </a:r>
            <a:r>
              <a:rPr lang="en-US" dirty="0" smtClean="0"/>
              <a:t>sugar</a:t>
            </a:r>
            <a:r>
              <a:rPr lang="en-US" dirty="0"/>
              <a:t> </a:t>
            </a:r>
            <a:r>
              <a:rPr lang="en-US" dirty="0" smtClean="0"/>
              <a:t>…</a:t>
            </a:r>
            <a:endParaRPr lang="en-US" dirty="0"/>
          </a:p>
        </p:txBody>
      </p:sp>
      <p:sp>
        <p:nvSpPr>
          <p:cNvPr id="26" name="Title 1"/>
          <p:cNvSpPr txBox="1">
            <a:spLocks/>
          </p:cNvSpPr>
          <p:nvPr/>
        </p:nvSpPr>
        <p:spPr>
          <a:xfrm>
            <a:off x="1295400" y="114450"/>
            <a:ext cx="7543800" cy="838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000" kern="1200">
                <a:solidFill>
                  <a:srgbClr val="20425A"/>
                </a:solidFill>
                <a:latin typeface="+mj-lt"/>
                <a:ea typeface="+mj-ea"/>
                <a:cs typeface="+mj-cs"/>
              </a:defRPr>
            </a:lvl1pPr>
          </a:lstStyle>
          <a:p>
            <a:r>
              <a:rPr lang="en-US" dirty="0" smtClean="0"/>
              <a:t>Book/Chapter/Cohort Example</a:t>
            </a:r>
            <a:endParaRPr lang="en-US" dirty="0"/>
          </a:p>
        </p:txBody>
      </p:sp>
    </p:spTree>
    <p:extLst>
      <p:ext uri="{BB962C8B-B14F-4D97-AF65-F5344CB8AC3E}">
        <p14:creationId xmlns:p14="http://schemas.microsoft.com/office/powerpoint/2010/main" val="38115307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31339" y="1167708"/>
            <a:ext cx="8155460" cy="597243"/>
          </a:xfrm>
          <a:prstGeom prst="rect">
            <a:avLst/>
          </a:prstGeom>
          <a:ln>
            <a:solidFill>
              <a:srgbClr val="F49F18"/>
            </a:solidFill>
          </a:ln>
        </p:spPr>
        <p:style>
          <a:lnRef idx="2">
            <a:schemeClr val="accent6"/>
          </a:lnRef>
          <a:fillRef idx="1">
            <a:schemeClr val="lt1"/>
          </a:fillRef>
          <a:effectRef idx="0">
            <a:schemeClr val="accent6"/>
          </a:effectRef>
          <a:fontRef idx="minor">
            <a:schemeClr val="dk1"/>
          </a:fontRef>
        </p:style>
        <p:txBody>
          <a:bodyPr rtlCol="0" anchor="t"/>
          <a:lstStyle/>
          <a:p>
            <a:pPr algn="ctr"/>
            <a:r>
              <a:rPr lang="en-US" sz="2800" b="1" dirty="0" smtClean="0"/>
              <a:t>Book: Type </a:t>
            </a:r>
            <a:r>
              <a:rPr lang="en-US" sz="2800" b="1" dirty="0"/>
              <a:t>2 Diabetes Mellitus</a:t>
            </a:r>
          </a:p>
          <a:p>
            <a:pPr algn="ctr"/>
            <a:endParaRPr lang="en-US" sz="2800" b="1" dirty="0"/>
          </a:p>
        </p:txBody>
      </p:sp>
      <p:sp>
        <p:nvSpPr>
          <p:cNvPr id="3" name="Rectangle 2"/>
          <p:cNvSpPr/>
          <p:nvPr/>
        </p:nvSpPr>
        <p:spPr>
          <a:xfrm>
            <a:off x="531340" y="1744359"/>
            <a:ext cx="8155460" cy="4347522"/>
          </a:xfrm>
          <a:prstGeom prst="rect">
            <a:avLst/>
          </a:prstGeom>
          <a:ln>
            <a:solidFill>
              <a:srgbClr val="F49F18"/>
            </a:solidFill>
          </a:ln>
        </p:spPr>
        <p:style>
          <a:lnRef idx="2">
            <a:schemeClr val="accent6"/>
          </a:lnRef>
          <a:fillRef idx="1">
            <a:schemeClr val="lt1"/>
          </a:fillRef>
          <a:effectRef idx="0">
            <a:schemeClr val="accent6"/>
          </a:effectRef>
          <a:fontRef idx="minor">
            <a:schemeClr val="dk1"/>
          </a:fontRef>
        </p:style>
        <p:txBody>
          <a:bodyPr rtlCol="0" anchor="t"/>
          <a:lstStyle/>
          <a:p>
            <a:pPr algn="ctr"/>
            <a:endParaRPr lang="en-US" sz="2800" b="1" dirty="0"/>
          </a:p>
        </p:txBody>
      </p:sp>
      <p:sp>
        <p:nvSpPr>
          <p:cNvPr id="7" name="TextBox 6"/>
          <p:cNvSpPr txBox="1"/>
          <p:nvPr/>
        </p:nvSpPr>
        <p:spPr>
          <a:xfrm>
            <a:off x="790831" y="1921807"/>
            <a:ext cx="7636476" cy="646331"/>
          </a:xfrm>
          <a:prstGeom prst="rect">
            <a:avLst/>
          </a:prstGeom>
          <a:noFill/>
          <a:ln>
            <a:solidFill>
              <a:schemeClr val="tx1"/>
            </a:solidFill>
          </a:ln>
        </p:spPr>
        <p:txBody>
          <a:bodyPr wrap="square" rtlCol="0">
            <a:spAutoFit/>
          </a:bodyPr>
          <a:lstStyle/>
          <a:p>
            <a:r>
              <a:rPr lang="en-US" dirty="0" smtClean="0"/>
              <a:t>Description (Wikipedia): </a:t>
            </a:r>
            <a:r>
              <a:rPr lang="en-US" dirty="0"/>
              <a:t>Type 2 diabetes (T2D), formerly known as adult-onset diabetes, is a form of diabetes that is characterized by high blood </a:t>
            </a:r>
            <a:r>
              <a:rPr lang="en-US" dirty="0" smtClean="0"/>
              <a:t>sugar</a:t>
            </a:r>
            <a:r>
              <a:rPr lang="en-US" dirty="0"/>
              <a:t> </a:t>
            </a:r>
            <a:r>
              <a:rPr lang="en-US" dirty="0" smtClean="0"/>
              <a:t>…</a:t>
            </a:r>
            <a:endParaRPr lang="en-US" dirty="0"/>
          </a:p>
        </p:txBody>
      </p:sp>
      <p:sp>
        <p:nvSpPr>
          <p:cNvPr id="8" name="Rectangle 7"/>
          <p:cNvSpPr/>
          <p:nvPr/>
        </p:nvSpPr>
        <p:spPr>
          <a:xfrm>
            <a:off x="753760" y="2718483"/>
            <a:ext cx="3756454" cy="455134"/>
          </a:xfrm>
          <a:prstGeom prst="rect">
            <a:avLst/>
          </a:prstGeom>
          <a:ln>
            <a:solidFill>
              <a:srgbClr val="20425A"/>
            </a:solidFill>
          </a:ln>
        </p:spPr>
        <p:style>
          <a:lnRef idx="2">
            <a:schemeClr val="accent6"/>
          </a:lnRef>
          <a:fillRef idx="1">
            <a:schemeClr val="lt1"/>
          </a:fillRef>
          <a:effectRef idx="0">
            <a:schemeClr val="accent6"/>
          </a:effectRef>
          <a:fontRef idx="minor">
            <a:schemeClr val="dk1"/>
          </a:fontRef>
        </p:style>
        <p:txBody>
          <a:bodyPr rtlCol="0" anchor="t"/>
          <a:lstStyle/>
          <a:p>
            <a:pPr algn="ctr"/>
            <a:r>
              <a:rPr lang="en-US" sz="2400" b="1" dirty="0" smtClean="0"/>
              <a:t>Chapter: T2DM Narrow</a:t>
            </a:r>
            <a:endParaRPr lang="en-US" sz="2400" b="1" dirty="0"/>
          </a:p>
          <a:p>
            <a:pPr algn="ctr"/>
            <a:endParaRPr lang="en-US" sz="2800" b="1" dirty="0"/>
          </a:p>
        </p:txBody>
      </p:sp>
      <p:sp>
        <p:nvSpPr>
          <p:cNvPr id="9" name="Rectangle 8"/>
          <p:cNvSpPr/>
          <p:nvPr/>
        </p:nvSpPr>
        <p:spPr>
          <a:xfrm>
            <a:off x="753761" y="3173616"/>
            <a:ext cx="3756454" cy="2732913"/>
          </a:xfrm>
          <a:prstGeom prst="rect">
            <a:avLst/>
          </a:prstGeom>
          <a:ln>
            <a:solidFill>
              <a:srgbClr val="20425A"/>
            </a:solidFill>
          </a:ln>
        </p:spPr>
        <p:style>
          <a:lnRef idx="2">
            <a:schemeClr val="accent6"/>
          </a:lnRef>
          <a:fillRef idx="1">
            <a:schemeClr val="lt1"/>
          </a:fillRef>
          <a:effectRef idx="0">
            <a:schemeClr val="accent6"/>
          </a:effectRef>
          <a:fontRef idx="minor">
            <a:schemeClr val="dk1"/>
          </a:fontRef>
        </p:style>
        <p:txBody>
          <a:bodyPr rtlCol="0" anchor="t"/>
          <a:lstStyle/>
          <a:p>
            <a:pPr algn="ctr"/>
            <a:endParaRPr lang="en-US" sz="2800" b="1" dirty="0"/>
          </a:p>
        </p:txBody>
      </p:sp>
      <p:sp>
        <p:nvSpPr>
          <p:cNvPr id="10" name="Rectangle 9"/>
          <p:cNvSpPr/>
          <p:nvPr/>
        </p:nvSpPr>
        <p:spPr>
          <a:xfrm>
            <a:off x="4701742" y="2718483"/>
            <a:ext cx="3756454" cy="444830"/>
          </a:xfrm>
          <a:prstGeom prst="rect">
            <a:avLst/>
          </a:prstGeom>
          <a:ln>
            <a:solidFill>
              <a:srgbClr val="20425A"/>
            </a:solidFill>
          </a:ln>
        </p:spPr>
        <p:style>
          <a:lnRef idx="2">
            <a:schemeClr val="accent6"/>
          </a:lnRef>
          <a:fillRef idx="1">
            <a:schemeClr val="lt1"/>
          </a:fillRef>
          <a:effectRef idx="0">
            <a:schemeClr val="accent6"/>
          </a:effectRef>
          <a:fontRef idx="minor">
            <a:schemeClr val="dk1"/>
          </a:fontRef>
        </p:style>
        <p:txBody>
          <a:bodyPr rtlCol="0" anchor="t"/>
          <a:lstStyle/>
          <a:p>
            <a:pPr algn="ctr"/>
            <a:r>
              <a:rPr lang="en-US" sz="2400" b="1" dirty="0" smtClean="0"/>
              <a:t>Chapter: T2DM Broad</a:t>
            </a:r>
            <a:endParaRPr lang="en-US" sz="2400" b="1" dirty="0"/>
          </a:p>
          <a:p>
            <a:pPr algn="ctr"/>
            <a:endParaRPr lang="en-US" sz="2800" b="1" dirty="0"/>
          </a:p>
        </p:txBody>
      </p:sp>
      <p:sp>
        <p:nvSpPr>
          <p:cNvPr id="11" name="Rectangle 10"/>
          <p:cNvSpPr/>
          <p:nvPr/>
        </p:nvSpPr>
        <p:spPr>
          <a:xfrm>
            <a:off x="4701743" y="3163313"/>
            <a:ext cx="3756454" cy="2743216"/>
          </a:xfrm>
          <a:prstGeom prst="rect">
            <a:avLst/>
          </a:prstGeom>
          <a:ln>
            <a:solidFill>
              <a:srgbClr val="20425A"/>
            </a:solidFill>
          </a:ln>
        </p:spPr>
        <p:style>
          <a:lnRef idx="2">
            <a:schemeClr val="accent6"/>
          </a:lnRef>
          <a:fillRef idx="1">
            <a:schemeClr val="lt1"/>
          </a:fillRef>
          <a:effectRef idx="0">
            <a:schemeClr val="accent6"/>
          </a:effectRef>
          <a:fontRef idx="minor">
            <a:schemeClr val="dk1"/>
          </a:fontRef>
        </p:style>
        <p:txBody>
          <a:bodyPr rtlCol="0" anchor="t"/>
          <a:lstStyle/>
          <a:p>
            <a:pPr algn="ctr"/>
            <a:endParaRPr lang="en-US" sz="2800" b="1" dirty="0"/>
          </a:p>
        </p:txBody>
      </p:sp>
      <p:sp>
        <p:nvSpPr>
          <p:cNvPr id="13" name="TextBox 12"/>
          <p:cNvSpPr txBox="1"/>
          <p:nvPr/>
        </p:nvSpPr>
        <p:spPr>
          <a:xfrm>
            <a:off x="846433" y="3226637"/>
            <a:ext cx="3589636" cy="646331"/>
          </a:xfrm>
          <a:prstGeom prst="rect">
            <a:avLst/>
          </a:prstGeom>
          <a:noFill/>
          <a:ln>
            <a:solidFill>
              <a:schemeClr val="tx1"/>
            </a:solidFill>
          </a:ln>
        </p:spPr>
        <p:txBody>
          <a:bodyPr wrap="square" rtlCol="0">
            <a:spAutoFit/>
          </a:bodyPr>
          <a:lstStyle/>
          <a:p>
            <a:r>
              <a:rPr lang="en-US" dirty="0" smtClean="0"/>
              <a:t>Description: Specific criteria that aims to have a very high positive…</a:t>
            </a:r>
            <a:endParaRPr lang="en-US" dirty="0"/>
          </a:p>
        </p:txBody>
      </p:sp>
      <p:sp>
        <p:nvSpPr>
          <p:cNvPr id="14" name="TextBox 13"/>
          <p:cNvSpPr txBox="1"/>
          <p:nvPr/>
        </p:nvSpPr>
        <p:spPr>
          <a:xfrm>
            <a:off x="4785151" y="3226637"/>
            <a:ext cx="3589636" cy="646331"/>
          </a:xfrm>
          <a:prstGeom prst="rect">
            <a:avLst/>
          </a:prstGeom>
          <a:noFill/>
          <a:ln>
            <a:solidFill>
              <a:schemeClr val="tx1"/>
            </a:solidFill>
          </a:ln>
        </p:spPr>
        <p:txBody>
          <a:bodyPr wrap="square" rtlCol="0">
            <a:spAutoFit/>
          </a:bodyPr>
          <a:lstStyle/>
          <a:p>
            <a:r>
              <a:rPr lang="en-US" dirty="0" smtClean="0"/>
              <a:t>Description: Uses broad ICD-9-CM codes to capture most cases of …</a:t>
            </a:r>
            <a:endParaRPr lang="en-US" dirty="0"/>
          </a:p>
        </p:txBody>
      </p:sp>
      <p:sp>
        <p:nvSpPr>
          <p:cNvPr id="25" name="Title 1"/>
          <p:cNvSpPr txBox="1">
            <a:spLocks/>
          </p:cNvSpPr>
          <p:nvPr/>
        </p:nvSpPr>
        <p:spPr>
          <a:xfrm>
            <a:off x="1295400" y="114450"/>
            <a:ext cx="7543800" cy="838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000" kern="1200">
                <a:solidFill>
                  <a:srgbClr val="20425A"/>
                </a:solidFill>
                <a:latin typeface="+mj-lt"/>
                <a:ea typeface="+mj-ea"/>
                <a:cs typeface="+mj-cs"/>
              </a:defRPr>
            </a:lvl1pPr>
          </a:lstStyle>
          <a:p>
            <a:r>
              <a:rPr lang="en-US" dirty="0" smtClean="0"/>
              <a:t>Book/Chapter/Cohort Example</a:t>
            </a:r>
            <a:endParaRPr lang="en-US" dirty="0"/>
          </a:p>
        </p:txBody>
      </p:sp>
    </p:spTree>
    <p:extLst>
      <p:ext uri="{BB962C8B-B14F-4D97-AF65-F5344CB8AC3E}">
        <p14:creationId xmlns:p14="http://schemas.microsoft.com/office/powerpoint/2010/main" val="31385570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31339" y="1167708"/>
            <a:ext cx="8155460" cy="597243"/>
          </a:xfrm>
          <a:prstGeom prst="rect">
            <a:avLst/>
          </a:prstGeom>
          <a:ln>
            <a:solidFill>
              <a:srgbClr val="F49F18"/>
            </a:solidFill>
          </a:ln>
        </p:spPr>
        <p:style>
          <a:lnRef idx="2">
            <a:schemeClr val="accent6"/>
          </a:lnRef>
          <a:fillRef idx="1">
            <a:schemeClr val="lt1"/>
          </a:fillRef>
          <a:effectRef idx="0">
            <a:schemeClr val="accent6"/>
          </a:effectRef>
          <a:fontRef idx="minor">
            <a:schemeClr val="dk1"/>
          </a:fontRef>
        </p:style>
        <p:txBody>
          <a:bodyPr rtlCol="0" anchor="t"/>
          <a:lstStyle/>
          <a:p>
            <a:pPr algn="ctr"/>
            <a:r>
              <a:rPr lang="en-US" sz="2800" b="1" dirty="0" smtClean="0"/>
              <a:t>Book: Type </a:t>
            </a:r>
            <a:r>
              <a:rPr lang="en-US" sz="2800" b="1" dirty="0"/>
              <a:t>2 Diabetes Mellitus</a:t>
            </a:r>
          </a:p>
          <a:p>
            <a:pPr algn="ctr"/>
            <a:endParaRPr lang="en-US" sz="2800" b="1" dirty="0"/>
          </a:p>
        </p:txBody>
      </p:sp>
      <p:sp>
        <p:nvSpPr>
          <p:cNvPr id="3" name="Rectangle 2"/>
          <p:cNvSpPr/>
          <p:nvPr/>
        </p:nvSpPr>
        <p:spPr>
          <a:xfrm>
            <a:off x="531340" y="1744359"/>
            <a:ext cx="8155460" cy="4347522"/>
          </a:xfrm>
          <a:prstGeom prst="rect">
            <a:avLst/>
          </a:prstGeom>
          <a:ln>
            <a:solidFill>
              <a:srgbClr val="F49F18"/>
            </a:solidFill>
          </a:ln>
        </p:spPr>
        <p:style>
          <a:lnRef idx="2">
            <a:schemeClr val="accent6"/>
          </a:lnRef>
          <a:fillRef idx="1">
            <a:schemeClr val="lt1"/>
          </a:fillRef>
          <a:effectRef idx="0">
            <a:schemeClr val="accent6"/>
          </a:effectRef>
          <a:fontRef idx="minor">
            <a:schemeClr val="dk1"/>
          </a:fontRef>
        </p:style>
        <p:txBody>
          <a:bodyPr rtlCol="0" anchor="t"/>
          <a:lstStyle/>
          <a:p>
            <a:pPr algn="ctr"/>
            <a:endParaRPr lang="en-US" sz="2800" b="1" dirty="0"/>
          </a:p>
        </p:txBody>
      </p:sp>
      <p:sp>
        <p:nvSpPr>
          <p:cNvPr id="7" name="TextBox 6"/>
          <p:cNvSpPr txBox="1"/>
          <p:nvPr/>
        </p:nvSpPr>
        <p:spPr>
          <a:xfrm>
            <a:off x="790831" y="1921807"/>
            <a:ext cx="7636476" cy="646331"/>
          </a:xfrm>
          <a:prstGeom prst="rect">
            <a:avLst/>
          </a:prstGeom>
          <a:noFill/>
          <a:ln>
            <a:solidFill>
              <a:schemeClr val="tx1"/>
            </a:solidFill>
          </a:ln>
        </p:spPr>
        <p:txBody>
          <a:bodyPr wrap="square" rtlCol="0">
            <a:spAutoFit/>
          </a:bodyPr>
          <a:lstStyle/>
          <a:p>
            <a:r>
              <a:rPr lang="en-US" dirty="0" smtClean="0"/>
              <a:t>Description (Wikipedia): </a:t>
            </a:r>
            <a:r>
              <a:rPr lang="en-US" dirty="0"/>
              <a:t>Type 2 diabetes (T2D), formerly known as adult-onset diabetes, is a form of diabetes that is characterized by high blood </a:t>
            </a:r>
            <a:r>
              <a:rPr lang="en-US" dirty="0" smtClean="0"/>
              <a:t>sugar</a:t>
            </a:r>
            <a:r>
              <a:rPr lang="en-US" dirty="0"/>
              <a:t> </a:t>
            </a:r>
            <a:r>
              <a:rPr lang="en-US" dirty="0" smtClean="0"/>
              <a:t>…</a:t>
            </a:r>
            <a:endParaRPr lang="en-US" dirty="0"/>
          </a:p>
        </p:txBody>
      </p:sp>
      <p:sp>
        <p:nvSpPr>
          <p:cNvPr id="8" name="Rectangle 7"/>
          <p:cNvSpPr/>
          <p:nvPr/>
        </p:nvSpPr>
        <p:spPr>
          <a:xfrm>
            <a:off x="753760" y="2718483"/>
            <a:ext cx="3756454" cy="455134"/>
          </a:xfrm>
          <a:prstGeom prst="rect">
            <a:avLst/>
          </a:prstGeom>
          <a:ln>
            <a:solidFill>
              <a:srgbClr val="20425A"/>
            </a:solidFill>
          </a:ln>
        </p:spPr>
        <p:style>
          <a:lnRef idx="2">
            <a:schemeClr val="accent6"/>
          </a:lnRef>
          <a:fillRef idx="1">
            <a:schemeClr val="lt1"/>
          </a:fillRef>
          <a:effectRef idx="0">
            <a:schemeClr val="accent6"/>
          </a:effectRef>
          <a:fontRef idx="minor">
            <a:schemeClr val="dk1"/>
          </a:fontRef>
        </p:style>
        <p:txBody>
          <a:bodyPr rtlCol="0" anchor="t"/>
          <a:lstStyle/>
          <a:p>
            <a:pPr algn="ctr"/>
            <a:r>
              <a:rPr lang="en-US" sz="2400" b="1" dirty="0" smtClean="0"/>
              <a:t>Chapter: T2DM Narrow</a:t>
            </a:r>
            <a:endParaRPr lang="en-US" sz="2400" b="1" dirty="0"/>
          </a:p>
          <a:p>
            <a:pPr algn="ctr"/>
            <a:endParaRPr lang="en-US" sz="2800" b="1" dirty="0"/>
          </a:p>
        </p:txBody>
      </p:sp>
      <p:sp>
        <p:nvSpPr>
          <p:cNvPr id="9" name="Rectangle 8"/>
          <p:cNvSpPr/>
          <p:nvPr/>
        </p:nvSpPr>
        <p:spPr>
          <a:xfrm>
            <a:off x="753761" y="3173616"/>
            <a:ext cx="3756454" cy="2732913"/>
          </a:xfrm>
          <a:prstGeom prst="rect">
            <a:avLst/>
          </a:prstGeom>
          <a:ln>
            <a:solidFill>
              <a:srgbClr val="20425A"/>
            </a:solidFill>
          </a:ln>
        </p:spPr>
        <p:style>
          <a:lnRef idx="2">
            <a:schemeClr val="accent6"/>
          </a:lnRef>
          <a:fillRef idx="1">
            <a:schemeClr val="lt1"/>
          </a:fillRef>
          <a:effectRef idx="0">
            <a:schemeClr val="accent6"/>
          </a:effectRef>
          <a:fontRef idx="minor">
            <a:schemeClr val="dk1"/>
          </a:fontRef>
        </p:style>
        <p:txBody>
          <a:bodyPr rtlCol="0" anchor="t"/>
          <a:lstStyle/>
          <a:p>
            <a:pPr algn="ctr"/>
            <a:endParaRPr lang="en-US" sz="2800" b="1" dirty="0"/>
          </a:p>
        </p:txBody>
      </p:sp>
      <p:sp>
        <p:nvSpPr>
          <p:cNvPr id="10" name="Rectangle 9"/>
          <p:cNvSpPr/>
          <p:nvPr/>
        </p:nvSpPr>
        <p:spPr>
          <a:xfrm>
            <a:off x="4701742" y="2718483"/>
            <a:ext cx="3756454" cy="444830"/>
          </a:xfrm>
          <a:prstGeom prst="rect">
            <a:avLst/>
          </a:prstGeom>
          <a:ln>
            <a:solidFill>
              <a:srgbClr val="20425A"/>
            </a:solidFill>
          </a:ln>
        </p:spPr>
        <p:style>
          <a:lnRef idx="2">
            <a:schemeClr val="accent6"/>
          </a:lnRef>
          <a:fillRef idx="1">
            <a:schemeClr val="lt1"/>
          </a:fillRef>
          <a:effectRef idx="0">
            <a:schemeClr val="accent6"/>
          </a:effectRef>
          <a:fontRef idx="minor">
            <a:schemeClr val="dk1"/>
          </a:fontRef>
        </p:style>
        <p:txBody>
          <a:bodyPr rtlCol="0" anchor="t"/>
          <a:lstStyle/>
          <a:p>
            <a:pPr algn="ctr"/>
            <a:r>
              <a:rPr lang="en-US" sz="2400" b="1" dirty="0" smtClean="0"/>
              <a:t>Chapter: T2DM Broad</a:t>
            </a:r>
            <a:endParaRPr lang="en-US" sz="2400" b="1" dirty="0"/>
          </a:p>
          <a:p>
            <a:pPr algn="ctr"/>
            <a:endParaRPr lang="en-US" sz="2800" b="1" dirty="0"/>
          </a:p>
        </p:txBody>
      </p:sp>
      <p:sp>
        <p:nvSpPr>
          <p:cNvPr id="11" name="Rectangle 10"/>
          <p:cNvSpPr/>
          <p:nvPr/>
        </p:nvSpPr>
        <p:spPr>
          <a:xfrm>
            <a:off x="4701743" y="3163313"/>
            <a:ext cx="3756454" cy="2743216"/>
          </a:xfrm>
          <a:prstGeom prst="rect">
            <a:avLst/>
          </a:prstGeom>
          <a:ln>
            <a:solidFill>
              <a:srgbClr val="20425A"/>
            </a:solidFill>
          </a:ln>
        </p:spPr>
        <p:style>
          <a:lnRef idx="2">
            <a:schemeClr val="accent6"/>
          </a:lnRef>
          <a:fillRef idx="1">
            <a:schemeClr val="lt1"/>
          </a:fillRef>
          <a:effectRef idx="0">
            <a:schemeClr val="accent6"/>
          </a:effectRef>
          <a:fontRef idx="minor">
            <a:schemeClr val="dk1"/>
          </a:fontRef>
        </p:style>
        <p:txBody>
          <a:bodyPr rtlCol="0" anchor="t"/>
          <a:lstStyle/>
          <a:p>
            <a:pPr algn="ctr"/>
            <a:endParaRPr lang="en-US" sz="2800" b="1" dirty="0"/>
          </a:p>
        </p:txBody>
      </p:sp>
      <p:sp>
        <p:nvSpPr>
          <p:cNvPr id="13" name="TextBox 12"/>
          <p:cNvSpPr txBox="1"/>
          <p:nvPr/>
        </p:nvSpPr>
        <p:spPr>
          <a:xfrm>
            <a:off x="846433" y="3226637"/>
            <a:ext cx="3589636" cy="646331"/>
          </a:xfrm>
          <a:prstGeom prst="rect">
            <a:avLst/>
          </a:prstGeom>
          <a:noFill/>
          <a:ln>
            <a:solidFill>
              <a:schemeClr val="tx1"/>
            </a:solidFill>
          </a:ln>
        </p:spPr>
        <p:txBody>
          <a:bodyPr wrap="square" rtlCol="0">
            <a:spAutoFit/>
          </a:bodyPr>
          <a:lstStyle/>
          <a:p>
            <a:r>
              <a:rPr lang="en-US" dirty="0" smtClean="0"/>
              <a:t>Description: Specific criteria that aims to have a very high positive…</a:t>
            </a:r>
            <a:endParaRPr lang="en-US" dirty="0"/>
          </a:p>
        </p:txBody>
      </p:sp>
      <p:sp>
        <p:nvSpPr>
          <p:cNvPr id="14" name="TextBox 13"/>
          <p:cNvSpPr txBox="1"/>
          <p:nvPr/>
        </p:nvSpPr>
        <p:spPr>
          <a:xfrm>
            <a:off x="4785151" y="3226637"/>
            <a:ext cx="3589636" cy="646331"/>
          </a:xfrm>
          <a:prstGeom prst="rect">
            <a:avLst/>
          </a:prstGeom>
          <a:noFill/>
          <a:ln>
            <a:solidFill>
              <a:schemeClr val="tx1"/>
            </a:solidFill>
          </a:ln>
        </p:spPr>
        <p:txBody>
          <a:bodyPr wrap="square" rtlCol="0">
            <a:spAutoFit/>
          </a:bodyPr>
          <a:lstStyle/>
          <a:p>
            <a:r>
              <a:rPr lang="en-US" dirty="0" smtClean="0"/>
              <a:t>Description: Uses broad ICD-9-CM codes to capture most cases of …</a:t>
            </a:r>
            <a:endParaRPr lang="en-US" dirty="0"/>
          </a:p>
        </p:txBody>
      </p:sp>
      <p:sp>
        <p:nvSpPr>
          <p:cNvPr id="17" name="Rounded Rectangle 16"/>
          <p:cNvSpPr/>
          <p:nvPr/>
        </p:nvSpPr>
        <p:spPr>
          <a:xfrm>
            <a:off x="861880" y="4016098"/>
            <a:ext cx="1600205" cy="679622"/>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Cohort A</a:t>
            </a:r>
            <a:endParaRPr lang="en-US" dirty="0"/>
          </a:p>
        </p:txBody>
      </p:sp>
      <p:sp>
        <p:nvSpPr>
          <p:cNvPr id="18" name="Rounded Rectangle 17"/>
          <p:cNvSpPr/>
          <p:nvPr/>
        </p:nvSpPr>
        <p:spPr>
          <a:xfrm>
            <a:off x="2786436" y="4016098"/>
            <a:ext cx="1600205" cy="679622"/>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Cohort B</a:t>
            </a:r>
            <a:endParaRPr lang="en-US" dirty="0"/>
          </a:p>
        </p:txBody>
      </p:sp>
      <p:sp>
        <p:nvSpPr>
          <p:cNvPr id="19" name="Rounded Rectangle 18"/>
          <p:cNvSpPr/>
          <p:nvPr/>
        </p:nvSpPr>
        <p:spPr>
          <a:xfrm>
            <a:off x="1791720" y="4880994"/>
            <a:ext cx="1600205" cy="679622"/>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Cohort C</a:t>
            </a:r>
            <a:endParaRPr lang="en-US" dirty="0"/>
          </a:p>
        </p:txBody>
      </p:sp>
      <p:sp>
        <p:nvSpPr>
          <p:cNvPr id="20" name="Rounded Rectangle 19"/>
          <p:cNvSpPr/>
          <p:nvPr/>
        </p:nvSpPr>
        <p:spPr>
          <a:xfrm>
            <a:off x="4834566" y="4034626"/>
            <a:ext cx="1600205" cy="679622"/>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Cohort D</a:t>
            </a:r>
            <a:endParaRPr lang="en-US" dirty="0"/>
          </a:p>
        </p:txBody>
      </p:sp>
      <p:sp>
        <p:nvSpPr>
          <p:cNvPr id="21" name="Rounded Rectangle 20"/>
          <p:cNvSpPr/>
          <p:nvPr/>
        </p:nvSpPr>
        <p:spPr>
          <a:xfrm>
            <a:off x="6646381" y="4034626"/>
            <a:ext cx="1600205" cy="679622"/>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Cohort E</a:t>
            </a:r>
            <a:endParaRPr lang="en-US" dirty="0"/>
          </a:p>
        </p:txBody>
      </p:sp>
      <p:sp>
        <p:nvSpPr>
          <p:cNvPr id="22" name="Rounded Rectangle 21"/>
          <p:cNvSpPr/>
          <p:nvPr/>
        </p:nvSpPr>
        <p:spPr>
          <a:xfrm>
            <a:off x="4834566" y="4979772"/>
            <a:ext cx="1600205" cy="679622"/>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Cohort F</a:t>
            </a:r>
            <a:endParaRPr lang="en-US" dirty="0"/>
          </a:p>
        </p:txBody>
      </p:sp>
      <p:sp>
        <p:nvSpPr>
          <p:cNvPr id="23" name="Rounded Rectangle 22"/>
          <p:cNvSpPr/>
          <p:nvPr/>
        </p:nvSpPr>
        <p:spPr>
          <a:xfrm>
            <a:off x="6646381" y="4970654"/>
            <a:ext cx="1600205" cy="679622"/>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Cohort G</a:t>
            </a:r>
            <a:endParaRPr lang="en-US" dirty="0"/>
          </a:p>
        </p:txBody>
      </p:sp>
      <p:sp>
        <p:nvSpPr>
          <p:cNvPr id="24" name="Title 1"/>
          <p:cNvSpPr txBox="1">
            <a:spLocks/>
          </p:cNvSpPr>
          <p:nvPr/>
        </p:nvSpPr>
        <p:spPr>
          <a:xfrm>
            <a:off x="1295400" y="114450"/>
            <a:ext cx="7543800" cy="838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000" kern="1200">
                <a:solidFill>
                  <a:srgbClr val="20425A"/>
                </a:solidFill>
                <a:latin typeface="+mj-lt"/>
                <a:ea typeface="+mj-ea"/>
                <a:cs typeface="+mj-cs"/>
              </a:defRPr>
            </a:lvl1pPr>
          </a:lstStyle>
          <a:p>
            <a:r>
              <a:rPr lang="en-US" dirty="0" smtClean="0"/>
              <a:t>Book/Chapter/Cohort Example</a:t>
            </a:r>
            <a:endParaRPr lang="en-US" dirty="0"/>
          </a:p>
        </p:txBody>
      </p:sp>
    </p:spTree>
    <p:extLst>
      <p:ext uri="{BB962C8B-B14F-4D97-AF65-F5344CB8AC3E}">
        <p14:creationId xmlns:p14="http://schemas.microsoft.com/office/powerpoint/2010/main" val="13683357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JAMIA Paper</a:t>
            </a:r>
            <a:endParaRPr lang="en-US" dirty="0"/>
          </a:p>
        </p:txBody>
      </p:sp>
      <p:pic>
        <p:nvPicPr>
          <p:cNvPr id="4" name="Picture 3"/>
          <p:cNvPicPr>
            <a:picLocks noChangeAspect="1"/>
          </p:cNvPicPr>
          <p:nvPr/>
        </p:nvPicPr>
        <p:blipFill>
          <a:blip r:embed="rId2"/>
          <a:stretch>
            <a:fillRect/>
          </a:stretch>
        </p:blipFill>
        <p:spPr>
          <a:xfrm>
            <a:off x="-1586519" y="1238059"/>
            <a:ext cx="8629650" cy="4619625"/>
          </a:xfrm>
          <a:prstGeom prst="rect">
            <a:avLst/>
          </a:prstGeom>
        </p:spPr>
      </p:pic>
      <p:sp>
        <p:nvSpPr>
          <p:cNvPr id="5" name="Oval 4"/>
          <p:cNvSpPr/>
          <p:nvPr/>
        </p:nvSpPr>
        <p:spPr>
          <a:xfrm>
            <a:off x="34532" y="4344883"/>
            <a:ext cx="3583459" cy="5313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516558" y="3310357"/>
            <a:ext cx="5247196" cy="2862322"/>
          </a:xfrm>
          <a:prstGeom prst="rect">
            <a:avLst/>
          </a:prstGeom>
          <a:solidFill>
            <a:schemeClr val="accent1">
              <a:lumMod val="20000"/>
              <a:lumOff val="80000"/>
            </a:schemeClr>
          </a:solidFill>
          <a:ln>
            <a:solidFill>
              <a:schemeClr val="tx1"/>
            </a:solidFill>
          </a:ln>
        </p:spPr>
        <p:txBody>
          <a:bodyPr wrap="square">
            <a:spAutoFit/>
          </a:bodyPr>
          <a:lstStyle/>
          <a:p>
            <a:r>
              <a:rPr lang="en-US" dirty="0"/>
              <a:t>The phenotype definitions applied include: </a:t>
            </a:r>
            <a:endParaRPr lang="en-US" dirty="0" smtClean="0"/>
          </a:p>
          <a:p>
            <a:r>
              <a:rPr lang="en-US" dirty="0" smtClean="0"/>
              <a:t>(1) the </a:t>
            </a:r>
            <a:r>
              <a:rPr lang="en-US" dirty="0"/>
              <a:t>250.xxIDC-9-CM diabetes </a:t>
            </a:r>
            <a:r>
              <a:rPr lang="en-US" dirty="0" smtClean="0"/>
              <a:t>codes</a:t>
            </a:r>
            <a:endParaRPr lang="en-US" dirty="0"/>
          </a:p>
          <a:p>
            <a:r>
              <a:rPr lang="en-US" dirty="0" smtClean="0"/>
              <a:t>(2</a:t>
            </a:r>
            <a:r>
              <a:rPr lang="en-US" dirty="0"/>
              <a:t>) the CMS CCW definition </a:t>
            </a:r>
            <a:r>
              <a:rPr lang="en-US" dirty="0" smtClean="0"/>
              <a:t>(</a:t>
            </a:r>
            <a:r>
              <a:rPr lang="en-US" dirty="0"/>
              <a:t>a </a:t>
            </a:r>
            <a:r>
              <a:rPr lang="en-US" dirty="0" smtClean="0"/>
              <a:t>full set </a:t>
            </a:r>
            <a:r>
              <a:rPr lang="en-US" dirty="0"/>
              <a:t>of 68 ICD-9-CM diabetes codes</a:t>
            </a:r>
            <a:r>
              <a:rPr lang="en-US" dirty="0" smtClean="0"/>
              <a:t>)</a:t>
            </a:r>
          </a:p>
          <a:p>
            <a:r>
              <a:rPr lang="en-US" dirty="0" smtClean="0"/>
              <a:t>(</a:t>
            </a:r>
            <a:r>
              <a:rPr lang="en-US" dirty="0"/>
              <a:t>3) NYC A1c Registry </a:t>
            </a:r>
            <a:r>
              <a:rPr lang="en-US" dirty="0" smtClean="0"/>
              <a:t>criteria </a:t>
            </a:r>
            <a:r>
              <a:rPr lang="en-US" dirty="0"/>
              <a:t>(HbA1c value &gt;=6.5</a:t>
            </a:r>
            <a:r>
              <a:rPr lang="en-US" dirty="0" smtClean="0"/>
              <a:t>%)</a:t>
            </a:r>
          </a:p>
          <a:p>
            <a:r>
              <a:rPr lang="en-US" dirty="0" smtClean="0"/>
              <a:t>(</a:t>
            </a:r>
            <a:r>
              <a:rPr lang="en-US" dirty="0"/>
              <a:t>4) a diabetes-associated </a:t>
            </a:r>
            <a:r>
              <a:rPr lang="en-US" dirty="0" smtClean="0"/>
              <a:t>medications definition</a:t>
            </a:r>
          </a:p>
          <a:p>
            <a:r>
              <a:rPr lang="en-US" dirty="0" smtClean="0"/>
              <a:t>and </a:t>
            </a:r>
            <a:r>
              <a:rPr lang="en-US" dirty="0"/>
              <a:t>the diabetes phenotype definitions for </a:t>
            </a:r>
            <a:r>
              <a:rPr lang="en-US" dirty="0" smtClean="0"/>
              <a:t>the:</a:t>
            </a:r>
          </a:p>
          <a:p>
            <a:r>
              <a:rPr lang="en-US" dirty="0" smtClean="0"/>
              <a:t>(</a:t>
            </a:r>
            <a:r>
              <a:rPr lang="en-US" dirty="0"/>
              <a:t>5) </a:t>
            </a:r>
            <a:r>
              <a:rPr lang="en-US" dirty="0" smtClean="0"/>
              <a:t>DDC</a:t>
            </a:r>
            <a:endParaRPr lang="en-US" dirty="0"/>
          </a:p>
          <a:p>
            <a:r>
              <a:rPr lang="en-US" dirty="0" smtClean="0"/>
              <a:t>(6</a:t>
            </a:r>
            <a:r>
              <a:rPr lang="en-US" dirty="0"/>
              <a:t>) </a:t>
            </a:r>
            <a:r>
              <a:rPr lang="en-US" dirty="0" smtClean="0"/>
              <a:t>SUPREME-DM</a:t>
            </a:r>
            <a:endParaRPr lang="en-US" dirty="0"/>
          </a:p>
          <a:p>
            <a:r>
              <a:rPr lang="en-US" dirty="0" smtClean="0"/>
              <a:t>(7</a:t>
            </a:r>
            <a:r>
              <a:rPr lang="en-US" dirty="0"/>
              <a:t>) </a:t>
            </a:r>
            <a:r>
              <a:rPr lang="en-US" dirty="0" err="1"/>
              <a:t>eMERGE</a:t>
            </a:r>
            <a:r>
              <a:rPr lang="en-US" dirty="0"/>
              <a:t> </a:t>
            </a:r>
            <a:r>
              <a:rPr lang="en-US" dirty="0" smtClean="0"/>
              <a:t>projects</a:t>
            </a:r>
            <a:endParaRPr lang="en-US" dirty="0"/>
          </a:p>
        </p:txBody>
      </p:sp>
    </p:spTree>
    <p:extLst>
      <p:ext uri="{BB962C8B-B14F-4D97-AF65-F5344CB8AC3E}">
        <p14:creationId xmlns:p14="http://schemas.microsoft.com/office/powerpoint/2010/main" val="30969217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Requirements Overview</a:t>
            </a:r>
            <a:endParaRPr lang="en-US" dirty="0"/>
          </a:p>
        </p:txBody>
      </p:sp>
      <p:sp>
        <p:nvSpPr>
          <p:cNvPr id="3" name="Rectangle 2"/>
          <p:cNvSpPr/>
          <p:nvPr/>
        </p:nvSpPr>
        <p:spPr>
          <a:xfrm>
            <a:off x="290383" y="1243897"/>
            <a:ext cx="8606481" cy="1084015"/>
          </a:xfrm>
          <a:prstGeom prst="rect">
            <a:avLst/>
          </a:prstGeom>
        </p:spPr>
        <p:txBody>
          <a:bodyPr wrap="square">
            <a:spAutoFit/>
          </a:bodyPr>
          <a:lstStyle/>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The library will allow for the following features/activities:</a:t>
            </a:r>
          </a:p>
          <a:p>
            <a:pPr marL="342900" marR="0" lvl="0" indent="-342900">
              <a:lnSpc>
                <a:spcPct val="107000"/>
              </a:lnSpc>
              <a:spcBef>
                <a:spcPts val="0"/>
              </a:spcBef>
              <a:spcAft>
                <a:spcPts val="0"/>
              </a:spcAft>
              <a:buFont typeface="Calibri" panose="020F050202020403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A </a:t>
            </a:r>
            <a:r>
              <a:rPr lang="en-US" b="1" dirty="0">
                <a:latin typeface="Calibri" panose="020F0502020204030204" pitchFamily="34" charset="0"/>
                <a:ea typeface="Calibri" panose="020F0502020204030204" pitchFamily="34" charset="0"/>
                <a:cs typeface="Times New Roman" panose="02020603050405020304" pitchFamily="18" charset="0"/>
              </a:rPr>
              <a:t>user interface</a:t>
            </a:r>
            <a:r>
              <a:rPr lang="en-US" dirty="0">
                <a:latin typeface="Calibri" panose="020F0502020204030204" pitchFamily="34" charset="0"/>
                <a:ea typeface="Calibri" panose="020F0502020204030204" pitchFamily="34" charset="0"/>
                <a:cs typeface="Times New Roman" panose="02020603050405020304" pitchFamily="18" charset="0"/>
              </a:rPr>
              <a:t> that facilitates the submission and retrieval of data pertaining to the definition, validation, and citation of cohort </a:t>
            </a:r>
            <a:r>
              <a:rPr lang="en-US" dirty="0" smtClean="0">
                <a:latin typeface="Calibri" panose="020F0502020204030204" pitchFamily="34" charset="0"/>
                <a:ea typeface="Calibri" panose="020F0502020204030204" pitchFamily="34" charset="0"/>
                <a:cs typeface="Times New Roman" panose="02020603050405020304" pitchFamily="18" charset="0"/>
              </a:rPr>
              <a:t>definitions</a:t>
            </a:r>
          </a:p>
        </p:txBody>
      </p:sp>
    </p:spTree>
    <p:extLst>
      <p:ext uri="{BB962C8B-B14F-4D97-AF65-F5344CB8AC3E}">
        <p14:creationId xmlns:p14="http://schemas.microsoft.com/office/powerpoint/2010/main" val="16832458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Requirements Overview</a:t>
            </a:r>
            <a:endParaRPr lang="en-US" dirty="0"/>
          </a:p>
        </p:txBody>
      </p:sp>
      <p:sp>
        <p:nvSpPr>
          <p:cNvPr id="3" name="Rectangle 2"/>
          <p:cNvSpPr/>
          <p:nvPr/>
        </p:nvSpPr>
        <p:spPr>
          <a:xfrm>
            <a:off x="290383" y="1243897"/>
            <a:ext cx="8606481" cy="1676741"/>
          </a:xfrm>
          <a:prstGeom prst="rect">
            <a:avLst/>
          </a:prstGeom>
        </p:spPr>
        <p:txBody>
          <a:bodyPr wrap="square">
            <a:spAutoFit/>
          </a:bodyPr>
          <a:lstStyle/>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The library will allow for the following features/activities:</a:t>
            </a:r>
          </a:p>
          <a:p>
            <a:pPr marL="342900" marR="0" lvl="0" indent="-342900">
              <a:lnSpc>
                <a:spcPct val="107000"/>
              </a:lnSpc>
              <a:spcBef>
                <a:spcPts val="0"/>
              </a:spcBef>
              <a:spcAft>
                <a:spcPts val="0"/>
              </a:spcAft>
              <a:buFont typeface="Calibri" panose="020F050202020403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A </a:t>
            </a:r>
            <a:r>
              <a:rPr lang="en-US" b="1" dirty="0">
                <a:latin typeface="Calibri" panose="020F0502020204030204" pitchFamily="34" charset="0"/>
                <a:ea typeface="Calibri" panose="020F0502020204030204" pitchFamily="34" charset="0"/>
                <a:cs typeface="Times New Roman" panose="02020603050405020304" pitchFamily="18" charset="0"/>
              </a:rPr>
              <a:t>user interface</a:t>
            </a:r>
            <a:r>
              <a:rPr lang="en-US" dirty="0">
                <a:latin typeface="Calibri" panose="020F0502020204030204" pitchFamily="34" charset="0"/>
                <a:ea typeface="Calibri" panose="020F0502020204030204" pitchFamily="34" charset="0"/>
                <a:cs typeface="Times New Roman" panose="02020603050405020304" pitchFamily="18" charset="0"/>
              </a:rPr>
              <a:t> that facilitates the submission and retrieval of data pertaining to the definition, validation, and citation of cohort </a:t>
            </a:r>
            <a:r>
              <a:rPr lang="en-US" dirty="0" smtClean="0">
                <a:latin typeface="Calibri" panose="020F0502020204030204" pitchFamily="34" charset="0"/>
                <a:ea typeface="Calibri" panose="020F0502020204030204" pitchFamily="34" charset="0"/>
                <a:cs typeface="Times New Roman" panose="02020603050405020304" pitchFamily="18" charset="0"/>
              </a:rPr>
              <a:t>definitions</a:t>
            </a:r>
          </a:p>
          <a:p>
            <a:pPr marL="342900" marR="0" lvl="0" indent="-342900">
              <a:lnSpc>
                <a:spcPct val="107000"/>
              </a:lnSpc>
              <a:spcBef>
                <a:spcPts val="0"/>
              </a:spcBef>
              <a:spcAft>
                <a:spcPts val="0"/>
              </a:spcAft>
              <a:buFont typeface="Calibri" panose="020F0502020204030204" pitchFamily="34" charset="0"/>
              <a:buChar char="-"/>
            </a:pPr>
            <a:r>
              <a:rPr lang="en-US" dirty="0" smtClean="0">
                <a:latin typeface="Calibri" panose="020F0502020204030204" pitchFamily="34" charset="0"/>
                <a:ea typeface="Calibri" panose="020F0502020204030204" pitchFamily="34" charset="0"/>
                <a:cs typeface="Times New Roman" panose="02020603050405020304" pitchFamily="18" charset="0"/>
              </a:rPr>
              <a:t>A </a:t>
            </a:r>
            <a:r>
              <a:rPr lang="en-US" b="1" dirty="0">
                <a:latin typeface="Calibri" panose="020F0502020204030204" pitchFamily="34" charset="0"/>
                <a:ea typeface="Calibri" panose="020F0502020204030204" pitchFamily="34" charset="0"/>
                <a:cs typeface="Times New Roman" panose="02020603050405020304" pitchFamily="18" charset="0"/>
              </a:rPr>
              <a:t>staging area</a:t>
            </a:r>
            <a:r>
              <a:rPr lang="en-US" dirty="0">
                <a:latin typeface="Calibri" panose="020F0502020204030204" pitchFamily="34" charset="0"/>
                <a:ea typeface="Calibri" panose="020F0502020204030204" pitchFamily="34" charset="0"/>
                <a:cs typeface="Times New Roman" panose="02020603050405020304" pitchFamily="18" charset="0"/>
              </a:rPr>
              <a:t> where librarians can review/edit proposed library submissions and to reorganize the library’s structure, as </a:t>
            </a:r>
            <a:r>
              <a:rPr lang="en-US" dirty="0" smtClean="0">
                <a:latin typeface="Calibri" panose="020F0502020204030204" pitchFamily="34" charset="0"/>
                <a:ea typeface="Calibri" panose="020F0502020204030204" pitchFamily="34" charset="0"/>
                <a:cs typeface="Times New Roman" panose="02020603050405020304" pitchFamily="18" charset="0"/>
              </a:rPr>
              <a:t>needed</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893652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Requirements Overview</a:t>
            </a:r>
            <a:endParaRPr lang="en-US" dirty="0"/>
          </a:p>
        </p:txBody>
      </p:sp>
      <p:sp>
        <p:nvSpPr>
          <p:cNvPr id="3" name="Rectangle 2"/>
          <p:cNvSpPr/>
          <p:nvPr/>
        </p:nvSpPr>
        <p:spPr>
          <a:xfrm>
            <a:off x="290383" y="1243897"/>
            <a:ext cx="8606481" cy="1973104"/>
          </a:xfrm>
          <a:prstGeom prst="rect">
            <a:avLst/>
          </a:prstGeom>
        </p:spPr>
        <p:txBody>
          <a:bodyPr wrap="square">
            <a:spAutoFit/>
          </a:bodyPr>
          <a:lstStyle/>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The library will allow for the following features/activities:</a:t>
            </a:r>
          </a:p>
          <a:p>
            <a:pPr marL="342900" marR="0" lvl="0" indent="-342900">
              <a:lnSpc>
                <a:spcPct val="107000"/>
              </a:lnSpc>
              <a:spcBef>
                <a:spcPts val="0"/>
              </a:spcBef>
              <a:spcAft>
                <a:spcPts val="0"/>
              </a:spcAft>
              <a:buFont typeface="Calibri" panose="020F050202020403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A </a:t>
            </a:r>
            <a:r>
              <a:rPr lang="en-US" b="1" dirty="0">
                <a:latin typeface="Calibri" panose="020F0502020204030204" pitchFamily="34" charset="0"/>
                <a:ea typeface="Calibri" panose="020F0502020204030204" pitchFamily="34" charset="0"/>
                <a:cs typeface="Times New Roman" panose="02020603050405020304" pitchFamily="18" charset="0"/>
              </a:rPr>
              <a:t>user interface</a:t>
            </a:r>
            <a:r>
              <a:rPr lang="en-US" dirty="0">
                <a:latin typeface="Calibri" panose="020F0502020204030204" pitchFamily="34" charset="0"/>
                <a:ea typeface="Calibri" panose="020F0502020204030204" pitchFamily="34" charset="0"/>
                <a:cs typeface="Times New Roman" panose="02020603050405020304" pitchFamily="18" charset="0"/>
              </a:rPr>
              <a:t> that facilitates the submission and retrieval of data pertaining to the definition, validation, and citation of cohort </a:t>
            </a:r>
            <a:r>
              <a:rPr lang="en-US" dirty="0" smtClean="0">
                <a:latin typeface="Calibri" panose="020F0502020204030204" pitchFamily="34" charset="0"/>
                <a:ea typeface="Calibri" panose="020F0502020204030204" pitchFamily="34" charset="0"/>
                <a:cs typeface="Times New Roman" panose="02020603050405020304" pitchFamily="18" charset="0"/>
              </a:rPr>
              <a:t>definitions</a:t>
            </a:r>
          </a:p>
          <a:p>
            <a:pPr marL="342900" marR="0" lvl="0" indent="-342900">
              <a:lnSpc>
                <a:spcPct val="107000"/>
              </a:lnSpc>
              <a:spcBef>
                <a:spcPts val="0"/>
              </a:spcBef>
              <a:spcAft>
                <a:spcPts val="0"/>
              </a:spcAft>
              <a:buFont typeface="Calibri" panose="020F0502020204030204" pitchFamily="34" charset="0"/>
              <a:buChar char="-"/>
            </a:pPr>
            <a:r>
              <a:rPr lang="en-US" dirty="0" smtClean="0">
                <a:latin typeface="Calibri" panose="020F0502020204030204" pitchFamily="34" charset="0"/>
                <a:ea typeface="Calibri" panose="020F0502020204030204" pitchFamily="34" charset="0"/>
                <a:cs typeface="Times New Roman" panose="02020603050405020304" pitchFamily="18" charset="0"/>
              </a:rPr>
              <a:t>A </a:t>
            </a:r>
            <a:r>
              <a:rPr lang="en-US" b="1" dirty="0">
                <a:latin typeface="Calibri" panose="020F0502020204030204" pitchFamily="34" charset="0"/>
                <a:ea typeface="Calibri" panose="020F0502020204030204" pitchFamily="34" charset="0"/>
                <a:cs typeface="Times New Roman" panose="02020603050405020304" pitchFamily="18" charset="0"/>
              </a:rPr>
              <a:t>staging area</a:t>
            </a:r>
            <a:r>
              <a:rPr lang="en-US" dirty="0">
                <a:latin typeface="Calibri" panose="020F0502020204030204" pitchFamily="34" charset="0"/>
                <a:ea typeface="Calibri" panose="020F0502020204030204" pitchFamily="34" charset="0"/>
                <a:cs typeface="Times New Roman" panose="02020603050405020304" pitchFamily="18" charset="0"/>
              </a:rPr>
              <a:t> where librarians can review/edit proposed library submissions and to reorganize the library’s structure, as needed</a:t>
            </a:r>
          </a:p>
          <a:p>
            <a:pPr marL="342900" marR="0" lvl="0" indent="-342900">
              <a:lnSpc>
                <a:spcPct val="107000"/>
              </a:lnSpc>
              <a:spcBef>
                <a:spcPts val="0"/>
              </a:spcBef>
              <a:spcAft>
                <a:spcPts val="0"/>
              </a:spcAft>
              <a:buFont typeface="Calibri" panose="020F050202020403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A </a:t>
            </a:r>
            <a:r>
              <a:rPr lang="en-US" b="1" dirty="0">
                <a:latin typeface="Calibri" panose="020F0502020204030204" pitchFamily="34" charset="0"/>
                <a:ea typeface="Calibri" panose="020F0502020204030204" pitchFamily="34" charset="0"/>
                <a:cs typeface="Times New Roman" panose="02020603050405020304" pitchFamily="18" charset="0"/>
              </a:rPr>
              <a:t>repository</a:t>
            </a:r>
            <a:r>
              <a:rPr lang="en-US" dirty="0">
                <a:latin typeface="Calibri" panose="020F0502020204030204" pitchFamily="34" charset="0"/>
                <a:ea typeface="Calibri" panose="020F0502020204030204" pitchFamily="34" charset="0"/>
                <a:cs typeface="Times New Roman" panose="02020603050405020304" pitchFamily="18" charset="0"/>
              </a:rPr>
              <a:t> which represents the official record of the </a:t>
            </a:r>
            <a:r>
              <a:rPr lang="en-US" dirty="0" smtClean="0">
                <a:latin typeface="Calibri" panose="020F0502020204030204" pitchFamily="34" charset="0"/>
                <a:ea typeface="Calibri" panose="020F0502020204030204" pitchFamily="34" charset="0"/>
                <a:cs typeface="Times New Roman" panose="02020603050405020304" pitchFamily="18" charset="0"/>
              </a:rPr>
              <a:t>library</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578937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Gold Standard Phenotype Library</a:t>
            </a:r>
            <a:br>
              <a:rPr lang="en-US" dirty="0" smtClean="0"/>
            </a:br>
            <a:r>
              <a:rPr lang="en-US" dirty="0" smtClean="0"/>
              <a:t>(GSPL)</a:t>
            </a:r>
            <a:endParaRPr lang="en-US" dirty="0"/>
          </a:p>
        </p:txBody>
      </p:sp>
      <p:sp>
        <p:nvSpPr>
          <p:cNvPr id="9" name="Rectangle 8"/>
          <p:cNvSpPr/>
          <p:nvPr/>
        </p:nvSpPr>
        <p:spPr>
          <a:xfrm>
            <a:off x="809624" y="2698390"/>
            <a:ext cx="7467600" cy="1200329"/>
          </a:xfrm>
          <a:prstGeom prst="rect">
            <a:avLst/>
          </a:prstGeom>
          <a:ln w="25400">
            <a:solidFill>
              <a:schemeClr val="accent1"/>
            </a:solidFill>
          </a:ln>
        </p:spPr>
        <p:txBody>
          <a:bodyPr wrap="square">
            <a:spAutoFit/>
          </a:bodyPr>
          <a:lstStyle/>
          <a:p>
            <a:r>
              <a:rPr lang="en-US" sz="2400" dirty="0" smtClean="0">
                <a:solidFill>
                  <a:srgbClr val="333333"/>
                </a:solidFill>
                <a:latin typeface="Arial" panose="020B0604020202020204" pitchFamily="34" charset="0"/>
              </a:rPr>
              <a:t>To </a:t>
            </a:r>
            <a:r>
              <a:rPr lang="en-US" sz="2400" dirty="0">
                <a:solidFill>
                  <a:srgbClr val="333333"/>
                </a:solidFill>
                <a:latin typeface="Arial" panose="020B0604020202020204" pitchFamily="34" charset="0"/>
              </a:rPr>
              <a:t>enable members of the OHDSI community to </a:t>
            </a:r>
            <a:r>
              <a:rPr lang="en-US" sz="2400" b="1" dirty="0">
                <a:solidFill>
                  <a:srgbClr val="333333"/>
                </a:solidFill>
                <a:latin typeface="Arial" panose="020B0604020202020204" pitchFamily="34" charset="0"/>
              </a:rPr>
              <a:t>find, evaluate, and utilize community-validated cohort definitions </a:t>
            </a:r>
            <a:r>
              <a:rPr lang="en-US" sz="2400" dirty="0">
                <a:solidFill>
                  <a:srgbClr val="333333"/>
                </a:solidFill>
                <a:latin typeface="Arial" panose="020B0604020202020204" pitchFamily="34" charset="0"/>
              </a:rPr>
              <a:t>for research and other activities. </a:t>
            </a:r>
            <a:endParaRPr lang="en-US" sz="2400" dirty="0" smtClean="0">
              <a:solidFill>
                <a:srgbClr val="333333"/>
              </a:solidFill>
              <a:latin typeface="Arial" panose="020B0604020202020204" pitchFamily="34" charset="0"/>
            </a:endParaRPr>
          </a:p>
        </p:txBody>
      </p:sp>
      <p:sp>
        <p:nvSpPr>
          <p:cNvPr id="10" name="Rectangle 9"/>
          <p:cNvSpPr/>
          <p:nvPr/>
        </p:nvSpPr>
        <p:spPr>
          <a:xfrm>
            <a:off x="3531768" y="2182730"/>
            <a:ext cx="2023311" cy="523220"/>
          </a:xfrm>
          <a:prstGeom prst="rect">
            <a:avLst/>
          </a:prstGeom>
        </p:spPr>
        <p:txBody>
          <a:bodyPr wrap="none">
            <a:spAutoFit/>
          </a:bodyPr>
          <a:lstStyle/>
          <a:p>
            <a:pPr algn="ctr"/>
            <a:r>
              <a:rPr lang="en-US" sz="2800" b="1" dirty="0">
                <a:solidFill>
                  <a:srgbClr val="333333"/>
                </a:solidFill>
                <a:latin typeface="Arial" panose="020B0604020202020204" pitchFamily="34" charset="0"/>
              </a:rPr>
              <a:t>Objective:</a:t>
            </a:r>
            <a:r>
              <a:rPr lang="en-US" sz="2800" dirty="0">
                <a:solidFill>
                  <a:srgbClr val="333333"/>
                </a:solidFill>
                <a:latin typeface="Arial" panose="020B0604020202020204" pitchFamily="34" charset="0"/>
              </a:rPr>
              <a:t> </a:t>
            </a:r>
          </a:p>
        </p:txBody>
      </p:sp>
    </p:spTree>
    <p:extLst>
      <p:ext uri="{BB962C8B-B14F-4D97-AF65-F5344CB8AC3E}">
        <p14:creationId xmlns:p14="http://schemas.microsoft.com/office/powerpoint/2010/main" val="5304126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Requirements Overview</a:t>
            </a:r>
            <a:endParaRPr lang="en-US" dirty="0"/>
          </a:p>
        </p:txBody>
      </p:sp>
      <p:sp>
        <p:nvSpPr>
          <p:cNvPr id="3" name="Rectangle 2"/>
          <p:cNvSpPr/>
          <p:nvPr/>
        </p:nvSpPr>
        <p:spPr>
          <a:xfrm>
            <a:off x="290383" y="1243897"/>
            <a:ext cx="8606481" cy="2565831"/>
          </a:xfrm>
          <a:prstGeom prst="rect">
            <a:avLst/>
          </a:prstGeom>
        </p:spPr>
        <p:txBody>
          <a:bodyPr wrap="square">
            <a:spAutoFit/>
          </a:bodyPr>
          <a:lstStyle/>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The library will allow for the following features/activities:</a:t>
            </a:r>
          </a:p>
          <a:p>
            <a:pPr marL="342900" marR="0" lvl="0" indent="-342900">
              <a:lnSpc>
                <a:spcPct val="107000"/>
              </a:lnSpc>
              <a:spcBef>
                <a:spcPts val="0"/>
              </a:spcBef>
              <a:spcAft>
                <a:spcPts val="0"/>
              </a:spcAft>
              <a:buFont typeface="Calibri" panose="020F050202020403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A </a:t>
            </a:r>
            <a:r>
              <a:rPr lang="en-US" b="1" dirty="0">
                <a:latin typeface="Calibri" panose="020F0502020204030204" pitchFamily="34" charset="0"/>
                <a:ea typeface="Calibri" panose="020F0502020204030204" pitchFamily="34" charset="0"/>
                <a:cs typeface="Times New Roman" panose="02020603050405020304" pitchFamily="18" charset="0"/>
              </a:rPr>
              <a:t>user interface</a:t>
            </a:r>
            <a:r>
              <a:rPr lang="en-US" dirty="0">
                <a:latin typeface="Calibri" panose="020F0502020204030204" pitchFamily="34" charset="0"/>
                <a:ea typeface="Calibri" panose="020F0502020204030204" pitchFamily="34" charset="0"/>
                <a:cs typeface="Times New Roman" panose="02020603050405020304" pitchFamily="18" charset="0"/>
              </a:rPr>
              <a:t> that facilitates the submission and retrieval of data pertaining to the definition, validation, and citation of cohort </a:t>
            </a:r>
            <a:r>
              <a:rPr lang="en-US" dirty="0" smtClean="0">
                <a:latin typeface="Calibri" panose="020F0502020204030204" pitchFamily="34" charset="0"/>
                <a:ea typeface="Calibri" panose="020F0502020204030204" pitchFamily="34" charset="0"/>
                <a:cs typeface="Times New Roman" panose="02020603050405020304" pitchFamily="18" charset="0"/>
              </a:rPr>
              <a:t>definitions</a:t>
            </a:r>
          </a:p>
          <a:p>
            <a:pPr marL="342900" marR="0" lvl="0" indent="-342900">
              <a:lnSpc>
                <a:spcPct val="107000"/>
              </a:lnSpc>
              <a:spcBef>
                <a:spcPts val="0"/>
              </a:spcBef>
              <a:spcAft>
                <a:spcPts val="0"/>
              </a:spcAft>
              <a:buFont typeface="Calibri" panose="020F0502020204030204" pitchFamily="34" charset="0"/>
              <a:buChar char="-"/>
            </a:pPr>
            <a:r>
              <a:rPr lang="en-US" dirty="0" smtClean="0">
                <a:latin typeface="Calibri" panose="020F0502020204030204" pitchFamily="34" charset="0"/>
                <a:ea typeface="Calibri" panose="020F0502020204030204" pitchFamily="34" charset="0"/>
                <a:cs typeface="Times New Roman" panose="02020603050405020304" pitchFamily="18" charset="0"/>
              </a:rPr>
              <a:t>A </a:t>
            </a:r>
            <a:r>
              <a:rPr lang="en-US" b="1" dirty="0">
                <a:latin typeface="Calibri" panose="020F0502020204030204" pitchFamily="34" charset="0"/>
                <a:ea typeface="Calibri" panose="020F0502020204030204" pitchFamily="34" charset="0"/>
                <a:cs typeface="Times New Roman" panose="02020603050405020304" pitchFamily="18" charset="0"/>
              </a:rPr>
              <a:t>staging area</a:t>
            </a:r>
            <a:r>
              <a:rPr lang="en-US" dirty="0">
                <a:latin typeface="Calibri" panose="020F0502020204030204" pitchFamily="34" charset="0"/>
                <a:ea typeface="Calibri" panose="020F0502020204030204" pitchFamily="34" charset="0"/>
                <a:cs typeface="Times New Roman" panose="02020603050405020304" pitchFamily="18" charset="0"/>
              </a:rPr>
              <a:t> where librarians can review/edit proposed library submissions and to reorganize the library’s structure, as needed</a:t>
            </a:r>
          </a:p>
          <a:p>
            <a:pPr marL="342900" marR="0" lvl="0" indent="-342900">
              <a:lnSpc>
                <a:spcPct val="107000"/>
              </a:lnSpc>
              <a:spcBef>
                <a:spcPts val="0"/>
              </a:spcBef>
              <a:spcAft>
                <a:spcPts val="0"/>
              </a:spcAft>
              <a:buFont typeface="Calibri" panose="020F050202020403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A </a:t>
            </a:r>
            <a:r>
              <a:rPr lang="en-US" b="1" dirty="0">
                <a:latin typeface="Calibri" panose="020F0502020204030204" pitchFamily="34" charset="0"/>
                <a:ea typeface="Calibri" panose="020F0502020204030204" pitchFamily="34" charset="0"/>
                <a:cs typeface="Times New Roman" panose="02020603050405020304" pitchFamily="18" charset="0"/>
              </a:rPr>
              <a:t>repository</a:t>
            </a:r>
            <a:r>
              <a:rPr lang="en-US" dirty="0">
                <a:latin typeface="Calibri" panose="020F0502020204030204" pitchFamily="34" charset="0"/>
                <a:ea typeface="Calibri" panose="020F0502020204030204" pitchFamily="34" charset="0"/>
                <a:cs typeface="Times New Roman" panose="02020603050405020304" pitchFamily="18" charset="0"/>
              </a:rPr>
              <a:t> which represents the official record of the library</a:t>
            </a:r>
          </a:p>
          <a:p>
            <a:pPr marL="342900" marR="0" lvl="0" indent="-342900">
              <a:lnSpc>
                <a:spcPct val="107000"/>
              </a:lnSpc>
              <a:spcBef>
                <a:spcPts val="0"/>
              </a:spcBef>
              <a:spcAft>
                <a:spcPts val="0"/>
              </a:spcAft>
              <a:buFont typeface="Calibri" panose="020F0502020204030204" pitchFamily="34" charset="0"/>
              <a:buChar char="-"/>
            </a:pPr>
            <a:r>
              <a:rPr lang="en-US" b="1" dirty="0">
                <a:latin typeface="Calibri" panose="020F0502020204030204" pitchFamily="34" charset="0"/>
                <a:ea typeface="Calibri" panose="020F0502020204030204" pitchFamily="34" charset="0"/>
                <a:cs typeface="Times New Roman" panose="02020603050405020304" pitchFamily="18" charset="0"/>
              </a:rPr>
              <a:t>Provenance, </a:t>
            </a:r>
            <a:r>
              <a:rPr lang="en-US" dirty="0">
                <a:latin typeface="Calibri" panose="020F0502020204030204" pitchFamily="34" charset="0"/>
                <a:ea typeface="Calibri" panose="020F0502020204030204" pitchFamily="34" charset="0"/>
                <a:cs typeface="Times New Roman" panose="02020603050405020304" pitchFamily="18" charset="0"/>
              </a:rPr>
              <a:t>such that linkages can be made between disparate cohort definitions to associate them with each </a:t>
            </a:r>
            <a:r>
              <a:rPr lang="en-US" dirty="0" smtClean="0">
                <a:latin typeface="Calibri" panose="020F0502020204030204" pitchFamily="34" charset="0"/>
                <a:ea typeface="Calibri" panose="020F0502020204030204" pitchFamily="34" charset="0"/>
                <a:cs typeface="Times New Roman" panose="02020603050405020304" pitchFamily="18" charset="0"/>
              </a:rPr>
              <a:t>other</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91755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Requirements Overview</a:t>
            </a:r>
            <a:endParaRPr lang="en-US" dirty="0"/>
          </a:p>
        </p:txBody>
      </p:sp>
      <p:sp>
        <p:nvSpPr>
          <p:cNvPr id="3" name="Rectangle 2"/>
          <p:cNvSpPr/>
          <p:nvPr/>
        </p:nvSpPr>
        <p:spPr>
          <a:xfrm>
            <a:off x="290383" y="1243897"/>
            <a:ext cx="8606481" cy="2862194"/>
          </a:xfrm>
          <a:prstGeom prst="rect">
            <a:avLst/>
          </a:prstGeom>
        </p:spPr>
        <p:txBody>
          <a:bodyPr wrap="square">
            <a:spAutoFit/>
          </a:bodyPr>
          <a:lstStyle/>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The library will allow for the following features/activities:</a:t>
            </a:r>
          </a:p>
          <a:p>
            <a:pPr marL="342900" marR="0" lvl="0" indent="-342900">
              <a:lnSpc>
                <a:spcPct val="107000"/>
              </a:lnSpc>
              <a:spcBef>
                <a:spcPts val="0"/>
              </a:spcBef>
              <a:spcAft>
                <a:spcPts val="0"/>
              </a:spcAft>
              <a:buFont typeface="Calibri" panose="020F050202020403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A </a:t>
            </a:r>
            <a:r>
              <a:rPr lang="en-US" b="1" dirty="0">
                <a:latin typeface="Calibri" panose="020F0502020204030204" pitchFamily="34" charset="0"/>
                <a:ea typeface="Calibri" panose="020F0502020204030204" pitchFamily="34" charset="0"/>
                <a:cs typeface="Times New Roman" panose="02020603050405020304" pitchFamily="18" charset="0"/>
              </a:rPr>
              <a:t>user interface</a:t>
            </a:r>
            <a:r>
              <a:rPr lang="en-US" dirty="0">
                <a:latin typeface="Calibri" panose="020F0502020204030204" pitchFamily="34" charset="0"/>
                <a:ea typeface="Calibri" panose="020F0502020204030204" pitchFamily="34" charset="0"/>
                <a:cs typeface="Times New Roman" panose="02020603050405020304" pitchFamily="18" charset="0"/>
              </a:rPr>
              <a:t> that facilitates the submission and retrieval of data pertaining to the definition, validation, and citation of cohort </a:t>
            </a:r>
            <a:r>
              <a:rPr lang="en-US" dirty="0" smtClean="0">
                <a:latin typeface="Calibri" panose="020F0502020204030204" pitchFamily="34" charset="0"/>
                <a:ea typeface="Calibri" panose="020F0502020204030204" pitchFamily="34" charset="0"/>
                <a:cs typeface="Times New Roman" panose="02020603050405020304" pitchFamily="18" charset="0"/>
              </a:rPr>
              <a:t>definitions</a:t>
            </a:r>
          </a:p>
          <a:p>
            <a:pPr marL="342900" marR="0" lvl="0" indent="-342900">
              <a:lnSpc>
                <a:spcPct val="107000"/>
              </a:lnSpc>
              <a:spcBef>
                <a:spcPts val="0"/>
              </a:spcBef>
              <a:spcAft>
                <a:spcPts val="0"/>
              </a:spcAft>
              <a:buFont typeface="Calibri" panose="020F0502020204030204" pitchFamily="34" charset="0"/>
              <a:buChar char="-"/>
            </a:pPr>
            <a:r>
              <a:rPr lang="en-US" dirty="0" smtClean="0">
                <a:latin typeface="Calibri" panose="020F0502020204030204" pitchFamily="34" charset="0"/>
                <a:ea typeface="Calibri" panose="020F0502020204030204" pitchFamily="34" charset="0"/>
                <a:cs typeface="Times New Roman" panose="02020603050405020304" pitchFamily="18" charset="0"/>
              </a:rPr>
              <a:t>A </a:t>
            </a:r>
            <a:r>
              <a:rPr lang="en-US" b="1" dirty="0">
                <a:latin typeface="Calibri" panose="020F0502020204030204" pitchFamily="34" charset="0"/>
                <a:ea typeface="Calibri" panose="020F0502020204030204" pitchFamily="34" charset="0"/>
                <a:cs typeface="Times New Roman" panose="02020603050405020304" pitchFamily="18" charset="0"/>
              </a:rPr>
              <a:t>staging area</a:t>
            </a:r>
            <a:r>
              <a:rPr lang="en-US" dirty="0">
                <a:latin typeface="Calibri" panose="020F0502020204030204" pitchFamily="34" charset="0"/>
                <a:ea typeface="Calibri" panose="020F0502020204030204" pitchFamily="34" charset="0"/>
                <a:cs typeface="Times New Roman" panose="02020603050405020304" pitchFamily="18" charset="0"/>
              </a:rPr>
              <a:t> where librarians can review/edit proposed library submissions and to reorganize the library’s structure, as needed</a:t>
            </a:r>
          </a:p>
          <a:p>
            <a:pPr marL="342900" marR="0" lvl="0" indent="-342900">
              <a:lnSpc>
                <a:spcPct val="107000"/>
              </a:lnSpc>
              <a:spcBef>
                <a:spcPts val="0"/>
              </a:spcBef>
              <a:spcAft>
                <a:spcPts val="0"/>
              </a:spcAft>
              <a:buFont typeface="Calibri" panose="020F050202020403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A </a:t>
            </a:r>
            <a:r>
              <a:rPr lang="en-US" b="1" dirty="0">
                <a:latin typeface="Calibri" panose="020F0502020204030204" pitchFamily="34" charset="0"/>
                <a:ea typeface="Calibri" panose="020F0502020204030204" pitchFamily="34" charset="0"/>
                <a:cs typeface="Times New Roman" panose="02020603050405020304" pitchFamily="18" charset="0"/>
              </a:rPr>
              <a:t>repository</a:t>
            </a:r>
            <a:r>
              <a:rPr lang="en-US" dirty="0">
                <a:latin typeface="Calibri" panose="020F0502020204030204" pitchFamily="34" charset="0"/>
                <a:ea typeface="Calibri" panose="020F0502020204030204" pitchFamily="34" charset="0"/>
                <a:cs typeface="Times New Roman" panose="02020603050405020304" pitchFamily="18" charset="0"/>
              </a:rPr>
              <a:t> which represents the official record of the library</a:t>
            </a:r>
          </a:p>
          <a:p>
            <a:pPr marL="342900" marR="0" lvl="0" indent="-342900">
              <a:lnSpc>
                <a:spcPct val="107000"/>
              </a:lnSpc>
              <a:spcBef>
                <a:spcPts val="0"/>
              </a:spcBef>
              <a:spcAft>
                <a:spcPts val="0"/>
              </a:spcAft>
              <a:buFont typeface="Calibri" panose="020F0502020204030204" pitchFamily="34" charset="0"/>
              <a:buChar char="-"/>
            </a:pPr>
            <a:r>
              <a:rPr lang="en-US" b="1" dirty="0">
                <a:latin typeface="Calibri" panose="020F0502020204030204" pitchFamily="34" charset="0"/>
                <a:ea typeface="Calibri" panose="020F0502020204030204" pitchFamily="34" charset="0"/>
                <a:cs typeface="Times New Roman" panose="02020603050405020304" pitchFamily="18" charset="0"/>
              </a:rPr>
              <a:t>Provenance, </a:t>
            </a:r>
            <a:r>
              <a:rPr lang="en-US" dirty="0">
                <a:latin typeface="Calibri" panose="020F0502020204030204" pitchFamily="34" charset="0"/>
                <a:ea typeface="Calibri" panose="020F0502020204030204" pitchFamily="34" charset="0"/>
                <a:cs typeface="Times New Roman" panose="02020603050405020304" pitchFamily="18" charset="0"/>
              </a:rPr>
              <a:t>such that linkages can be made between disparate cohort definitions to associate them with each other</a:t>
            </a:r>
          </a:p>
          <a:p>
            <a:pPr marL="342900" marR="0" lvl="0" indent="-342900">
              <a:lnSpc>
                <a:spcPct val="107000"/>
              </a:lnSpc>
              <a:spcBef>
                <a:spcPts val="0"/>
              </a:spcBef>
              <a:spcAft>
                <a:spcPts val="0"/>
              </a:spcAft>
              <a:buFont typeface="Calibri" panose="020F050202020403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The ability to </a:t>
            </a:r>
            <a:r>
              <a:rPr lang="en-US" b="1" dirty="0">
                <a:latin typeface="Calibri" panose="020F0502020204030204" pitchFamily="34" charset="0"/>
                <a:ea typeface="Calibri" panose="020F0502020204030204" pitchFamily="34" charset="0"/>
                <a:cs typeface="Times New Roman" panose="02020603050405020304" pitchFamily="18" charset="0"/>
              </a:rPr>
              <a:t>save and load</a:t>
            </a:r>
            <a:r>
              <a:rPr lang="en-US" dirty="0">
                <a:latin typeface="Calibri" panose="020F0502020204030204" pitchFamily="34" charset="0"/>
                <a:ea typeface="Calibri" panose="020F0502020204030204" pitchFamily="34" charset="0"/>
                <a:cs typeface="Times New Roman" panose="02020603050405020304" pitchFamily="18" charset="0"/>
              </a:rPr>
              <a:t> cohort definitions to enable working </a:t>
            </a:r>
            <a:r>
              <a:rPr lang="en-US" dirty="0" smtClean="0">
                <a:latin typeface="Calibri" panose="020F0502020204030204" pitchFamily="34" charset="0"/>
                <a:ea typeface="Calibri" panose="020F0502020204030204" pitchFamily="34" charset="0"/>
                <a:cs typeface="Times New Roman" panose="02020603050405020304" pitchFamily="18" charset="0"/>
              </a:rPr>
              <a:t>intermittently</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92892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Requirements Overview</a:t>
            </a:r>
            <a:endParaRPr lang="en-US" dirty="0"/>
          </a:p>
        </p:txBody>
      </p:sp>
      <p:sp>
        <p:nvSpPr>
          <p:cNvPr id="3" name="Rectangle 2"/>
          <p:cNvSpPr/>
          <p:nvPr/>
        </p:nvSpPr>
        <p:spPr>
          <a:xfrm>
            <a:off x="290383" y="1243897"/>
            <a:ext cx="8606481" cy="3454920"/>
          </a:xfrm>
          <a:prstGeom prst="rect">
            <a:avLst/>
          </a:prstGeom>
        </p:spPr>
        <p:txBody>
          <a:bodyPr wrap="square">
            <a:spAutoFit/>
          </a:bodyPr>
          <a:lstStyle/>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The library will allow for the following features/activities:</a:t>
            </a:r>
          </a:p>
          <a:p>
            <a:pPr marL="342900" marR="0" lvl="0" indent="-342900">
              <a:lnSpc>
                <a:spcPct val="107000"/>
              </a:lnSpc>
              <a:spcBef>
                <a:spcPts val="0"/>
              </a:spcBef>
              <a:spcAft>
                <a:spcPts val="0"/>
              </a:spcAft>
              <a:buFont typeface="Calibri" panose="020F050202020403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A </a:t>
            </a:r>
            <a:r>
              <a:rPr lang="en-US" b="1" dirty="0">
                <a:latin typeface="Calibri" panose="020F0502020204030204" pitchFamily="34" charset="0"/>
                <a:ea typeface="Calibri" panose="020F0502020204030204" pitchFamily="34" charset="0"/>
                <a:cs typeface="Times New Roman" panose="02020603050405020304" pitchFamily="18" charset="0"/>
              </a:rPr>
              <a:t>user interface</a:t>
            </a:r>
            <a:r>
              <a:rPr lang="en-US" dirty="0">
                <a:latin typeface="Calibri" panose="020F0502020204030204" pitchFamily="34" charset="0"/>
                <a:ea typeface="Calibri" panose="020F0502020204030204" pitchFamily="34" charset="0"/>
                <a:cs typeface="Times New Roman" panose="02020603050405020304" pitchFamily="18" charset="0"/>
              </a:rPr>
              <a:t> that facilitates the submission and retrieval of data pertaining to the definition, validation, and citation of cohort </a:t>
            </a:r>
            <a:r>
              <a:rPr lang="en-US" dirty="0" smtClean="0">
                <a:latin typeface="Calibri" panose="020F0502020204030204" pitchFamily="34" charset="0"/>
                <a:ea typeface="Calibri" panose="020F0502020204030204" pitchFamily="34" charset="0"/>
                <a:cs typeface="Times New Roman" panose="02020603050405020304" pitchFamily="18" charset="0"/>
              </a:rPr>
              <a:t>definitions</a:t>
            </a:r>
          </a:p>
          <a:p>
            <a:pPr marL="342900" marR="0" lvl="0" indent="-342900">
              <a:lnSpc>
                <a:spcPct val="107000"/>
              </a:lnSpc>
              <a:spcBef>
                <a:spcPts val="0"/>
              </a:spcBef>
              <a:spcAft>
                <a:spcPts val="0"/>
              </a:spcAft>
              <a:buFont typeface="Calibri" panose="020F0502020204030204" pitchFamily="34" charset="0"/>
              <a:buChar char="-"/>
            </a:pPr>
            <a:r>
              <a:rPr lang="en-US" dirty="0" smtClean="0">
                <a:latin typeface="Calibri" panose="020F0502020204030204" pitchFamily="34" charset="0"/>
                <a:ea typeface="Calibri" panose="020F0502020204030204" pitchFamily="34" charset="0"/>
                <a:cs typeface="Times New Roman" panose="02020603050405020304" pitchFamily="18" charset="0"/>
              </a:rPr>
              <a:t>A </a:t>
            </a:r>
            <a:r>
              <a:rPr lang="en-US" b="1" dirty="0">
                <a:latin typeface="Calibri" panose="020F0502020204030204" pitchFamily="34" charset="0"/>
                <a:ea typeface="Calibri" panose="020F0502020204030204" pitchFamily="34" charset="0"/>
                <a:cs typeface="Times New Roman" panose="02020603050405020304" pitchFamily="18" charset="0"/>
              </a:rPr>
              <a:t>staging area</a:t>
            </a:r>
            <a:r>
              <a:rPr lang="en-US" dirty="0">
                <a:latin typeface="Calibri" panose="020F0502020204030204" pitchFamily="34" charset="0"/>
                <a:ea typeface="Calibri" panose="020F0502020204030204" pitchFamily="34" charset="0"/>
                <a:cs typeface="Times New Roman" panose="02020603050405020304" pitchFamily="18" charset="0"/>
              </a:rPr>
              <a:t> where librarians can review/edit proposed library submissions and to reorganize the library’s structure, as needed</a:t>
            </a:r>
          </a:p>
          <a:p>
            <a:pPr marL="342900" marR="0" lvl="0" indent="-342900">
              <a:lnSpc>
                <a:spcPct val="107000"/>
              </a:lnSpc>
              <a:spcBef>
                <a:spcPts val="0"/>
              </a:spcBef>
              <a:spcAft>
                <a:spcPts val="0"/>
              </a:spcAft>
              <a:buFont typeface="Calibri" panose="020F050202020403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A </a:t>
            </a:r>
            <a:r>
              <a:rPr lang="en-US" b="1" dirty="0">
                <a:latin typeface="Calibri" panose="020F0502020204030204" pitchFamily="34" charset="0"/>
                <a:ea typeface="Calibri" panose="020F0502020204030204" pitchFamily="34" charset="0"/>
                <a:cs typeface="Times New Roman" panose="02020603050405020304" pitchFamily="18" charset="0"/>
              </a:rPr>
              <a:t>repository</a:t>
            </a:r>
            <a:r>
              <a:rPr lang="en-US" dirty="0">
                <a:latin typeface="Calibri" panose="020F0502020204030204" pitchFamily="34" charset="0"/>
                <a:ea typeface="Calibri" panose="020F0502020204030204" pitchFamily="34" charset="0"/>
                <a:cs typeface="Times New Roman" panose="02020603050405020304" pitchFamily="18" charset="0"/>
              </a:rPr>
              <a:t> which represents the official record of the library</a:t>
            </a:r>
          </a:p>
          <a:p>
            <a:pPr marL="342900" marR="0" lvl="0" indent="-342900">
              <a:lnSpc>
                <a:spcPct val="107000"/>
              </a:lnSpc>
              <a:spcBef>
                <a:spcPts val="0"/>
              </a:spcBef>
              <a:spcAft>
                <a:spcPts val="0"/>
              </a:spcAft>
              <a:buFont typeface="Calibri" panose="020F0502020204030204" pitchFamily="34" charset="0"/>
              <a:buChar char="-"/>
            </a:pPr>
            <a:r>
              <a:rPr lang="en-US" b="1" dirty="0">
                <a:latin typeface="Calibri" panose="020F0502020204030204" pitchFamily="34" charset="0"/>
                <a:ea typeface="Calibri" panose="020F0502020204030204" pitchFamily="34" charset="0"/>
                <a:cs typeface="Times New Roman" panose="02020603050405020304" pitchFamily="18" charset="0"/>
              </a:rPr>
              <a:t>Provenance, </a:t>
            </a:r>
            <a:r>
              <a:rPr lang="en-US" dirty="0">
                <a:latin typeface="Calibri" panose="020F0502020204030204" pitchFamily="34" charset="0"/>
                <a:ea typeface="Calibri" panose="020F0502020204030204" pitchFamily="34" charset="0"/>
                <a:cs typeface="Times New Roman" panose="02020603050405020304" pitchFamily="18" charset="0"/>
              </a:rPr>
              <a:t>such that linkages can be made between disparate cohort definitions to associate them with each other</a:t>
            </a:r>
          </a:p>
          <a:p>
            <a:pPr marL="342900" marR="0" lvl="0" indent="-342900">
              <a:lnSpc>
                <a:spcPct val="107000"/>
              </a:lnSpc>
              <a:spcBef>
                <a:spcPts val="0"/>
              </a:spcBef>
              <a:spcAft>
                <a:spcPts val="0"/>
              </a:spcAft>
              <a:buFont typeface="Calibri" panose="020F050202020403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The ability to </a:t>
            </a:r>
            <a:r>
              <a:rPr lang="en-US" b="1" dirty="0">
                <a:latin typeface="Calibri" panose="020F0502020204030204" pitchFamily="34" charset="0"/>
                <a:ea typeface="Calibri" panose="020F0502020204030204" pitchFamily="34" charset="0"/>
                <a:cs typeface="Times New Roman" panose="02020603050405020304" pitchFamily="18" charset="0"/>
              </a:rPr>
              <a:t>save and load</a:t>
            </a:r>
            <a:r>
              <a:rPr lang="en-US" dirty="0">
                <a:latin typeface="Calibri" panose="020F0502020204030204" pitchFamily="34" charset="0"/>
                <a:ea typeface="Calibri" panose="020F0502020204030204" pitchFamily="34" charset="0"/>
                <a:cs typeface="Times New Roman" panose="02020603050405020304" pitchFamily="18" charset="0"/>
              </a:rPr>
              <a:t> cohort definitions to enable working intermittently</a:t>
            </a:r>
          </a:p>
          <a:p>
            <a:pPr marL="342900" marR="0" lvl="0" indent="-342900">
              <a:lnSpc>
                <a:spcPct val="107000"/>
              </a:lnSpc>
              <a:spcBef>
                <a:spcPts val="0"/>
              </a:spcBef>
              <a:spcAft>
                <a:spcPts val="0"/>
              </a:spcAft>
              <a:buFont typeface="Calibri" panose="020F0502020204030204" pitchFamily="34" charset="0"/>
              <a:buChar char="-"/>
            </a:pPr>
            <a:r>
              <a:rPr lang="en-US" b="1" dirty="0">
                <a:latin typeface="Calibri" panose="020F0502020204030204" pitchFamily="34" charset="0"/>
                <a:ea typeface="Calibri" panose="020F0502020204030204" pitchFamily="34" charset="0"/>
                <a:cs typeface="Times New Roman" panose="02020603050405020304" pitchFamily="18" charset="0"/>
              </a:rPr>
              <a:t>Authentication</a:t>
            </a:r>
            <a:r>
              <a:rPr lang="en-US" dirty="0">
                <a:latin typeface="Calibri" panose="020F0502020204030204" pitchFamily="34" charset="0"/>
                <a:ea typeface="Calibri" panose="020F0502020204030204" pitchFamily="34" charset="0"/>
                <a:cs typeface="Times New Roman" panose="02020603050405020304" pitchFamily="18" charset="0"/>
              </a:rPr>
              <a:t> for non-read-only activities </a:t>
            </a:r>
            <a:r>
              <a:rPr lang="en-US" dirty="0" smtClean="0">
                <a:latin typeface="Calibri" panose="020F0502020204030204" pitchFamily="34" charset="0"/>
                <a:ea typeface="Calibri" panose="020F0502020204030204" pitchFamily="34" charset="0"/>
                <a:cs typeface="Times New Roman" panose="02020603050405020304" pitchFamily="18" charset="0"/>
              </a:rPr>
              <a:t/>
            </a:r>
            <a:br>
              <a:rPr lang="en-US" dirty="0" smtClean="0">
                <a:latin typeface="Calibri" panose="020F0502020204030204" pitchFamily="34" charset="0"/>
                <a:ea typeface="Calibri" panose="020F0502020204030204" pitchFamily="34" charset="0"/>
                <a:cs typeface="Times New Roman" panose="02020603050405020304" pitchFamily="18" charset="0"/>
              </a:rPr>
            </a:br>
            <a:r>
              <a:rPr lang="en-US" dirty="0" smtClean="0">
                <a:latin typeface="Calibri" panose="020F0502020204030204" pitchFamily="34" charset="0"/>
                <a:ea typeface="Calibri" panose="020F0502020204030204" pitchFamily="34" charset="0"/>
                <a:cs typeface="Times New Roman" panose="02020603050405020304" pitchFamily="18" charset="0"/>
              </a:rPr>
              <a:t>(</a:t>
            </a:r>
            <a:r>
              <a:rPr lang="en-US" dirty="0">
                <a:latin typeface="Calibri" panose="020F0502020204030204" pitchFamily="34" charset="0"/>
                <a:ea typeface="Calibri" panose="020F0502020204030204" pitchFamily="34" charset="0"/>
                <a:cs typeface="Times New Roman" panose="02020603050405020304" pitchFamily="18" charset="0"/>
              </a:rPr>
              <a:t>i.e. submitting data or saving a submission draft</a:t>
            </a:r>
            <a:r>
              <a:rPr lang="en-US" dirty="0" smtClean="0">
                <a:latin typeface="Calibri" panose="020F0502020204030204" pitchFamily="34"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046057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Requirements Overview</a:t>
            </a:r>
            <a:endParaRPr lang="en-US" dirty="0"/>
          </a:p>
        </p:txBody>
      </p:sp>
      <p:sp>
        <p:nvSpPr>
          <p:cNvPr id="3" name="Rectangle 2"/>
          <p:cNvSpPr/>
          <p:nvPr/>
        </p:nvSpPr>
        <p:spPr>
          <a:xfrm>
            <a:off x="290383" y="1243897"/>
            <a:ext cx="8606481" cy="4047647"/>
          </a:xfrm>
          <a:prstGeom prst="rect">
            <a:avLst/>
          </a:prstGeom>
        </p:spPr>
        <p:txBody>
          <a:bodyPr wrap="square">
            <a:spAutoFit/>
          </a:bodyPr>
          <a:lstStyle/>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The library will allow for the following features/activities:</a:t>
            </a:r>
          </a:p>
          <a:p>
            <a:pPr marL="342900" marR="0" lvl="0" indent="-342900">
              <a:lnSpc>
                <a:spcPct val="107000"/>
              </a:lnSpc>
              <a:spcBef>
                <a:spcPts val="0"/>
              </a:spcBef>
              <a:spcAft>
                <a:spcPts val="0"/>
              </a:spcAft>
              <a:buFont typeface="Calibri" panose="020F050202020403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A </a:t>
            </a:r>
            <a:r>
              <a:rPr lang="en-US" b="1" dirty="0">
                <a:latin typeface="Calibri" panose="020F0502020204030204" pitchFamily="34" charset="0"/>
                <a:ea typeface="Calibri" panose="020F0502020204030204" pitchFamily="34" charset="0"/>
                <a:cs typeface="Times New Roman" panose="02020603050405020304" pitchFamily="18" charset="0"/>
              </a:rPr>
              <a:t>user interface</a:t>
            </a:r>
            <a:r>
              <a:rPr lang="en-US" dirty="0">
                <a:latin typeface="Calibri" panose="020F0502020204030204" pitchFamily="34" charset="0"/>
                <a:ea typeface="Calibri" panose="020F0502020204030204" pitchFamily="34" charset="0"/>
                <a:cs typeface="Times New Roman" panose="02020603050405020304" pitchFamily="18" charset="0"/>
              </a:rPr>
              <a:t> that facilitates the submission and retrieval of data pertaining to the definition, validation, and citation of cohort </a:t>
            </a:r>
            <a:r>
              <a:rPr lang="en-US" dirty="0" smtClean="0">
                <a:latin typeface="Calibri" panose="020F0502020204030204" pitchFamily="34" charset="0"/>
                <a:ea typeface="Calibri" panose="020F0502020204030204" pitchFamily="34" charset="0"/>
                <a:cs typeface="Times New Roman" panose="02020603050405020304" pitchFamily="18" charset="0"/>
              </a:rPr>
              <a:t>definitions</a:t>
            </a:r>
          </a:p>
          <a:p>
            <a:pPr marL="342900" marR="0" lvl="0" indent="-342900">
              <a:lnSpc>
                <a:spcPct val="107000"/>
              </a:lnSpc>
              <a:spcBef>
                <a:spcPts val="0"/>
              </a:spcBef>
              <a:spcAft>
                <a:spcPts val="0"/>
              </a:spcAft>
              <a:buFont typeface="Calibri" panose="020F0502020204030204" pitchFamily="34" charset="0"/>
              <a:buChar char="-"/>
            </a:pPr>
            <a:r>
              <a:rPr lang="en-US" dirty="0" smtClean="0">
                <a:latin typeface="Calibri" panose="020F0502020204030204" pitchFamily="34" charset="0"/>
                <a:ea typeface="Calibri" panose="020F0502020204030204" pitchFamily="34" charset="0"/>
                <a:cs typeface="Times New Roman" panose="02020603050405020304" pitchFamily="18" charset="0"/>
              </a:rPr>
              <a:t>A </a:t>
            </a:r>
            <a:r>
              <a:rPr lang="en-US" b="1" dirty="0">
                <a:latin typeface="Calibri" panose="020F0502020204030204" pitchFamily="34" charset="0"/>
                <a:ea typeface="Calibri" panose="020F0502020204030204" pitchFamily="34" charset="0"/>
                <a:cs typeface="Times New Roman" panose="02020603050405020304" pitchFamily="18" charset="0"/>
              </a:rPr>
              <a:t>staging area</a:t>
            </a:r>
            <a:r>
              <a:rPr lang="en-US" dirty="0">
                <a:latin typeface="Calibri" panose="020F0502020204030204" pitchFamily="34" charset="0"/>
                <a:ea typeface="Calibri" panose="020F0502020204030204" pitchFamily="34" charset="0"/>
                <a:cs typeface="Times New Roman" panose="02020603050405020304" pitchFamily="18" charset="0"/>
              </a:rPr>
              <a:t> where librarians can review/edit proposed library submissions and to reorganize the library’s structure, as needed</a:t>
            </a:r>
          </a:p>
          <a:p>
            <a:pPr marL="342900" marR="0" lvl="0" indent="-342900">
              <a:lnSpc>
                <a:spcPct val="107000"/>
              </a:lnSpc>
              <a:spcBef>
                <a:spcPts val="0"/>
              </a:spcBef>
              <a:spcAft>
                <a:spcPts val="0"/>
              </a:spcAft>
              <a:buFont typeface="Calibri" panose="020F050202020403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A </a:t>
            </a:r>
            <a:r>
              <a:rPr lang="en-US" b="1" dirty="0">
                <a:latin typeface="Calibri" panose="020F0502020204030204" pitchFamily="34" charset="0"/>
                <a:ea typeface="Calibri" panose="020F0502020204030204" pitchFamily="34" charset="0"/>
                <a:cs typeface="Times New Roman" panose="02020603050405020304" pitchFamily="18" charset="0"/>
              </a:rPr>
              <a:t>repository</a:t>
            </a:r>
            <a:r>
              <a:rPr lang="en-US" dirty="0">
                <a:latin typeface="Calibri" panose="020F0502020204030204" pitchFamily="34" charset="0"/>
                <a:ea typeface="Calibri" panose="020F0502020204030204" pitchFamily="34" charset="0"/>
                <a:cs typeface="Times New Roman" panose="02020603050405020304" pitchFamily="18" charset="0"/>
              </a:rPr>
              <a:t> which represents the official record of the library</a:t>
            </a:r>
          </a:p>
          <a:p>
            <a:pPr marL="342900" marR="0" lvl="0" indent="-342900">
              <a:lnSpc>
                <a:spcPct val="107000"/>
              </a:lnSpc>
              <a:spcBef>
                <a:spcPts val="0"/>
              </a:spcBef>
              <a:spcAft>
                <a:spcPts val="0"/>
              </a:spcAft>
              <a:buFont typeface="Calibri" panose="020F0502020204030204" pitchFamily="34" charset="0"/>
              <a:buChar char="-"/>
            </a:pPr>
            <a:r>
              <a:rPr lang="en-US" b="1" dirty="0">
                <a:latin typeface="Calibri" panose="020F0502020204030204" pitchFamily="34" charset="0"/>
                <a:ea typeface="Calibri" panose="020F0502020204030204" pitchFamily="34" charset="0"/>
                <a:cs typeface="Times New Roman" panose="02020603050405020304" pitchFamily="18" charset="0"/>
              </a:rPr>
              <a:t>Provenance, </a:t>
            </a:r>
            <a:r>
              <a:rPr lang="en-US" dirty="0">
                <a:latin typeface="Calibri" panose="020F0502020204030204" pitchFamily="34" charset="0"/>
                <a:ea typeface="Calibri" panose="020F0502020204030204" pitchFamily="34" charset="0"/>
                <a:cs typeface="Times New Roman" panose="02020603050405020304" pitchFamily="18" charset="0"/>
              </a:rPr>
              <a:t>such that linkages can be made between disparate cohort definitions to associate them with each other</a:t>
            </a:r>
          </a:p>
          <a:p>
            <a:pPr marL="342900" marR="0" lvl="0" indent="-342900">
              <a:lnSpc>
                <a:spcPct val="107000"/>
              </a:lnSpc>
              <a:spcBef>
                <a:spcPts val="0"/>
              </a:spcBef>
              <a:spcAft>
                <a:spcPts val="0"/>
              </a:spcAft>
              <a:buFont typeface="Calibri" panose="020F050202020403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The ability to </a:t>
            </a:r>
            <a:r>
              <a:rPr lang="en-US" b="1" dirty="0">
                <a:latin typeface="Calibri" panose="020F0502020204030204" pitchFamily="34" charset="0"/>
                <a:ea typeface="Calibri" panose="020F0502020204030204" pitchFamily="34" charset="0"/>
                <a:cs typeface="Times New Roman" panose="02020603050405020304" pitchFamily="18" charset="0"/>
              </a:rPr>
              <a:t>save and load</a:t>
            </a:r>
            <a:r>
              <a:rPr lang="en-US" dirty="0">
                <a:latin typeface="Calibri" panose="020F0502020204030204" pitchFamily="34" charset="0"/>
                <a:ea typeface="Calibri" panose="020F0502020204030204" pitchFamily="34" charset="0"/>
                <a:cs typeface="Times New Roman" panose="02020603050405020304" pitchFamily="18" charset="0"/>
              </a:rPr>
              <a:t> cohort definitions to enable working intermittently</a:t>
            </a:r>
          </a:p>
          <a:p>
            <a:pPr marL="342900" marR="0" lvl="0" indent="-342900">
              <a:lnSpc>
                <a:spcPct val="107000"/>
              </a:lnSpc>
              <a:spcBef>
                <a:spcPts val="0"/>
              </a:spcBef>
              <a:spcAft>
                <a:spcPts val="0"/>
              </a:spcAft>
              <a:buFont typeface="Calibri" panose="020F0502020204030204" pitchFamily="34" charset="0"/>
              <a:buChar char="-"/>
            </a:pPr>
            <a:r>
              <a:rPr lang="en-US" b="1" dirty="0">
                <a:latin typeface="Calibri" panose="020F0502020204030204" pitchFamily="34" charset="0"/>
                <a:ea typeface="Calibri" panose="020F0502020204030204" pitchFamily="34" charset="0"/>
                <a:cs typeface="Times New Roman" panose="02020603050405020304" pitchFamily="18" charset="0"/>
              </a:rPr>
              <a:t>Authentication</a:t>
            </a:r>
            <a:r>
              <a:rPr lang="en-US" dirty="0">
                <a:latin typeface="Calibri" panose="020F0502020204030204" pitchFamily="34" charset="0"/>
                <a:ea typeface="Calibri" panose="020F0502020204030204" pitchFamily="34" charset="0"/>
                <a:cs typeface="Times New Roman" panose="02020603050405020304" pitchFamily="18" charset="0"/>
              </a:rPr>
              <a:t> for non-read-only activities </a:t>
            </a:r>
            <a:r>
              <a:rPr lang="en-US" dirty="0" smtClean="0">
                <a:latin typeface="Calibri" panose="020F0502020204030204" pitchFamily="34" charset="0"/>
                <a:ea typeface="Calibri" panose="020F0502020204030204" pitchFamily="34" charset="0"/>
                <a:cs typeface="Times New Roman" panose="02020603050405020304" pitchFamily="18" charset="0"/>
              </a:rPr>
              <a:t/>
            </a:r>
            <a:br>
              <a:rPr lang="en-US" dirty="0" smtClean="0">
                <a:latin typeface="Calibri" panose="020F0502020204030204" pitchFamily="34" charset="0"/>
                <a:ea typeface="Calibri" panose="020F0502020204030204" pitchFamily="34" charset="0"/>
                <a:cs typeface="Times New Roman" panose="02020603050405020304" pitchFamily="18" charset="0"/>
              </a:rPr>
            </a:br>
            <a:r>
              <a:rPr lang="en-US" dirty="0" smtClean="0">
                <a:latin typeface="Calibri" panose="020F0502020204030204" pitchFamily="34" charset="0"/>
                <a:ea typeface="Calibri" panose="020F0502020204030204" pitchFamily="34" charset="0"/>
                <a:cs typeface="Times New Roman" panose="02020603050405020304" pitchFamily="18" charset="0"/>
              </a:rPr>
              <a:t>(</a:t>
            </a:r>
            <a:r>
              <a:rPr lang="en-US" dirty="0">
                <a:latin typeface="Calibri" panose="020F0502020204030204" pitchFamily="34" charset="0"/>
                <a:ea typeface="Calibri" panose="020F0502020204030204" pitchFamily="34" charset="0"/>
                <a:cs typeface="Times New Roman" panose="02020603050405020304" pitchFamily="18" charset="0"/>
              </a:rPr>
              <a:t>i.e. submitting data or saving a submission draft)</a:t>
            </a:r>
          </a:p>
          <a:p>
            <a:pPr marL="342900" marR="0" lvl="0" indent="-342900">
              <a:lnSpc>
                <a:spcPct val="107000"/>
              </a:lnSpc>
              <a:spcBef>
                <a:spcPts val="0"/>
              </a:spcBef>
              <a:spcAft>
                <a:spcPts val="0"/>
              </a:spcAft>
              <a:buFont typeface="Calibri" panose="020F050202020403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All authors listed on a cohort definition will receive </a:t>
            </a:r>
            <a:r>
              <a:rPr lang="en-US" b="1" dirty="0">
                <a:latin typeface="Calibri" panose="020F0502020204030204" pitchFamily="34" charset="0"/>
                <a:ea typeface="Calibri" panose="020F0502020204030204" pitchFamily="34" charset="0"/>
                <a:cs typeface="Times New Roman" panose="02020603050405020304" pitchFamily="18" charset="0"/>
              </a:rPr>
              <a:t>an automated confirmation e-mail</a:t>
            </a:r>
            <a:r>
              <a:rPr lang="en-US" dirty="0">
                <a:latin typeface="Calibri" panose="020F0502020204030204" pitchFamily="34" charset="0"/>
                <a:ea typeface="Calibri" panose="020F0502020204030204" pitchFamily="34" charset="0"/>
                <a:cs typeface="Times New Roman" panose="02020603050405020304" pitchFamily="18" charset="0"/>
              </a:rPr>
              <a:t> when their definition has been </a:t>
            </a:r>
            <a:r>
              <a:rPr lang="en-US" dirty="0" smtClean="0">
                <a:latin typeface="Calibri" panose="020F0502020204030204" pitchFamily="34" charset="0"/>
                <a:ea typeface="Calibri" panose="020F0502020204030204" pitchFamily="34" charset="0"/>
                <a:cs typeface="Times New Roman" panose="02020603050405020304" pitchFamily="18" charset="0"/>
              </a:rPr>
              <a:t>submitted</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219702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Requirements Overview</a:t>
            </a:r>
            <a:endParaRPr lang="en-US" dirty="0"/>
          </a:p>
        </p:txBody>
      </p:sp>
      <p:sp>
        <p:nvSpPr>
          <p:cNvPr id="3" name="Rectangle 2"/>
          <p:cNvSpPr/>
          <p:nvPr/>
        </p:nvSpPr>
        <p:spPr>
          <a:xfrm>
            <a:off x="290383" y="1243897"/>
            <a:ext cx="8606481" cy="4640373"/>
          </a:xfrm>
          <a:prstGeom prst="rect">
            <a:avLst/>
          </a:prstGeom>
        </p:spPr>
        <p:txBody>
          <a:bodyPr wrap="square">
            <a:spAutoFit/>
          </a:bodyPr>
          <a:lstStyle/>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The library will allow for the following features/activities:</a:t>
            </a:r>
          </a:p>
          <a:p>
            <a:pPr marL="342900" marR="0" lvl="0" indent="-342900">
              <a:lnSpc>
                <a:spcPct val="107000"/>
              </a:lnSpc>
              <a:spcBef>
                <a:spcPts val="0"/>
              </a:spcBef>
              <a:spcAft>
                <a:spcPts val="0"/>
              </a:spcAft>
              <a:buFont typeface="Calibri" panose="020F050202020403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A </a:t>
            </a:r>
            <a:r>
              <a:rPr lang="en-US" b="1" dirty="0">
                <a:latin typeface="Calibri" panose="020F0502020204030204" pitchFamily="34" charset="0"/>
                <a:ea typeface="Calibri" panose="020F0502020204030204" pitchFamily="34" charset="0"/>
                <a:cs typeface="Times New Roman" panose="02020603050405020304" pitchFamily="18" charset="0"/>
              </a:rPr>
              <a:t>user interface</a:t>
            </a:r>
            <a:r>
              <a:rPr lang="en-US" dirty="0">
                <a:latin typeface="Calibri" panose="020F0502020204030204" pitchFamily="34" charset="0"/>
                <a:ea typeface="Calibri" panose="020F0502020204030204" pitchFamily="34" charset="0"/>
                <a:cs typeface="Times New Roman" panose="02020603050405020304" pitchFamily="18" charset="0"/>
              </a:rPr>
              <a:t> that facilitates the submission and retrieval of data pertaining to the definition, validation, and citation of cohort </a:t>
            </a:r>
            <a:r>
              <a:rPr lang="en-US" dirty="0" smtClean="0">
                <a:latin typeface="Calibri" panose="020F0502020204030204" pitchFamily="34" charset="0"/>
                <a:ea typeface="Calibri" panose="020F0502020204030204" pitchFamily="34" charset="0"/>
                <a:cs typeface="Times New Roman" panose="02020603050405020304" pitchFamily="18" charset="0"/>
              </a:rPr>
              <a:t>definitions</a:t>
            </a:r>
          </a:p>
          <a:p>
            <a:pPr marL="342900" marR="0" lvl="0" indent="-342900">
              <a:lnSpc>
                <a:spcPct val="107000"/>
              </a:lnSpc>
              <a:spcBef>
                <a:spcPts val="0"/>
              </a:spcBef>
              <a:spcAft>
                <a:spcPts val="0"/>
              </a:spcAft>
              <a:buFont typeface="Calibri" panose="020F0502020204030204" pitchFamily="34" charset="0"/>
              <a:buChar char="-"/>
            </a:pPr>
            <a:r>
              <a:rPr lang="en-US" dirty="0" smtClean="0">
                <a:latin typeface="Calibri" panose="020F0502020204030204" pitchFamily="34" charset="0"/>
                <a:ea typeface="Calibri" panose="020F0502020204030204" pitchFamily="34" charset="0"/>
                <a:cs typeface="Times New Roman" panose="02020603050405020304" pitchFamily="18" charset="0"/>
              </a:rPr>
              <a:t>A </a:t>
            </a:r>
            <a:r>
              <a:rPr lang="en-US" b="1" dirty="0">
                <a:latin typeface="Calibri" panose="020F0502020204030204" pitchFamily="34" charset="0"/>
                <a:ea typeface="Calibri" panose="020F0502020204030204" pitchFamily="34" charset="0"/>
                <a:cs typeface="Times New Roman" panose="02020603050405020304" pitchFamily="18" charset="0"/>
              </a:rPr>
              <a:t>staging area</a:t>
            </a:r>
            <a:r>
              <a:rPr lang="en-US" dirty="0">
                <a:latin typeface="Calibri" panose="020F0502020204030204" pitchFamily="34" charset="0"/>
                <a:ea typeface="Calibri" panose="020F0502020204030204" pitchFamily="34" charset="0"/>
                <a:cs typeface="Times New Roman" panose="02020603050405020304" pitchFamily="18" charset="0"/>
              </a:rPr>
              <a:t> where librarians can review/edit proposed library submissions and to reorganize the library’s structure, as needed</a:t>
            </a:r>
          </a:p>
          <a:p>
            <a:pPr marL="342900" marR="0" lvl="0" indent="-342900">
              <a:lnSpc>
                <a:spcPct val="107000"/>
              </a:lnSpc>
              <a:spcBef>
                <a:spcPts val="0"/>
              </a:spcBef>
              <a:spcAft>
                <a:spcPts val="0"/>
              </a:spcAft>
              <a:buFont typeface="Calibri" panose="020F050202020403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A </a:t>
            </a:r>
            <a:r>
              <a:rPr lang="en-US" b="1" dirty="0">
                <a:latin typeface="Calibri" panose="020F0502020204030204" pitchFamily="34" charset="0"/>
                <a:ea typeface="Calibri" panose="020F0502020204030204" pitchFamily="34" charset="0"/>
                <a:cs typeface="Times New Roman" panose="02020603050405020304" pitchFamily="18" charset="0"/>
              </a:rPr>
              <a:t>repository</a:t>
            </a:r>
            <a:r>
              <a:rPr lang="en-US" dirty="0">
                <a:latin typeface="Calibri" panose="020F0502020204030204" pitchFamily="34" charset="0"/>
                <a:ea typeface="Calibri" panose="020F0502020204030204" pitchFamily="34" charset="0"/>
                <a:cs typeface="Times New Roman" panose="02020603050405020304" pitchFamily="18" charset="0"/>
              </a:rPr>
              <a:t> which represents the official record of the library</a:t>
            </a:r>
          </a:p>
          <a:p>
            <a:pPr marL="342900" marR="0" lvl="0" indent="-342900">
              <a:lnSpc>
                <a:spcPct val="107000"/>
              </a:lnSpc>
              <a:spcBef>
                <a:spcPts val="0"/>
              </a:spcBef>
              <a:spcAft>
                <a:spcPts val="0"/>
              </a:spcAft>
              <a:buFont typeface="Calibri" panose="020F0502020204030204" pitchFamily="34" charset="0"/>
              <a:buChar char="-"/>
            </a:pPr>
            <a:r>
              <a:rPr lang="en-US" b="1" dirty="0">
                <a:latin typeface="Calibri" panose="020F0502020204030204" pitchFamily="34" charset="0"/>
                <a:ea typeface="Calibri" panose="020F0502020204030204" pitchFamily="34" charset="0"/>
                <a:cs typeface="Times New Roman" panose="02020603050405020304" pitchFamily="18" charset="0"/>
              </a:rPr>
              <a:t>Provenance, </a:t>
            </a:r>
            <a:r>
              <a:rPr lang="en-US" dirty="0">
                <a:latin typeface="Calibri" panose="020F0502020204030204" pitchFamily="34" charset="0"/>
                <a:ea typeface="Calibri" panose="020F0502020204030204" pitchFamily="34" charset="0"/>
                <a:cs typeface="Times New Roman" panose="02020603050405020304" pitchFamily="18" charset="0"/>
              </a:rPr>
              <a:t>such that linkages can be made between disparate cohort definitions to associate them with each other</a:t>
            </a:r>
          </a:p>
          <a:p>
            <a:pPr marL="342900" marR="0" lvl="0" indent="-342900">
              <a:lnSpc>
                <a:spcPct val="107000"/>
              </a:lnSpc>
              <a:spcBef>
                <a:spcPts val="0"/>
              </a:spcBef>
              <a:spcAft>
                <a:spcPts val="0"/>
              </a:spcAft>
              <a:buFont typeface="Calibri" panose="020F050202020403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The ability to </a:t>
            </a:r>
            <a:r>
              <a:rPr lang="en-US" b="1" dirty="0">
                <a:latin typeface="Calibri" panose="020F0502020204030204" pitchFamily="34" charset="0"/>
                <a:ea typeface="Calibri" panose="020F0502020204030204" pitchFamily="34" charset="0"/>
                <a:cs typeface="Times New Roman" panose="02020603050405020304" pitchFamily="18" charset="0"/>
              </a:rPr>
              <a:t>save and load</a:t>
            </a:r>
            <a:r>
              <a:rPr lang="en-US" dirty="0">
                <a:latin typeface="Calibri" panose="020F0502020204030204" pitchFamily="34" charset="0"/>
                <a:ea typeface="Calibri" panose="020F0502020204030204" pitchFamily="34" charset="0"/>
                <a:cs typeface="Times New Roman" panose="02020603050405020304" pitchFamily="18" charset="0"/>
              </a:rPr>
              <a:t> cohort definitions to enable working intermittently</a:t>
            </a:r>
          </a:p>
          <a:p>
            <a:pPr marL="342900" marR="0" lvl="0" indent="-342900">
              <a:lnSpc>
                <a:spcPct val="107000"/>
              </a:lnSpc>
              <a:spcBef>
                <a:spcPts val="0"/>
              </a:spcBef>
              <a:spcAft>
                <a:spcPts val="0"/>
              </a:spcAft>
              <a:buFont typeface="Calibri" panose="020F0502020204030204" pitchFamily="34" charset="0"/>
              <a:buChar char="-"/>
            </a:pPr>
            <a:r>
              <a:rPr lang="en-US" b="1" dirty="0">
                <a:latin typeface="Calibri" panose="020F0502020204030204" pitchFamily="34" charset="0"/>
                <a:ea typeface="Calibri" panose="020F0502020204030204" pitchFamily="34" charset="0"/>
                <a:cs typeface="Times New Roman" panose="02020603050405020304" pitchFamily="18" charset="0"/>
              </a:rPr>
              <a:t>Authentication</a:t>
            </a:r>
            <a:r>
              <a:rPr lang="en-US" dirty="0">
                <a:latin typeface="Calibri" panose="020F0502020204030204" pitchFamily="34" charset="0"/>
                <a:ea typeface="Calibri" panose="020F0502020204030204" pitchFamily="34" charset="0"/>
                <a:cs typeface="Times New Roman" panose="02020603050405020304" pitchFamily="18" charset="0"/>
              </a:rPr>
              <a:t> for non-read-only activities </a:t>
            </a:r>
            <a:r>
              <a:rPr lang="en-US" dirty="0" smtClean="0">
                <a:latin typeface="Calibri" panose="020F0502020204030204" pitchFamily="34" charset="0"/>
                <a:ea typeface="Calibri" panose="020F0502020204030204" pitchFamily="34" charset="0"/>
                <a:cs typeface="Times New Roman" panose="02020603050405020304" pitchFamily="18" charset="0"/>
              </a:rPr>
              <a:t/>
            </a:r>
            <a:br>
              <a:rPr lang="en-US" dirty="0" smtClean="0">
                <a:latin typeface="Calibri" panose="020F0502020204030204" pitchFamily="34" charset="0"/>
                <a:ea typeface="Calibri" panose="020F0502020204030204" pitchFamily="34" charset="0"/>
                <a:cs typeface="Times New Roman" panose="02020603050405020304" pitchFamily="18" charset="0"/>
              </a:rPr>
            </a:br>
            <a:r>
              <a:rPr lang="en-US" dirty="0" smtClean="0">
                <a:latin typeface="Calibri" panose="020F0502020204030204" pitchFamily="34" charset="0"/>
                <a:ea typeface="Calibri" panose="020F0502020204030204" pitchFamily="34" charset="0"/>
                <a:cs typeface="Times New Roman" panose="02020603050405020304" pitchFamily="18" charset="0"/>
              </a:rPr>
              <a:t>(</a:t>
            </a:r>
            <a:r>
              <a:rPr lang="en-US" dirty="0">
                <a:latin typeface="Calibri" panose="020F0502020204030204" pitchFamily="34" charset="0"/>
                <a:ea typeface="Calibri" panose="020F0502020204030204" pitchFamily="34" charset="0"/>
                <a:cs typeface="Times New Roman" panose="02020603050405020304" pitchFamily="18" charset="0"/>
              </a:rPr>
              <a:t>i.e. submitting data or saving a submission draft)</a:t>
            </a:r>
          </a:p>
          <a:p>
            <a:pPr marL="342900" marR="0" lvl="0" indent="-342900">
              <a:lnSpc>
                <a:spcPct val="107000"/>
              </a:lnSpc>
              <a:spcBef>
                <a:spcPts val="0"/>
              </a:spcBef>
              <a:spcAft>
                <a:spcPts val="0"/>
              </a:spcAft>
              <a:buFont typeface="Calibri" panose="020F050202020403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All authors listed on a cohort definition will receive </a:t>
            </a:r>
            <a:r>
              <a:rPr lang="en-US" b="1" dirty="0">
                <a:latin typeface="Calibri" panose="020F0502020204030204" pitchFamily="34" charset="0"/>
                <a:ea typeface="Calibri" panose="020F0502020204030204" pitchFamily="34" charset="0"/>
                <a:cs typeface="Times New Roman" panose="02020603050405020304" pitchFamily="18" charset="0"/>
              </a:rPr>
              <a:t>an automated confirmation e-mail</a:t>
            </a:r>
            <a:r>
              <a:rPr lang="en-US" dirty="0">
                <a:latin typeface="Calibri" panose="020F0502020204030204" pitchFamily="34" charset="0"/>
                <a:ea typeface="Calibri" panose="020F0502020204030204" pitchFamily="34" charset="0"/>
                <a:cs typeface="Times New Roman" panose="02020603050405020304" pitchFamily="18" charset="0"/>
              </a:rPr>
              <a:t> when their definition has been submitted</a:t>
            </a:r>
          </a:p>
          <a:p>
            <a:pPr marL="342900" marR="0" lvl="0" indent="-342900">
              <a:lnSpc>
                <a:spcPct val="107000"/>
              </a:lnSpc>
              <a:spcBef>
                <a:spcPts val="0"/>
              </a:spcBef>
              <a:spcAft>
                <a:spcPts val="800"/>
              </a:spcAft>
              <a:buFont typeface="Calibri" panose="020F0502020204030204" pitchFamily="34" charset="0"/>
              <a:buChar char="-"/>
            </a:pPr>
            <a:r>
              <a:rPr lang="en-US" b="1" dirty="0">
                <a:latin typeface="Calibri" panose="020F0502020204030204" pitchFamily="34" charset="0"/>
                <a:ea typeface="Calibri" panose="020F0502020204030204" pitchFamily="34" charset="0"/>
                <a:cs typeface="Times New Roman" panose="02020603050405020304" pitchFamily="18" charset="0"/>
              </a:rPr>
              <a:t>Structured forms</a:t>
            </a:r>
            <a:r>
              <a:rPr lang="en-US" dirty="0">
                <a:latin typeface="Calibri" panose="020F0502020204030204" pitchFamily="34" charset="0"/>
                <a:ea typeface="Calibri" panose="020F0502020204030204" pitchFamily="34" charset="0"/>
                <a:cs typeface="Times New Roman" panose="02020603050405020304" pitchFamily="18" charset="0"/>
              </a:rPr>
              <a:t> for submitting a </a:t>
            </a:r>
            <a:r>
              <a:rPr lang="en-US" b="1" dirty="0">
                <a:latin typeface="Calibri" panose="020F0502020204030204" pitchFamily="34" charset="0"/>
                <a:ea typeface="Calibri" panose="020F0502020204030204" pitchFamily="34" charset="0"/>
                <a:cs typeface="Times New Roman" panose="02020603050405020304" pitchFamily="18" charset="0"/>
              </a:rPr>
              <a:t>cohort definition</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b="1" dirty="0">
                <a:latin typeface="Calibri" panose="020F0502020204030204" pitchFamily="34" charset="0"/>
                <a:ea typeface="Calibri" panose="020F0502020204030204" pitchFamily="34" charset="0"/>
                <a:cs typeface="Times New Roman" panose="02020603050405020304" pitchFamily="18" charset="0"/>
              </a:rPr>
              <a:t>validation set</a:t>
            </a:r>
            <a:r>
              <a:rPr lang="en-US" dirty="0">
                <a:latin typeface="Calibri" panose="020F0502020204030204" pitchFamily="34" charset="0"/>
                <a:ea typeface="Calibri" panose="020F0502020204030204" pitchFamily="34" charset="0"/>
                <a:cs typeface="Times New Roman" panose="02020603050405020304" pitchFamily="18" charset="0"/>
              </a:rPr>
              <a:t>, or </a:t>
            </a:r>
            <a:r>
              <a:rPr lang="en-US" b="1" dirty="0">
                <a:latin typeface="Calibri" panose="020F0502020204030204" pitchFamily="34" charset="0"/>
                <a:ea typeface="Calibri" panose="020F0502020204030204" pitchFamily="34" charset="0"/>
                <a:cs typeface="Times New Roman" panose="02020603050405020304" pitchFamily="18" charset="0"/>
              </a:rPr>
              <a:t>citation usage</a:t>
            </a:r>
            <a:r>
              <a:rPr lang="en-US" dirty="0">
                <a:latin typeface="Calibri" panose="020F0502020204030204" pitchFamily="34" charset="0"/>
                <a:ea typeface="Calibri" panose="020F0502020204030204" pitchFamily="34" charset="0"/>
                <a:cs typeface="Times New Roman" panose="02020603050405020304" pitchFamily="18" charset="0"/>
              </a:rPr>
              <a:t>, with </a:t>
            </a:r>
            <a:r>
              <a:rPr lang="en-US" b="1" dirty="0">
                <a:latin typeface="Calibri" panose="020F0502020204030204" pitchFamily="34" charset="0"/>
                <a:ea typeface="Calibri" panose="020F0502020204030204" pitchFamily="34" charset="0"/>
                <a:cs typeface="Times New Roman" panose="02020603050405020304" pitchFamily="18" charset="0"/>
              </a:rPr>
              <a:t>data integrity checks</a:t>
            </a:r>
            <a:r>
              <a:rPr lang="en-US" dirty="0">
                <a:latin typeface="Calibri" panose="020F0502020204030204" pitchFamily="34" charset="0"/>
                <a:ea typeface="Calibri" panose="020F0502020204030204" pitchFamily="34" charset="0"/>
                <a:cs typeface="Times New Roman" panose="02020603050405020304" pitchFamily="18" charset="0"/>
              </a:rPr>
              <a:t> where possible</a:t>
            </a:r>
          </a:p>
        </p:txBody>
      </p:sp>
    </p:spTree>
    <p:extLst>
      <p:ext uri="{BB962C8B-B14F-4D97-AF65-F5344CB8AC3E}">
        <p14:creationId xmlns:p14="http://schemas.microsoft.com/office/powerpoint/2010/main" val="8405191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Gold Standard Documentation</a:t>
            </a:r>
            <a:endParaRPr lang="en-US" dirty="0"/>
          </a:p>
        </p:txBody>
      </p:sp>
      <p:sp>
        <p:nvSpPr>
          <p:cNvPr id="4" name="TextBox 3"/>
          <p:cNvSpPr txBox="1"/>
          <p:nvPr/>
        </p:nvSpPr>
        <p:spPr>
          <a:xfrm>
            <a:off x="254641" y="1157468"/>
            <a:ext cx="8316411" cy="830997"/>
          </a:xfrm>
          <a:prstGeom prst="rect">
            <a:avLst/>
          </a:prstGeom>
          <a:noFill/>
        </p:spPr>
        <p:txBody>
          <a:bodyPr wrap="square" rtlCol="0">
            <a:spAutoFit/>
          </a:bodyPr>
          <a:lstStyle/>
          <a:p>
            <a:pPr marL="285750" indent="-285750">
              <a:buFontTx/>
              <a:buChar char="-"/>
            </a:pPr>
            <a:r>
              <a:rPr lang="en-US" sz="2400" b="1" dirty="0" smtClean="0"/>
              <a:t>What data should we capture </a:t>
            </a:r>
            <a:r>
              <a:rPr lang="en-US" sz="2400" dirty="0" smtClean="0"/>
              <a:t>about cohort definitions?</a:t>
            </a:r>
          </a:p>
          <a:p>
            <a:pPr marL="285750" indent="-285750">
              <a:buFontTx/>
              <a:buChar char="-"/>
            </a:pPr>
            <a:endParaRPr lang="en-US" sz="2400" dirty="0" smtClean="0"/>
          </a:p>
        </p:txBody>
      </p:sp>
    </p:spTree>
    <p:extLst>
      <p:ext uri="{BB962C8B-B14F-4D97-AF65-F5344CB8AC3E}">
        <p14:creationId xmlns:p14="http://schemas.microsoft.com/office/powerpoint/2010/main" val="6370526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Balance of Information</a:t>
            </a:r>
            <a:endParaRPr lang="en-US" dirty="0"/>
          </a:p>
        </p:txBody>
      </p:sp>
      <p:sp>
        <p:nvSpPr>
          <p:cNvPr id="5" name="Rectangle 4"/>
          <p:cNvSpPr/>
          <p:nvPr/>
        </p:nvSpPr>
        <p:spPr>
          <a:xfrm>
            <a:off x="214884" y="1298448"/>
            <a:ext cx="3479292" cy="157276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smtClean="0"/>
              <a:t>Ask for too many things…</a:t>
            </a:r>
            <a:br>
              <a:rPr lang="en-US" sz="2400" dirty="0" smtClean="0"/>
            </a:br>
            <a:r>
              <a:rPr lang="en-US" sz="2400" dirty="0" smtClean="0"/>
              <a:t/>
            </a:r>
            <a:br>
              <a:rPr lang="en-US" sz="2400" dirty="0" smtClean="0"/>
            </a:br>
            <a:r>
              <a:rPr lang="en-US" sz="2400" dirty="0" smtClean="0"/>
              <a:t>Discourages participation</a:t>
            </a:r>
            <a:endParaRPr lang="en-US" sz="2400" dirty="0"/>
          </a:p>
        </p:txBody>
      </p:sp>
      <p:sp>
        <p:nvSpPr>
          <p:cNvPr id="6" name="Rectangle 5"/>
          <p:cNvSpPr/>
          <p:nvPr/>
        </p:nvSpPr>
        <p:spPr>
          <a:xfrm>
            <a:off x="5305044" y="1298448"/>
            <a:ext cx="3479292" cy="157276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smtClean="0"/>
              <a:t>Ask for too little…</a:t>
            </a:r>
            <a:br>
              <a:rPr lang="en-US" sz="2400" dirty="0" smtClean="0"/>
            </a:br>
            <a:endParaRPr lang="en-US" sz="2400" dirty="0"/>
          </a:p>
          <a:p>
            <a:pPr algn="ctr"/>
            <a:r>
              <a:rPr lang="en-US" sz="2400" dirty="0" smtClean="0"/>
              <a:t>Lacking critical details – Not useful</a:t>
            </a:r>
            <a:endParaRPr lang="en-US" sz="2400" dirty="0"/>
          </a:p>
        </p:txBody>
      </p:sp>
      <p:sp>
        <p:nvSpPr>
          <p:cNvPr id="10" name="Isosceles Triangle 9"/>
          <p:cNvSpPr/>
          <p:nvPr/>
        </p:nvSpPr>
        <p:spPr>
          <a:xfrm>
            <a:off x="4291005" y="5132328"/>
            <a:ext cx="544068" cy="53949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0984808">
            <a:off x="1010595" y="4256109"/>
            <a:ext cx="1244444" cy="1295238"/>
          </a:xfrm>
          <a:prstGeom prst="rect">
            <a:avLst/>
          </a:prstGeom>
        </p:spPr>
      </p:pic>
      <p:cxnSp>
        <p:nvCxnSpPr>
          <p:cNvPr id="8" name="Straight Connector 7"/>
          <p:cNvCxnSpPr/>
          <p:nvPr/>
        </p:nvCxnSpPr>
        <p:spPr>
          <a:xfrm flipV="1">
            <a:off x="1010595" y="4519680"/>
            <a:ext cx="7104888" cy="1078992"/>
          </a:xfrm>
          <a:prstGeom prst="line">
            <a:avLst/>
          </a:prstGeom>
          <a:ln w="127000"/>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722475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Cohort Definition Submission</a:t>
            </a:r>
            <a:endParaRPr lang="en-US" dirty="0"/>
          </a:p>
        </p:txBody>
      </p:sp>
      <p:sp>
        <p:nvSpPr>
          <p:cNvPr id="4" name="Rectangle 3"/>
          <p:cNvSpPr/>
          <p:nvPr/>
        </p:nvSpPr>
        <p:spPr>
          <a:xfrm>
            <a:off x="343062" y="1198835"/>
            <a:ext cx="2824603" cy="377628"/>
          </a:xfrm>
          <a:prstGeom prst="rect">
            <a:avLst/>
          </a:prstGeom>
          <a:ln>
            <a:solidFill>
              <a:srgbClr val="F49F18"/>
            </a:solidFill>
          </a:ln>
        </p:spPr>
        <p:style>
          <a:lnRef idx="2">
            <a:schemeClr val="accent6"/>
          </a:lnRef>
          <a:fillRef idx="1">
            <a:schemeClr val="lt1"/>
          </a:fillRef>
          <a:effectRef idx="0">
            <a:schemeClr val="accent6"/>
          </a:effectRef>
          <a:fontRef idx="minor">
            <a:schemeClr val="dk1"/>
          </a:fontRef>
        </p:style>
        <p:txBody>
          <a:bodyPr rtlCol="0" anchor="t"/>
          <a:lstStyle/>
          <a:p>
            <a:r>
              <a:rPr lang="en-US" sz="2000" b="1" dirty="0" smtClean="0"/>
              <a:t>Contributor Information</a:t>
            </a:r>
            <a:endParaRPr lang="en-US" sz="2000" b="1" dirty="0"/>
          </a:p>
          <a:p>
            <a:endParaRPr lang="en-US" sz="2000" b="1" dirty="0"/>
          </a:p>
        </p:txBody>
      </p:sp>
      <p:sp>
        <p:nvSpPr>
          <p:cNvPr id="6" name="Rectangle 5"/>
          <p:cNvSpPr/>
          <p:nvPr/>
        </p:nvSpPr>
        <p:spPr>
          <a:xfrm>
            <a:off x="343063" y="1574318"/>
            <a:ext cx="2824602" cy="1282304"/>
          </a:xfrm>
          <a:prstGeom prst="rect">
            <a:avLst/>
          </a:prstGeom>
          <a:ln>
            <a:solidFill>
              <a:srgbClr val="F49F18"/>
            </a:solidFill>
          </a:ln>
        </p:spPr>
        <p:style>
          <a:lnRef idx="2">
            <a:schemeClr val="accent6"/>
          </a:lnRef>
          <a:fillRef idx="1">
            <a:schemeClr val="lt1"/>
          </a:fillRef>
          <a:effectRef idx="0">
            <a:schemeClr val="accent6"/>
          </a:effectRef>
          <a:fontRef idx="minor">
            <a:schemeClr val="dk1"/>
          </a:fontRef>
        </p:style>
        <p:txBody>
          <a:bodyPr rtlCol="0" anchor="t"/>
          <a:lstStyle/>
          <a:p>
            <a:pPr algn="ctr"/>
            <a:endParaRPr lang="en-US" sz="2800" b="1" dirty="0"/>
          </a:p>
        </p:txBody>
      </p:sp>
      <p:sp>
        <p:nvSpPr>
          <p:cNvPr id="7" name="Content Placeholder 4"/>
          <p:cNvSpPr txBox="1">
            <a:spLocks/>
          </p:cNvSpPr>
          <p:nvPr/>
        </p:nvSpPr>
        <p:spPr>
          <a:xfrm>
            <a:off x="343064" y="1576463"/>
            <a:ext cx="3126260" cy="128015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rgbClr val="20425A"/>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20425A"/>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20425A"/>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20425A"/>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20425A"/>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400" dirty="0" smtClean="0"/>
              <a:t>Name(s)</a:t>
            </a:r>
          </a:p>
          <a:p>
            <a:r>
              <a:rPr lang="en-US" sz="1400" dirty="0" smtClean="0"/>
              <a:t>Email(s)</a:t>
            </a:r>
          </a:p>
          <a:p>
            <a:r>
              <a:rPr lang="en-US" sz="1400" dirty="0" smtClean="0"/>
              <a:t>Affiliation(s)</a:t>
            </a:r>
          </a:p>
          <a:p>
            <a:r>
              <a:rPr lang="en-US" sz="1400" dirty="0" smtClean="0"/>
              <a:t>Position(s)</a:t>
            </a:r>
          </a:p>
          <a:p>
            <a:r>
              <a:rPr lang="en-US" sz="1400" dirty="0" smtClean="0"/>
              <a:t>ORCID IDs (Optional)</a:t>
            </a:r>
          </a:p>
        </p:txBody>
      </p:sp>
      <p:sp>
        <p:nvSpPr>
          <p:cNvPr id="8" name="Rectangle 7"/>
          <p:cNvSpPr/>
          <p:nvPr/>
        </p:nvSpPr>
        <p:spPr>
          <a:xfrm>
            <a:off x="343060" y="3176500"/>
            <a:ext cx="2824605" cy="377628"/>
          </a:xfrm>
          <a:prstGeom prst="rect">
            <a:avLst/>
          </a:prstGeom>
          <a:ln>
            <a:solidFill>
              <a:srgbClr val="F49F18"/>
            </a:solidFill>
          </a:ln>
        </p:spPr>
        <p:style>
          <a:lnRef idx="2">
            <a:schemeClr val="accent6"/>
          </a:lnRef>
          <a:fillRef idx="1">
            <a:schemeClr val="lt1"/>
          </a:fillRef>
          <a:effectRef idx="0">
            <a:schemeClr val="accent6"/>
          </a:effectRef>
          <a:fontRef idx="minor">
            <a:schemeClr val="dk1"/>
          </a:fontRef>
        </p:style>
        <p:txBody>
          <a:bodyPr rtlCol="0" anchor="t"/>
          <a:lstStyle/>
          <a:p>
            <a:r>
              <a:rPr lang="en-US" sz="2000" b="1" dirty="0" smtClean="0"/>
              <a:t>Book Information</a:t>
            </a:r>
            <a:endParaRPr lang="en-US" sz="2000" b="1" dirty="0"/>
          </a:p>
          <a:p>
            <a:endParaRPr lang="en-US" sz="2000" b="1" dirty="0"/>
          </a:p>
        </p:txBody>
      </p:sp>
      <p:sp>
        <p:nvSpPr>
          <p:cNvPr id="9" name="Rectangle 8"/>
          <p:cNvSpPr/>
          <p:nvPr/>
        </p:nvSpPr>
        <p:spPr>
          <a:xfrm>
            <a:off x="343061" y="3551982"/>
            <a:ext cx="2824604" cy="1657787"/>
          </a:xfrm>
          <a:prstGeom prst="rect">
            <a:avLst/>
          </a:prstGeom>
          <a:ln>
            <a:solidFill>
              <a:srgbClr val="F49F18"/>
            </a:solidFill>
          </a:ln>
        </p:spPr>
        <p:style>
          <a:lnRef idx="2">
            <a:schemeClr val="accent6"/>
          </a:lnRef>
          <a:fillRef idx="1">
            <a:schemeClr val="lt1"/>
          </a:fillRef>
          <a:effectRef idx="0">
            <a:schemeClr val="accent6"/>
          </a:effectRef>
          <a:fontRef idx="minor">
            <a:schemeClr val="dk1"/>
          </a:fontRef>
        </p:style>
        <p:txBody>
          <a:bodyPr rtlCol="0" anchor="t"/>
          <a:lstStyle/>
          <a:p>
            <a:pPr algn="ctr"/>
            <a:endParaRPr lang="en-US" sz="2800" b="1" dirty="0"/>
          </a:p>
        </p:txBody>
      </p:sp>
      <p:sp>
        <p:nvSpPr>
          <p:cNvPr id="10" name="Content Placeholder 4"/>
          <p:cNvSpPr txBox="1">
            <a:spLocks/>
          </p:cNvSpPr>
          <p:nvPr/>
        </p:nvSpPr>
        <p:spPr>
          <a:xfrm>
            <a:off x="343062" y="3554127"/>
            <a:ext cx="3126260" cy="165564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rgbClr val="20425A"/>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20425A"/>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20425A"/>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20425A"/>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20425A"/>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400" dirty="0" smtClean="0"/>
              <a:t>If already exists:</a:t>
            </a:r>
          </a:p>
          <a:p>
            <a:pPr lvl="1"/>
            <a:r>
              <a:rPr lang="en-US" sz="1400" dirty="0" smtClean="0"/>
              <a:t>Book Name</a:t>
            </a:r>
          </a:p>
          <a:p>
            <a:r>
              <a:rPr lang="en-US" sz="1400" dirty="0" smtClean="0"/>
              <a:t>Else:</a:t>
            </a:r>
          </a:p>
          <a:p>
            <a:pPr lvl="1"/>
            <a:r>
              <a:rPr lang="en-US" sz="1400" dirty="0" smtClean="0"/>
              <a:t>Book Name</a:t>
            </a:r>
          </a:p>
          <a:p>
            <a:pPr lvl="1"/>
            <a:r>
              <a:rPr lang="en-US" sz="1400" dirty="0" smtClean="0"/>
              <a:t>Clinical Description</a:t>
            </a:r>
          </a:p>
          <a:p>
            <a:pPr lvl="1"/>
            <a:r>
              <a:rPr lang="en-US" sz="1400" dirty="0" smtClean="0"/>
              <a:t>Therapeutic Area(s), if any</a:t>
            </a:r>
          </a:p>
        </p:txBody>
      </p:sp>
      <p:sp>
        <p:nvSpPr>
          <p:cNvPr id="11" name="Rectangle 10"/>
          <p:cNvSpPr/>
          <p:nvPr/>
        </p:nvSpPr>
        <p:spPr>
          <a:xfrm>
            <a:off x="3469322" y="1195003"/>
            <a:ext cx="3024435" cy="377628"/>
          </a:xfrm>
          <a:prstGeom prst="rect">
            <a:avLst/>
          </a:prstGeom>
          <a:ln>
            <a:solidFill>
              <a:srgbClr val="F49F18"/>
            </a:solidFill>
          </a:ln>
        </p:spPr>
        <p:style>
          <a:lnRef idx="2">
            <a:schemeClr val="accent6"/>
          </a:lnRef>
          <a:fillRef idx="1">
            <a:schemeClr val="lt1"/>
          </a:fillRef>
          <a:effectRef idx="0">
            <a:schemeClr val="accent6"/>
          </a:effectRef>
          <a:fontRef idx="minor">
            <a:schemeClr val="dk1"/>
          </a:fontRef>
        </p:style>
        <p:txBody>
          <a:bodyPr rtlCol="0" anchor="t"/>
          <a:lstStyle/>
          <a:p>
            <a:r>
              <a:rPr lang="en-US" sz="2000" b="1" dirty="0" smtClean="0"/>
              <a:t>Chapter Information</a:t>
            </a:r>
            <a:endParaRPr lang="en-US" sz="2000" b="1" dirty="0"/>
          </a:p>
          <a:p>
            <a:endParaRPr lang="en-US" sz="2000" b="1" dirty="0"/>
          </a:p>
        </p:txBody>
      </p:sp>
      <p:sp>
        <p:nvSpPr>
          <p:cNvPr id="12" name="Rectangle 11"/>
          <p:cNvSpPr/>
          <p:nvPr/>
        </p:nvSpPr>
        <p:spPr>
          <a:xfrm>
            <a:off x="3469322" y="1570484"/>
            <a:ext cx="3024435" cy="4481181"/>
          </a:xfrm>
          <a:prstGeom prst="rect">
            <a:avLst/>
          </a:prstGeom>
          <a:ln>
            <a:solidFill>
              <a:srgbClr val="F49F18"/>
            </a:solidFill>
          </a:ln>
        </p:spPr>
        <p:style>
          <a:lnRef idx="2">
            <a:schemeClr val="accent6"/>
          </a:lnRef>
          <a:fillRef idx="1">
            <a:schemeClr val="lt1"/>
          </a:fillRef>
          <a:effectRef idx="0">
            <a:schemeClr val="accent6"/>
          </a:effectRef>
          <a:fontRef idx="minor">
            <a:schemeClr val="dk1"/>
          </a:fontRef>
        </p:style>
        <p:txBody>
          <a:bodyPr rtlCol="0" anchor="t"/>
          <a:lstStyle/>
          <a:p>
            <a:pPr algn="ctr"/>
            <a:endParaRPr lang="en-US" sz="2800" b="1" dirty="0"/>
          </a:p>
        </p:txBody>
      </p:sp>
      <p:sp>
        <p:nvSpPr>
          <p:cNvPr id="13" name="Content Placeholder 4"/>
          <p:cNvSpPr txBox="1">
            <a:spLocks/>
          </p:cNvSpPr>
          <p:nvPr/>
        </p:nvSpPr>
        <p:spPr>
          <a:xfrm>
            <a:off x="3458321" y="1572681"/>
            <a:ext cx="3024433" cy="418578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rgbClr val="20425A"/>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20425A"/>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20425A"/>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20425A"/>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20425A"/>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400" dirty="0"/>
              <a:t>Chapter </a:t>
            </a:r>
            <a:r>
              <a:rPr lang="en-US" sz="1400" dirty="0" smtClean="0"/>
              <a:t>Name</a:t>
            </a:r>
          </a:p>
          <a:p>
            <a:r>
              <a:rPr lang="en-US" sz="1400" dirty="0" smtClean="0"/>
              <a:t>Short </a:t>
            </a:r>
            <a:r>
              <a:rPr lang="en-US" sz="1400" dirty="0"/>
              <a:t>Chapter Description</a:t>
            </a:r>
          </a:p>
          <a:p>
            <a:r>
              <a:rPr lang="en-US" sz="1400" dirty="0"/>
              <a:t>Long Chapter Description</a:t>
            </a:r>
          </a:p>
          <a:p>
            <a:r>
              <a:rPr lang="en-US" sz="1400" dirty="0" smtClean="0"/>
              <a:t>Modality</a:t>
            </a:r>
            <a:br>
              <a:rPr lang="en-US" sz="1400" dirty="0" smtClean="0"/>
            </a:br>
            <a:r>
              <a:rPr lang="en-US" sz="1400" dirty="0" smtClean="0"/>
              <a:t>(</a:t>
            </a:r>
            <a:r>
              <a:rPr lang="en-US" sz="1400" dirty="0"/>
              <a:t>Rule-Based / </a:t>
            </a:r>
            <a:r>
              <a:rPr lang="en-US" sz="1400" dirty="0" smtClean="0"/>
              <a:t>Computable)</a:t>
            </a:r>
            <a:endParaRPr lang="en-US" sz="1400" dirty="0"/>
          </a:p>
          <a:p>
            <a:r>
              <a:rPr lang="en-US" sz="1400" dirty="0"/>
              <a:t>Therapeutic Area(s</a:t>
            </a:r>
            <a:r>
              <a:rPr lang="en-US" sz="1400" dirty="0" smtClean="0"/>
              <a:t>), if any</a:t>
            </a:r>
          </a:p>
          <a:p>
            <a:r>
              <a:rPr lang="en-US" sz="1400" dirty="0"/>
              <a:t>Cohort Definition File (e.g. JSON</a:t>
            </a:r>
            <a:r>
              <a:rPr lang="en-US" sz="1400" dirty="0" smtClean="0"/>
              <a:t>)</a:t>
            </a:r>
          </a:p>
          <a:p>
            <a:r>
              <a:rPr lang="en-US" sz="1400" dirty="0"/>
              <a:t>Provenance Name &amp; Reason </a:t>
            </a:r>
            <a:br>
              <a:rPr lang="en-US" sz="1400" dirty="0"/>
            </a:br>
            <a:r>
              <a:rPr lang="en-US" sz="1400" dirty="0"/>
              <a:t>(Cross-Referenced Cohort Definitions)</a:t>
            </a:r>
          </a:p>
          <a:p>
            <a:r>
              <a:rPr lang="en-US" sz="1400" dirty="0" smtClean="0"/>
              <a:t>Type </a:t>
            </a:r>
            <a:r>
              <a:rPr lang="en-US" sz="1400" dirty="0"/>
              <a:t>(Indication, Outcome, Ingredient, Treatment, Generic</a:t>
            </a:r>
            <a:r>
              <a:rPr lang="en-US" sz="1400" dirty="0" smtClean="0"/>
              <a:t>)</a:t>
            </a:r>
          </a:p>
          <a:p>
            <a:r>
              <a:rPr lang="en-US" sz="1400" dirty="0"/>
              <a:t>Age (Age the cohort definition is intended for)</a:t>
            </a:r>
          </a:p>
          <a:p>
            <a:r>
              <a:rPr lang="en-US" sz="1400" dirty="0"/>
              <a:t>Tags (e.g. Sensitive, Specific, Incident, Prevalent</a:t>
            </a:r>
            <a:r>
              <a:rPr lang="en-US" sz="1400" dirty="0" smtClean="0"/>
              <a:t>)</a:t>
            </a:r>
          </a:p>
          <a:p>
            <a:r>
              <a:rPr lang="en-US" sz="1400" dirty="0"/>
              <a:t>CDM Version</a:t>
            </a:r>
          </a:p>
          <a:p>
            <a:r>
              <a:rPr lang="en-US" sz="1400" dirty="0"/>
              <a:t>Vocabulary </a:t>
            </a:r>
            <a:r>
              <a:rPr lang="en-US" sz="1400" dirty="0" smtClean="0"/>
              <a:t>Version</a:t>
            </a:r>
            <a:endParaRPr lang="en-US" sz="1400" dirty="0"/>
          </a:p>
          <a:p>
            <a:endParaRPr lang="en-US" sz="1400" dirty="0" smtClean="0"/>
          </a:p>
        </p:txBody>
      </p:sp>
      <p:sp>
        <p:nvSpPr>
          <p:cNvPr id="14" name="Rectangle 13"/>
          <p:cNvSpPr/>
          <p:nvPr/>
        </p:nvSpPr>
        <p:spPr>
          <a:xfrm>
            <a:off x="6795414" y="1188459"/>
            <a:ext cx="1894135" cy="737363"/>
          </a:xfrm>
          <a:prstGeom prst="rect">
            <a:avLst/>
          </a:prstGeom>
          <a:ln>
            <a:solidFill>
              <a:srgbClr val="F49F18"/>
            </a:solidFill>
          </a:ln>
        </p:spPr>
        <p:style>
          <a:lnRef idx="2">
            <a:schemeClr val="accent6"/>
          </a:lnRef>
          <a:fillRef idx="1">
            <a:schemeClr val="lt1"/>
          </a:fillRef>
          <a:effectRef idx="0">
            <a:schemeClr val="accent6"/>
          </a:effectRef>
          <a:fontRef idx="minor">
            <a:schemeClr val="dk1"/>
          </a:fontRef>
        </p:style>
        <p:txBody>
          <a:bodyPr rtlCol="0" anchor="t"/>
          <a:lstStyle/>
          <a:p>
            <a:r>
              <a:rPr lang="en-US" sz="2000" b="1" dirty="0" smtClean="0"/>
              <a:t>Miscellaneous</a:t>
            </a:r>
            <a:endParaRPr lang="en-US" sz="2000" b="1" dirty="0"/>
          </a:p>
          <a:p>
            <a:endParaRPr lang="en-US" sz="2000" b="1" dirty="0"/>
          </a:p>
        </p:txBody>
      </p:sp>
      <p:sp>
        <p:nvSpPr>
          <p:cNvPr id="15" name="Rectangle 14"/>
          <p:cNvSpPr/>
          <p:nvPr/>
        </p:nvSpPr>
        <p:spPr>
          <a:xfrm>
            <a:off x="6795414" y="1563942"/>
            <a:ext cx="1894135" cy="1684926"/>
          </a:xfrm>
          <a:prstGeom prst="rect">
            <a:avLst/>
          </a:prstGeom>
          <a:ln>
            <a:solidFill>
              <a:srgbClr val="F49F18"/>
            </a:solidFill>
          </a:ln>
        </p:spPr>
        <p:style>
          <a:lnRef idx="2">
            <a:schemeClr val="accent6"/>
          </a:lnRef>
          <a:fillRef idx="1">
            <a:schemeClr val="lt1"/>
          </a:fillRef>
          <a:effectRef idx="0">
            <a:schemeClr val="accent6"/>
          </a:effectRef>
          <a:fontRef idx="minor">
            <a:schemeClr val="dk1"/>
          </a:fontRef>
        </p:style>
        <p:txBody>
          <a:bodyPr rtlCol="0" anchor="t"/>
          <a:lstStyle/>
          <a:p>
            <a:pPr algn="ctr"/>
            <a:endParaRPr lang="en-US" sz="2800" b="1" dirty="0"/>
          </a:p>
        </p:txBody>
      </p:sp>
      <p:sp>
        <p:nvSpPr>
          <p:cNvPr id="16" name="Content Placeholder 4"/>
          <p:cNvSpPr txBox="1">
            <a:spLocks/>
          </p:cNvSpPr>
          <p:nvPr/>
        </p:nvSpPr>
        <p:spPr>
          <a:xfrm>
            <a:off x="6795417" y="1566088"/>
            <a:ext cx="1891384" cy="168278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rgbClr val="20425A"/>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20425A"/>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20425A"/>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20425A"/>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20425A"/>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400" dirty="0"/>
              <a:t>Supplemental </a:t>
            </a:r>
            <a:r>
              <a:rPr lang="en-US" sz="1400" dirty="0" smtClean="0"/>
              <a:t/>
            </a:r>
            <a:br>
              <a:rPr lang="en-US" sz="1400" dirty="0" smtClean="0"/>
            </a:br>
            <a:r>
              <a:rPr lang="en-US" sz="1400" dirty="0" smtClean="0"/>
              <a:t>Documentation</a:t>
            </a:r>
            <a:endParaRPr lang="en-US" sz="1400" dirty="0"/>
          </a:p>
          <a:p>
            <a:r>
              <a:rPr lang="en-US" sz="1400" dirty="0"/>
              <a:t>Additional </a:t>
            </a:r>
            <a:br>
              <a:rPr lang="en-US" sz="1400" dirty="0"/>
            </a:br>
            <a:r>
              <a:rPr lang="en-US" sz="1400" dirty="0" smtClean="0"/>
              <a:t>Comments</a:t>
            </a:r>
            <a:endParaRPr lang="en-US" sz="1400" dirty="0"/>
          </a:p>
          <a:p>
            <a:r>
              <a:rPr lang="en-US" sz="1400" dirty="0" smtClean="0"/>
              <a:t>Validation Set</a:t>
            </a:r>
            <a:br>
              <a:rPr lang="en-US" sz="1400" dirty="0" smtClean="0"/>
            </a:br>
            <a:r>
              <a:rPr lang="en-US" sz="1400" dirty="0" smtClean="0"/>
              <a:t>(if available)</a:t>
            </a:r>
            <a:endParaRPr lang="en-US" sz="1400" dirty="0"/>
          </a:p>
          <a:p>
            <a:endParaRPr lang="en-US" sz="1400" dirty="0"/>
          </a:p>
          <a:p>
            <a:endParaRPr lang="en-US" sz="1400" dirty="0"/>
          </a:p>
          <a:p>
            <a:endParaRPr lang="en-US" sz="1400" dirty="0" smtClean="0"/>
          </a:p>
        </p:txBody>
      </p:sp>
    </p:spTree>
    <p:extLst>
      <p:ext uri="{BB962C8B-B14F-4D97-AF65-F5344CB8AC3E}">
        <p14:creationId xmlns:p14="http://schemas.microsoft.com/office/powerpoint/2010/main" val="65241039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Validation Set Submission</a:t>
            </a:r>
            <a:endParaRPr lang="en-US" dirty="0"/>
          </a:p>
        </p:txBody>
      </p:sp>
      <p:sp>
        <p:nvSpPr>
          <p:cNvPr id="4" name="Rectangle 3"/>
          <p:cNvSpPr/>
          <p:nvPr/>
        </p:nvSpPr>
        <p:spPr>
          <a:xfrm>
            <a:off x="343062" y="1198835"/>
            <a:ext cx="2824603" cy="377628"/>
          </a:xfrm>
          <a:prstGeom prst="rect">
            <a:avLst/>
          </a:prstGeom>
          <a:ln>
            <a:solidFill>
              <a:srgbClr val="F49F18"/>
            </a:solidFill>
          </a:ln>
        </p:spPr>
        <p:style>
          <a:lnRef idx="2">
            <a:schemeClr val="accent6"/>
          </a:lnRef>
          <a:fillRef idx="1">
            <a:schemeClr val="lt1"/>
          </a:fillRef>
          <a:effectRef idx="0">
            <a:schemeClr val="accent6"/>
          </a:effectRef>
          <a:fontRef idx="minor">
            <a:schemeClr val="dk1"/>
          </a:fontRef>
        </p:style>
        <p:txBody>
          <a:bodyPr rtlCol="0" anchor="t"/>
          <a:lstStyle/>
          <a:p>
            <a:r>
              <a:rPr lang="en-US" sz="2000" b="1" dirty="0" smtClean="0"/>
              <a:t>Contributor Information</a:t>
            </a:r>
            <a:endParaRPr lang="en-US" sz="2000" b="1" dirty="0"/>
          </a:p>
          <a:p>
            <a:endParaRPr lang="en-US" sz="2000" b="1" dirty="0"/>
          </a:p>
        </p:txBody>
      </p:sp>
      <p:sp>
        <p:nvSpPr>
          <p:cNvPr id="6" name="Rectangle 5"/>
          <p:cNvSpPr/>
          <p:nvPr/>
        </p:nvSpPr>
        <p:spPr>
          <a:xfrm>
            <a:off x="343063" y="1574318"/>
            <a:ext cx="2824602" cy="1282304"/>
          </a:xfrm>
          <a:prstGeom prst="rect">
            <a:avLst/>
          </a:prstGeom>
          <a:ln>
            <a:solidFill>
              <a:srgbClr val="F49F18"/>
            </a:solidFill>
          </a:ln>
        </p:spPr>
        <p:style>
          <a:lnRef idx="2">
            <a:schemeClr val="accent6"/>
          </a:lnRef>
          <a:fillRef idx="1">
            <a:schemeClr val="lt1"/>
          </a:fillRef>
          <a:effectRef idx="0">
            <a:schemeClr val="accent6"/>
          </a:effectRef>
          <a:fontRef idx="minor">
            <a:schemeClr val="dk1"/>
          </a:fontRef>
        </p:style>
        <p:txBody>
          <a:bodyPr rtlCol="0" anchor="t"/>
          <a:lstStyle/>
          <a:p>
            <a:pPr algn="ctr"/>
            <a:endParaRPr lang="en-US" sz="2800" b="1" dirty="0"/>
          </a:p>
        </p:txBody>
      </p:sp>
      <p:sp>
        <p:nvSpPr>
          <p:cNvPr id="7" name="Content Placeholder 4"/>
          <p:cNvSpPr txBox="1">
            <a:spLocks/>
          </p:cNvSpPr>
          <p:nvPr/>
        </p:nvSpPr>
        <p:spPr>
          <a:xfrm>
            <a:off x="343064" y="1576463"/>
            <a:ext cx="3126260" cy="128015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rgbClr val="20425A"/>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20425A"/>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20425A"/>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20425A"/>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20425A"/>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400" dirty="0" smtClean="0"/>
              <a:t>Name(s)</a:t>
            </a:r>
          </a:p>
          <a:p>
            <a:r>
              <a:rPr lang="en-US" sz="1400" dirty="0" smtClean="0"/>
              <a:t>Email(s)</a:t>
            </a:r>
          </a:p>
          <a:p>
            <a:r>
              <a:rPr lang="en-US" sz="1400" dirty="0" smtClean="0"/>
              <a:t>Affiliation(s)</a:t>
            </a:r>
          </a:p>
          <a:p>
            <a:r>
              <a:rPr lang="en-US" sz="1400" dirty="0" smtClean="0"/>
              <a:t>Position(s)</a:t>
            </a:r>
          </a:p>
          <a:p>
            <a:r>
              <a:rPr lang="en-US" sz="1400" dirty="0" smtClean="0"/>
              <a:t>ORCID IDs (Optional)</a:t>
            </a:r>
          </a:p>
        </p:txBody>
      </p:sp>
      <p:sp>
        <p:nvSpPr>
          <p:cNvPr id="8" name="Rectangle 7"/>
          <p:cNvSpPr/>
          <p:nvPr/>
        </p:nvSpPr>
        <p:spPr>
          <a:xfrm>
            <a:off x="343060" y="3176500"/>
            <a:ext cx="2824605" cy="377628"/>
          </a:xfrm>
          <a:prstGeom prst="rect">
            <a:avLst/>
          </a:prstGeom>
          <a:ln>
            <a:solidFill>
              <a:srgbClr val="F49F18"/>
            </a:solidFill>
          </a:ln>
        </p:spPr>
        <p:style>
          <a:lnRef idx="2">
            <a:schemeClr val="accent6"/>
          </a:lnRef>
          <a:fillRef idx="1">
            <a:schemeClr val="lt1"/>
          </a:fillRef>
          <a:effectRef idx="0">
            <a:schemeClr val="accent6"/>
          </a:effectRef>
          <a:fontRef idx="minor">
            <a:schemeClr val="dk1"/>
          </a:fontRef>
        </p:style>
        <p:txBody>
          <a:bodyPr rtlCol="0" anchor="t"/>
          <a:lstStyle/>
          <a:p>
            <a:r>
              <a:rPr lang="en-US" sz="2000" b="1" dirty="0" smtClean="0"/>
              <a:t>Validation Information</a:t>
            </a:r>
            <a:endParaRPr lang="en-US" sz="2000" b="1" dirty="0"/>
          </a:p>
          <a:p>
            <a:endParaRPr lang="en-US" sz="2000" b="1" dirty="0"/>
          </a:p>
        </p:txBody>
      </p:sp>
      <p:sp>
        <p:nvSpPr>
          <p:cNvPr id="9" name="Rectangle 8"/>
          <p:cNvSpPr/>
          <p:nvPr/>
        </p:nvSpPr>
        <p:spPr>
          <a:xfrm>
            <a:off x="343061" y="3551982"/>
            <a:ext cx="2824604" cy="1657787"/>
          </a:xfrm>
          <a:prstGeom prst="rect">
            <a:avLst/>
          </a:prstGeom>
          <a:ln>
            <a:solidFill>
              <a:srgbClr val="F49F18"/>
            </a:solidFill>
          </a:ln>
        </p:spPr>
        <p:style>
          <a:lnRef idx="2">
            <a:schemeClr val="accent6"/>
          </a:lnRef>
          <a:fillRef idx="1">
            <a:schemeClr val="lt1"/>
          </a:fillRef>
          <a:effectRef idx="0">
            <a:schemeClr val="accent6"/>
          </a:effectRef>
          <a:fontRef idx="minor">
            <a:schemeClr val="dk1"/>
          </a:fontRef>
        </p:style>
        <p:txBody>
          <a:bodyPr rtlCol="0" anchor="t"/>
          <a:lstStyle/>
          <a:p>
            <a:pPr algn="ctr"/>
            <a:endParaRPr lang="en-US" sz="2800" b="1" dirty="0"/>
          </a:p>
        </p:txBody>
      </p:sp>
      <p:sp>
        <p:nvSpPr>
          <p:cNvPr id="10" name="Content Placeholder 4"/>
          <p:cNvSpPr txBox="1">
            <a:spLocks/>
          </p:cNvSpPr>
          <p:nvPr/>
        </p:nvSpPr>
        <p:spPr>
          <a:xfrm>
            <a:off x="343062" y="3554127"/>
            <a:ext cx="3126260" cy="165564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rgbClr val="20425A"/>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20425A"/>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20425A"/>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20425A"/>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20425A"/>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400" dirty="0" smtClean="0"/>
              <a:t>Implementation File</a:t>
            </a:r>
            <a:br>
              <a:rPr lang="en-US" sz="1400" dirty="0" smtClean="0"/>
            </a:br>
            <a:r>
              <a:rPr lang="en-US" sz="1400" dirty="0" smtClean="0"/>
              <a:t>(For verification)</a:t>
            </a:r>
          </a:p>
          <a:p>
            <a:r>
              <a:rPr lang="en-US" sz="1400" dirty="0" smtClean="0"/>
              <a:t>Method of Validation</a:t>
            </a:r>
          </a:p>
          <a:p>
            <a:r>
              <a:rPr lang="en-US" sz="1400" dirty="0" smtClean="0"/>
              <a:t>Data Description</a:t>
            </a:r>
          </a:p>
          <a:p>
            <a:r>
              <a:rPr lang="en-US" sz="1400" dirty="0" smtClean="0"/>
              <a:t>CDM Version</a:t>
            </a:r>
          </a:p>
          <a:p>
            <a:r>
              <a:rPr lang="en-US" sz="1400" dirty="0" smtClean="0"/>
              <a:t>Vocabulary Version</a:t>
            </a:r>
          </a:p>
        </p:txBody>
      </p:sp>
      <p:sp>
        <p:nvSpPr>
          <p:cNvPr id="11" name="Rectangle 10"/>
          <p:cNvSpPr/>
          <p:nvPr/>
        </p:nvSpPr>
        <p:spPr>
          <a:xfrm>
            <a:off x="3469322" y="1195003"/>
            <a:ext cx="3024435" cy="377628"/>
          </a:xfrm>
          <a:prstGeom prst="rect">
            <a:avLst/>
          </a:prstGeom>
          <a:ln>
            <a:solidFill>
              <a:srgbClr val="F49F18"/>
            </a:solidFill>
          </a:ln>
        </p:spPr>
        <p:style>
          <a:lnRef idx="2">
            <a:schemeClr val="accent6"/>
          </a:lnRef>
          <a:fillRef idx="1">
            <a:schemeClr val="lt1"/>
          </a:fillRef>
          <a:effectRef idx="0">
            <a:schemeClr val="accent6"/>
          </a:effectRef>
          <a:fontRef idx="minor">
            <a:schemeClr val="dk1"/>
          </a:fontRef>
        </p:style>
        <p:txBody>
          <a:bodyPr rtlCol="0" anchor="t"/>
          <a:lstStyle/>
          <a:p>
            <a:r>
              <a:rPr lang="en-US" sz="2000" b="1" dirty="0" smtClean="0"/>
              <a:t>Metrics</a:t>
            </a:r>
            <a:endParaRPr lang="en-US" sz="2000" b="1" dirty="0"/>
          </a:p>
          <a:p>
            <a:endParaRPr lang="en-US" sz="2000" b="1" dirty="0"/>
          </a:p>
        </p:txBody>
      </p:sp>
      <p:sp>
        <p:nvSpPr>
          <p:cNvPr id="12" name="Rectangle 11"/>
          <p:cNvSpPr/>
          <p:nvPr/>
        </p:nvSpPr>
        <p:spPr>
          <a:xfrm>
            <a:off x="3469322" y="1570484"/>
            <a:ext cx="3024435" cy="2275651"/>
          </a:xfrm>
          <a:prstGeom prst="rect">
            <a:avLst/>
          </a:prstGeom>
          <a:ln>
            <a:solidFill>
              <a:srgbClr val="F49F18"/>
            </a:solidFill>
          </a:ln>
        </p:spPr>
        <p:style>
          <a:lnRef idx="2">
            <a:schemeClr val="accent6"/>
          </a:lnRef>
          <a:fillRef idx="1">
            <a:schemeClr val="lt1"/>
          </a:fillRef>
          <a:effectRef idx="0">
            <a:schemeClr val="accent6"/>
          </a:effectRef>
          <a:fontRef idx="minor">
            <a:schemeClr val="dk1"/>
          </a:fontRef>
        </p:style>
        <p:txBody>
          <a:bodyPr rtlCol="0" anchor="t"/>
          <a:lstStyle/>
          <a:p>
            <a:pPr algn="ctr"/>
            <a:endParaRPr lang="en-US" sz="2800" b="1" dirty="0"/>
          </a:p>
        </p:txBody>
      </p:sp>
      <p:sp>
        <p:nvSpPr>
          <p:cNvPr id="13" name="Content Placeholder 4"/>
          <p:cNvSpPr txBox="1">
            <a:spLocks/>
          </p:cNvSpPr>
          <p:nvPr/>
        </p:nvSpPr>
        <p:spPr>
          <a:xfrm>
            <a:off x="3458321" y="1572682"/>
            <a:ext cx="3024433" cy="227345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rgbClr val="20425A"/>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20425A"/>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20425A"/>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20425A"/>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20425A"/>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400" dirty="0"/>
              <a:t>Number of </a:t>
            </a:r>
            <a:r>
              <a:rPr lang="en-US" sz="1400" b="1" dirty="0"/>
              <a:t>True Positives</a:t>
            </a:r>
          </a:p>
          <a:p>
            <a:r>
              <a:rPr lang="en-US" sz="1400" dirty="0"/>
              <a:t>Number of </a:t>
            </a:r>
            <a:r>
              <a:rPr lang="en-US" sz="1400" b="1" dirty="0"/>
              <a:t>False Positives</a:t>
            </a:r>
          </a:p>
          <a:p>
            <a:r>
              <a:rPr lang="en-US" sz="1400" dirty="0"/>
              <a:t>Number of </a:t>
            </a:r>
            <a:r>
              <a:rPr lang="en-US" sz="1400" b="1" dirty="0"/>
              <a:t>True Negatives</a:t>
            </a:r>
          </a:p>
          <a:p>
            <a:r>
              <a:rPr lang="en-US" sz="1400" dirty="0"/>
              <a:t>Number of </a:t>
            </a:r>
            <a:r>
              <a:rPr lang="en-US" sz="1400" b="1" dirty="0"/>
              <a:t>False Negatives</a:t>
            </a:r>
          </a:p>
          <a:p>
            <a:r>
              <a:rPr lang="en-US" sz="1400" dirty="0"/>
              <a:t>Timing? (Misclassification of the cohort entry/exit</a:t>
            </a:r>
            <a:r>
              <a:rPr lang="en-US" sz="1400" dirty="0" smtClean="0"/>
              <a:t>)</a:t>
            </a:r>
          </a:p>
          <a:p>
            <a:r>
              <a:rPr lang="en-US" sz="1400" dirty="0" smtClean="0"/>
              <a:t>Ability to upload a </a:t>
            </a:r>
            <a:r>
              <a:rPr lang="en-US" sz="1400" dirty="0" err="1" smtClean="0"/>
              <a:t>PheValuator</a:t>
            </a:r>
            <a:r>
              <a:rPr lang="en-US" sz="1400" dirty="0" smtClean="0"/>
              <a:t>/APHRODITE validation file, if applicable</a:t>
            </a:r>
            <a:endParaRPr lang="en-US" sz="1400" dirty="0"/>
          </a:p>
          <a:p>
            <a:endParaRPr lang="en-US" sz="1400" dirty="0"/>
          </a:p>
          <a:p>
            <a:endParaRPr lang="en-US" sz="1400" dirty="0" smtClean="0"/>
          </a:p>
        </p:txBody>
      </p:sp>
      <p:sp>
        <p:nvSpPr>
          <p:cNvPr id="14" name="Rectangle 13"/>
          <p:cNvSpPr/>
          <p:nvPr/>
        </p:nvSpPr>
        <p:spPr>
          <a:xfrm>
            <a:off x="6795414" y="1188459"/>
            <a:ext cx="1894135" cy="737363"/>
          </a:xfrm>
          <a:prstGeom prst="rect">
            <a:avLst/>
          </a:prstGeom>
          <a:ln>
            <a:solidFill>
              <a:srgbClr val="F49F18"/>
            </a:solidFill>
          </a:ln>
        </p:spPr>
        <p:style>
          <a:lnRef idx="2">
            <a:schemeClr val="accent6"/>
          </a:lnRef>
          <a:fillRef idx="1">
            <a:schemeClr val="lt1"/>
          </a:fillRef>
          <a:effectRef idx="0">
            <a:schemeClr val="accent6"/>
          </a:effectRef>
          <a:fontRef idx="minor">
            <a:schemeClr val="dk1"/>
          </a:fontRef>
        </p:style>
        <p:txBody>
          <a:bodyPr rtlCol="0" anchor="t"/>
          <a:lstStyle/>
          <a:p>
            <a:r>
              <a:rPr lang="en-US" sz="2000" b="1" dirty="0" smtClean="0"/>
              <a:t>Miscellaneous</a:t>
            </a:r>
            <a:endParaRPr lang="en-US" sz="2000" b="1" dirty="0"/>
          </a:p>
          <a:p>
            <a:endParaRPr lang="en-US" sz="2000" b="1" dirty="0"/>
          </a:p>
        </p:txBody>
      </p:sp>
      <p:sp>
        <p:nvSpPr>
          <p:cNvPr id="15" name="Rectangle 14"/>
          <p:cNvSpPr/>
          <p:nvPr/>
        </p:nvSpPr>
        <p:spPr>
          <a:xfrm>
            <a:off x="6795414" y="1563942"/>
            <a:ext cx="1894135" cy="1052818"/>
          </a:xfrm>
          <a:prstGeom prst="rect">
            <a:avLst/>
          </a:prstGeom>
          <a:ln>
            <a:solidFill>
              <a:srgbClr val="F49F18"/>
            </a:solidFill>
          </a:ln>
        </p:spPr>
        <p:style>
          <a:lnRef idx="2">
            <a:schemeClr val="accent6"/>
          </a:lnRef>
          <a:fillRef idx="1">
            <a:schemeClr val="lt1"/>
          </a:fillRef>
          <a:effectRef idx="0">
            <a:schemeClr val="accent6"/>
          </a:effectRef>
          <a:fontRef idx="minor">
            <a:schemeClr val="dk1"/>
          </a:fontRef>
        </p:style>
        <p:txBody>
          <a:bodyPr rtlCol="0" anchor="t"/>
          <a:lstStyle/>
          <a:p>
            <a:pPr algn="ctr"/>
            <a:endParaRPr lang="en-US" sz="2800" b="1" dirty="0"/>
          </a:p>
        </p:txBody>
      </p:sp>
      <p:sp>
        <p:nvSpPr>
          <p:cNvPr id="16" name="Content Placeholder 4"/>
          <p:cNvSpPr txBox="1">
            <a:spLocks/>
          </p:cNvSpPr>
          <p:nvPr/>
        </p:nvSpPr>
        <p:spPr>
          <a:xfrm>
            <a:off x="6795417" y="1566088"/>
            <a:ext cx="1891384" cy="105067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rgbClr val="20425A"/>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20425A"/>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20425A"/>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20425A"/>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20425A"/>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400" dirty="0"/>
              <a:t>Supplemental </a:t>
            </a:r>
            <a:r>
              <a:rPr lang="en-US" sz="1400" dirty="0" smtClean="0"/>
              <a:t/>
            </a:r>
            <a:br>
              <a:rPr lang="en-US" sz="1400" dirty="0" smtClean="0"/>
            </a:br>
            <a:r>
              <a:rPr lang="en-US" sz="1400" dirty="0" smtClean="0"/>
              <a:t>Documentation</a:t>
            </a:r>
            <a:endParaRPr lang="en-US" sz="1400" dirty="0"/>
          </a:p>
          <a:p>
            <a:r>
              <a:rPr lang="en-US" sz="1400" dirty="0"/>
              <a:t>Additional </a:t>
            </a:r>
            <a:br>
              <a:rPr lang="en-US" sz="1400" dirty="0"/>
            </a:br>
            <a:r>
              <a:rPr lang="en-US" sz="1400" dirty="0" smtClean="0"/>
              <a:t>Comments</a:t>
            </a:r>
            <a:endParaRPr lang="en-US" sz="1400" dirty="0"/>
          </a:p>
          <a:p>
            <a:endParaRPr lang="en-US" sz="1400" dirty="0"/>
          </a:p>
          <a:p>
            <a:endParaRPr lang="en-US" sz="1400" dirty="0" smtClean="0"/>
          </a:p>
        </p:txBody>
      </p:sp>
    </p:spTree>
    <p:extLst>
      <p:ext uri="{BB962C8B-B14F-4D97-AF65-F5344CB8AC3E}">
        <p14:creationId xmlns:p14="http://schemas.microsoft.com/office/powerpoint/2010/main" val="422505121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Citation Submission</a:t>
            </a:r>
            <a:endParaRPr lang="en-US" dirty="0"/>
          </a:p>
        </p:txBody>
      </p:sp>
      <p:sp>
        <p:nvSpPr>
          <p:cNvPr id="5" name="Content Placeholder 4"/>
          <p:cNvSpPr>
            <a:spLocks noGrp="1"/>
          </p:cNvSpPr>
          <p:nvPr>
            <p:ph idx="1"/>
          </p:nvPr>
        </p:nvSpPr>
        <p:spPr/>
        <p:txBody>
          <a:bodyPr>
            <a:normAutofit/>
          </a:bodyPr>
          <a:lstStyle/>
          <a:p>
            <a:r>
              <a:rPr lang="en-US" sz="2000" dirty="0" smtClean="0"/>
              <a:t>Book/Chapter Name</a:t>
            </a:r>
            <a:endParaRPr lang="en-US" sz="2000" dirty="0"/>
          </a:p>
          <a:p>
            <a:r>
              <a:rPr lang="en-US" sz="2000" dirty="0" smtClean="0"/>
              <a:t>Citation </a:t>
            </a:r>
            <a:r>
              <a:rPr lang="en-US" sz="2000" dirty="0" smtClean="0"/>
              <a:t>Text (</a:t>
            </a:r>
            <a:r>
              <a:rPr lang="en-US" sz="2000" dirty="0" err="1" smtClean="0"/>
              <a:t>BibTeX</a:t>
            </a:r>
            <a:r>
              <a:rPr lang="en-US" sz="2000" dirty="0" smtClean="0"/>
              <a:t>?) </a:t>
            </a:r>
            <a:r>
              <a:rPr lang="en-US" sz="2000" dirty="0" smtClean="0"/>
              <a:t>or</a:t>
            </a:r>
            <a:r>
              <a:rPr lang="en-US" sz="2000" dirty="0" smtClean="0"/>
              <a:t> DOI / PubMed ID</a:t>
            </a:r>
            <a:endParaRPr lang="en-US" sz="2000" dirty="0" smtClean="0"/>
          </a:p>
          <a:p>
            <a:r>
              <a:rPr lang="en-US" sz="2000" dirty="0" smtClean="0"/>
              <a:t>Citation </a:t>
            </a:r>
            <a:r>
              <a:rPr lang="en-US" sz="2000" dirty="0" smtClean="0"/>
              <a:t>Link</a:t>
            </a:r>
            <a:endParaRPr lang="en-US" sz="2000" dirty="0" smtClean="0"/>
          </a:p>
        </p:txBody>
      </p:sp>
    </p:spTree>
    <p:extLst>
      <p:ext uri="{BB962C8B-B14F-4D97-AF65-F5344CB8AC3E}">
        <p14:creationId xmlns:p14="http://schemas.microsoft.com/office/powerpoint/2010/main" val="11534413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Gold Standard Phenotype Library</a:t>
            </a:r>
            <a:br>
              <a:rPr lang="en-US" dirty="0" smtClean="0"/>
            </a:br>
            <a:r>
              <a:rPr lang="en-US" dirty="0" smtClean="0"/>
              <a:t>(GSPL)</a:t>
            </a:r>
            <a:endParaRPr lang="en-US" dirty="0"/>
          </a:p>
        </p:txBody>
      </p:sp>
      <p:graphicFrame>
        <p:nvGraphicFramePr>
          <p:cNvPr id="12" name="Table 11"/>
          <p:cNvGraphicFramePr>
            <a:graphicFrameLocks noGrp="1"/>
          </p:cNvGraphicFramePr>
          <p:nvPr>
            <p:extLst>
              <p:ext uri="{D42A27DB-BD31-4B8C-83A1-F6EECF244321}">
                <p14:modId xmlns:p14="http://schemas.microsoft.com/office/powerpoint/2010/main" val="3220382438"/>
              </p:ext>
            </p:extLst>
          </p:nvPr>
        </p:nvGraphicFramePr>
        <p:xfrm>
          <a:off x="633412" y="1330960"/>
          <a:ext cx="7806500" cy="3952240"/>
        </p:xfrm>
        <a:graphic>
          <a:graphicData uri="http://schemas.openxmlformats.org/drawingml/2006/table">
            <a:tbl>
              <a:tblPr firstRow="1" bandRow="1">
                <a:tableStyleId>{912C8C85-51F0-491E-9774-3900AFEF0FD7}</a:tableStyleId>
              </a:tblPr>
              <a:tblGrid>
                <a:gridCol w="3682556">
                  <a:extLst>
                    <a:ext uri="{9D8B030D-6E8A-4147-A177-3AD203B41FA5}">
                      <a16:colId xmlns:a16="http://schemas.microsoft.com/office/drawing/2014/main" val="338084286"/>
                    </a:ext>
                  </a:extLst>
                </a:gridCol>
                <a:gridCol w="4123944">
                  <a:extLst>
                    <a:ext uri="{9D8B030D-6E8A-4147-A177-3AD203B41FA5}">
                      <a16:colId xmlns:a16="http://schemas.microsoft.com/office/drawing/2014/main" val="1586232666"/>
                    </a:ext>
                  </a:extLst>
                </a:gridCol>
              </a:tblGrid>
              <a:tr h="370840">
                <a:tc>
                  <a:txBody>
                    <a:bodyPr/>
                    <a:lstStyle/>
                    <a:p>
                      <a:r>
                        <a:rPr lang="en-US" dirty="0" smtClean="0"/>
                        <a:t>What</a:t>
                      </a:r>
                      <a:endParaRPr lang="en-US" dirty="0"/>
                    </a:p>
                  </a:txBody>
                  <a:tcPr/>
                </a:tc>
                <a:tc>
                  <a:txBody>
                    <a:bodyPr/>
                    <a:lstStyle/>
                    <a:p>
                      <a:r>
                        <a:rPr lang="en-US" dirty="0" smtClean="0"/>
                        <a:t>When</a:t>
                      </a:r>
                      <a:endParaRPr lang="en-US" dirty="0"/>
                    </a:p>
                  </a:txBody>
                  <a:tcPr/>
                </a:tc>
                <a:extLst>
                  <a:ext uri="{0D108BD9-81ED-4DB2-BD59-A6C34878D82A}">
                    <a16:rowId xmlns:a16="http://schemas.microsoft.com/office/drawing/2014/main" val="3255953772"/>
                  </a:ext>
                </a:extLst>
              </a:tr>
              <a:tr h="370840">
                <a:tc>
                  <a:txBody>
                    <a:bodyPr/>
                    <a:lstStyle/>
                    <a:p>
                      <a:r>
                        <a:rPr lang="en-US" b="1" dirty="0" smtClean="0"/>
                        <a:t>Use cases</a:t>
                      </a:r>
                      <a:r>
                        <a:rPr lang="en-US" dirty="0" smtClean="0"/>
                        <a:t> put forward </a:t>
                      </a:r>
                      <a:endParaRPr lang="en-US" dirty="0"/>
                    </a:p>
                  </a:txBody>
                  <a:tcPr anchor="ctr"/>
                </a:tc>
                <a:tc>
                  <a:txBody>
                    <a:bodyPr/>
                    <a:lstStyle/>
                    <a:p>
                      <a:r>
                        <a:rPr lang="en-US" dirty="0" smtClean="0"/>
                        <a:t>August 2018</a:t>
                      </a:r>
                      <a:endParaRPr lang="en-US" dirty="0"/>
                    </a:p>
                  </a:txBody>
                  <a:tcPr anchor="ctr"/>
                </a:tc>
                <a:extLst>
                  <a:ext uri="{0D108BD9-81ED-4DB2-BD59-A6C34878D82A}">
                    <a16:rowId xmlns:a16="http://schemas.microsoft.com/office/drawing/2014/main" val="2962231380"/>
                  </a:ext>
                </a:extLst>
              </a:tr>
              <a:tr h="457200">
                <a:tc>
                  <a:txBody>
                    <a:bodyPr/>
                    <a:lstStyle/>
                    <a:p>
                      <a:r>
                        <a:rPr lang="en-US" b="1" dirty="0" smtClean="0"/>
                        <a:t>Working Group </a:t>
                      </a:r>
                      <a:r>
                        <a:rPr lang="en-US" dirty="0" smtClean="0"/>
                        <a:t>formed</a:t>
                      </a:r>
                    </a:p>
                  </a:txBody>
                  <a:tcPr anchor="ct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January 2019</a:t>
                      </a:r>
                    </a:p>
                  </a:txBody>
                  <a:tcPr anchor="ctr"/>
                </a:tc>
                <a:extLst>
                  <a:ext uri="{0D108BD9-81ED-4DB2-BD59-A6C34878D82A}">
                    <a16:rowId xmlns:a16="http://schemas.microsoft.com/office/drawing/2014/main" val="453939173"/>
                  </a:ext>
                </a:extLst>
              </a:tr>
              <a:tr h="457200">
                <a:tc>
                  <a:txBody>
                    <a:bodyPr/>
                    <a:lstStyle/>
                    <a:p>
                      <a:r>
                        <a:rPr lang="en-US" b="1" dirty="0" smtClean="0"/>
                        <a:t>Community Call Presentation</a:t>
                      </a:r>
                      <a:r>
                        <a:rPr lang="en-US" dirty="0" smtClean="0"/>
                        <a:t>:</a:t>
                      </a:r>
                    </a:p>
                    <a:p>
                      <a:r>
                        <a:rPr lang="en-US" dirty="0" smtClean="0"/>
                        <a:t>Why we need the GSPL</a:t>
                      </a:r>
                    </a:p>
                  </a:txBody>
                  <a:tcPr anchor="ctr"/>
                </a:tc>
                <a:tc vMerge="1">
                  <a:txBody>
                    <a:bodyPr/>
                    <a:lstStyle/>
                    <a:p>
                      <a:endParaRPr lang="en-US"/>
                    </a:p>
                  </a:txBody>
                  <a:tcPr/>
                </a:tc>
                <a:extLst>
                  <a:ext uri="{0D108BD9-81ED-4DB2-BD59-A6C34878D82A}">
                    <a16:rowId xmlns:a16="http://schemas.microsoft.com/office/drawing/2014/main" val="2818842697"/>
                  </a:ext>
                </a:extLst>
              </a:tr>
              <a:tr h="370840">
                <a:tc>
                  <a:txBody>
                    <a:bodyPr/>
                    <a:lstStyle/>
                    <a:p>
                      <a:r>
                        <a:rPr lang="en-US" baseline="0" dirty="0" smtClean="0"/>
                        <a:t>Biweekly / Weekly </a:t>
                      </a:r>
                      <a:r>
                        <a:rPr lang="en-US" b="1" baseline="0" dirty="0" smtClean="0"/>
                        <a:t>Meetings</a:t>
                      </a:r>
                      <a:endParaRPr lang="en-US" b="1" dirty="0" smtClean="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January</a:t>
                      </a:r>
                      <a:r>
                        <a:rPr lang="en-US" baseline="0" dirty="0" smtClean="0"/>
                        <a:t> 2019 – Present</a:t>
                      </a:r>
                      <a:endParaRPr lang="en-US" dirty="0" smtClean="0"/>
                    </a:p>
                  </a:txBody>
                  <a:tcPr anchor="ctr"/>
                </a:tc>
                <a:extLst>
                  <a:ext uri="{0D108BD9-81ED-4DB2-BD59-A6C34878D82A}">
                    <a16:rowId xmlns:a16="http://schemas.microsoft.com/office/drawing/2014/main" val="3424952266"/>
                  </a:ext>
                </a:extLst>
              </a:tr>
              <a:tr h="370840">
                <a:tc>
                  <a:txBody>
                    <a:bodyPr/>
                    <a:lstStyle/>
                    <a:p>
                      <a:r>
                        <a:rPr lang="en-US" b="1" dirty="0" smtClean="0"/>
                        <a:t>Community Call Presentation</a:t>
                      </a:r>
                      <a:r>
                        <a:rPr lang="en-US" dirty="0" smtClean="0"/>
                        <a:t>:</a:t>
                      </a:r>
                    </a:p>
                    <a:p>
                      <a:r>
                        <a:rPr lang="en-US" dirty="0" smtClean="0"/>
                        <a:t>Progres</a:t>
                      </a:r>
                      <a:r>
                        <a:rPr lang="en-US" baseline="0" dirty="0" smtClean="0"/>
                        <a:t>s Update</a:t>
                      </a:r>
                      <a:endParaRPr lang="en-US"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April 2019</a:t>
                      </a:r>
                    </a:p>
                  </a:txBody>
                  <a:tcPr anchor="ctr"/>
                </a:tc>
                <a:extLst>
                  <a:ext uri="{0D108BD9-81ED-4DB2-BD59-A6C34878D82A}">
                    <a16:rowId xmlns:a16="http://schemas.microsoft.com/office/drawing/2014/main" val="484745384"/>
                  </a:ext>
                </a:extLst>
              </a:tr>
              <a:tr h="370840">
                <a:tc>
                  <a:txBody>
                    <a:bodyPr/>
                    <a:lstStyle/>
                    <a:p>
                      <a:r>
                        <a:rPr lang="en-US" b="1" dirty="0" smtClean="0"/>
                        <a:t>Requirements Document</a:t>
                      </a:r>
                      <a:r>
                        <a:rPr lang="en-US" b="1" baseline="0" dirty="0" smtClean="0"/>
                        <a:t> </a:t>
                      </a:r>
                      <a:r>
                        <a:rPr lang="en-US" baseline="0" dirty="0" smtClean="0"/>
                        <a:t>Posted</a:t>
                      </a:r>
                      <a:endParaRPr lang="en-US"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August 2019</a:t>
                      </a:r>
                    </a:p>
                  </a:txBody>
                  <a:tcPr anchor="ctr"/>
                </a:tc>
                <a:extLst>
                  <a:ext uri="{0D108BD9-81ED-4DB2-BD59-A6C34878D82A}">
                    <a16:rowId xmlns:a16="http://schemas.microsoft.com/office/drawing/2014/main" val="4178693357"/>
                  </a:ext>
                </a:extLst>
              </a:tr>
              <a:tr h="320040">
                <a:tc>
                  <a:txBody>
                    <a:bodyPr/>
                    <a:lstStyle/>
                    <a:p>
                      <a:r>
                        <a:rPr lang="en-US" dirty="0" smtClean="0"/>
                        <a:t>This </a:t>
                      </a:r>
                      <a:r>
                        <a:rPr lang="en-US" b="1" dirty="0" smtClean="0"/>
                        <a:t>Community</a:t>
                      </a:r>
                      <a:r>
                        <a:rPr lang="en-US" b="1" baseline="0" dirty="0" smtClean="0"/>
                        <a:t> Call Presentation</a:t>
                      </a:r>
                      <a:endParaRPr lang="en-US" dirty="0"/>
                    </a:p>
                  </a:txBody>
                  <a:tcPr anchor="ct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September 2019</a:t>
                      </a:r>
                    </a:p>
                  </a:txBody>
                  <a:tcPr anchor="ctr"/>
                </a:tc>
                <a:extLst>
                  <a:ext uri="{0D108BD9-81ED-4DB2-BD59-A6C34878D82A}">
                    <a16:rowId xmlns:a16="http://schemas.microsoft.com/office/drawing/2014/main" val="2405042476"/>
                  </a:ext>
                </a:extLst>
              </a:tr>
              <a:tr h="3200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baseline="0" dirty="0" smtClean="0"/>
                        <a:t>Software Demo </a:t>
                      </a:r>
                      <a:r>
                        <a:rPr lang="en-US" baseline="0" dirty="0" smtClean="0"/>
                        <a:t>at the Symposium</a:t>
                      </a:r>
                      <a:endParaRPr lang="en-US" dirty="0" smtClean="0"/>
                    </a:p>
                  </a:txBody>
                  <a:tcPr anchor="ctr"/>
                </a:tc>
                <a:tc vMerge="1">
                  <a:txBody>
                    <a:bodyPr/>
                    <a:lstStyle/>
                    <a:p>
                      <a:endParaRPr lang="en-US"/>
                    </a:p>
                  </a:txBody>
                  <a:tcPr/>
                </a:tc>
                <a:extLst>
                  <a:ext uri="{0D108BD9-81ED-4DB2-BD59-A6C34878D82A}">
                    <a16:rowId xmlns:a16="http://schemas.microsoft.com/office/drawing/2014/main" val="128883084"/>
                  </a:ext>
                </a:extLst>
              </a:tr>
            </a:tbl>
          </a:graphicData>
        </a:graphic>
      </p:graphicFrame>
    </p:spTree>
    <p:extLst>
      <p:ext uri="{BB962C8B-B14F-4D97-AF65-F5344CB8AC3E}">
        <p14:creationId xmlns:p14="http://schemas.microsoft.com/office/powerpoint/2010/main" val="23712942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Library Architecture</a:t>
            </a:r>
            <a:endParaRPr lang="en-US" dirty="0"/>
          </a:p>
        </p:txBody>
      </p:sp>
      <p:sp>
        <p:nvSpPr>
          <p:cNvPr id="4" name="TextBox 3"/>
          <p:cNvSpPr txBox="1"/>
          <p:nvPr/>
        </p:nvSpPr>
        <p:spPr>
          <a:xfrm>
            <a:off x="254641" y="1157468"/>
            <a:ext cx="8316411" cy="1569660"/>
          </a:xfrm>
          <a:prstGeom prst="rect">
            <a:avLst/>
          </a:prstGeom>
          <a:noFill/>
        </p:spPr>
        <p:txBody>
          <a:bodyPr wrap="square" rtlCol="0">
            <a:spAutoFit/>
          </a:bodyPr>
          <a:lstStyle/>
          <a:p>
            <a:pPr marL="285750" indent="-285750">
              <a:buFontTx/>
              <a:buChar char="-"/>
            </a:pPr>
            <a:r>
              <a:rPr lang="en-US" sz="2400" b="1" dirty="0" smtClean="0"/>
              <a:t>How should we capture data </a:t>
            </a:r>
            <a:r>
              <a:rPr lang="en-US" sz="2400" dirty="0" smtClean="0"/>
              <a:t>about cohort definitions?</a:t>
            </a:r>
          </a:p>
          <a:p>
            <a:pPr marL="285750" indent="-285750">
              <a:buFontTx/>
              <a:buChar char="-"/>
            </a:pPr>
            <a:endParaRPr lang="en-US" sz="2400" dirty="0" smtClean="0"/>
          </a:p>
          <a:p>
            <a:r>
              <a:rPr lang="en-US" sz="2400" dirty="0" smtClean="0"/>
              <a:t>	April 2019 – Proposed a GitHub/Shiny approach, which has been further developed into the following framework:</a:t>
            </a:r>
            <a:endParaRPr lang="en-US" sz="24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6081" y="2727128"/>
            <a:ext cx="8432160" cy="3576732"/>
          </a:xfrm>
          <a:prstGeom prst="rect">
            <a:avLst/>
          </a:prstGeom>
        </p:spPr>
      </p:pic>
    </p:spTree>
    <p:extLst>
      <p:ext uri="{BB962C8B-B14F-4D97-AF65-F5344CB8AC3E}">
        <p14:creationId xmlns:p14="http://schemas.microsoft.com/office/powerpoint/2010/main" val="37534870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Application Demonstration</a:t>
            </a:r>
            <a:endParaRPr lang="en-US" dirty="0"/>
          </a:p>
        </p:txBody>
      </p:sp>
      <p:sp>
        <p:nvSpPr>
          <p:cNvPr id="4" name="TextBox 3"/>
          <p:cNvSpPr txBox="1"/>
          <p:nvPr/>
        </p:nvSpPr>
        <p:spPr>
          <a:xfrm>
            <a:off x="254641" y="1294628"/>
            <a:ext cx="8642471" cy="2677656"/>
          </a:xfrm>
          <a:prstGeom prst="rect">
            <a:avLst/>
          </a:prstGeom>
          <a:noFill/>
        </p:spPr>
        <p:txBody>
          <a:bodyPr wrap="square" rtlCol="0">
            <a:spAutoFit/>
          </a:bodyPr>
          <a:lstStyle/>
          <a:p>
            <a:pPr marL="285750" indent="-285750">
              <a:buFontTx/>
              <a:buChar char="-"/>
            </a:pPr>
            <a:r>
              <a:rPr lang="en-US" sz="2400" b="1" dirty="0" smtClean="0"/>
              <a:t>Walkthrough:</a:t>
            </a:r>
            <a:br>
              <a:rPr lang="en-US" sz="2400" b="1" dirty="0" smtClean="0"/>
            </a:br>
            <a:endParaRPr lang="en-US" sz="2400" b="1" dirty="0" smtClean="0"/>
          </a:p>
          <a:p>
            <a:r>
              <a:rPr lang="en-US" sz="2400" b="1" dirty="0" smtClean="0"/>
              <a:t>	- Viewer Application </a:t>
            </a:r>
            <a:br>
              <a:rPr lang="en-US" sz="2400" b="1" dirty="0" smtClean="0"/>
            </a:br>
            <a:r>
              <a:rPr lang="en-US" sz="2400" b="1" dirty="0" smtClean="0"/>
              <a:t>	  (For Read-only Activities)</a:t>
            </a:r>
            <a:br>
              <a:rPr lang="en-US" sz="2400" b="1" dirty="0" smtClean="0"/>
            </a:br>
            <a:endParaRPr lang="en-US" sz="2400" b="1" dirty="0" smtClean="0"/>
          </a:p>
          <a:p>
            <a:r>
              <a:rPr lang="en-US" sz="2400" b="1" dirty="0" smtClean="0"/>
              <a:t>	- Submission Application </a:t>
            </a:r>
            <a:br>
              <a:rPr lang="en-US" sz="2400" b="1" dirty="0" smtClean="0"/>
            </a:br>
            <a:r>
              <a:rPr lang="en-US" sz="2400" b="1" dirty="0" smtClean="0"/>
              <a:t>	  (For Submitting Data to Librarians – Authentication Required)</a:t>
            </a:r>
            <a:endParaRPr lang="en-US" sz="2400" dirty="0"/>
          </a:p>
        </p:txBody>
      </p:sp>
    </p:spTree>
    <p:extLst>
      <p:ext uri="{BB962C8B-B14F-4D97-AF65-F5344CB8AC3E}">
        <p14:creationId xmlns:p14="http://schemas.microsoft.com/office/powerpoint/2010/main" val="41233066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20624" y="1642638"/>
            <a:ext cx="8418576" cy="1938992"/>
          </a:xfrm>
          <a:prstGeom prst="rect">
            <a:avLst/>
          </a:prstGeom>
          <a:noFill/>
        </p:spPr>
        <p:txBody>
          <a:bodyPr wrap="square" rtlCol="0">
            <a:spAutoFit/>
          </a:bodyPr>
          <a:lstStyle/>
          <a:p>
            <a:r>
              <a:rPr lang="en-US" sz="2400" b="1" dirty="0" smtClean="0"/>
              <a:t>Requirements Development for the OHDSI Gold Standard Phenotype Library:</a:t>
            </a:r>
          </a:p>
          <a:p>
            <a:endParaRPr lang="en-US" sz="2400" b="1" dirty="0" smtClean="0"/>
          </a:p>
          <a:p>
            <a:r>
              <a:rPr lang="en-US" sz="2400" dirty="0">
                <a:hlinkClick r:id="rId2"/>
              </a:rPr>
              <a:t>https://forums.ohdsi.org/t/requirements-development-for-the-ohdsi-gold-standard-phenotype-library/4876/</a:t>
            </a:r>
            <a:endParaRPr lang="en-US" sz="2400" dirty="0" smtClean="0"/>
          </a:p>
        </p:txBody>
      </p:sp>
      <p:sp>
        <p:nvSpPr>
          <p:cNvPr id="11" name="Title 1"/>
          <p:cNvSpPr txBox="1">
            <a:spLocks/>
          </p:cNvSpPr>
          <p:nvPr/>
        </p:nvSpPr>
        <p:spPr>
          <a:xfrm>
            <a:off x="1295400" y="304800"/>
            <a:ext cx="7543800" cy="838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000" kern="1200">
                <a:solidFill>
                  <a:srgbClr val="20425A"/>
                </a:solidFill>
                <a:latin typeface="+mj-lt"/>
                <a:ea typeface="+mj-ea"/>
                <a:cs typeface="+mj-cs"/>
              </a:defRPr>
            </a:lvl1pPr>
          </a:lstStyle>
          <a:p>
            <a:r>
              <a:rPr lang="en-US" dirty="0" smtClean="0"/>
              <a:t>We Want to Know</a:t>
            </a:r>
            <a:r>
              <a:rPr lang="en-US" dirty="0" smtClean="0"/>
              <a:t> </a:t>
            </a:r>
            <a:r>
              <a:rPr lang="en-US" dirty="0" smtClean="0"/>
              <a:t>Your Thoughts!</a:t>
            </a:r>
            <a:endParaRPr lang="en-US" dirty="0"/>
          </a:p>
        </p:txBody>
      </p:sp>
    </p:spTree>
    <p:extLst>
      <p:ext uri="{BB962C8B-B14F-4D97-AF65-F5344CB8AC3E}">
        <p14:creationId xmlns:p14="http://schemas.microsoft.com/office/powerpoint/2010/main" val="5704750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Requirements Document</a:t>
            </a:r>
            <a:endParaRPr lang="en-US" dirty="0"/>
          </a:p>
        </p:txBody>
      </p:sp>
      <p:pic>
        <p:nvPicPr>
          <p:cNvPr id="5" name="Picture 4"/>
          <p:cNvPicPr>
            <a:picLocks noChangeAspect="1"/>
          </p:cNvPicPr>
          <p:nvPr/>
        </p:nvPicPr>
        <p:blipFill>
          <a:blip r:embed="rId2"/>
          <a:stretch>
            <a:fillRect/>
          </a:stretch>
        </p:blipFill>
        <p:spPr>
          <a:xfrm>
            <a:off x="677418" y="1799342"/>
            <a:ext cx="7277100" cy="2447925"/>
          </a:xfrm>
          <a:prstGeom prst="rect">
            <a:avLst/>
          </a:prstGeom>
        </p:spPr>
      </p:pic>
      <p:sp>
        <p:nvSpPr>
          <p:cNvPr id="6" name="Rectangle 5"/>
          <p:cNvSpPr/>
          <p:nvPr/>
        </p:nvSpPr>
        <p:spPr>
          <a:xfrm>
            <a:off x="1207008" y="1394971"/>
            <a:ext cx="6547104" cy="369332"/>
          </a:xfrm>
          <a:prstGeom prst="rect">
            <a:avLst/>
          </a:prstGeom>
        </p:spPr>
        <p:txBody>
          <a:bodyPr wrap="square">
            <a:spAutoFit/>
          </a:bodyPr>
          <a:lstStyle/>
          <a:p>
            <a:r>
              <a:rPr lang="en-US" u="sng" dirty="0" smtClean="0"/>
              <a:t>Posted Two Weeks Ago</a:t>
            </a:r>
            <a:endParaRPr lang="en-US" u="sng" dirty="0"/>
          </a:p>
        </p:txBody>
      </p:sp>
    </p:spTree>
    <p:extLst>
      <p:ext uri="{BB962C8B-B14F-4D97-AF65-F5344CB8AC3E}">
        <p14:creationId xmlns:p14="http://schemas.microsoft.com/office/powerpoint/2010/main" val="15132546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Requirements Document</a:t>
            </a:r>
            <a:endParaRPr lang="en-US" dirty="0"/>
          </a:p>
        </p:txBody>
      </p:sp>
      <p:pic>
        <p:nvPicPr>
          <p:cNvPr id="5" name="Picture 4"/>
          <p:cNvPicPr>
            <a:picLocks noChangeAspect="1"/>
          </p:cNvPicPr>
          <p:nvPr/>
        </p:nvPicPr>
        <p:blipFill>
          <a:blip r:embed="rId2"/>
          <a:stretch>
            <a:fillRect/>
          </a:stretch>
        </p:blipFill>
        <p:spPr>
          <a:xfrm>
            <a:off x="677418" y="1799342"/>
            <a:ext cx="7277100" cy="2447925"/>
          </a:xfrm>
          <a:prstGeom prst="rect">
            <a:avLst/>
          </a:prstGeom>
        </p:spPr>
      </p:pic>
      <p:sp>
        <p:nvSpPr>
          <p:cNvPr id="6" name="Rectangle 5"/>
          <p:cNvSpPr/>
          <p:nvPr/>
        </p:nvSpPr>
        <p:spPr>
          <a:xfrm>
            <a:off x="1207008" y="1394971"/>
            <a:ext cx="6547104" cy="369332"/>
          </a:xfrm>
          <a:prstGeom prst="rect">
            <a:avLst/>
          </a:prstGeom>
        </p:spPr>
        <p:txBody>
          <a:bodyPr wrap="square">
            <a:spAutoFit/>
          </a:bodyPr>
          <a:lstStyle/>
          <a:p>
            <a:r>
              <a:rPr lang="en-US" u="sng" dirty="0" smtClean="0"/>
              <a:t>Posted Two Weeks Ago</a:t>
            </a:r>
            <a:endParaRPr lang="en-US" u="sng" dirty="0"/>
          </a:p>
        </p:txBody>
      </p:sp>
      <p:sp>
        <p:nvSpPr>
          <p:cNvPr id="3" name="TextBox 2"/>
          <p:cNvSpPr txBox="1"/>
          <p:nvPr/>
        </p:nvSpPr>
        <p:spPr>
          <a:xfrm>
            <a:off x="1207008" y="4526280"/>
            <a:ext cx="6747510" cy="584775"/>
          </a:xfrm>
          <a:prstGeom prst="rect">
            <a:avLst/>
          </a:prstGeom>
          <a:noFill/>
        </p:spPr>
        <p:txBody>
          <a:bodyPr wrap="square" rtlCol="0">
            <a:spAutoFit/>
          </a:bodyPr>
          <a:lstStyle/>
          <a:p>
            <a:pPr algn="ctr"/>
            <a:r>
              <a:rPr lang="en-US" sz="3200" dirty="0" smtClean="0"/>
              <a:t>But first…</a:t>
            </a:r>
            <a:endParaRPr lang="en-US" sz="3200" dirty="0"/>
          </a:p>
        </p:txBody>
      </p:sp>
    </p:spTree>
    <p:extLst>
      <p:ext uri="{BB962C8B-B14F-4D97-AF65-F5344CB8AC3E}">
        <p14:creationId xmlns:p14="http://schemas.microsoft.com/office/powerpoint/2010/main" val="38162157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Terminology and Library Analogy</a:t>
            </a:r>
            <a:endParaRPr lang="en-US" dirty="0"/>
          </a:p>
        </p:txBody>
      </p:sp>
      <p:sp>
        <p:nvSpPr>
          <p:cNvPr id="4" name="Title 1"/>
          <p:cNvSpPr txBox="1">
            <a:spLocks/>
          </p:cNvSpPr>
          <p:nvPr/>
        </p:nvSpPr>
        <p:spPr>
          <a:xfrm>
            <a:off x="426307" y="1035908"/>
            <a:ext cx="7543800" cy="838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000" kern="1200">
                <a:solidFill>
                  <a:srgbClr val="20425A"/>
                </a:solidFill>
                <a:latin typeface="+mj-lt"/>
                <a:ea typeface="+mj-ea"/>
                <a:cs typeface="+mj-cs"/>
              </a:defRPr>
            </a:lvl1pPr>
          </a:lstStyle>
          <a:p>
            <a:pPr algn="l"/>
            <a:r>
              <a:rPr lang="en-US" sz="3200" u="sng" dirty="0" smtClean="0"/>
              <a:t>Library = Repository</a:t>
            </a:r>
            <a:endParaRPr lang="en-US" sz="3200" u="sng" dirty="0"/>
          </a:p>
        </p:txBody>
      </p:sp>
      <p:sp>
        <p:nvSpPr>
          <p:cNvPr id="5" name="TextBox 4"/>
          <p:cNvSpPr txBox="1"/>
          <p:nvPr/>
        </p:nvSpPr>
        <p:spPr>
          <a:xfrm>
            <a:off x="426307" y="1709516"/>
            <a:ext cx="8260493" cy="1711366"/>
          </a:xfrm>
          <a:prstGeom prst="rect">
            <a:avLst/>
          </a:prstGeom>
          <a:noFill/>
        </p:spPr>
        <p:txBody>
          <a:bodyPr wrap="square" rtlCol="0">
            <a:spAutoFit/>
          </a:bodyPr>
          <a:lstStyle/>
          <a:p>
            <a:pPr>
              <a:lnSpc>
                <a:spcPct val="150000"/>
              </a:lnSpc>
            </a:pPr>
            <a:r>
              <a:rPr lang="en-US" b="1" dirty="0"/>
              <a:t>Gold Standard Phenotype Library</a:t>
            </a:r>
            <a:r>
              <a:rPr lang="en-US" dirty="0"/>
              <a:t> – A </a:t>
            </a:r>
            <a:r>
              <a:rPr lang="en-US" dirty="0" smtClean="0"/>
              <a:t>repository </a:t>
            </a:r>
            <a:r>
              <a:rPr lang="en-US" dirty="0"/>
              <a:t>of publicly available gold standard phenotype algorithms meant to enable members of the OHDSI community to find, evaluate, and utilize community-validated cohort definitions for research and other activities</a:t>
            </a:r>
            <a:r>
              <a:rPr lang="en-US" dirty="0" smtClean="0"/>
              <a:t>.</a:t>
            </a:r>
            <a:endParaRPr lang="en-US" dirty="0"/>
          </a:p>
        </p:txBody>
      </p:sp>
    </p:spTree>
    <p:extLst>
      <p:ext uri="{BB962C8B-B14F-4D97-AF65-F5344CB8AC3E}">
        <p14:creationId xmlns:p14="http://schemas.microsoft.com/office/powerpoint/2010/main" val="10622688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Terminology and Library Analogy</a:t>
            </a:r>
            <a:endParaRPr lang="en-US" dirty="0"/>
          </a:p>
        </p:txBody>
      </p:sp>
      <p:sp>
        <p:nvSpPr>
          <p:cNvPr id="4" name="Title 1"/>
          <p:cNvSpPr txBox="1">
            <a:spLocks/>
          </p:cNvSpPr>
          <p:nvPr/>
        </p:nvSpPr>
        <p:spPr>
          <a:xfrm>
            <a:off x="426307" y="1035908"/>
            <a:ext cx="7543800" cy="838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000" kern="1200">
                <a:solidFill>
                  <a:srgbClr val="20425A"/>
                </a:solidFill>
                <a:latin typeface="+mj-lt"/>
                <a:ea typeface="+mj-ea"/>
                <a:cs typeface="+mj-cs"/>
              </a:defRPr>
            </a:lvl1pPr>
          </a:lstStyle>
          <a:p>
            <a:pPr algn="l"/>
            <a:r>
              <a:rPr lang="en-US" sz="3200" u="sng" dirty="0" smtClean="0"/>
              <a:t>Librarian = Administrator</a:t>
            </a:r>
            <a:endParaRPr lang="en-US" sz="3200" u="sng" dirty="0"/>
          </a:p>
        </p:txBody>
      </p:sp>
      <p:sp>
        <p:nvSpPr>
          <p:cNvPr id="5" name="TextBox 4"/>
          <p:cNvSpPr txBox="1"/>
          <p:nvPr/>
        </p:nvSpPr>
        <p:spPr>
          <a:xfrm>
            <a:off x="426307" y="1874108"/>
            <a:ext cx="8260493" cy="1711366"/>
          </a:xfrm>
          <a:prstGeom prst="rect">
            <a:avLst/>
          </a:prstGeom>
          <a:noFill/>
        </p:spPr>
        <p:txBody>
          <a:bodyPr wrap="square" rtlCol="0">
            <a:spAutoFit/>
          </a:bodyPr>
          <a:lstStyle/>
          <a:p>
            <a:pPr>
              <a:lnSpc>
                <a:spcPct val="150000"/>
              </a:lnSpc>
            </a:pPr>
            <a:r>
              <a:rPr lang="en-US" b="1" dirty="0" smtClean="0"/>
              <a:t>Librarian</a:t>
            </a:r>
            <a:r>
              <a:rPr lang="en-US" dirty="0" smtClean="0"/>
              <a:t> – A volunteer member of the OHDSI community who plays an administrative role over the Gold Standard Phenotype Library. The librarian has the authority to let content officially become part of the library and to reorganize content and correspond with authors, as needed.</a:t>
            </a:r>
            <a:endParaRPr lang="en-US" dirty="0"/>
          </a:p>
        </p:txBody>
      </p:sp>
    </p:spTree>
    <p:extLst>
      <p:ext uri="{BB962C8B-B14F-4D97-AF65-F5344CB8AC3E}">
        <p14:creationId xmlns:p14="http://schemas.microsoft.com/office/powerpoint/2010/main" val="40147198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Terminology and Library Analogy</a:t>
            </a:r>
            <a:endParaRPr lang="en-US" dirty="0"/>
          </a:p>
        </p:txBody>
      </p:sp>
      <p:sp>
        <p:nvSpPr>
          <p:cNvPr id="4" name="Title 1"/>
          <p:cNvSpPr txBox="1">
            <a:spLocks/>
          </p:cNvSpPr>
          <p:nvPr/>
        </p:nvSpPr>
        <p:spPr>
          <a:xfrm>
            <a:off x="426307" y="1035908"/>
            <a:ext cx="7543800" cy="838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000" kern="1200">
                <a:solidFill>
                  <a:srgbClr val="20425A"/>
                </a:solidFill>
                <a:latin typeface="+mj-lt"/>
                <a:ea typeface="+mj-ea"/>
                <a:cs typeface="+mj-cs"/>
              </a:defRPr>
            </a:lvl1pPr>
          </a:lstStyle>
          <a:p>
            <a:pPr algn="l"/>
            <a:r>
              <a:rPr lang="en-US" sz="3200" u="sng" dirty="0" smtClean="0"/>
              <a:t>Book = Phenotype</a:t>
            </a:r>
            <a:endParaRPr lang="en-US" sz="3200" u="sng" dirty="0"/>
          </a:p>
        </p:txBody>
      </p:sp>
      <p:sp>
        <p:nvSpPr>
          <p:cNvPr id="5" name="TextBox 4"/>
          <p:cNvSpPr txBox="1"/>
          <p:nvPr/>
        </p:nvSpPr>
        <p:spPr>
          <a:xfrm>
            <a:off x="426307" y="1871637"/>
            <a:ext cx="8260493" cy="2446824"/>
          </a:xfrm>
          <a:prstGeom prst="rect">
            <a:avLst/>
          </a:prstGeom>
          <a:noFill/>
        </p:spPr>
        <p:txBody>
          <a:bodyPr wrap="square" rtlCol="0">
            <a:spAutoFit/>
          </a:bodyPr>
          <a:lstStyle/>
          <a:p>
            <a:pPr>
              <a:lnSpc>
                <a:spcPct val="150000"/>
              </a:lnSpc>
            </a:pPr>
            <a:r>
              <a:rPr lang="en-US" b="1" dirty="0"/>
              <a:t>Phenotype</a:t>
            </a:r>
            <a:r>
              <a:rPr lang="en-US" dirty="0"/>
              <a:t> - as it pertains to observational research, an observable set of characteristics in health data about an organism. A phenotype’s purpose is the desired intent to identify members in a health dataset with the observed set of characteristics of interest. The observable set of characteristics can include conditions, procedures, exposures, devices, observations, etc.</a:t>
            </a:r>
          </a:p>
          <a:p>
            <a:endParaRPr lang="en-US" dirty="0"/>
          </a:p>
        </p:txBody>
      </p:sp>
    </p:spTree>
    <p:extLst>
      <p:ext uri="{BB962C8B-B14F-4D97-AF65-F5344CB8AC3E}">
        <p14:creationId xmlns:p14="http://schemas.microsoft.com/office/powerpoint/2010/main" val="40020089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HDSI FDA 2017" id="{0711340E-1C62-5143-9475-78586A6B5A69}" vid="{A4FE9E93-04AA-594D-8922-A35274B103E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Year xmlns="d9d0f46b-f6a6-4db7-a277-b2edc3298236">26</Year>
    <Doc_x0020_Status xmlns="d9d0f46b-f6a6-4db7-a277-b2edc3298236">1</Doc_x0020_Status>
    <Retention_x0020_Schedule xmlns="d9d0f46b-f6a6-4db7-a277-b2edc3298236">9</Retention_x0020_Schedule>
    <Content_x0020_Region xmlns="d9d0f46b-f6a6-4db7-a277-b2edc3298236">6</Content_x0020_Region>
    <Responsible_x0020_Office xmlns="d9d0f46b-f6a6-4db7-a277-b2edc3298236">3</Responsible_x0020_Office>
  </documentManagement>
</p:properties>
</file>

<file path=customXml/item2.xml><?xml version="1.0" encoding="utf-8"?>
<ct:contentTypeSchema xmlns:ct="http://schemas.microsoft.com/office/2006/metadata/contentType" xmlns:ma="http://schemas.microsoft.com/office/2006/metadata/properties/metaAttributes" ct:_="" ma:_="" ma:contentTypeName="DIA Document" ma:contentTypeID="0x0101007EDFF2051E4E304A84E61DD9B9CEA93D0087EDDD5C47F55842BF75A8A4CF5A86DA" ma:contentTypeVersion="3" ma:contentTypeDescription="Create a new document." ma:contentTypeScope="" ma:versionID="e83f33d9bd97579b23abc90f31121010">
  <xsd:schema xmlns:xsd="http://www.w3.org/2001/XMLSchema" xmlns:xs="http://www.w3.org/2001/XMLSchema" xmlns:p="http://schemas.microsoft.com/office/2006/metadata/properties" xmlns:ns2="d9d0f46b-f6a6-4db7-a277-b2edc3298236" targetNamespace="http://schemas.microsoft.com/office/2006/metadata/properties" ma:root="true" ma:fieldsID="5e3891f1ff536d154d65905e7d539514" ns2:_="">
    <xsd:import namespace="d9d0f46b-f6a6-4db7-a277-b2edc3298236"/>
    <xsd:element name="properties">
      <xsd:complexType>
        <xsd:sequence>
          <xsd:element name="documentManagement">
            <xsd:complexType>
              <xsd:all>
                <xsd:element ref="ns2:Year"/>
                <xsd:element ref="ns2:Content_x0020_Region"/>
                <xsd:element ref="ns2:Retention_x0020_Schedule"/>
                <xsd:element ref="ns2:Responsible_x0020_Office"/>
                <xsd:element ref="ns2:Doc_x0020_Status"/>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d0f46b-f6a6-4db7-a277-b2edc3298236" elementFormDefault="qualified">
    <xsd:import namespace="http://schemas.microsoft.com/office/2006/documentManagement/types"/>
    <xsd:import namespace="http://schemas.microsoft.com/office/infopath/2007/PartnerControls"/>
    <xsd:element name="Year" ma:index="8" ma:displayName="Year" ma:list="{090302be-5fa6-4807-8954-04f8be0b0748}" ma:internalName="Year" ma:showField="Title" ma:web="d9d0f46b-f6a6-4db7-a277-b2edc3298236">
      <xsd:simpleType>
        <xsd:restriction base="dms:Lookup"/>
      </xsd:simpleType>
    </xsd:element>
    <xsd:element name="Content_x0020_Region" ma:index="9" ma:displayName="Content Region" ma:list="{6f98ea51-7189-4b6a-a911-ad4d34d5dcf8}" ma:internalName="Content_x0020_Region" ma:showField="Title" ma:web="d9d0f46b-f6a6-4db7-a277-b2edc3298236">
      <xsd:simpleType>
        <xsd:restriction base="dms:Lookup"/>
      </xsd:simpleType>
    </xsd:element>
    <xsd:element name="Retention_x0020_Schedule" ma:index="10" ma:displayName="Retention Schedule" ma:list="{88ff0776-613d-4cb1-be01-79219c896d29}" ma:internalName="Retention_x0020_Schedule" ma:showField="Title" ma:web="d9d0f46b-f6a6-4db7-a277-b2edc3298236">
      <xsd:simpleType>
        <xsd:restriction base="dms:Lookup"/>
      </xsd:simpleType>
    </xsd:element>
    <xsd:element name="Responsible_x0020_Office" ma:index="11" ma:displayName="Responsible Office" ma:list="{f4bb6a4e-f6fb-4236-8cef-05f09eb91670}" ma:internalName="Responsible_x0020_Office" ma:showField="Title" ma:web="d9d0f46b-f6a6-4db7-a277-b2edc3298236">
      <xsd:simpleType>
        <xsd:restriction base="dms:Lookup"/>
      </xsd:simpleType>
    </xsd:element>
    <xsd:element name="Doc_x0020_Status" ma:index="12" ma:displayName="Doc Status" ma:list="{9c958115-5b88-40e9-a53f-abb8ad925efc}" ma:internalName="Doc_x0020_Status" ma:readOnly="false" ma:showField="Title" ma:web="d9d0f46b-f6a6-4db7-a277-b2edc3298236">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838D099-2BEE-488C-80B3-6947A2EDAFB5}">
  <ds:schemaRefs>
    <ds:schemaRef ds:uri="http://schemas.microsoft.com/office/2006/documentManagement/types"/>
    <ds:schemaRef ds:uri="http://purl.org/dc/terms/"/>
    <ds:schemaRef ds:uri="http://www.w3.org/XML/1998/namespace"/>
    <ds:schemaRef ds:uri="http://schemas.openxmlformats.org/package/2006/metadata/core-properties"/>
    <ds:schemaRef ds:uri="d9d0f46b-f6a6-4db7-a277-b2edc3298236"/>
    <ds:schemaRef ds:uri="http://purl.org/dc/elements/1.1/"/>
    <ds:schemaRef ds:uri="http://purl.org/dc/dcmitype/"/>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6DC8C4C4-AC2F-405B-A1FB-F54829AE5F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d0f46b-f6a6-4db7-a277-b2edc32982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DD6B813-4D67-4F41-901E-EE278B8CA00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OHDSI Template</Template>
  <TotalTime>10468</TotalTime>
  <Words>1572</Words>
  <Application>Microsoft Office PowerPoint</Application>
  <PresentationFormat>On-screen Show (4:3)</PresentationFormat>
  <Paragraphs>213</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Times New Roman</vt:lpstr>
      <vt:lpstr>Office Theme</vt:lpstr>
      <vt:lpstr>OHDSI Gold Standard Phenotype Library Working Group</vt:lpstr>
      <vt:lpstr>Gold Standard Phenotype Library (GSPL)</vt:lpstr>
      <vt:lpstr>Gold Standard Phenotype Library (GSPL)</vt:lpstr>
      <vt:lpstr>PowerPoint Presentation</vt:lpstr>
      <vt:lpstr>Requirements Document</vt:lpstr>
      <vt:lpstr>Requirements Document</vt:lpstr>
      <vt:lpstr>Terminology and Library Analogy</vt:lpstr>
      <vt:lpstr>Terminology and Library Analogy</vt:lpstr>
      <vt:lpstr>Terminology and Library Analogy</vt:lpstr>
      <vt:lpstr>Terminology and Library Analogy</vt:lpstr>
      <vt:lpstr>Terminology and Library Analogy</vt:lpstr>
      <vt:lpstr>Terminology and Library Analogy</vt:lpstr>
      <vt:lpstr>PowerPoint Presentation</vt:lpstr>
      <vt:lpstr>PowerPoint Presentation</vt:lpstr>
      <vt:lpstr>PowerPoint Presentation</vt:lpstr>
      <vt:lpstr>JAMIA Paper</vt:lpstr>
      <vt:lpstr>Requirements Overview</vt:lpstr>
      <vt:lpstr>Requirements Overview</vt:lpstr>
      <vt:lpstr>Requirements Overview</vt:lpstr>
      <vt:lpstr>Requirements Overview</vt:lpstr>
      <vt:lpstr>Requirements Overview</vt:lpstr>
      <vt:lpstr>Requirements Overview</vt:lpstr>
      <vt:lpstr>Requirements Overview</vt:lpstr>
      <vt:lpstr>Requirements Overview</vt:lpstr>
      <vt:lpstr>Gold Standard Documentation</vt:lpstr>
      <vt:lpstr>Balance of Information</vt:lpstr>
      <vt:lpstr>Cohort Definition Submission</vt:lpstr>
      <vt:lpstr>Validation Set Submission</vt:lpstr>
      <vt:lpstr>Citation Submission</vt:lpstr>
      <vt:lpstr>Library Architecture</vt:lpstr>
      <vt:lpstr>Application Demonstration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Observational Health Data Sciences and Informatics (OHDSI)</dc:title>
  <dc:creator>Potvien, Aaron</dc:creator>
  <cp:lastModifiedBy>Potvien, Aaron</cp:lastModifiedBy>
  <cp:revision>235</cp:revision>
  <dcterms:created xsi:type="dcterms:W3CDTF">2019-01-09T18:18:12Z</dcterms:created>
  <dcterms:modified xsi:type="dcterms:W3CDTF">2019-09-03T14:06:00Z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0x0101007EDFF2051E4E304A84E61DD9B9CEA93D0087EDDD5C47F55842BF75A8A4CF5A86DA</vt:lpwstr>
  </property>
</Properties>
</file>