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517" r:id="rId3"/>
    <p:sldId id="518" r:id="rId4"/>
    <p:sldId id="519" r:id="rId5"/>
    <p:sldId id="390" r:id="rId6"/>
    <p:sldId id="392" r:id="rId7"/>
    <p:sldId id="522" r:id="rId8"/>
    <p:sldId id="520" r:id="rId9"/>
    <p:sldId id="521" r:id="rId10"/>
    <p:sldId id="523" r:id="rId11"/>
    <p:sldId id="340" r:id="rId12"/>
    <p:sldId id="34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4660"/>
  </p:normalViewPr>
  <p:slideViewPr>
    <p:cSldViewPr>
      <p:cViewPr varScale="1">
        <p:scale>
          <a:sx n="159" d="100"/>
          <a:sy n="159" d="100"/>
        </p:scale>
        <p:origin x="1836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dsi.org/web/atla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keletonComparativeEffectStudy/blob/master/studyReadme.m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keletonComparativeEffectStud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Estimation in ATLAS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A66E4-DC12-4CEF-A610-605134FC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Shiny app demo</a:t>
            </a:r>
          </a:p>
        </p:txBody>
      </p:sp>
    </p:spTree>
    <p:extLst>
      <p:ext uri="{BB962C8B-B14F-4D97-AF65-F5344CB8AC3E}">
        <p14:creationId xmlns:p14="http://schemas.microsoft.com/office/powerpoint/2010/main" val="1249784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December 6</a:t>
            </a:r>
          </a:p>
          <a:p>
            <a:r>
              <a:rPr lang="en-US" dirty="0"/>
              <a:t>6pm Central European time</a:t>
            </a:r>
          </a:p>
          <a:p>
            <a:r>
              <a:rPr lang="en-US" dirty="0"/>
              <a:t>12pm New York</a:t>
            </a:r>
          </a:p>
          <a:p>
            <a:r>
              <a:rPr lang="en-US"/>
              <a:t>9am Los Angeles / Stanford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5943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66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5A4E0-7BD9-4979-A7B4-35A7B6F36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10682-D1FD-4EE0-85FF-0BDA08CCE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CohortMethod</a:t>
            </a:r>
            <a:r>
              <a:rPr lang="en-US" dirty="0"/>
              <a:t> R package allows new-user cohorts to be implemented efficiently</a:t>
            </a:r>
          </a:p>
          <a:p>
            <a:r>
              <a:rPr lang="en-US" dirty="0"/>
              <a:t>Only few people are fluent in R</a:t>
            </a:r>
          </a:p>
          <a:p>
            <a:r>
              <a:rPr lang="en-US" dirty="0"/>
              <a:t>Old ATLAS Estimation tool generated R script that uses </a:t>
            </a:r>
            <a:r>
              <a:rPr lang="en-US" dirty="0" err="1"/>
              <a:t>CohortMethod</a:t>
            </a:r>
            <a:endParaRPr lang="en-US" dirty="0"/>
          </a:p>
          <a:p>
            <a:r>
              <a:rPr lang="en-US" dirty="0"/>
              <a:t>New ATLAS Estimation tool generates full study package</a:t>
            </a:r>
          </a:p>
        </p:txBody>
      </p:sp>
    </p:spTree>
    <p:extLst>
      <p:ext uri="{BB962C8B-B14F-4D97-AF65-F5344CB8AC3E}">
        <p14:creationId xmlns:p14="http://schemas.microsoft.com/office/powerpoint/2010/main" val="195044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56F4-407C-490D-8BA4-520C5E22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Review of new ATLAS Estimation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A14FF-BA6D-4F91-A3A1-2E4AC2ADF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http://www.ohdsi.org/web/atlas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70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133D0-76EB-49F5-97C6-A1D960AE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</p:spPr>
        <p:txBody>
          <a:bodyPr/>
          <a:lstStyle/>
          <a:p>
            <a:r>
              <a:rPr lang="en-US" dirty="0"/>
              <a:t>Behind the scenes: Hydra</a:t>
            </a:r>
          </a:p>
        </p:txBody>
      </p:sp>
      <p:pic>
        <p:nvPicPr>
          <p:cNvPr id="4" name="Picture 2" descr="https://camo.githubusercontent.com/cf8876aecc9337aa0b550cdba91079a23981c42f/687474703a2f2f7777772e6f686473692e6f72672f7765622f77696b692f6c69622f6578652f66657463682e7068703f63616368653d266d656469613d646f63756d656e746174696f6e3a736f6674776172653a6c6f676f5f776974686f75745f746578742e706e67">
            <a:extLst>
              <a:ext uri="{FF2B5EF4-FFF2-40B4-BE49-F238E27FC236}">
                <a16:creationId xmlns:a16="http://schemas.microsoft.com/office/drawing/2014/main" id="{F8FF373E-2D70-4E22-8002-AFF4FF9E3F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77" y="1676400"/>
            <a:ext cx="1343245" cy="163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F490E2-3BDE-4E5C-A429-7C36EC3F1F2C}"/>
              </a:ext>
            </a:extLst>
          </p:cNvPr>
          <p:cNvSpPr txBox="1"/>
          <p:nvPr/>
        </p:nvSpPr>
        <p:spPr>
          <a:xfrm>
            <a:off x="611058" y="3312716"/>
            <a:ext cx="1063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ATLAS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4E5A050-FD86-4E4C-A85A-7DFC7F320E26}"/>
              </a:ext>
            </a:extLst>
          </p:cNvPr>
          <p:cNvSpPr/>
          <p:nvPr/>
        </p:nvSpPr>
        <p:spPr>
          <a:xfrm>
            <a:off x="1990281" y="2368611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2A92E-70F1-4FDA-BFD2-3DAEE5BC4234}"/>
              </a:ext>
            </a:extLst>
          </p:cNvPr>
          <p:cNvGrpSpPr/>
          <p:nvPr/>
        </p:nvGrpSpPr>
        <p:grpSpPr>
          <a:xfrm>
            <a:off x="5205258" y="1655215"/>
            <a:ext cx="2940928" cy="1919111"/>
            <a:chOff x="414337" y="448656"/>
            <a:chExt cx="2024064" cy="1265069"/>
          </a:xfrm>
        </p:grpSpPr>
        <p:sp>
          <p:nvSpPr>
            <p:cNvPr id="8" name="Rounded Rectangle 141">
              <a:extLst>
                <a:ext uri="{FF2B5EF4-FFF2-40B4-BE49-F238E27FC236}">
                  <a16:creationId xmlns:a16="http://schemas.microsoft.com/office/drawing/2014/main" id="{AB15A2FD-CB61-43F3-A556-17CDE405CAD1}"/>
                </a:ext>
              </a:extLst>
            </p:cNvPr>
            <p:cNvSpPr/>
            <p:nvPr/>
          </p:nvSpPr>
          <p:spPr>
            <a:xfrm>
              <a:off x="414337" y="476250"/>
              <a:ext cx="2024064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9" name="Rounded Rectangle 10">
              <a:extLst>
                <a:ext uri="{FF2B5EF4-FFF2-40B4-BE49-F238E27FC236}">
                  <a16:creationId xmlns:a16="http://schemas.microsoft.com/office/drawing/2014/main" id="{187E1373-3835-4198-8ADA-0FF2AE93E76A}"/>
                </a:ext>
              </a:extLst>
            </p:cNvPr>
            <p:cNvSpPr/>
            <p:nvPr/>
          </p:nvSpPr>
          <p:spPr>
            <a:xfrm>
              <a:off x="414337" y="476250"/>
              <a:ext cx="2024064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181D656-D885-4A21-9570-7D6471A66248}"/>
                </a:ext>
              </a:extLst>
            </p:cNvPr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" name="Freeform 146">
                <a:extLst>
                  <a:ext uri="{FF2B5EF4-FFF2-40B4-BE49-F238E27FC236}">
                    <a16:creationId xmlns:a16="http://schemas.microsoft.com/office/drawing/2014/main" id="{C95D6E8A-3FA8-4FFB-B81F-DC59A24C4D17}"/>
                  </a:ext>
                </a:extLst>
              </p:cNvPr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" name="Freeform 147">
                <a:extLst>
                  <a:ext uri="{FF2B5EF4-FFF2-40B4-BE49-F238E27FC236}">
                    <a16:creationId xmlns:a16="http://schemas.microsoft.com/office/drawing/2014/main" id="{C6854799-EB5E-4172-B3D6-C6CC2F7DAB59}"/>
                  </a:ext>
                </a:extLst>
              </p:cNvPr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5" name="Freeform 148">
                <a:extLst>
                  <a:ext uri="{FF2B5EF4-FFF2-40B4-BE49-F238E27FC236}">
                    <a16:creationId xmlns:a16="http://schemas.microsoft.com/office/drawing/2014/main" id="{5E269B48-8D73-4B26-868B-8746F3FAA532}"/>
                  </a:ext>
                </a:extLst>
              </p:cNvPr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70DD7D5-CBBC-46AB-82BC-33552FD73D9A}"/>
                </a:ext>
              </a:extLst>
            </p:cNvPr>
            <p:cNvSpPr txBox="1"/>
            <p:nvPr/>
          </p:nvSpPr>
          <p:spPr>
            <a:xfrm>
              <a:off x="671153" y="448656"/>
              <a:ext cx="561422" cy="263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Hydra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1804A4B-D52B-4253-BB83-79C06220A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075" y="2137951"/>
            <a:ext cx="457200" cy="92412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8B69B5-D2DD-4A82-925C-E058DA02D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911" y="2126662"/>
            <a:ext cx="457200" cy="92412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256C4AD-6179-465C-893F-9A0762C16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47" y="2137951"/>
            <a:ext cx="457200" cy="92412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8120910-6400-42A8-A92B-90C02D7BE74B}"/>
              </a:ext>
            </a:extLst>
          </p:cNvPr>
          <p:cNvSpPr txBox="1"/>
          <p:nvPr/>
        </p:nvSpPr>
        <p:spPr>
          <a:xfrm>
            <a:off x="5545585" y="3132771"/>
            <a:ext cx="2063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Package skeletons</a:t>
            </a:r>
          </a:p>
        </p:txBody>
      </p:sp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C62F73C3-1881-47BC-9062-A2DB57033029}"/>
              </a:ext>
            </a:extLst>
          </p:cNvPr>
          <p:cNvSpPr/>
          <p:nvPr/>
        </p:nvSpPr>
        <p:spPr>
          <a:xfrm>
            <a:off x="2732418" y="2097047"/>
            <a:ext cx="1524000" cy="1226958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Study specifications</a:t>
            </a:r>
          </a:p>
          <a:p>
            <a:pPr algn="ctr"/>
            <a:r>
              <a:rPr lang="en-US" dirty="0"/>
              <a:t>(JSON)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C428783A-53BA-4E19-B7D3-C9DD1FE79971}"/>
              </a:ext>
            </a:extLst>
          </p:cNvPr>
          <p:cNvSpPr/>
          <p:nvPr/>
        </p:nvSpPr>
        <p:spPr>
          <a:xfrm>
            <a:off x="4426581" y="2368611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7BAC74BD-B926-4A93-9DA4-C96DB1B83C1C}"/>
              </a:ext>
            </a:extLst>
          </p:cNvPr>
          <p:cNvSpPr/>
          <p:nvPr/>
        </p:nvSpPr>
        <p:spPr>
          <a:xfrm rot="5400000">
            <a:off x="6225611" y="3865859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BB2628E-13C2-4291-A76C-E1F0F806A7B0}"/>
              </a:ext>
            </a:extLst>
          </p:cNvPr>
          <p:cNvGrpSpPr/>
          <p:nvPr/>
        </p:nvGrpSpPr>
        <p:grpSpPr>
          <a:xfrm>
            <a:off x="5036181" y="4446888"/>
            <a:ext cx="2940928" cy="1919111"/>
            <a:chOff x="414337" y="448656"/>
            <a:chExt cx="2024064" cy="1265069"/>
          </a:xfrm>
        </p:grpSpPr>
        <p:sp>
          <p:nvSpPr>
            <p:cNvPr id="24" name="Rounded Rectangle 141">
              <a:extLst>
                <a:ext uri="{FF2B5EF4-FFF2-40B4-BE49-F238E27FC236}">
                  <a16:creationId xmlns:a16="http://schemas.microsoft.com/office/drawing/2014/main" id="{F38DC4C1-A287-45FB-92CE-843D105146CB}"/>
                </a:ext>
              </a:extLst>
            </p:cNvPr>
            <p:cNvSpPr/>
            <p:nvPr/>
          </p:nvSpPr>
          <p:spPr>
            <a:xfrm>
              <a:off x="414337" y="476250"/>
              <a:ext cx="2024064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25" name="Rounded Rectangle 10">
              <a:extLst>
                <a:ext uri="{FF2B5EF4-FFF2-40B4-BE49-F238E27FC236}">
                  <a16:creationId xmlns:a16="http://schemas.microsoft.com/office/drawing/2014/main" id="{FCCA8758-7284-4838-84CC-AE963B70534D}"/>
                </a:ext>
              </a:extLst>
            </p:cNvPr>
            <p:cNvSpPr/>
            <p:nvPr/>
          </p:nvSpPr>
          <p:spPr>
            <a:xfrm>
              <a:off x="414337" y="476250"/>
              <a:ext cx="2024064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CF5C8863-452C-4A7D-B437-246E5922FEA8}"/>
                </a:ext>
              </a:extLst>
            </p:cNvPr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28" name="Freeform 146">
                <a:extLst>
                  <a:ext uri="{FF2B5EF4-FFF2-40B4-BE49-F238E27FC236}">
                    <a16:creationId xmlns:a16="http://schemas.microsoft.com/office/drawing/2014/main" id="{322687AB-3C65-40C1-813C-29A77B761731}"/>
                  </a:ext>
                </a:extLst>
              </p:cNvPr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9" name="Freeform 147">
                <a:extLst>
                  <a:ext uri="{FF2B5EF4-FFF2-40B4-BE49-F238E27FC236}">
                    <a16:creationId xmlns:a16="http://schemas.microsoft.com/office/drawing/2014/main" id="{89796A6F-F714-4C53-B33A-5BA0303E4687}"/>
                  </a:ext>
                </a:extLst>
              </p:cNvPr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30" name="Freeform 148">
                <a:extLst>
                  <a:ext uri="{FF2B5EF4-FFF2-40B4-BE49-F238E27FC236}">
                    <a16:creationId xmlns:a16="http://schemas.microsoft.com/office/drawing/2014/main" id="{C860B95C-9DD3-4320-8F99-4BD47344781D}"/>
                  </a:ext>
                </a:extLst>
              </p:cNvPr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D4874DF-BDE9-41DC-89A8-BACF00B679A3}"/>
                </a:ext>
              </a:extLst>
            </p:cNvPr>
            <p:cNvSpPr txBox="1"/>
            <p:nvPr/>
          </p:nvSpPr>
          <p:spPr>
            <a:xfrm>
              <a:off x="671153" y="448656"/>
              <a:ext cx="1182155" cy="263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Study package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E8772EA-3D35-4C96-8336-25F78157B316}"/>
              </a:ext>
            </a:extLst>
          </p:cNvPr>
          <p:cNvSpPr txBox="1"/>
          <p:nvPr/>
        </p:nvSpPr>
        <p:spPr>
          <a:xfrm>
            <a:off x="5160228" y="4942861"/>
            <a:ext cx="2124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Fully executable study code + Shiny app</a:t>
            </a:r>
          </a:p>
        </p:txBody>
      </p:sp>
    </p:spTree>
    <p:extLst>
      <p:ext uri="{BB962C8B-B14F-4D97-AF65-F5344CB8AC3E}">
        <p14:creationId xmlns:p14="http://schemas.microsoft.com/office/powerpoint/2010/main" val="254217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 animBg="1"/>
      <p:bldP spid="21" grpId="0" animBg="1"/>
      <p:bldP spid="22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79ED-A20C-441B-A820-372F3F0D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the study package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C638EFE-EF3E-49CE-8477-8BE16F907113}"/>
              </a:ext>
            </a:extLst>
          </p:cNvPr>
          <p:cNvSpPr/>
          <p:nvPr/>
        </p:nvSpPr>
        <p:spPr>
          <a:xfrm>
            <a:off x="76200" y="1219200"/>
            <a:ext cx="8991600" cy="5029200"/>
          </a:xfrm>
          <a:prstGeom prst="roundRect">
            <a:avLst>
              <a:gd name="adj" fmla="val 62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7E907B-C606-4B4A-842E-27CC2349FA53}"/>
              </a:ext>
            </a:extLst>
          </p:cNvPr>
          <p:cNvSpPr/>
          <p:nvPr/>
        </p:nvSpPr>
        <p:spPr>
          <a:xfrm>
            <a:off x="2764136" y="2691755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39426B-1283-446B-B1DC-2C355C033B3C}"/>
              </a:ext>
            </a:extLst>
          </p:cNvPr>
          <p:cNvSpPr/>
          <p:nvPr/>
        </p:nvSpPr>
        <p:spPr>
          <a:xfrm>
            <a:off x="2874434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Negative control concepts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12C7E0-549F-4CDC-9D2D-4478B067FFD3}"/>
              </a:ext>
            </a:extLst>
          </p:cNvPr>
          <p:cNvSpPr/>
          <p:nvPr/>
        </p:nvSpPr>
        <p:spPr>
          <a:xfrm>
            <a:off x="5925488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template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E5C3C8-512E-4BA4-8C94-6FC6A4A203E4}"/>
              </a:ext>
            </a:extLst>
          </p:cNvPr>
          <p:cNvSpPr txBox="1"/>
          <p:nvPr/>
        </p:nvSpPr>
        <p:spPr>
          <a:xfrm>
            <a:off x="2813294" y="2709257"/>
            <a:ext cx="1850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Negative controls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34007E-FCA3-48A6-8155-8223349450AD}"/>
              </a:ext>
            </a:extLst>
          </p:cNvPr>
          <p:cNvSpPr/>
          <p:nvPr/>
        </p:nvSpPr>
        <p:spPr>
          <a:xfrm>
            <a:off x="2766958" y="152400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29F43C-AAC4-4AD7-B5AE-5852BBFE9352}"/>
              </a:ext>
            </a:extLst>
          </p:cNvPr>
          <p:cNvSpPr/>
          <p:nvPr/>
        </p:nvSpPr>
        <p:spPr>
          <a:xfrm>
            <a:off x="2877256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JSON definitions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ABA716-B8D6-4A15-8B14-73FDDAF9BEC8}"/>
              </a:ext>
            </a:extLst>
          </p:cNvPr>
          <p:cNvSpPr/>
          <p:nvPr/>
        </p:nvSpPr>
        <p:spPr>
          <a:xfrm>
            <a:off x="5928310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definitions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89A78E-CC1A-464E-BB52-C7D16BE113F5}"/>
              </a:ext>
            </a:extLst>
          </p:cNvPr>
          <p:cNvSpPr txBox="1"/>
          <p:nvPr/>
        </p:nvSpPr>
        <p:spPr>
          <a:xfrm>
            <a:off x="2816116" y="1541502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Cohorts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313B57-23AC-4A78-A905-B44F28B9AECE}"/>
              </a:ext>
            </a:extLst>
          </p:cNvPr>
          <p:cNvSpPr/>
          <p:nvPr/>
        </p:nvSpPr>
        <p:spPr>
          <a:xfrm>
            <a:off x="2764136" y="5021113"/>
            <a:ext cx="6199242" cy="10790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3D1260-2188-4FE2-9C87-F19526C761AF}"/>
              </a:ext>
            </a:extLst>
          </p:cNvPr>
          <p:cNvSpPr/>
          <p:nvPr/>
        </p:nvSpPr>
        <p:spPr>
          <a:xfrm>
            <a:off x="2874434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Target-comparator-outcomes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4197B6-3515-43E5-B496-1F5ABD79991C}"/>
              </a:ext>
            </a:extLst>
          </p:cNvPr>
          <p:cNvSpPr/>
          <p:nvPr/>
        </p:nvSpPr>
        <p:spPr>
          <a:xfrm>
            <a:off x="5925488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Analysis definitions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D71D57-5D66-4EEC-B780-F3CCA965AEF2}"/>
              </a:ext>
            </a:extLst>
          </p:cNvPr>
          <p:cNvSpPr txBox="1"/>
          <p:nvPr/>
        </p:nvSpPr>
        <p:spPr>
          <a:xfrm>
            <a:off x="2813294" y="5038615"/>
            <a:ext cx="1759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Analysis settings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525761-2920-4E0E-9EE2-9190B06A0D91}"/>
              </a:ext>
            </a:extLst>
          </p:cNvPr>
          <p:cNvSpPr/>
          <p:nvPr/>
        </p:nvSpPr>
        <p:spPr>
          <a:xfrm>
            <a:off x="2764136" y="385951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85B8E4E-C263-498F-833B-F8155076B005}"/>
              </a:ext>
            </a:extLst>
          </p:cNvPr>
          <p:cNvSpPr/>
          <p:nvPr/>
        </p:nvSpPr>
        <p:spPr>
          <a:xfrm>
            <a:off x="2874434" y="4301947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Positive control settings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46EA3A-92C2-42E8-9B22-73CEEA8BA1F9}"/>
              </a:ext>
            </a:extLst>
          </p:cNvPr>
          <p:cNvSpPr txBox="1"/>
          <p:nvPr/>
        </p:nvSpPr>
        <p:spPr>
          <a:xfrm>
            <a:off x="2813294" y="3877012"/>
            <a:ext cx="1809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Positive controls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C3EE46-0018-4509-9AE0-BF5F39B6F3D6}"/>
              </a:ext>
            </a:extLst>
          </p:cNvPr>
          <p:cNvSpPr/>
          <p:nvPr/>
        </p:nvSpPr>
        <p:spPr>
          <a:xfrm>
            <a:off x="241068" y="1524000"/>
            <a:ext cx="2409484" cy="4576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16975A-C46D-4AEE-A993-CF244C64FBD8}"/>
              </a:ext>
            </a:extLst>
          </p:cNvPr>
          <p:cNvSpPr txBox="1"/>
          <p:nvPr/>
        </p:nvSpPr>
        <p:spPr>
          <a:xfrm>
            <a:off x="241068" y="1541502"/>
            <a:ext cx="1625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Execution code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BE2F31-D6E0-416D-80DD-168AE5C303FA}"/>
              </a:ext>
            </a:extLst>
          </p:cNvPr>
          <p:cNvSpPr/>
          <p:nvPr/>
        </p:nvSpPr>
        <p:spPr>
          <a:xfrm>
            <a:off x="309347" y="1967088"/>
            <a:ext cx="2205253" cy="19602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Main execution code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7F5234-EEC4-47D4-B4A6-D8D035B7976F}"/>
              </a:ext>
            </a:extLst>
          </p:cNvPr>
          <p:cNvSpPr/>
          <p:nvPr/>
        </p:nvSpPr>
        <p:spPr>
          <a:xfrm>
            <a:off x="309346" y="4075581"/>
            <a:ext cx="2205253" cy="19033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Shiny app to view results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9FF323E3-D781-4E4D-AA88-2E9A06E52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79ED-A20C-441B-A820-372F3F0D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the study package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C638EFE-EF3E-49CE-8477-8BE16F907113}"/>
              </a:ext>
            </a:extLst>
          </p:cNvPr>
          <p:cNvSpPr/>
          <p:nvPr/>
        </p:nvSpPr>
        <p:spPr>
          <a:xfrm>
            <a:off x="76200" y="1219200"/>
            <a:ext cx="8991600" cy="5029200"/>
          </a:xfrm>
          <a:prstGeom prst="roundRect">
            <a:avLst>
              <a:gd name="adj" fmla="val 62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7E907B-C606-4B4A-842E-27CC2349FA53}"/>
              </a:ext>
            </a:extLst>
          </p:cNvPr>
          <p:cNvSpPr/>
          <p:nvPr/>
        </p:nvSpPr>
        <p:spPr>
          <a:xfrm>
            <a:off x="2764136" y="2691755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39426B-1283-446B-B1DC-2C355C033B3C}"/>
              </a:ext>
            </a:extLst>
          </p:cNvPr>
          <p:cNvSpPr/>
          <p:nvPr/>
        </p:nvSpPr>
        <p:spPr>
          <a:xfrm>
            <a:off x="2874434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Negative control concepts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12C7E0-549F-4CDC-9D2D-4478B067FFD3}"/>
              </a:ext>
            </a:extLst>
          </p:cNvPr>
          <p:cNvSpPr/>
          <p:nvPr/>
        </p:nvSpPr>
        <p:spPr>
          <a:xfrm>
            <a:off x="5925488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template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E5C3C8-512E-4BA4-8C94-6FC6A4A203E4}"/>
              </a:ext>
            </a:extLst>
          </p:cNvPr>
          <p:cNvSpPr txBox="1"/>
          <p:nvPr/>
        </p:nvSpPr>
        <p:spPr>
          <a:xfrm>
            <a:off x="2813294" y="2709257"/>
            <a:ext cx="1850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Negative controls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34007E-FCA3-48A6-8155-8223349450AD}"/>
              </a:ext>
            </a:extLst>
          </p:cNvPr>
          <p:cNvSpPr/>
          <p:nvPr/>
        </p:nvSpPr>
        <p:spPr>
          <a:xfrm>
            <a:off x="2766958" y="152400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29F43C-AAC4-4AD7-B5AE-5852BBFE9352}"/>
              </a:ext>
            </a:extLst>
          </p:cNvPr>
          <p:cNvSpPr/>
          <p:nvPr/>
        </p:nvSpPr>
        <p:spPr>
          <a:xfrm>
            <a:off x="2877256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JSON definitions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ABA716-B8D6-4A15-8B14-73FDDAF9BEC8}"/>
              </a:ext>
            </a:extLst>
          </p:cNvPr>
          <p:cNvSpPr/>
          <p:nvPr/>
        </p:nvSpPr>
        <p:spPr>
          <a:xfrm>
            <a:off x="5928310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definitions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89A78E-CC1A-464E-BB52-C7D16BE113F5}"/>
              </a:ext>
            </a:extLst>
          </p:cNvPr>
          <p:cNvSpPr txBox="1"/>
          <p:nvPr/>
        </p:nvSpPr>
        <p:spPr>
          <a:xfrm>
            <a:off x="2816116" y="1541502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Cohorts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313B57-23AC-4A78-A905-B44F28B9AECE}"/>
              </a:ext>
            </a:extLst>
          </p:cNvPr>
          <p:cNvSpPr/>
          <p:nvPr/>
        </p:nvSpPr>
        <p:spPr>
          <a:xfrm>
            <a:off x="2764136" y="5021113"/>
            <a:ext cx="6199242" cy="10790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3D1260-2188-4FE2-9C87-F19526C761AF}"/>
              </a:ext>
            </a:extLst>
          </p:cNvPr>
          <p:cNvSpPr/>
          <p:nvPr/>
        </p:nvSpPr>
        <p:spPr>
          <a:xfrm>
            <a:off x="2874434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Target-comparator-outcomes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4197B6-3515-43E5-B496-1F5ABD79991C}"/>
              </a:ext>
            </a:extLst>
          </p:cNvPr>
          <p:cNvSpPr/>
          <p:nvPr/>
        </p:nvSpPr>
        <p:spPr>
          <a:xfrm>
            <a:off x="5925488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Analysis definitions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D71D57-5D66-4EEC-B780-F3CCA965AEF2}"/>
              </a:ext>
            </a:extLst>
          </p:cNvPr>
          <p:cNvSpPr txBox="1"/>
          <p:nvPr/>
        </p:nvSpPr>
        <p:spPr>
          <a:xfrm>
            <a:off x="2813294" y="5038615"/>
            <a:ext cx="1759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Analysis settings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525761-2920-4E0E-9EE2-9190B06A0D91}"/>
              </a:ext>
            </a:extLst>
          </p:cNvPr>
          <p:cNvSpPr/>
          <p:nvPr/>
        </p:nvSpPr>
        <p:spPr>
          <a:xfrm>
            <a:off x="2764136" y="385951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85B8E4E-C263-498F-833B-F8155076B005}"/>
              </a:ext>
            </a:extLst>
          </p:cNvPr>
          <p:cNvSpPr/>
          <p:nvPr/>
        </p:nvSpPr>
        <p:spPr>
          <a:xfrm>
            <a:off x="2874434" y="4301947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Positive control settings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46EA3A-92C2-42E8-9B22-73CEEA8BA1F9}"/>
              </a:ext>
            </a:extLst>
          </p:cNvPr>
          <p:cNvSpPr txBox="1"/>
          <p:nvPr/>
        </p:nvSpPr>
        <p:spPr>
          <a:xfrm>
            <a:off x="2813294" y="3877012"/>
            <a:ext cx="1809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Positive controls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C3EE46-0018-4509-9AE0-BF5F39B6F3D6}"/>
              </a:ext>
            </a:extLst>
          </p:cNvPr>
          <p:cNvSpPr/>
          <p:nvPr/>
        </p:nvSpPr>
        <p:spPr>
          <a:xfrm>
            <a:off x="241068" y="1524000"/>
            <a:ext cx="2409484" cy="4576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16975A-C46D-4AEE-A993-CF244C64FBD8}"/>
              </a:ext>
            </a:extLst>
          </p:cNvPr>
          <p:cNvSpPr txBox="1"/>
          <p:nvPr/>
        </p:nvSpPr>
        <p:spPr>
          <a:xfrm>
            <a:off x="241068" y="1541502"/>
            <a:ext cx="1625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Execution code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BE2F31-D6E0-416D-80DD-168AE5C303FA}"/>
              </a:ext>
            </a:extLst>
          </p:cNvPr>
          <p:cNvSpPr/>
          <p:nvPr/>
        </p:nvSpPr>
        <p:spPr>
          <a:xfrm>
            <a:off x="309347" y="1967088"/>
            <a:ext cx="2205253" cy="19602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Main execution code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7F5234-EEC4-47D4-B4A6-D8D035B7976F}"/>
              </a:ext>
            </a:extLst>
          </p:cNvPr>
          <p:cNvSpPr/>
          <p:nvPr/>
        </p:nvSpPr>
        <p:spPr>
          <a:xfrm>
            <a:off x="309346" y="4075581"/>
            <a:ext cx="2205253" cy="19033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Shiny app to view results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765F138-42BE-4742-B55E-E1ED3ED73587}"/>
              </a:ext>
            </a:extLst>
          </p:cNvPr>
          <p:cNvSpPr/>
          <p:nvPr/>
        </p:nvSpPr>
        <p:spPr>
          <a:xfrm>
            <a:off x="4563725" y="1718303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/cohorts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EF962D6-72E8-4A35-937A-521E8F8268EB}"/>
              </a:ext>
            </a:extLst>
          </p:cNvPr>
          <p:cNvSpPr/>
          <p:nvPr/>
        </p:nvSpPr>
        <p:spPr>
          <a:xfrm>
            <a:off x="7625887" y="1726168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</a:t>
            </a:r>
            <a:r>
              <a:rPr lang="en-US" dirty="0" err="1"/>
              <a:t>sql</a:t>
            </a:r>
            <a:endParaRPr lang="en-US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DCA0639-731A-43BF-85C0-72B4B06EFBE7}"/>
              </a:ext>
            </a:extLst>
          </p:cNvPr>
          <p:cNvSpPr/>
          <p:nvPr/>
        </p:nvSpPr>
        <p:spPr>
          <a:xfrm>
            <a:off x="4562315" y="2931464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C8228FC-B344-4C84-8DD9-CB9C5E929F0F}"/>
              </a:ext>
            </a:extLst>
          </p:cNvPr>
          <p:cNvSpPr/>
          <p:nvPr/>
        </p:nvSpPr>
        <p:spPr>
          <a:xfrm>
            <a:off x="7634660" y="2881705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</a:t>
            </a:r>
            <a:r>
              <a:rPr lang="en-US" dirty="0" err="1"/>
              <a:t>sql</a:t>
            </a:r>
            <a:endParaRPr lang="en-US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3BEE5C9-1843-448D-879C-D24EAE1BEE59}"/>
              </a:ext>
            </a:extLst>
          </p:cNvPr>
          <p:cNvSpPr/>
          <p:nvPr/>
        </p:nvSpPr>
        <p:spPr>
          <a:xfrm>
            <a:off x="4569603" y="4030088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116E1AD-E257-40C9-B653-735853B35586}"/>
              </a:ext>
            </a:extLst>
          </p:cNvPr>
          <p:cNvSpPr/>
          <p:nvPr/>
        </p:nvSpPr>
        <p:spPr>
          <a:xfrm>
            <a:off x="4562314" y="5167136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BD67F07-9B76-4BB9-9625-4914768C3293}"/>
              </a:ext>
            </a:extLst>
          </p:cNvPr>
          <p:cNvSpPr/>
          <p:nvPr/>
        </p:nvSpPr>
        <p:spPr>
          <a:xfrm>
            <a:off x="7640411" y="5167136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432DBDA-12EB-4A7B-B80B-BA69F7F06900}"/>
              </a:ext>
            </a:extLst>
          </p:cNvPr>
          <p:cNvSpPr/>
          <p:nvPr/>
        </p:nvSpPr>
        <p:spPr>
          <a:xfrm>
            <a:off x="1329943" y="1902969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36EC35E-D1E9-4B25-8BE2-8647A11212CC}"/>
              </a:ext>
            </a:extLst>
          </p:cNvPr>
          <p:cNvSpPr/>
          <p:nvPr/>
        </p:nvSpPr>
        <p:spPr>
          <a:xfrm>
            <a:off x="1390620" y="4030088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/shiny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9896E-0C6C-45C0-9DF3-8A0653184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98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BB703-CB48-48AD-8B84-AA6190B9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run study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A8283-9B0C-4D74-B4F1-B8CAD6432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https://github.com/OHDSI/SkeletonComparativeEffectStudy/blob/master/studyReadme.md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21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BFD4-FD67-4701-AA0A-DBB6D60F7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distribution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DC1171B-1735-4C37-97D8-CC9235D07AF2}"/>
              </a:ext>
            </a:extLst>
          </p:cNvPr>
          <p:cNvGrpSpPr/>
          <p:nvPr/>
        </p:nvGrpSpPr>
        <p:grpSpPr>
          <a:xfrm>
            <a:off x="3101536" y="1676400"/>
            <a:ext cx="2940928" cy="1919111"/>
            <a:chOff x="414337" y="448656"/>
            <a:chExt cx="2024064" cy="1265069"/>
          </a:xfrm>
        </p:grpSpPr>
        <p:sp>
          <p:nvSpPr>
            <p:cNvPr id="5" name="Rounded Rectangle 141">
              <a:extLst>
                <a:ext uri="{FF2B5EF4-FFF2-40B4-BE49-F238E27FC236}">
                  <a16:creationId xmlns:a16="http://schemas.microsoft.com/office/drawing/2014/main" id="{478E0490-CC69-4883-A929-29702CB09D19}"/>
                </a:ext>
              </a:extLst>
            </p:cNvPr>
            <p:cNvSpPr/>
            <p:nvPr/>
          </p:nvSpPr>
          <p:spPr>
            <a:xfrm>
              <a:off x="414337" y="476250"/>
              <a:ext cx="2024064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6" name="Rounded Rectangle 10">
              <a:extLst>
                <a:ext uri="{FF2B5EF4-FFF2-40B4-BE49-F238E27FC236}">
                  <a16:creationId xmlns:a16="http://schemas.microsoft.com/office/drawing/2014/main" id="{F7224BAC-D70E-4E02-B9FF-0DC98CFB1413}"/>
                </a:ext>
              </a:extLst>
            </p:cNvPr>
            <p:cNvSpPr/>
            <p:nvPr/>
          </p:nvSpPr>
          <p:spPr>
            <a:xfrm>
              <a:off x="414337" y="476250"/>
              <a:ext cx="2024064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BCF1CC1-AD90-4FAE-9291-EFC923753B00}"/>
                </a:ext>
              </a:extLst>
            </p:cNvPr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" name="Freeform 146">
                <a:extLst>
                  <a:ext uri="{FF2B5EF4-FFF2-40B4-BE49-F238E27FC236}">
                    <a16:creationId xmlns:a16="http://schemas.microsoft.com/office/drawing/2014/main" id="{96AF82C9-7723-4A8E-A727-8783C482F67C}"/>
                  </a:ext>
                </a:extLst>
              </p:cNvPr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reeform 147">
                <a:extLst>
                  <a:ext uri="{FF2B5EF4-FFF2-40B4-BE49-F238E27FC236}">
                    <a16:creationId xmlns:a16="http://schemas.microsoft.com/office/drawing/2014/main" id="{83569E79-61A1-4EE1-B32F-2E75EDF79D3B}"/>
                  </a:ext>
                </a:extLst>
              </p:cNvPr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reeform 148">
                <a:extLst>
                  <a:ext uri="{FF2B5EF4-FFF2-40B4-BE49-F238E27FC236}">
                    <a16:creationId xmlns:a16="http://schemas.microsoft.com/office/drawing/2014/main" id="{A5879479-669A-4BC6-B957-A7650389DA7B}"/>
                  </a:ext>
                </a:extLst>
              </p:cNvPr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9BB0DFC-187A-4C48-8A43-CE663966335F}"/>
                </a:ext>
              </a:extLst>
            </p:cNvPr>
            <p:cNvSpPr txBox="1"/>
            <p:nvPr/>
          </p:nvSpPr>
          <p:spPr>
            <a:xfrm>
              <a:off x="671153" y="448656"/>
              <a:ext cx="1182155" cy="263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Study package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918142B-4B5C-4A48-93C8-7876E91ECC96}"/>
              </a:ext>
            </a:extLst>
          </p:cNvPr>
          <p:cNvSpPr txBox="1"/>
          <p:nvPr/>
        </p:nvSpPr>
        <p:spPr>
          <a:xfrm>
            <a:off x="3225583" y="2172373"/>
            <a:ext cx="2124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Fully executable study code + Shiny app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E8C66A3F-3F42-43AE-8BE6-7D5393CA9184}"/>
              </a:ext>
            </a:extLst>
          </p:cNvPr>
          <p:cNvSpPr/>
          <p:nvPr/>
        </p:nvSpPr>
        <p:spPr>
          <a:xfrm rot="7608508">
            <a:off x="2782827" y="4273221"/>
            <a:ext cx="1156043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0C8E316-A7D6-4E60-BD0B-78F98BCC4FD4}"/>
              </a:ext>
            </a:extLst>
          </p:cNvPr>
          <p:cNvSpPr/>
          <p:nvPr/>
        </p:nvSpPr>
        <p:spPr>
          <a:xfrm rot="5400000">
            <a:off x="3879678" y="4273222"/>
            <a:ext cx="1156043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7F13A81-ABD9-459A-AF48-23C079B2FC7C}"/>
              </a:ext>
            </a:extLst>
          </p:cNvPr>
          <p:cNvSpPr/>
          <p:nvPr/>
        </p:nvSpPr>
        <p:spPr>
          <a:xfrm rot="3368065">
            <a:off x="5189089" y="4238852"/>
            <a:ext cx="1156043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Magnetic Disk 16">
            <a:extLst>
              <a:ext uri="{FF2B5EF4-FFF2-40B4-BE49-F238E27FC236}">
                <a16:creationId xmlns:a16="http://schemas.microsoft.com/office/drawing/2014/main" id="{3087B86D-5ED7-49D4-B42F-31CEC8FA54D7}"/>
              </a:ext>
            </a:extLst>
          </p:cNvPr>
          <p:cNvSpPr/>
          <p:nvPr/>
        </p:nvSpPr>
        <p:spPr>
          <a:xfrm>
            <a:off x="2304344" y="4965544"/>
            <a:ext cx="1115705" cy="624713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Site A</a:t>
            </a:r>
          </a:p>
        </p:txBody>
      </p:sp>
      <p:sp>
        <p:nvSpPr>
          <p:cNvPr id="18" name="Flowchart: Magnetic Disk 17">
            <a:extLst>
              <a:ext uri="{FF2B5EF4-FFF2-40B4-BE49-F238E27FC236}">
                <a16:creationId xmlns:a16="http://schemas.microsoft.com/office/drawing/2014/main" id="{F1D4CE29-6DA4-446B-A391-22B3E73637AA}"/>
              </a:ext>
            </a:extLst>
          </p:cNvPr>
          <p:cNvSpPr/>
          <p:nvPr/>
        </p:nvSpPr>
        <p:spPr>
          <a:xfrm>
            <a:off x="3841672" y="5117942"/>
            <a:ext cx="1115705" cy="624713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Site B</a:t>
            </a:r>
          </a:p>
        </p:txBody>
      </p:sp>
      <p:sp>
        <p:nvSpPr>
          <p:cNvPr id="19" name="Flowchart: Magnetic Disk 18">
            <a:extLst>
              <a:ext uri="{FF2B5EF4-FFF2-40B4-BE49-F238E27FC236}">
                <a16:creationId xmlns:a16="http://schemas.microsoft.com/office/drawing/2014/main" id="{F48BFA00-FC80-47BC-B04C-65A3586AA062}"/>
              </a:ext>
            </a:extLst>
          </p:cNvPr>
          <p:cNvSpPr/>
          <p:nvPr/>
        </p:nvSpPr>
        <p:spPr>
          <a:xfrm>
            <a:off x="5376242" y="4978332"/>
            <a:ext cx="1115705" cy="624713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Site C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0F12DC5F-26D6-444C-A1BE-8EBA01D0FB2F}"/>
              </a:ext>
            </a:extLst>
          </p:cNvPr>
          <p:cNvSpPr/>
          <p:nvPr/>
        </p:nvSpPr>
        <p:spPr>
          <a:xfrm rot="18615438">
            <a:off x="2336964" y="4225597"/>
            <a:ext cx="1156043" cy="2286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C1DB883B-31D5-4544-95AB-32B1B9E593A9}"/>
              </a:ext>
            </a:extLst>
          </p:cNvPr>
          <p:cNvSpPr/>
          <p:nvPr/>
        </p:nvSpPr>
        <p:spPr>
          <a:xfrm rot="16200000">
            <a:off x="3606773" y="4251870"/>
            <a:ext cx="1156043" cy="2286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8A63B393-D7AC-4544-92A7-AC5310868006}"/>
              </a:ext>
            </a:extLst>
          </p:cNvPr>
          <p:cNvSpPr/>
          <p:nvPr/>
        </p:nvSpPr>
        <p:spPr>
          <a:xfrm rot="14230946">
            <a:off x="4862940" y="4227669"/>
            <a:ext cx="1156043" cy="2286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2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A14E0-B132-4526-8E63-CBF96832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Comparative effectiveness studies </a:t>
            </a:r>
            <a:br>
              <a:rPr lang="en-US" dirty="0"/>
            </a:br>
            <a:r>
              <a:rPr lang="en-US" dirty="0"/>
              <a:t>results model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D7C58B-03FB-47FE-9BFB-FD6A062E386A}"/>
              </a:ext>
            </a:extLst>
          </p:cNvPr>
          <p:cNvSpPr/>
          <p:nvPr/>
        </p:nvSpPr>
        <p:spPr>
          <a:xfrm>
            <a:off x="1515360" y="1604220"/>
            <a:ext cx="2429997" cy="3294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70B9E2-337D-4A82-B624-53DE5220D807}"/>
              </a:ext>
            </a:extLst>
          </p:cNvPr>
          <p:cNvSpPr/>
          <p:nvPr/>
        </p:nvSpPr>
        <p:spPr>
          <a:xfrm>
            <a:off x="6559934" y="1605778"/>
            <a:ext cx="2566776" cy="26062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D90F03-2529-4215-809E-978C7A9F4489}"/>
              </a:ext>
            </a:extLst>
          </p:cNvPr>
          <p:cNvSpPr/>
          <p:nvPr/>
        </p:nvSpPr>
        <p:spPr>
          <a:xfrm>
            <a:off x="3998187" y="1600200"/>
            <a:ext cx="2508917" cy="29005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0CFB4-0FBB-4421-96F4-7F9C21BCFEDE}"/>
              </a:ext>
            </a:extLst>
          </p:cNvPr>
          <p:cNvSpPr/>
          <p:nvPr/>
        </p:nvSpPr>
        <p:spPr>
          <a:xfrm>
            <a:off x="79417" y="1604220"/>
            <a:ext cx="1311729" cy="114722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F37060-83C7-4311-B443-93FECEB6232F}"/>
              </a:ext>
            </a:extLst>
          </p:cNvPr>
          <p:cNvSpPr/>
          <p:nvPr/>
        </p:nvSpPr>
        <p:spPr>
          <a:xfrm>
            <a:off x="79417" y="3592049"/>
            <a:ext cx="1311729" cy="190222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A4A778-0715-40AA-9544-5E58EB93C835}"/>
              </a:ext>
            </a:extLst>
          </p:cNvPr>
          <p:cNvSpPr/>
          <p:nvPr/>
        </p:nvSpPr>
        <p:spPr>
          <a:xfrm>
            <a:off x="74065" y="2814716"/>
            <a:ext cx="1316980" cy="714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FA7D33-B1E3-4012-9144-0E5C78839659}"/>
              </a:ext>
            </a:extLst>
          </p:cNvPr>
          <p:cNvSpPr txBox="1"/>
          <p:nvPr/>
        </p:nvSpPr>
        <p:spPr>
          <a:xfrm>
            <a:off x="123695" y="2950310"/>
            <a:ext cx="1195803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exposure_of_interest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exposure_name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definition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AA27C9-D5FA-42CE-97CE-D03866EAD62A}"/>
              </a:ext>
            </a:extLst>
          </p:cNvPr>
          <p:cNvSpPr txBox="1"/>
          <p:nvPr/>
        </p:nvSpPr>
        <p:spPr>
          <a:xfrm>
            <a:off x="1572695" y="2984052"/>
            <a:ext cx="1025066" cy="7155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comparison_summary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min_date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max_date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93796F-ECAC-404B-A126-2F57F489B2D9}"/>
              </a:ext>
            </a:extLst>
          </p:cNvPr>
          <p:cNvSpPr txBox="1"/>
          <p:nvPr/>
        </p:nvSpPr>
        <p:spPr>
          <a:xfrm>
            <a:off x="129047" y="3725151"/>
            <a:ext cx="1190451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outcome_of_interest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outcome_name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definition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351587-E022-4529-9027-C78F2EE9AA75}"/>
              </a:ext>
            </a:extLst>
          </p:cNvPr>
          <p:cNvSpPr txBox="1"/>
          <p:nvPr/>
        </p:nvSpPr>
        <p:spPr>
          <a:xfrm>
            <a:off x="1571739" y="1746481"/>
            <a:ext cx="1022918" cy="611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database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database_name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description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is_meta_analysis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F90BAC-1F52-4F67-AC68-7AA8DA09D7BE}"/>
              </a:ext>
            </a:extLst>
          </p:cNvPr>
          <p:cNvSpPr txBox="1"/>
          <p:nvPr/>
        </p:nvSpPr>
        <p:spPr>
          <a:xfrm>
            <a:off x="129047" y="1741794"/>
            <a:ext cx="1190451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cohort_method_analysis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description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definition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E49087-15E3-4B62-893E-B9227B857C3F}"/>
              </a:ext>
            </a:extLst>
          </p:cNvPr>
          <p:cNvSpPr txBox="1"/>
          <p:nvPr/>
        </p:nvSpPr>
        <p:spPr>
          <a:xfrm>
            <a:off x="2644643" y="3922096"/>
            <a:ext cx="1230445" cy="611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covariate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covariate_name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covariate_analysis_id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5729A3-4686-4066-96A5-1C3A2BB0591D}"/>
              </a:ext>
            </a:extLst>
          </p:cNvPr>
          <p:cNvSpPr txBox="1"/>
          <p:nvPr/>
        </p:nvSpPr>
        <p:spPr>
          <a:xfrm>
            <a:off x="129046" y="2279921"/>
            <a:ext cx="1190452" cy="4039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/>
            </a:lvl1pPr>
          </a:lstStyle>
          <a:p>
            <a:r>
              <a:rPr lang="en-US" sz="675" noProof="1"/>
              <a:t>covariate_analysis</a:t>
            </a:r>
          </a:p>
          <a:p>
            <a:pPr marL="128588" indent="-128588">
              <a:buFontTx/>
              <a:buChar char="-"/>
            </a:pPr>
            <a:r>
              <a:rPr lang="en-US" sz="675" b="0" u="sng" noProof="1"/>
              <a:t>covariate_analysis_id</a:t>
            </a:r>
          </a:p>
          <a:p>
            <a:pPr marL="128588" indent="-128588">
              <a:buFontTx/>
              <a:buChar char="-"/>
            </a:pPr>
            <a:r>
              <a:rPr lang="en-US" sz="675" b="0" noProof="1"/>
              <a:t>covariate_analysis_name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261560-48F6-40BD-A65E-161A226D5BB2}"/>
              </a:ext>
            </a:extLst>
          </p:cNvPr>
          <p:cNvSpPr txBox="1"/>
          <p:nvPr/>
        </p:nvSpPr>
        <p:spPr>
          <a:xfrm>
            <a:off x="4059988" y="1744484"/>
            <a:ext cx="1116192" cy="2793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cohort_method_result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p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[i_2]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log_rr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se_log_rr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calibrated_p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calibrated_ci_95_lb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calibrated_ci_95_ub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calibrated_log_rr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calibrated_se_log_rr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28E481-BC6B-4CB7-A794-E0CDA0B1FF47}"/>
              </a:ext>
            </a:extLst>
          </p:cNvPr>
          <p:cNvSpPr txBox="1"/>
          <p:nvPr/>
        </p:nvSpPr>
        <p:spPr>
          <a:xfrm>
            <a:off x="129046" y="4266826"/>
            <a:ext cx="1190452" cy="4039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negative_control_outcome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outcome_name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BA9CB5-3430-4568-A44A-E4195BE659AD}"/>
              </a:ext>
            </a:extLst>
          </p:cNvPr>
          <p:cNvSpPr txBox="1"/>
          <p:nvPr/>
        </p:nvSpPr>
        <p:spPr>
          <a:xfrm>
            <a:off x="129045" y="4700119"/>
            <a:ext cx="1192271" cy="7155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positive_control_outcome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outcome_name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negative_control_id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effect_size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DC9904-9DB0-457D-8F9C-BD671A1DCE16}"/>
              </a:ext>
            </a:extLst>
          </p:cNvPr>
          <p:cNvSpPr txBox="1"/>
          <p:nvPr/>
        </p:nvSpPr>
        <p:spPr>
          <a:xfrm>
            <a:off x="6616601" y="1750195"/>
            <a:ext cx="1261394" cy="1650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covariate_balance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[outcome_id]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[analysis_id]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[interaction_covariate_id]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target_mean_before*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comparator_mean_before*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std_diff_before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target_mean_after*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comparator_mean_after*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std_diff_after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8B5BB6-248F-4E25-ADF7-A0ECE15DA1B4}"/>
              </a:ext>
            </a:extLst>
          </p:cNvPr>
          <p:cNvSpPr txBox="1"/>
          <p:nvPr/>
        </p:nvSpPr>
        <p:spPr>
          <a:xfrm>
            <a:off x="6615601" y="3302396"/>
            <a:ext cx="1261394" cy="8194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preference_score_dist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preference_score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target_density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comparator_density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7CECCA-CB2E-4C55-88CD-64952B607F71}"/>
              </a:ext>
            </a:extLst>
          </p:cNvPr>
          <p:cNvSpPr txBox="1"/>
          <p:nvPr/>
        </p:nvSpPr>
        <p:spPr>
          <a:xfrm>
            <a:off x="70616" y="2806242"/>
            <a:ext cx="551754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exposures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002999-4321-4098-A0F8-35A069850F9F}"/>
              </a:ext>
            </a:extLst>
          </p:cNvPr>
          <p:cNvSpPr txBox="1"/>
          <p:nvPr/>
        </p:nvSpPr>
        <p:spPr>
          <a:xfrm>
            <a:off x="81979" y="3586258"/>
            <a:ext cx="540533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outcomes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E6DE21-3E8C-41D2-9717-DD1D3C94F48E}"/>
              </a:ext>
            </a:extLst>
          </p:cNvPr>
          <p:cNvSpPr txBox="1"/>
          <p:nvPr/>
        </p:nvSpPr>
        <p:spPr>
          <a:xfrm>
            <a:off x="7918241" y="1752195"/>
            <a:ext cx="1138133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kaplan_meier_dist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time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[target_at_risk*]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[comparator_at_risk*]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target_survival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target_survival_lb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target_survival_ub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comparator_survival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comparator_survival_lb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comparator_survival_ub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FF3C5E-6E10-4859-B1EE-AC57AC0088EB}"/>
              </a:ext>
            </a:extLst>
          </p:cNvPr>
          <p:cNvSpPr txBox="1"/>
          <p:nvPr/>
        </p:nvSpPr>
        <p:spPr>
          <a:xfrm>
            <a:off x="7918241" y="3437162"/>
            <a:ext cx="1143484" cy="7155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propensity_model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coefficient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E4459-BCEC-4D9C-B257-EDE887DAD05C}"/>
              </a:ext>
            </a:extLst>
          </p:cNvPr>
          <p:cNvSpPr txBox="1"/>
          <p:nvPr/>
        </p:nvSpPr>
        <p:spPr>
          <a:xfrm>
            <a:off x="5233585" y="1742462"/>
            <a:ext cx="1218862" cy="2273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cm_interaction_result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interaction_covariate_id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rrr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p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[i_2]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log_rrr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se_log_rrr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42EA32-E396-433B-B1AA-A95201B9A465}"/>
              </a:ext>
            </a:extLst>
          </p:cNvPr>
          <p:cNvSpPr txBox="1"/>
          <p:nvPr/>
        </p:nvSpPr>
        <p:spPr>
          <a:xfrm>
            <a:off x="79416" y="1575512"/>
            <a:ext cx="494046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analyses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D87D438-D12C-477A-B8EF-5EB866D3211D}"/>
              </a:ext>
            </a:extLst>
          </p:cNvPr>
          <p:cNvSpPr txBox="1"/>
          <p:nvPr/>
        </p:nvSpPr>
        <p:spPr>
          <a:xfrm>
            <a:off x="1457522" y="4927391"/>
            <a:ext cx="230059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u="sng" dirty="0"/>
              <a:t>underscore</a:t>
            </a:r>
            <a:r>
              <a:rPr lang="en-US" sz="675" dirty="0"/>
              <a:t> indicates primary key</a:t>
            </a:r>
          </a:p>
          <a:p>
            <a:endParaRPr lang="en-US" sz="675" dirty="0"/>
          </a:p>
          <a:p>
            <a:r>
              <a:rPr lang="en-US" sz="675" dirty="0"/>
              <a:t>[ ] indicates nullable</a:t>
            </a:r>
          </a:p>
          <a:p>
            <a:endParaRPr lang="en-US" sz="675" dirty="0"/>
          </a:p>
          <a:p>
            <a:r>
              <a:rPr lang="en-US" sz="675" dirty="0"/>
              <a:t>* indicates fields with a minimum value to avoid identifiability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D86028F-A818-405A-88B1-0360E52B6B55}"/>
              </a:ext>
            </a:extLst>
          </p:cNvPr>
          <p:cNvSpPr txBox="1"/>
          <p:nvPr/>
        </p:nvSpPr>
        <p:spPr>
          <a:xfrm>
            <a:off x="4001014" y="1574910"/>
            <a:ext cx="627095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main results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F972A4-485D-405C-837A-75F15D5FE2F8}"/>
              </a:ext>
            </a:extLst>
          </p:cNvPr>
          <p:cNvSpPr txBox="1"/>
          <p:nvPr/>
        </p:nvSpPr>
        <p:spPr>
          <a:xfrm>
            <a:off x="6678071" y="1575513"/>
            <a:ext cx="588623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diagnostics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17665F-DC53-4F96-8794-E80D938A4E8C}"/>
              </a:ext>
            </a:extLst>
          </p:cNvPr>
          <p:cNvSpPr txBox="1"/>
          <p:nvPr/>
        </p:nvSpPr>
        <p:spPr>
          <a:xfrm>
            <a:off x="31044" y="1302787"/>
            <a:ext cx="150893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Study specification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1326A7-B63B-48FB-B758-127B0E8FCCD3}"/>
              </a:ext>
            </a:extLst>
          </p:cNvPr>
          <p:cNvSpPr txBox="1"/>
          <p:nvPr/>
        </p:nvSpPr>
        <p:spPr>
          <a:xfrm>
            <a:off x="4434755" y="1302787"/>
            <a:ext cx="143853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Generated results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EE44D85-68C5-4FEE-83AF-E5ED3AA93F31}"/>
              </a:ext>
            </a:extLst>
          </p:cNvPr>
          <p:cNvCxnSpPr>
            <a:cxnSpLocks/>
          </p:cNvCxnSpPr>
          <p:nvPr/>
        </p:nvCxnSpPr>
        <p:spPr>
          <a:xfrm>
            <a:off x="1441905" y="1379621"/>
            <a:ext cx="0" cy="40580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2B44E47-073D-4F55-99B9-A23C02F4555E}"/>
              </a:ext>
            </a:extLst>
          </p:cNvPr>
          <p:cNvSpPr txBox="1"/>
          <p:nvPr/>
        </p:nvSpPr>
        <p:spPr>
          <a:xfrm>
            <a:off x="1515360" y="1575511"/>
            <a:ext cx="535724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metadata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7179EA-482B-40A4-99BB-36C04DA3C342}"/>
              </a:ext>
            </a:extLst>
          </p:cNvPr>
          <p:cNvSpPr txBox="1"/>
          <p:nvPr/>
        </p:nvSpPr>
        <p:spPr>
          <a:xfrm>
            <a:off x="1572695" y="2366720"/>
            <a:ext cx="1025066" cy="611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exposure_summary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min_date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max_date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3A4C11-F678-40FF-802F-D52EE790D0B0}"/>
              </a:ext>
            </a:extLst>
          </p:cNvPr>
          <p:cNvSpPr txBox="1"/>
          <p:nvPr/>
        </p:nvSpPr>
        <p:spPr>
          <a:xfrm>
            <a:off x="1572695" y="3709885"/>
            <a:ext cx="1025066" cy="11310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attrition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[target_id]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[comparator_id]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[outcome_id]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[analysis_id]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sequence_number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noProof="1"/>
              <a:t>description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subjects*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3881E58-2526-4081-987B-67B79BF7F527}"/>
              </a:ext>
            </a:extLst>
          </p:cNvPr>
          <p:cNvSpPr txBox="1"/>
          <p:nvPr/>
        </p:nvSpPr>
        <p:spPr>
          <a:xfrm>
            <a:off x="2644644" y="1746646"/>
            <a:ext cx="1230445" cy="2169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cm_follow_up_dist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target_min_days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target_p10_days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target_p25_days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target_median_days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target_p75_days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target_p90_days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target_max_days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comparator_min_days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comparator_p10_days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comparator_p25_days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comparator_median_days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comparator_p75_days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comparator_p90_days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comparator_max_days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1DC409-8A13-42B5-B7AD-A5D0B44B4BC9}"/>
              </a:ext>
            </a:extLst>
          </p:cNvPr>
          <p:cNvSpPr txBox="1"/>
          <p:nvPr/>
        </p:nvSpPr>
        <p:spPr>
          <a:xfrm>
            <a:off x="738199" y="5866210"/>
            <a:ext cx="7380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Documentation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https://github.com/OHDSI/SkeletonComparativeEffectStudy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926</Words>
  <Application>Microsoft Office PowerPoint</Application>
  <PresentationFormat>On-screen Show (4:3)</PresentationFormat>
  <Paragraphs>265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Estimation in ATLAS</vt:lpstr>
      <vt:lpstr>Background</vt:lpstr>
      <vt:lpstr>Review of new ATLAS Estimation tool</vt:lpstr>
      <vt:lpstr>Behind the scenes: Hydra</vt:lpstr>
      <vt:lpstr>Anatomy of the study package</vt:lpstr>
      <vt:lpstr>Anatomy of the study package</vt:lpstr>
      <vt:lpstr>How to run study package</vt:lpstr>
      <vt:lpstr>Analysis distribution</vt:lpstr>
      <vt:lpstr>Comparative effectiveness studies  results model</vt:lpstr>
      <vt:lpstr>Shiny app demo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195</cp:revision>
  <dcterms:created xsi:type="dcterms:W3CDTF">2013-12-30T14:14:20Z</dcterms:created>
  <dcterms:modified xsi:type="dcterms:W3CDTF">2018-11-08T15:22:17Z</dcterms:modified>
</cp:coreProperties>
</file>