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43" r:id="rId2"/>
    <p:sldId id="441" r:id="rId3"/>
    <p:sldId id="445" r:id="rId4"/>
    <p:sldId id="444" r:id="rId5"/>
    <p:sldId id="446" r:id="rId6"/>
    <p:sldId id="447" r:id="rId7"/>
    <p:sldId id="340" r:id="rId8"/>
    <p:sldId id="42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3153"/>
    <a:srgbClr val="20425A"/>
    <a:srgbClr val="FCCB10"/>
    <a:srgbClr val="EB6622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06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data.ohdsi.org/MethodEvalViewer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Method evaluation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2310014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benchmark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399490"/>
              </p:ext>
            </p:extLst>
          </p:nvPr>
        </p:nvGraphicFramePr>
        <p:xfrm>
          <a:off x="152400" y="1219201"/>
          <a:ext cx="5955213" cy="345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7">
                  <a:extLst>
                    <a:ext uri="{9D8B030D-6E8A-4147-A177-3AD203B41FA5}">
                      <a16:colId xmlns:a16="http://schemas.microsoft.com/office/drawing/2014/main" val="1292608435"/>
                    </a:ext>
                  </a:extLst>
                </a:gridCol>
                <a:gridCol w="1005967">
                  <a:extLst>
                    <a:ext uri="{9D8B030D-6E8A-4147-A177-3AD203B41FA5}">
                      <a16:colId xmlns:a16="http://schemas.microsoft.com/office/drawing/2014/main" val="289767716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95264098"/>
                    </a:ext>
                  </a:extLst>
                </a:gridCol>
                <a:gridCol w="1962595">
                  <a:extLst>
                    <a:ext uri="{9D8B030D-6E8A-4147-A177-3AD203B41FA5}">
                      <a16:colId xmlns:a16="http://schemas.microsoft.com/office/drawing/2014/main" val="937187257"/>
                    </a:ext>
                  </a:extLst>
                </a:gridCol>
                <a:gridCol w="1049964">
                  <a:extLst>
                    <a:ext uri="{9D8B030D-6E8A-4147-A177-3AD203B41FA5}">
                      <a16:colId xmlns:a16="http://schemas.microsoft.com/office/drawing/2014/main" val="911503340"/>
                    </a:ext>
                  </a:extLst>
                </a:gridCol>
              </a:tblGrid>
              <a:tr h="423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Target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Comparator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Outcome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True effect size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4483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1518407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662075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743125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1880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91284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598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83061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717913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838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660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benchmark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012172"/>
              </p:ext>
            </p:extLst>
          </p:nvPr>
        </p:nvGraphicFramePr>
        <p:xfrm>
          <a:off x="152400" y="1219201"/>
          <a:ext cx="5955213" cy="345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7">
                  <a:extLst>
                    <a:ext uri="{9D8B030D-6E8A-4147-A177-3AD203B41FA5}">
                      <a16:colId xmlns:a16="http://schemas.microsoft.com/office/drawing/2014/main" val="1292608435"/>
                    </a:ext>
                  </a:extLst>
                </a:gridCol>
                <a:gridCol w="1005967">
                  <a:extLst>
                    <a:ext uri="{9D8B030D-6E8A-4147-A177-3AD203B41FA5}">
                      <a16:colId xmlns:a16="http://schemas.microsoft.com/office/drawing/2014/main" val="289767716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95264098"/>
                    </a:ext>
                  </a:extLst>
                </a:gridCol>
                <a:gridCol w="1962595">
                  <a:extLst>
                    <a:ext uri="{9D8B030D-6E8A-4147-A177-3AD203B41FA5}">
                      <a16:colId xmlns:a16="http://schemas.microsoft.com/office/drawing/2014/main" val="937187257"/>
                    </a:ext>
                  </a:extLst>
                </a:gridCol>
                <a:gridCol w="1049964">
                  <a:extLst>
                    <a:ext uri="{9D8B030D-6E8A-4147-A177-3AD203B41FA5}">
                      <a16:colId xmlns:a16="http://schemas.microsoft.com/office/drawing/2014/main" val="911503340"/>
                    </a:ext>
                  </a:extLst>
                </a:gridCol>
              </a:tblGrid>
              <a:tr h="423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Target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Comparator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Outcome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True effect size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4483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1518407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662075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743125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1880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91284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598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83061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717913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838328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ight Arrow 2"/>
          <p:cNvSpPr/>
          <p:nvPr/>
        </p:nvSpPr>
        <p:spPr>
          <a:xfrm rot="5400000" flipH="1">
            <a:off x="5245809" y="4715436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6"/>
          <p:cNvSpPr/>
          <p:nvPr/>
        </p:nvSpPr>
        <p:spPr>
          <a:xfrm>
            <a:off x="2715793" y="5257800"/>
            <a:ext cx="5720198" cy="640085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Real negative controls and synthetic positive controls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8113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benchmark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Right Arrow 2"/>
          <p:cNvSpPr/>
          <p:nvPr/>
        </p:nvSpPr>
        <p:spPr>
          <a:xfrm rot="5400000" flipH="1">
            <a:off x="2928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2"/>
          <p:cNvSpPr/>
          <p:nvPr/>
        </p:nvSpPr>
        <p:spPr>
          <a:xfrm rot="5400000" flipH="1">
            <a:off x="37218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6"/>
          <p:cNvSpPr/>
          <p:nvPr/>
        </p:nvSpPr>
        <p:spPr>
          <a:xfrm>
            <a:off x="304800" y="5363611"/>
            <a:ext cx="8539598" cy="141818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Can be used both for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Effect estimation</a:t>
            </a:r>
            <a:r>
              <a:rPr lang="en-US" sz="2000"/>
              <a:t>: Effect of Target on Outcome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/>
          </a:p>
        </p:txBody>
      </p:sp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399490"/>
              </p:ext>
            </p:extLst>
          </p:nvPr>
        </p:nvGraphicFramePr>
        <p:xfrm>
          <a:off x="152400" y="1219201"/>
          <a:ext cx="5955213" cy="345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7">
                  <a:extLst>
                    <a:ext uri="{9D8B030D-6E8A-4147-A177-3AD203B41FA5}">
                      <a16:colId xmlns:a16="http://schemas.microsoft.com/office/drawing/2014/main" val="1292608435"/>
                    </a:ext>
                  </a:extLst>
                </a:gridCol>
                <a:gridCol w="1005967">
                  <a:extLst>
                    <a:ext uri="{9D8B030D-6E8A-4147-A177-3AD203B41FA5}">
                      <a16:colId xmlns:a16="http://schemas.microsoft.com/office/drawing/2014/main" val="289767716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95264098"/>
                    </a:ext>
                  </a:extLst>
                </a:gridCol>
                <a:gridCol w="1962595">
                  <a:extLst>
                    <a:ext uri="{9D8B030D-6E8A-4147-A177-3AD203B41FA5}">
                      <a16:colId xmlns:a16="http://schemas.microsoft.com/office/drawing/2014/main" val="937187257"/>
                    </a:ext>
                  </a:extLst>
                </a:gridCol>
                <a:gridCol w="1049964">
                  <a:extLst>
                    <a:ext uri="{9D8B030D-6E8A-4147-A177-3AD203B41FA5}">
                      <a16:colId xmlns:a16="http://schemas.microsoft.com/office/drawing/2014/main" val="911503340"/>
                    </a:ext>
                  </a:extLst>
                </a:gridCol>
              </a:tblGrid>
              <a:tr h="423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Target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Comparator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Outcome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True effect size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4483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1518407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662075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743125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1880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91284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598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83061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717913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838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6986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 benchmark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Right Arrow 2"/>
          <p:cNvSpPr/>
          <p:nvPr/>
        </p:nvSpPr>
        <p:spPr>
          <a:xfrm rot="5400000" flipH="1">
            <a:off x="2928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2"/>
          <p:cNvSpPr/>
          <p:nvPr/>
        </p:nvSpPr>
        <p:spPr>
          <a:xfrm rot="5400000" flipH="1">
            <a:off x="3749216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2"/>
          <p:cNvSpPr/>
          <p:nvPr/>
        </p:nvSpPr>
        <p:spPr>
          <a:xfrm rot="5400000" flipH="1">
            <a:off x="1283409" y="4812591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6"/>
          <p:cNvSpPr/>
          <p:nvPr/>
        </p:nvSpPr>
        <p:spPr>
          <a:xfrm>
            <a:off x="304800" y="5363611"/>
            <a:ext cx="8539598" cy="141818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/>
              <a:t>Can be used both for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Effect estimation</a:t>
            </a:r>
            <a:r>
              <a:rPr lang="en-US" sz="2000"/>
              <a:t>: Effect of Target on Outcome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Comparative effect estimation</a:t>
            </a:r>
            <a:r>
              <a:rPr lang="en-US" sz="2000"/>
              <a:t>: Effect of Target on Outcome compared to Comparator</a:t>
            </a:r>
          </a:p>
        </p:txBody>
      </p:sp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399490"/>
              </p:ext>
            </p:extLst>
          </p:nvPr>
        </p:nvGraphicFramePr>
        <p:xfrm>
          <a:off x="152400" y="1219201"/>
          <a:ext cx="5955213" cy="345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887">
                  <a:extLst>
                    <a:ext uri="{9D8B030D-6E8A-4147-A177-3AD203B41FA5}">
                      <a16:colId xmlns:a16="http://schemas.microsoft.com/office/drawing/2014/main" val="1292608435"/>
                    </a:ext>
                  </a:extLst>
                </a:gridCol>
                <a:gridCol w="1005967">
                  <a:extLst>
                    <a:ext uri="{9D8B030D-6E8A-4147-A177-3AD203B41FA5}">
                      <a16:colId xmlns:a16="http://schemas.microsoft.com/office/drawing/2014/main" val="289767716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95264098"/>
                    </a:ext>
                  </a:extLst>
                </a:gridCol>
                <a:gridCol w="1962595">
                  <a:extLst>
                    <a:ext uri="{9D8B030D-6E8A-4147-A177-3AD203B41FA5}">
                      <a16:colId xmlns:a16="http://schemas.microsoft.com/office/drawing/2014/main" val="937187257"/>
                    </a:ext>
                  </a:extLst>
                </a:gridCol>
                <a:gridCol w="1049964">
                  <a:extLst>
                    <a:ext uri="{9D8B030D-6E8A-4147-A177-3AD203B41FA5}">
                      <a16:colId xmlns:a16="http://schemas.microsoft.com/office/drawing/2014/main" val="911503340"/>
                    </a:ext>
                  </a:extLst>
                </a:gridCol>
              </a:tblGrid>
              <a:tr h="4237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Target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Comparator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Nesting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Outcome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True effect size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84483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1518407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0662075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743125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Eszopiclone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Triazolam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pancreatitis,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11880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6912848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459852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830610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Ciprofloxacin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Azithromycin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Otitis media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Alcohol abuse, RR=4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0717913"/>
                  </a:ext>
                </a:extLst>
              </a:tr>
              <a:tr h="33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838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3457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1"/>
            <a:ext cx="8229600" cy="7620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http://data.ohdsi.org/MethodEvalViewer/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94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 of next meeting(s)?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93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workgroup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60748"/>
            <a:ext cx="8229600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Western hemisphere: </a:t>
            </a:r>
            <a:r>
              <a:rPr lang="en-US" sz="2400" b="1" dirty="0"/>
              <a:t>October 12</a:t>
            </a:r>
          </a:p>
          <a:p>
            <a:r>
              <a:rPr lang="en-US" sz="2400" dirty="0"/>
              <a:t>6pm Central European time</a:t>
            </a:r>
          </a:p>
          <a:p>
            <a:r>
              <a:rPr lang="en-US" sz="2400" dirty="0"/>
              <a:t>12pm New York</a:t>
            </a:r>
          </a:p>
          <a:p>
            <a:r>
              <a:rPr lang="en-US" sz="2400" dirty="0"/>
              <a:t>9am Los Angeles / Stanford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Eastern hemisphere: October 4</a:t>
            </a:r>
          </a:p>
          <a:p>
            <a:r>
              <a:rPr lang="en-US" sz="2400" dirty="0"/>
              <a:t>3pm Hong Kong / Taiwan</a:t>
            </a:r>
          </a:p>
          <a:p>
            <a:r>
              <a:rPr lang="en-US" sz="2400" dirty="0"/>
              <a:t>4pm South Korea</a:t>
            </a:r>
          </a:p>
          <a:p>
            <a:r>
              <a:rPr lang="en-US" sz="2400" dirty="0"/>
              <a:t>4:30pm Adelaide</a:t>
            </a:r>
          </a:p>
          <a:p>
            <a:r>
              <a:rPr lang="en-US" sz="2400" dirty="0"/>
              <a:t>9am Central European time</a:t>
            </a:r>
          </a:p>
          <a:p>
            <a:r>
              <a:rPr lang="en-US" sz="2400" dirty="0"/>
              <a:t>8am UK time</a:t>
            </a:r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</p:spTree>
    <p:extLst>
      <p:ext uri="{BB962C8B-B14F-4D97-AF65-F5344CB8AC3E}">
        <p14:creationId xmlns:p14="http://schemas.microsoft.com/office/powerpoint/2010/main" val="883382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1405</TotalTime>
  <Words>500</Words>
  <Application>Microsoft Office PowerPoint</Application>
  <PresentationFormat>On-screen Show (4:3)</PresentationFormat>
  <Paragraphs>240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Method evaluation</vt:lpstr>
      <vt:lpstr>Method benchmark</vt:lpstr>
      <vt:lpstr>Method benchmark</vt:lpstr>
      <vt:lpstr>Method benchmark</vt:lpstr>
      <vt:lpstr>Method benchmark</vt:lpstr>
      <vt:lpstr>Results!</vt:lpstr>
      <vt:lpstr>Topic of next meeting(s)?</vt:lpstr>
      <vt:lpstr>Next workgroup meeting</vt:lpstr>
    </vt:vector>
  </TitlesOfParts>
  <Company>Johnson &amp; Johnson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389</cp:revision>
  <dcterms:created xsi:type="dcterms:W3CDTF">2013-12-30T14:14:20Z</dcterms:created>
  <dcterms:modified xsi:type="dcterms:W3CDTF">2017-09-28T15:58:44Z</dcterms:modified>
</cp:coreProperties>
</file>