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402" r:id="rId2"/>
    <p:sldId id="518" r:id="rId3"/>
    <p:sldId id="519" r:id="rId4"/>
    <p:sldId id="522" r:id="rId5"/>
    <p:sldId id="523" r:id="rId6"/>
    <p:sldId id="504" r:id="rId7"/>
    <p:sldId id="503" r:id="rId8"/>
    <p:sldId id="506" r:id="rId9"/>
    <p:sldId id="507" r:id="rId10"/>
    <p:sldId id="508" r:id="rId11"/>
    <p:sldId id="509" r:id="rId12"/>
    <p:sldId id="510" r:id="rId13"/>
    <p:sldId id="511" r:id="rId14"/>
    <p:sldId id="505" r:id="rId15"/>
    <p:sldId id="512" r:id="rId16"/>
    <p:sldId id="513" r:id="rId17"/>
    <p:sldId id="515" r:id="rId18"/>
    <p:sldId id="514" r:id="rId19"/>
    <p:sldId id="516" r:id="rId20"/>
    <p:sldId id="520" r:id="rId21"/>
    <p:sldId id="521" r:id="rId22"/>
    <p:sldId id="340" r:id="rId23"/>
    <p:sldId id="42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66A2"/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06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 OHDSI approach to </a:t>
            </a:r>
            <a:br>
              <a:rPr lang="en-US" dirty="0"/>
            </a:br>
            <a:r>
              <a:rPr lang="en-US" dirty="0"/>
              <a:t>risk factor identification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2362200" y="5410200"/>
            <a:ext cx="6096000" cy="381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4285959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6037"/>
            <a:ext cx="9144000" cy="64468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46036"/>
            <a:ext cx="5875583" cy="67357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26913" y="5724261"/>
            <a:ext cx="32087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Kraemer HC, </a:t>
            </a:r>
            <a:r>
              <a:rPr lang="en-US" sz="1400" dirty="0" err="1"/>
              <a:t>Kazdin</a:t>
            </a:r>
            <a:r>
              <a:rPr lang="en-US" sz="1400" dirty="0"/>
              <a:t> AE, Offord DR, Kessler RC, Jensen PS, </a:t>
            </a:r>
            <a:r>
              <a:rPr lang="en-US" sz="1400" dirty="0" err="1"/>
              <a:t>Kupfer</a:t>
            </a:r>
            <a:r>
              <a:rPr lang="en-US" sz="1400" dirty="0"/>
              <a:t> DJ. </a:t>
            </a:r>
            <a:r>
              <a:rPr lang="en-US" sz="1400" b="1" dirty="0"/>
              <a:t>Coming to terms with the terms of risk</a:t>
            </a:r>
            <a:r>
              <a:rPr lang="en-US" sz="1400" dirty="0"/>
              <a:t>. </a:t>
            </a:r>
            <a:r>
              <a:rPr lang="pl-PL" sz="1400" dirty="0" err="1"/>
              <a:t>Arch</a:t>
            </a:r>
            <a:r>
              <a:rPr lang="pl-PL" sz="1400" dirty="0"/>
              <a:t> Gen Psychiatry. 1997 Apr;54(4):337-43.</a:t>
            </a:r>
            <a:endParaRPr lang="en-US" sz="1400" dirty="0"/>
          </a:p>
        </p:txBody>
      </p:sp>
      <p:sp>
        <p:nvSpPr>
          <p:cNvPr id="8" name="Right Arrow 2"/>
          <p:cNvSpPr/>
          <p:nvPr/>
        </p:nvSpPr>
        <p:spPr>
          <a:xfrm rot="5400000" flipH="1">
            <a:off x="2683908" y="3551813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6"/>
          <p:cNvSpPr/>
          <p:nvPr/>
        </p:nvSpPr>
        <p:spPr>
          <a:xfrm>
            <a:off x="1375691" y="4182403"/>
            <a:ext cx="3276600" cy="640085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/>
              <a:t>E.g. alcohol and lung cancer</a:t>
            </a:r>
          </a:p>
        </p:txBody>
      </p:sp>
    </p:spTree>
    <p:extLst>
      <p:ext uri="{BB962C8B-B14F-4D97-AF65-F5344CB8AC3E}">
        <p14:creationId xmlns:p14="http://schemas.microsoft.com/office/powerpoint/2010/main" val="634372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6037"/>
            <a:ext cx="9144000" cy="64468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46036"/>
            <a:ext cx="5875583" cy="67357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26913" y="5724261"/>
            <a:ext cx="32087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Kraemer HC, </a:t>
            </a:r>
            <a:r>
              <a:rPr lang="en-US" sz="1400" dirty="0" err="1"/>
              <a:t>Kazdin</a:t>
            </a:r>
            <a:r>
              <a:rPr lang="en-US" sz="1400" dirty="0"/>
              <a:t> AE, Offord DR, Kessler RC, Jensen PS, </a:t>
            </a:r>
            <a:r>
              <a:rPr lang="en-US" sz="1400" dirty="0" err="1"/>
              <a:t>Kupfer</a:t>
            </a:r>
            <a:r>
              <a:rPr lang="en-US" sz="1400" dirty="0"/>
              <a:t> DJ. </a:t>
            </a:r>
            <a:r>
              <a:rPr lang="en-US" sz="1400" b="1" dirty="0"/>
              <a:t>Coming to terms with the terms of risk</a:t>
            </a:r>
            <a:r>
              <a:rPr lang="en-US" sz="1400" dirty="0"/>
              <a:t>. </a:t>
            </a:r>
            <a:r>
              <a:rPr lang="pl-PL" sz="1400" dirty="0" err="1"/>
              <a:t>Arch</a:t>
            </a:r>
            <a:r>
              <a:rPr lang="pl-PL" sz="1400" dirty="0"/>
              <a:t> Gen Psychiatry. 1997 Apr;54(4):337-43.</a:t>
            </a:r>
            <a:endParaRPr lang="en-US" sz="1400" dirty="0"/>
          </a:p>
        </p:txBody>
      </p:sp>
      <p:sp>
        <p:nvSpPr>
          <p:cNvPr id="8" name="Right Arrow 2"/>
          <p:cNvSpPr/>
          <p:nvPr/>
        </p:nvSpPr>
        <p:spPr>
          <a:xfrm rot="5400000" flipH="1">
            <a:off x="750009" y="4580590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6"/>
          <p:cNvSpPr/>
          <p:nvPr/>
        </p:nvSpPr>
        <p:spPr>
          <a:xfrm>
            <a:off x="152400" y="5084175"/>
            <a:ext cx="5875583" cy="640085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/>
              <a:t>E.g. ‘family history of breast cancer’ and breast cancer</a:t>
            </a:r>
          </a:p>
        </p:txBody>
      </p:sp>
    </p:spTree>
    <p:extLst>
      <p:ext uri="{BB962C8B-B14F-4D97-AF65-F5344CB8AC3E}">
        <p14:creationId xmlns:p14="http://schemas.microsoft.com/office/powerpoint/2010/main" val="4169909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6037"/>
            <a:ext cx="9144000" cy="64468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46036"/>
            <a:ext cx="5875583" cy="67357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26913" y="5724261"/>
            <a:ext cx="32087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Kraemer HC, </a:t>
            </a:r>
            <a:r>
              <a:rPr lang="en-US" sz="1400" dirty="0" err="1"/>
              <a:t>Kazdin</a:t>
            </a:r>
            <a:r>
              <a:rPr lang="en-US" sz="1400" dirty="0"/>
              <a:t> AE, Offord DR, Kessler RC, Jensen PS, </a:t>
            </a:r>
            <a:r>
              <a:rPr lang="en-US" sz="1400" dirty="0" err="1"/>
              <a:t>Kupfer</a:t>
            </a:r>
            <a:r>
              <a:rPr lang="en-US" sz="1400" dirty="0"/>
              <a:t> DJ. </a:t>
            </a:r>
            <a:r>
              <a:rPr lang="en-US" sz="1400" b="1" dirty="0"/>
              <a:t>Coming to terms with the terms of risk</a:t>
            </a:r>
            <a:r>
              <a:rPr lang="en-US" sz="1400" dirty="0"/>
              <a:t>. </a:t>
            </a:r>
            <a:r>
              <a:rPr lang="pl-PL" sz="1400" dirty="0" err="1"/>
              <a:t>Arch</a:t>
            </a:r>
            <a:r>
              <a:rPr lang="pl-PL" sz="1400" dirty="0"/>
              <a:t> Gen Psychiatry. 1997 Apr;54(4):337-43.</a:t>
            </a:r>
            <a:endParaRPr lang="en-US" sz="1400" dirty="0"/>
          </a:p>
        </p:txBody>
      </p:sp>
      <p:sp>
        <p:nvSpPr>
          <p:cNvPr id="8" name="Right Arrow 2"/>
          <p:cNvSpPr/>
          <p:nvPr/>
        </p:nvSpPr>
        <p:spPr>
          <a:xfrm rot="16200000" flipH="1">
            <a:off x="4788609" y="4675433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6"/>
          <p:cNvSpPr/>
          <p:nvPr/>
        </p:nvSpPr>
        <p:spPr>
          <a:xfrm>
            <a:off x="3366876" y="4023356"/>
            <a:ext cx="3503631" cy="640085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/>
              <a:t>E.g. alcohol and lung cancer</a:t>
            </a:r>
          </a:p>
        </p:txBody>
      </p:sp>
    </p:spTree>
    <p:extLst>
      <p:ext uri="{BB962C8B-B14F-4D97-AF65-F5344CB8AC3E}">
        <p14:creationId xmlns:p14="http://schemas.microsoft.com/office/powerpoint/2010/main" val="79927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6037"/>
            <a:ext cx="9144000" cy="64468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46036"/>
            <a:ext cx="5875583" cy="67357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26913" y="5724261"/>
            <a:ext cx="32087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Kraemer HC, </a:t>
            </a:r>
            <a:r>
              <a:rPr lang="en-US" sz="1400" dirty="0" err="1"/>
              <a:t>Kazdin</a:t>
            </a:r>
            <a:r>
              <a:rPr lang="en-US" sz="1400" dirty="0"/>
              <a:t> AE, Offord DR, Kessler RC, Jensen PS, </a:t>
            </a:r>
            <a:r>
              <a:rPr lang="en-US" sz="1400" dirty="0" err="1"/>
              <a:t>Kupfer</a:t>
            </a:r>
            <a:r>
              <a:rPr lang="en-US" sz="1400" dirty="0"/>
              <a:t> DJ. </a:t>
            </a:r>
            <a:r>
              <a:rPr lang="en-US" sz="1400" b="1" dirty="0"/>
              <a:t>Coming to terms with the terms of risk</a:t>
            </a:r>
            <a:r>
              <a:rPr lang="en-US" sz="1400" dirty="0"/>
              <a:t>. </a:t>
            </a:r>
            <a:r>
              <a:rPr lang="pl-PL" sz="1400" dirty="0" err="1"/>
              <a:t>Arch</a:t>
            </a:r>
            <a:r>
              <a:rPr lang="pl-PL" sz="1400" dirty="0"/>
              <a:t> Gen Psychiatry. 1997 Apr;54(4):337-43.</a:t>
            </a:r>
            <a:endParaRPr lang="en-US" sz="1400" dirty="0"/>
          </a:p>
        </p:txBody>
      </p:sp>
      <p:sp>
        <p:nvSpPr>
          <p:cNvPr id="8" name="Right Arrow 2"/>
          <p:cNvSpPr/>
          <p:nvPr/>
        </p:nvSpPr>
        <p:spPr>
          <a:xfrm rot="16200000" flipH="1">
            <a:off x="2671474" y="5555353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6"/>
          <p:cNvSpPr/>
          <p:nvPr/>
        </p:nvSpPr>
        <p:spPr>
          <a:xfrm>
            <a:off x="1371600" y="5037825"/>
            <a:ext cx="3503631" cy="640085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/>
              <a:t>E.g. smoking and lung cancer</a:t>
            </a:r>
          </a:p>
        </p:txBody>
      </p:sp>
    </p:spTree>
    <p:extLst>
      <p:ext uri="{BB962C8B-B14F-4D97-AF65-F5344CB8AC3E}">
        <p14:creationId xmlns:p14="http://schemas.microsoft.com/office/powerpoint/2010/main" val="2369274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Univariable definition of risk factor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p(y=1 | x</a:t>
            </a:r>
            <a:r>
              <a:rPr lang="en-US" sz="2800" baseline="-25000" dirty="0"/>
              <a:t>i</a:t>
            </a:r>
            <a:r>
              <a:rPr lang="en-US" sz="2800" dirty="0"/>
              <a:t>=1) &gt; p(y=1)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Observing the </a:t>
            </a:r>
            <a:r>
              <a:rPr lang="en-US" sz="2800" b="1" dirty="0"/>
              <a:t>preceding</a:t>
            </a:r>
            <a:r>
              <a:rPr lang="en-US" sz="2800" dirty="0"/>
              <a:t> factor x</a:t>
            </a:r>
            <a:r>
              <a:rPr lang="en-US" sz="2800" baseline="-25000" dirty="0"/>
              <a:t>i</a:t>
            </a:r>
            <a:r>
              <a:rPr lang="en-US" sz="2800" dirty="0"/>
              <a:t> increases the probability of the outcome (y=1)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E.g. both alcohol and smoking are risk factors for lung cancer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55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Multivariable definition of risk factor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p(y=1 | x</a:t>
            </a:r>
            <a:r>
              <a:rPr lang="en-US" sz="2800" baseline="-25000" dirty="0"/>
              <a:t>i</a:t>
            </a:r>
            <a:r>
              <a:rPr lang="en-US" sz="2800" dirty="0"/>
              <a:t>=1, </a:t>
            </a:r>
            <a:r>
              <a:rPr lang="en-US" sz="2800" dirty="0" err="1"/>
              <a:t>X</a:t>
            </a:r>
            <a:r>
              <a:rPr lang="en-US" sz="2800" baseline="-25000" dirty="0" err="1"/>
              <a:t>j≠i</a:t>
            </a:r>
            <a:r>
              <a:rPr lang="en-US" sz="2800" dirty="0"/>
              <a:t>) &gt; p(y=1 | </a:t>
            </a:r>
            <a:r>
              <a:rPr lang="en-US" sz="2800" dirty="0" err="1"/>
              <a:t>X</a:t>
            </a:r>
            <a:r>
              <a:rPr lang="en-US" sz="2800" baseline="-25000" dirty="0" err="1"/>
              <a:t>j≠i</a:t>
            </a:r>
            <a:r>
              <a:rPr lang="en-US" sz="2800" dirty="0"/>
              <a:t>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Observing the preceding factor x</a:t>
            </a:r>
            <a:r>
              <a:rPr lang="en-US" sz="2800" baseline="-25000" dirty="0"/>
              <a:t>i</a:t>
            </a:r>
            <a:r>
              <a:rPr lang="en-US" sz="2800" dirty="0"/>
              <a:t> , </a:t>
            </a:r>
            <a:r>
              <a:rPr lang="en-US" sz="2800" b="1" dirty="0"/>
              <a:t>given all other observed preceding factors</a:t>
            </a:r>
            <a:r>
              <a:rPr lang="en-US" sz="2800" dirty="0"/>
              <a:t>, increases the probability of the outcome (y=1)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E.g. is alcohol still a risk factor for lung cancer after accounting for smoking?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318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Identifiability in multivariate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Colinearity</a:t>
            </a:r>
            <a:r>
              <a:rPr lang="en-US" sz="2400" dirty="0"/>
              <a:t> of factors poses a problem: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Given smoking, alcohol is not predictive</a:t>
            </a:r>
          </a:p>
          <a:p>
            <a:pPr marL="0" indent="0">
              <a:buNone/>
            </a:pPr>
            <a:r>
              <a:rPr lang="en-US" sz="2400" dirty="0"/>
              <a:t>Given alcohol, smoking is not predictive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970585" y="2699266"/>
            <a:ext cx="1309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Lung cancer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77382" y="1905000"/>
            <a:ext cx="9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Smoking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21404" y="3199090"/>
            <a:ext cx="884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Alcohol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200400" y="2133600"/>
            <a:ext cx="1752600" cy="641866"/>
          </a:xfrm>
          <a:prstGeom prst="straightConnector1">
            <a:avLst/>
          </a:prstGeom>
          <a:ln>
            <a:prstDash val="dash"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2"/>
            <a:endCxn id="7" idx="0"/>
          </p:cNvCxnSpPr>
          <p:nvPr/>
        </p:nvCxnSpPr>
        <p:spPr>
          <a:xfrm flipH="1">
            <a:off x="2763833" y="2274332"/>
            <a:ext cx="5832" cy="924758"/>
          </a:xfrm>
          <a:prstGeom prst="straightConnector1">
            <a:avLst/>
          </a:prstGeom>
          <a:ln>
            <a:prstDash val="dash"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3200400" y="3001190"/>
            <a:ext cx="1770185" cy="383876"/>
          </a:xfrm>
          <a:prstGeom prst="straightConnector1">
            <a:avLst/>
          </a:prstGeom>
          <a:ln>
            <a:prstDash val="dash"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33477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Traditional:</a:t>
            </a:r>
          </a:p>
          <a:p>
            <a:pPr lvl="1"/>
            <a:r>
              <a:rPr lang="en-US" dirty="0"/>
              <a:t>Only consider a handful of (arbitrarily) selected variables. </a:t>
            </a:r>
          </a:p>
          <a:p>
            <a:pPr lvl="1"/>
            <a:r>
              <a:rPr lang="en-US" dirty="0"/>
              <a:t>Fit regression model.</a:t>
            </a:r>
          </a:p>
          <a:p>
            <a:pPr lvl="1"/>
            <a:endParaRPr lang="en-US" dirty="0"/>
          </a:p>
          <a:p>
            <a:r>
              <a:rPr lang="en-US" dirty="0"/>
              <a:t>LASSO:</a:t>
            </a:r>
          </a:p>
          <a:p>
            <a:pPr lvl="1"/>
            <a:r>
              <a:rPr lang="en-US" dirty="0"/>
              <a:t>Use regularized regression</a:t>
            </a:r>
          </a:p>
          <a:p>
            <a:pPr lvl="1"/>
            <a:r>
              <a:rPr lang="en-US" dirty="0"/>
              <a:t>All but one correlated variable will be shrunk to zero</a:t>
            </a:r>
          </a:p>
          <a:p>
            <a:pPr lvl="1"/>
            <a:r>
              <a:rPr lang="en-US" dirty="0"/>
              <a:t>Loss of information? (e.g. smoking might get shrunk)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16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‘Risk factor analysis’</a:t>
            </a:r>
          </a:p>
          <a:p>
            <a:pPr lvl="1"/>
            <a:r>
              <a:rPr lang="en-US" dirty="0"/>
              <a:t>Combine correlated variables into ‘factors’</a:t>
            </a:r>
          </a:p>
          <a:p>
            <a:pPr lvl="1"/>
            <a:r>
              <a:rPr lang="en-US" dirty="0"/>
              <a:t>‘factor’ as in ‘factor analysis’: hidden variable in a lower-dimensional space</a:t>
            </a:r>
          </a:p>
          <a:p>
            <a:pPr lvl="1"/>
            <a:r>
              <a:rPr lang="en-US" dirty="0"/>
              <a:t>Perform regression on factors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9865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Task: Find risk factors of </a:t>
            </a:r>
            <a:r>
              <a:rPr lang="en-US" sz="2400" b="1" dirty="0"/>
              <a:t>stroke</a:t>
            </a:r>
            <a:r>
              <a:rPr lang="en-US" sz="2400" dirty="0"/>
              <a:t> in people with depression</a:t>
            </a:r>
          </a:p>
          <a:p>
            <a:pPr marL="0" indent="0">
              <a:buNone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Define T (people with depression) and O (stroke)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Define time-at-risk: 1 year following cohort entry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Extract baseline covariates using </a:t>
            </a:r>
            <a:r>
              <a:rPr lang="en-US" sz="2400" dirty="0" err="1"/>
              <a:t>FeatureExtraction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Identify factors</a:t>
            </a:r>
          </a:p>
          <a:p>
            <a:pPr marL="857250" lvl="1" indent="-457200"/>
            <a:r>
              <a:rPr lang="en-US" sz="2000" dirty="0"/>
              <a:t>Principle Component Analysis</a:t>
            </a:r>
          </a:p>
          <a:p>
            <a:pPr marL="857250" lvl="1" indent="-457200"/>
            <a:r>
              <a:rPr lang="en-US" sz="2000" dirty="0"/>
              <a:t>Latent </a:t>
            </a:r>
            <a:r>
              <a:rPr lang="en-US" sz="2000" dirty="0" err="1"/>
              <a:t>Dirichlet</a:t>
            </a:r>
            <a:r>
              <a:rPr lang="en-US" sz="2000" dirty="0"/>
              <a:t> Allocation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Transform features to factors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Fit logistic regression</a:t>
            </a:r>
          </a:p>
          <a:p>
            <a:pPr marL="857250" lvl="1" indent="-457200"/>
            <a:r>
              <a:rPr lang="en-US" sz="2000" dirty="0"/>
              <a:t>X = factors</a:t>
            </a:r>
          </a:p>
          <a:p>
            <a:pPr marL="857250" lvl="1" indent="-457200"/>
            <a:r>
              <a:rPr lang="en-US" sz="2000" dirty="0"/>
              <a:t>y = stroke</a:t>
            </a:r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766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Empirical CI calibration paper published in PNAS!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446" y="2784776"/>
            <a:ext cx="5562600" cy="4035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852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MDCD database</a:t>
            </a:r>
          </a:p>
          <a:p>
            <a:r>
              <a:rPr lang="en-US" dirty="0"/>
              <a:t>123,861 people in target cohort</a:t>
            </a:r>
          </a:p>
          <a:p>
            <a:r>
              <a:rPr lang="en-US" dirty="0"/>
              <a:t>517 outcomes in time-at-risk</a:t>
            </a:r>
          </a:p>
          <a:p>
            <a:r>
              <a:rPr lang="en-US" dirty="0"/>
              <a:t>Shiny app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8925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Univariable definition of ‘risk factors’ is clear</a:t>
            </a:r>
          </a:p>
          <a:p>
            <a:endParaRPr lang="en-US" sz="2800" dirty="0"/>
          </a:p>
          <a:p>
            <a:r>
              <a:rPr lang="en-US" sz="2800" dirty="0"/>
              <a:t>Unclear how this extends to multivariable space</a:t>
            </a:r>
          </a:p>
          <a:p>
            <a:endParaRPr lang="en-US" sz="2800" dirty="0"/>
          </a:p>
          <a:p>
            <a:r>
              <a:rPr lang="en-US" sz="2800" dirty="0"/>
              <a:t>Current solutions (hand-picking, LASSO) have issues</a:t>
            </a:r>
          </a:p>
          <a:p>
            <a:endParaRPr lang="en-US" sz="2800" dirty="0"/>
          </a:p>
          <a:p>
            <a:r>
              <a:rPr lang="en-US" sz="2800" dirty="0"/>
              <a:t>Identifying lower-dimensional factors might help</a:t>
            </a:r>
          </a:p>
          <a:p>
            <a:endParaRPr lang="en-US" sz="2800" dirty="0"/>
          </a:p>
          <a:p>
            <a:r>
              <a:rPr lang="en-US" sz="2800" dirty="0"/>
              <a:t>More research needed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545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 of next meeting(s)?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937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workgroup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60748"/>
            <a:ext cx="8229600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Western hemisphere: </a:t>
            </a:r>
            <a:r>
              <a:rPr lang="en-US" sz="2400" b="1" dirty="0"/>
              <a:t>March 29</a:t>
            </a:r>
          </a:p>
          <a:p>
            <a:r>
              <a:rPr lang="en-US" sz="2400" dirty="0"/>
              <a:t>6pm Central European time</a:t>
            </a:r>
          </a:p>
          <a:p>
            <a:r>
              <a:rPr lang="en-US" sz="2400" dirty="0"/>
              <a:t>12pm New York</a:t>
            </a:r>
          </a:p>
          <a:p>
            <a:r>
              <a:rPr lang="en-US" sz="2400" dirty="0"/>
              <a:t>9am Los Angeles / Stanford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Eastern hemisphere: April 4</a:t>
            </a:r>
          </a:p>
          <a:p>
            <a:r>
              <a:rPr lang="en-US" sz="2400" dirty="0"/>
              <a:t>3pm Hong Kong / Taiwan</a:t>
            </a:r>
          </a:p>
          <a:p>
            <a:r>
              <a:rPr lang="en-US" sz="2400" dirty="0"/>
              <a:t>4pm South Korea</a:t>
            </a:r>
          </a:p>
          <a:p>
            <a:r>
              <a:rPr lang="en-US" sz="2400" dirty="0"/>
              <a:t>4:30pm Adelaide</a:t>
            </a:r>
          </a:p>
          <a:p>
            <a:r>
              <a:rPr lang="en-US" sz="2400" dirty="0"/>
              <a:t>9am Central European time</a:t>
            </a:r>
          </a:p>
          <a:p>
            <a:r>
              <a:rPr lang="en-US" sz="2400" dirty="0"/>
              <a:t>8am UK time</a:t>
            </a:r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5576" y="5913276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82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LEGEND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Large-scale </a:t>
            </a:r>
          </a:p>
          <a:p>
            <a:pPr marL="0" indent="0">
              <a:buNone/>
            </a:pPr>
            <a:r>
              <a:rPr lang="en-US" dirty="0"/>
              <a:t>Evidence </a:t>
            </a:r>
          </a:p>
          <a:p>
            <a:pPr marL="0" indent="0">
              <a:buNone/>
            </a:pPr>
            <a:r>
              <a:rPr lang="en-US" dirty="0"/>
              <a:t>Generation and </a:t>
            </a:r>
          </a:p>
          <a:p>
            <a:pPr marL="0" indent="0">
              <a:buNone/>
            </a:pPr>
            <a:r>
              <a:rPr lang="en-US" dirty="0"/>
              <a:t>Evaluation in a </a:t>
            </a:r>
          </a:p>
          <a:p>
            <a:pPr marL="0" indent="0">
              <a:buNone/>
            </a:pPr>
            <a:r>
              <a:rPr lang="en-US" dirty="0"/>
              <a:t>Network of </a:t>
            </a:r>
          </a:p>
          <a:p>
            <a:pPr marL="0" indent="0">
              <a:buNone/>
            </a:pPr>
            <a:r>
              <a:rPr lang="en-US" dirty="0"/>
              <a:t>Databases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003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 3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727040"/>
            <a:ext cx="6400813" cy="4572009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" y="1340123"/>
            <a:ext cx="84989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CohortMethod</a:t>
            </a:r>
            <a:r>
              <a:rPr lang="en-US" dirty="0"/>
              <a:t> </a:t>
            </a:r>
            <a:r>
              <a:rPr lang="en-US" dirty="0" err="1"/>
              <a:t>plotKaplainMeier</a:t>
            </a:r>
            <a:r>
              <a:rPr lang="en-US" dirty="0"/>
              <a:t> now works for variable ratio matching and stratification!</a:t>
            </a:r>
          </a:p>
        </p:txBody>
      </p:sp>
    </p:spTree>
    <p:extLst>
      <p:ext uri="{BB962C8B-B14F-4D97-AF65-F5344CB8AC3E}">
        <p14:creationId xmlns:p14="http://schemas.microsoft.com/office/powerpoint/2010/main" val="2903780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 4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1942245"/>
            <a:ext cx="6502083" cy="49069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1000" y="1340123"/>
            <a:ext cx="7881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CohortMethod</a:t>
            </a:r>
            <a:r>
              <a:rPr lang="en-US" dirty="0"/>
              <a:t> createCmTable1 creates table 1 for your  comparative cohort study!</a:t>
            </a:r>
          </a:p>
        </p:txBody>
      </p:sp>
    </p:spTree>
    <p:extLst>
      <p:ext uri="{BB962C8B-B14F-4D97-AF65-F5344CB8AC3E}">
        <p14:creationId xmlns:p14="http://schemas.microsoft.com/office/powerpoint/2010/main" val="2717927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Ambiguity around what is a “risk factor”:</a:t>
            </a:r>
          </a:p>
          <a:p>
            <a:pPr marL="0" indent="0">
              <a:buNone/>
            </a:pPr>
            <a:endParaRPr lang="en-US" sz="2400" dirty="0"/>
          </a:p>
          <a:p>
            <a:pPr lvl="0"/>
            <a:r>
              <a:rPr lang="en-US" sz="2400" dirty="0"/>
              <a:t>Something associated with the outcome?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Something that causes the outcome?</a:t>
            </a:r>
          </a:p>
          <a:p>
            <a:pPr lvl="0"/>
            <a:endParaRPr lang="en-US" sz="2400" dirty="0"/>
          </a:p>
          <a:p>
            <a:r>
              <a:rPr lang="en-US" sz="2400" dirty="0"/>
              <a:t>An effect modifier?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0700" y="4000500"/>
            <a:ext cx="7353300" cy="28575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2875467"/>
            <a:ext cx="6357938" cy="401477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41823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6037"/>
            <a:ext cx="9144000" cy="64468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46036"/>
            <a:ext cx="5875583" cy="67357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26913" y="5724261"/>
            <a:ext cx="32087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Kraemer HC, </a:t>
            </a:r>
            <a:r>
              <a:rPr lang="en-US" sz="1400" dirty="0" err="1"/>
              <a:t>Kazdin</a:t>
            </a:r>
            <a:r>
              <a:rPr lang="en-US" sz="1400" dirty="0"/>
              <a:t> AE, Offord DR, Kessler RC, Jensen PS, </a:t>
            </a:r>
            <a:r>
              <a:rPr lang="en-US" sz="1400" dirty="0" err="1"/>
              <a:t>Kupfer</a:t>
            </a:r>
            <a:r>
              <a:rPr lang="en-US" sz="1400" dirty="0"/>
              <a:t> DJ. </a:t>
            </a:r>
            <a:r>
              <a:rPr lang="en-US" sz="1400" b="1" dirty="0"/>
              <a:t>Coming to terms with the terms of risk</a:t>
            </a:r>
            <a:r>
              <a:rPr lang="en-US" sz="1400" dirty="0"/>
              <a:t>. </a:t>
            </a:r>
            <a:r>
              <a:rPr lang="pl-PL" sz="1400" dirty="0" err="1"/>
              <a:t>Arch</a:t>
            </a:r>
            <a:r>
              <a:rPr lang="pl-PL" sz="1400" dirty="0"/>
              <a:t> Gen Psychiatry. 1997 Apr;54(4):337-43.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2753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6037"/>
            <a:ext cx="9144000" cy="64468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46036"/>
            <a:ext cx="5875583" cy="67357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26913" y="5724261"/>
            <a:ext cx="32087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Kraemer HC, </a:t>
            </a:r>
            <a:r>
              <a:rPr lang="en-US" sz="1400" dirty="0" err="1"/>
              <a:t>Kazdin</a:t>
            </a:r>
            <a:r>
              <a:rPr lang="en-US" sz="1400" dirty="0"/>
              <a:t> AE, Offord DR, Kessler RC, Jensen PS, </a:t>
            </a:r>
            <a:r>
              <a:rPr lang="en-US" sz="1400" dirty="0" err="1"/>
              <a:t>Kupfer</a:t>
            </a:r>
            <a:r>
              <a:rPr lang="en-US" sz="1400" dirty="0"/>
              <a:t> DJ. </a:t>
            </a:r>
            <a:r>
              <a:rPr lang="en-US" sz="1400" b="1" dirty="0"/>
              <a:t>Coming to terms with the terms of risk</a:t>
            </a:r>
            <a:r>
              <a:rPr lang="en-US" sz="1400" dirty="0"/>
              <a:t>. </a:t>
            </a:r>
            <a:r>
              <a:rPr lang="pl-PL" sz="1400" dirty="0" err="1"/>
              <a:t>Arch</a:t>
            </a:r>
            <a:r>
              <a:rPr lang="pl-PL" sz="1400" dirty="0"/>
              <a:t> Gen Psychiatry. 1997 Apr;54(4):337-43.</a:t>
            </a:r>
            <a:endParaRPr lang="en-US" sz="1400" dirty="0"/>
          </a:p>
        </p:txBody>
      </p:sp>
      <p:sp>
        <p:nvSpPr>
          <p:cNvPr id="8" name="Right Arrow 2"/>
          <p:cNvSpPr/>
          <p:nvPr/>
        </p:nvSpPr>
        <p:spPr>
          <a:xfrm rot="5400000" flipH="1">
            <a:off x="445209" y="1383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6"/>
          <p:cNvSpPr/>
          <p:nvPr/>
        </p:nvSpPr>
        <p:spPr>
          <a:xfrm>
            <a:off x="304800" y="1984873"/>
            <a:ext cx="4495800" cy="640085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/>
              <a:t>E.g. eye color and lung cancer</a:t>
            </a:r>
          </a:p>
        </p:txBody>
      </p:sp>
    </p:spTree>
    <p:extLst>
      <p:ext uri="{BB962C8B-B14F-4D97-AF65-F5344CB8AC3E}">
        <p14:creationId xmlns:p14="http://schemas.microsoft.com/office/powerpoint/2010/main" val="1997683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6037"/>
            <a:ext cx="9144000" cy="64468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46036"/>
            <a:ext cx="5875583" cy="67357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26913" y="5724261"/>
            <a:ext cx="32087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Kraemer HC, </a:t>
            </a:r>
            <a:r>
              <a:rPr lang="en-US" sz="1400" dirty="0" err="1"/>
              <a:t>Kazdin</a:t>
            </a:r>
            <a:r>
              <a:rPr lang="en-US" sz="1400" dirty="0"/>
              <a:t> AE, Offord DR, Kessler RC, Jensen PS, </a:t>
            </a:r>
            <a:r>
              <a:rPr lang="en-US" sz="1400" dirty="0" err="1"/>
              <a:t>Kupfer</a:t>
            </a:r>
            <a:r>
              <a:rPr lang="en-US" sz="1400" dirty="0"/>
              <a:t> DJ. </a:t>
            </a:r>
            <a:r>
              <a:rPr lang="en-US" sz="1400" b="1" dirty="0"/>
              <a:t>Coming to terms with the terms of risk</a:t>
            </a:r>
            <a:r>
              <a:rPr lang="en-US" sz="1400" dirty="0"/>
              <a:t>. </a:t>
            </a:r>
            <a:r>
              <a:rPr lang="pl-PL" sz="1400" dirty="0" err="1"/>
              <a:t>Arch</a:t>
            </a:r>
            <a:r>
              <a:rPr lang="pl-PL" sz="1400" dirty="0"/>
              <a:t> Gen Psychiatry. 1997 Apr;54(4):337-43.</a:t>
            </a:r>
            <a:endParaRPr lang="en-US" sz="1400" dirty="0"/>
          </a:p>
        </p:txBody>
      </p:sp>
      <p:sp>
        <p:nvSpPr>
          <p:cNvPr id="8" name="Right Arrow 2"/>
          <p:cNvSpPr/>
          <p:nvPr/>
        </p:nvSpPr>
        <p:spPr>
          <a:xfrm rot="5400000" flipH="1">
            <a:off x="4864809" y="2951364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6"/>
          <p:cNvSpPr/>
          <p:nvPr/>
        </p:nvSpPr>
        <p:spPr>
          <a:xfrm>
            <a:off x="3518492" y="3599539"/>
            <a:ext cx="3352800" cy="640085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/>
              <a:t>E.g. antibiotics and infections</a:t>
            </a:r>
          </a:p>
        </p:txBody>
      </p:sp>
    </p:spTree>
    <p:extLst>
      <p:ext uri="{BB962C8B-B14F-4D97-AF65-F5344CB8AC3E}">
        <p14:creationId xmlns:p14="http://schemas.microsoft.com/office/powerpoint/2010/main" val="1500987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2185</TotalTime>
  <Words>836</Words>
  <Application>Microsoft Office PowerPoint</Application>
  <PresentationFormat>On-screen Show (4:3)</PresentationFormat>
  <Paragraphs>146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An OHDSI approach to  risk factor identification</vt:lpstr>
      <vt:lpstr>Announcement 1</vt:lpstr>
      <vt:lpstr>Announcement 2</vt:lpstr>
      <vt:lpstr>Announcement 3</vt:lpstr>
      <vt:lpstr>Announcement 4</vt:lpstr>
      <vt:lpstr>Risk factors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Univariable definition of risk factor</vt:lpstr>
      <vt:lpstr>Multivariable definition of risk factor</vt:lpstr>
      <vt:lpstr>Identifiability in multivariate definition</vt:lpstr>
      <vt:lpstr>Solution</vt:lpstr>
      <vt:lpstr>Proposed solution</vt:lpstr>
      <vt:lpstr>Demonstration</vt:lpstr>
      <vt:lpstr>Demonstration</vt:lpstr>
      <vt:lpstr>Conclusions</vt:lpstr>
      <vt:lpstr>Topic of next meeting(s)?</vt:lpstr>
      <vt:lpstr>Next workgroup meeting</vt:lpstr>
    </vt:vector>
  </TitlesOfParts>
  <Company>Johnson &amp; Johnson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529</cp:revision>
  <dcterms:created xsi:type="dcterms:W3CDTF">2013-12-30T14:14:20Z</dcterms:created>
  <dcterms:modified xsi:type="dcterms:W3CDTF">2018-03-15T15:54:39Z</dcterms:modified>
</cp:coreProperties>
</file>