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402" r:id="rId2"/>
    <p:sldId id="487" r:id="rId3"/>
    <p:sldId id="488" r:id="rId4"/>
    <p:sldId id="485" r:id="rId5"/>
    <p:sldId id="486" r:id="rId6"/>
    <p:sldId id="489" r:id="rId7"/>
    <p:sldId id="490" r:id="rId8"/>
    <p:sldId id="491" r:id="rId9"/>
    <p:sldId id="492" r:id="rId10"/>
    <p:sldId id="483" r:id="rId11"/>
    <p:sldId id="340" r:id="rId12"/>
    <p:sldId id="42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0425A"/>
    <a:srgbClr val="FCCB10"/>
    <a:srgbClr val="EB6622"/>
    <a:srgbClr val="153153"/>
    <a:srgbClr val="E28700"/>
    <a:srgbClr val="FF9900"/>
    <a:srgbClr val="EB9F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588" y="-1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B52742-373F-4A87-92C3-F1BD6DE2FDEE}" type="datetimeFigureOut">
              <a:rPr lang="en-US" smtClean="0"/>
              <a:t>2/1/2018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CCA093-4890-4B46-98EB-711D340FB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4056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62200" y="2130425"/>
            <a:ext cx="6096000" cy="175577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62200" y="4038600"/>
            <a:ext cx="60960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rgbClr val="153153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027" name="Picture 3" descr="C:\Users\pryan4\Downloads\want-impact-public-health-help-shape-journey-ahead\OHDSI logo with text - vertical - colored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8600" y="1875375"/>
            <a:ext cx="2682875" cy="323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335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81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Rectangle 9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43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491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60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141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152400"/>
            <a:ext cx="75438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06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10276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kern="1200">
          <a:solidFill>
            <a:srgbClr val="20425A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rgbClr val="20425A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rgbClr val="20425A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rgbClr val="20425A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rgbClr val="20425A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rgbClr val="20425A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OHDSI/StudyProtocolSandbox/tree/master/DenosumabBoneMetastases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Reinventing </a:t>
            </a:r>
            <a:br>
              <a:rPr lang="en-US" dirty="0"/>
            </a:br>
            <a:r>
              <a:rPr lang="en-US" dirty="0"/>
              <a:t>the study protocol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2362200" y="5410200"/>
            <a:ext cx="6096000" cy="38100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Martijn Schuemie</a:t>
            </a:r>
          </a:p>
        </p:txBody>
      </p:sp>
    </p:spTree>
    <p:extLst>
      <p:ext uri="{BB962C8B-B14F-4D97-AF65-F5344CB8AC3E}">
        <p14:creationId xmlns:p14="http://schemas.microsoft.com/office/powerpoint/2010/main" val="42859594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Proposal to redefine role of protocol</a:t>
            </a:r>
          </a:p>
          <a:p>
            <a:r>
              <a:rPr lang="en-US" sz="2800" dirty="0"/>
              <a:t>From vague description to full specification</a:t>
            </a:r>
          </a:p>
          <a:p>
            <a:r>
              <a:rPr lang="en-US" sz="2800" dirty="0"/>
              <a:t>Including study diagnostics</a:t>
            </a:r>
          </a:p>
          <a:p>
            <a:pPr lvl="1"/>
            <a:r>
              <a:rPr lang="en-US" sz="2000" dirty="0"/>
              <a:t>‘True’ power calculations (e.g. power after matching)</a:t>
            </a:r>
          </a:p>
          <a:p>
            <a:pPr lvl="1"/>
            <a:r>
              <a:rPr lang="en-US" sz="2000" dirty="0"/>
              <a:t>Covariate balance after matching / stratification</a:t>
            </a:r>
          </a:p>
          <a:p>
            <a:pPr lvl="1"/>
            <a:r>
              <a:rPr lang="en-US" sz="2000" dirty="0"/>
              <a:t>Systematic error evaluation using negative and positive controls</a:t>
            </a:r>
          </a:p>
          <a:p>
            <a:pPr lvl="1"/>
            <a:endParaRPr lang="en-US" sz="2000" dirty="0"/>
          </a:p>
          <a:p>
            <a:endParaRPr lang="en-US" sz="2800" dirty="0"/>
          </a:p>
          <a:p>
            <a:pPr lvl="1"/>
            <a:endParaRPr lang="en-US" sz="2400" dirty="0"/>
          </a:p>
          <a:p>
            <a:pPr lvl="1"/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6691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Topic of next meeting(s)?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/>
              <a:t>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0937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Next workgroup meeting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160748"/>
            <a:ext cx="8229600" cy="460851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dirty="0"/>
              <a:t>Western hemisphere: </a:t>
            </a:r>
            <a:r>
              <a:rPr lang="en-US" sz="2400" b="1" dirty="0"/>
              <a:t>March 1</a:t>
            </a:r>
          </a:p>
          <a:p>
            <a:r>
              <a:rPr lang="en-US" sz="2400" dirty="0"/>
              <a:t>6pm Central European time</a:t>
            </a:r>
          </a:p>
          <a:p>
            <a:r>
              <a:rPr lang="en-US" sz="2400" dirty="0"/>
              <a:t>12pm New York</a:t>
            </a:r>
          </a:p>
          <a:p>
            <a:r>
              <a:rPr lang="en-US" sz="2400" dirty="0"/>
              <a:t>9am Los Angeles / Stanford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Eastern hemisphere: February 21</a:t>
            </a:r>
          </a:p>
          <a:p>
            <a:r>
              <a:rPr lang="en-US" sz="2400" dirty="0"/>
              <a:t>3pm Hong Kong / Taiwan</a:t>
            </a:r>
          </a:p>
          <a:p>
            <a:r>
              <a:rPr lang="en-US" sz="2400" dirty="0"/>
              <a:t>4pm South Korea</a:t>
            </a:r>
          </a:p>
          <a:p>
            <a:r>
              <a:rPr lang="en-US" sz="2400" dirty="0"/>
              <a:t>5:30pm Adelaide</a:t>
            </a:r>
          </a:p>
          <a:p>
            <a:r>
              <a:rPr lang="en-US" sz="2400" dirty="0"/>
              <a:t>8am Central European time</a:t>
            </a:r>
          </a:p>
          <a:p>
            <a:r>
              <a:rPr lang="en-US" sz="2400" dirty="0"/>
              <a:t>7am UK time</a:t>
            </a:r>
          </a:p>
          <a:p>
            <a:endParaRPr lang="en-US" sz="2400" dirty="0"/>
          </a:p>
          <a:p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55576" y="5913276"/>
            <a:ext cx="7696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u="sng">
                <a:solidFill>
                  <a:schemeClr val="tx2"/>
                </a:solidFill>
              </a:rPr>
              <a:t>http://www.ohdsi.org/web/wiki/doku.php?id=projects:workgroups:est-methods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3825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practice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395048" y="2053002"/>
            <a:ext cx="20574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Write protocol</a:t>
            </a:r>
          </a:p>
        </p:txBody>
      </p:sp>
      <p:sp>
        <p:nvSpPr>
          <p:cNvPr id="6" name="Flowchart: Document 5"/>
          <p:cNvSpPr/>
          <p:nvPr/>
        </p:nvSpPr>
        <p:spPr>
          <a:xfrm>
            <a:off x="1395048" y="3200400"/>
            <a:ext cx="2057400" cy="1066800"/>
          </a:xfrm>
          <a:prstGeom prst="flowChartDocumen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Protocol</a:t>
            </a:r>
            <a:r>
              <a:rPr lang="en-US" dirty="0"/>
              <a:t>: Vague description of what will be done</a:t>
            </a:r>
          </a:p>
        </p:txBody>
      </p:sp>
      <p:sp>
        <p:nvSpPr>
          <p:cNvPr id="8" name="Rectangle 7"/>
          <p:cNvSpPr/>
          <p:nvPr/>
        </p:nvSpPr>
        <p:spPr>
          <a:xfrm>
            <a:off x="3886200" y="3200400"/>
            <a:ext cx="20574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Execute study</a:t>
            </a:r>
          </a:p>
        </p:txBody>
      </p:sp>
      <p:sp>
        <p:nvSpPr>
          <p:cNvPr id="9" name="Flowchart: Document 8"/>
          <p:cNvSpPr/>
          <p:nvPr/>
        </p:nvSpPr>
        <p:spPr>
          <a:xfrm>
            <a:off x="6377352" y="3206262"/>
            <a:ext cx="2057400" cy="662354"/>
          </a:xfrm>
          <a:prstGeom prst="flowChartDocumen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Results &amp; diagnostics</a:t>
            </a:r>
          </a:p>
        </p:txBody>
      </p:sp>
      <p:sp>
        <p:nvSpPr>
          <p:cNvPr id="10" name="Rectangle 9"/>
          <p:cNvSpPr/>
          <p:nvPr/>
        </p:nvSpPr>
        <p:spPr>
          <a:xfrm>
            <a:off x="3886199" y="4335580"/>
            <a:ext cx="20574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Change execution with vague description limits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865684" y="5470760"/>
            <a:ext cx="20574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Amend protocol</a:t>
            </a:r>
          </a:p>
        </p:txBody>
      </p:sp>
      <p:sp>
        <p:nvSpPr>
          <p:cNvPr id="12" name="Flowchart: Document 11"/>
          <p:cNvSpPr/>
          <p:nvPr/>
        </p:nvSpPr>
        <p:spPr>
          <a:xfrm>
            <a:off x="1395048" y="1080720"/>
            <a:ext cx="2057400" cy="662354"/>
          </a:xfrm>
          <a:prstGeom prst="flowChartDocumen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Research question</a:t>
            </a:r>
          </a:p>
        </p:txBody>
      </p:sp>
      <p:sp>
        <p:nvSpPr>
          <p:cNvPr id="16" name="Arrow: Down 15"/>
          <p:cNvSpPr/>
          <p:nvPr/>
        </p:nvSpPr>
        <p:spPr>
          <a:xfrm>
            <a:off x="2233248" y="1766520"/>
            <a:ext cx="381000" cy="228600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Arrow: Down 16"/>
          <p:cNvSpPr/>
          <p:nvPr/>
        </p:nvSpPr>
        <p:spPr>
          <a:xfrm>
            <a:off x="2233248" y="2893401"/>
            <a:ext cx="381000" cy="228600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rrow: Down 17"/>
          <p:cNvSpPr/>
          <p:nvPr/>
        </p:nvSpPr>
        <p:spPr>
          <a:xfrm rot="16200000">
            <a:off x="3478824" y="3470519"/>
            <a:ext cx="381000" cy="228600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Arrow: Down 18"/>
          <p:cNvSpPr/>
          <p:nvPr/>
        </p:nvSpPr>
        <p:spPr>
          <a:xfrm rot="16200000">
            <a:off x="5969976" y="3467100"/>
            <a:ext cx="381000" cy="228600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Arrow: Down 19"/>
          <p:cNvSpPr/>
          <p:nvPr/>
        </p:nvSpPr>
        <p:spPr>
          <a:xfrm rot="10800000">
            <a:off x="4724400" y="4034690"/>
            <a:ext cx="381000" cy="228600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Arrow: Bent 22"/>
          <p:cNvSpPr/>
          <p:nvPr/>
        </p:nvSpPr>
        <p:spPr>
          <a:xfrm rot="10800000">
            <a:off x="6018332" y="4034690"/>
            <a:ext cx="1748208" cy="1999030"/>
          </a:xfrm>
          <a:prstGeom prst="bentArrow">
            <a:avLst>
              <a:gd name="adj1" fmla="val 8883"/>
              <a:gd name="adj2" fmla="val 9459"/>
              <a:gd name="adj3" fmla="val 6504"/>
              <a:gd name="adj4" fmla="val 43750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5" name="Arrow: Bent 24"/>
          <p:cNvSpPr/>
          <p:nvPr/>
        </p:nvSpPr>
        <p:spPr>
          <a:xfrm rot="16200000">
            <a:off x="2227689" y="4409771"/>
            <a:ext cx="1519607" cy="1567103"/>
          </a:xfrm>
          <a:prstGeom prst="bentArrow">
            <a:avLst>
              <a:gd name="adj1" fmla="val 11245"/>
              <a:gd name="adj2" fmla="val 14077"/>
              <a:gd name="adj3" fmla="val 8703"/>
              <a:gd name="adj4" fmla="val 43750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6" name="Arrow: Bent 25"/>
          <p:cNvSpPr/>
          <p:nvPr/>
        </p:nvSpPr>
        <p:spPr>
          <a:xfrm rot="10800000">
            <a:off x="6038846" y="4034688"/>
            <a:ext cx="1118094" cy="857741"/>
          </a:xfrm>
          <a:prstGeom prst="bentArrow">
            <a:avLst>
              <a:gd name="adj1" fmla="val 18552"/>
              <a:gd name="adj2" fmla="val 21252"/>
              <a:gd name="adj3" fmla="val 14853"/>
              <a:gd name="adj4" fmla="val 43750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45618" y="4720483"/>
            <a:ext cx="1283067" cy="7620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Register protocol</a:t>
            </a:r>
          </a:p>
        </p:txBody>
      </p:sp>
      <p:sp>
        <p:nvSpPr>
          <p:cNvPr id="28" name="Arrow: Bent 27"/>
          <p:cNvSpPr/>
          <p:nvPr/>
        </p:nvSpPr>
        <p:spPr>
          <a:xfrm rot="16200000" flipH="1">
            <a:off x="390527" y="3749429"/>
            <a:ext cx="1066800" cy="781054"/>
          </a:xfrm>
          <a:prstGeom prst="bentArrow">
            <a:avLst>
              <a:gd name="adj1" fmla="val 20804"/>
              <a:gd name="adj2" fmla="val 21252"/>
              <a:gd name="adj3" fmla="val 14853"/>
              <a:gd name="adj4" fmla="val 43750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8272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8" grpId="0" animBg="1"/>
      <p:bldP spid="19" grpId="0" animBg="1"/>
      <p:bldP spid="20" grpId="0" animBg="1"/>
      <p:bldP spid="23" grpId="0" animBg="1"/>
      <p:bldP spid="25" grpId="0" animBg="1"/>
      <p:bldP spid="26" grpId="0" animBg="1"/>
      <p:bldP spid="27" grpId="0" animBg="1"/>
      <p:bldP spid="2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Proposed practice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11" name="Flowchart: Document 10"/>
          <p:cNvSpPr/>
          <p:nvPr/>
        </p:nvSpPr>
        <p:spPr>
          <a:xfrm>
            <a:off x="2209802" y="1045690"/>
            <a:ext cx="2057400" cy="662354"/>
          </a:xfrm>
          <a:prstGeom prst="flowChartDocumen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Research question</a:t>
            </a:r>
          </a:p>
        </p:txBody>
      </p:sp>
      <p:sp>
        <p:nvSpPr>
          <p:cNvPr id="12" name="Arrow: Down 11"/>
          <p:cNvSpPr/>
          <p:nvPr/>
        </p:nvSpPr>
        <p:spPr>
          <a:xfrm>
            <a:off x="3048002" y="1731490"/>
            <a:ext cx="381000" cy="228600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867508" y="2022370"/>
            <a:ext cx="4724400" cy="3200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1019908" y="2142408"/>
            <a:ext cx="20574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Write protocol</a:t>
            </a:r>
          </a:p>
        </p:txBody>
      </p:sp>
      <p:sp>
        <p:nvSpPr>
          <p:cNvPr id="24" name="Flowchart: Document 23"/>
          <p:cNvSpPr/>
          <p:nvPr/>
        </p:nvSpPr>
        <p:spPr>
          <a:xfrm>
            <a:off x="1019908" y="3289805"/>
            <a:ext cx="2057400" cy="1856765"/>
          </a:xfrm>
          <a:prstGeom prst="flowChartDocumen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Protocol</a:t>
            </a:r>
            <a:r>
              <a:rPr lang="en-US" dirty="0"/>
              <a:t>: Full (human-readable) description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sp>
        <p:nvSpPr>
          <p:cNvPr id="25" name="Arrow: Down 24"/>
          <p:cNvSpPr/>
          <p:nvPr/>
        </p:nvSpPr>
        <p:spPr>
          <a:xfrm>
            <a:off x="1858108" y="2982807"/>
            <a:ext cx="381000" cy="228600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3382108" y="2139230"/>
            <a:ext cx="20574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Implement study</a:t>
            </a:r>
          </a:p>
        </p:txBody>
      </p:sp>
      <p:sp>
        <p:nvSpPr>
          <p:cNvPr id="27" name="Flowchart: Document 26"/>
          <p:cNvSpPr/>
          <p:nvPr/>
        </p:nvSpPr>
        <p:spPr>
          <a:xfrm>
            <a:off x="3382108" y="3286628"/>
            <a:ext cx="2057400" cy="1066800"/>
          </a:xfrm>
          <a:prstGeom prst="flowChartDocumen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Study package</a:t>
            </a:r>
            <a:r>
              <a:rPr lang="en-US" dirty="0"/>
              <a:t>: Full (machine-readable) implementation</a:t>
            </a:r>
          </a:p>
        </p:txBody>
      </p:sp>
      <p:sp>
        <p:nvSpPr>
          <p:cNvPr id="28" name="Arrow: Down 27"/>
          <p:cNvSpPr/>
          <p:nvPr/>
        </p:nvSpPr>
        <p:spPr>
          <a:xfrm>
            <a:off x="4220308" y="2979629"/>
            <a:ext cx="381000" cy="228600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lowchart: Document 29"/>
          <p:cNvSpPr/>
          <p:nvPr/>
        </p:nvSpPr>
        <p:spPr>
          <a:xfrm>
            <a:off x="1078523" y="4191811"/>
            <a:ext cx="1922585" cy="649959"/>
          </a:xfrm>
          <a:prstGeom prst="flowChartDocumen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Full diagnostics</a:t>
            </a:r>
          </a:p>
        </p:txBody>
      </p:sp>
      <p:sp>
        <p:nvSpPr>
          <p:cNvPr id="32" name="Arrow: Down 31"/>
          <p:cNvSpPr/>
          <p:nvPr/>
        </p:nvSpPr>
        <p:spPr>
          <a:xfrm>
            <a:off x="4220308" y="4385331"/>
            <a:ext cx="381000" cy="228600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3382108" y="4677737"/>
            <a:ext cx="20574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Execute diagnostics</a:t>
            </a:r>
          </a:p>
        </p:txBody>
      </p:sp>
      <p:sp>
        <p:nvSpPr>
          <p:cNvPr id="34" name="Arrow: Bent 33"/>
          <p:cNvSpPr/>
          <p:nvPr/>
        </p:nvSpPr>
        <p:spPr>
          <a:xfrm rot="16200000">
            <a:off x="2504591" y="4310171"/>
            <a:ext cx="277928" cy="1371602"/>
          </a:xfrm>
          <a:prstGeom prst="bentArrow">
            <a:avLst>
              <a:gd name="adj1" fmla="val 30944"/>
              <a:gd name="adj2" fmla="val 50000"/>
              <a:gd name="adj3" fmla="val 40784"/>
              <a:gd name="adj4" fmla="val 43750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6096000" y="2118900"/>
            <a:ext cx="1576754" cy="80266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Register protocol &amp; study package</a:t>
            </a:r>
          </a:p>
        </p:txBody>
      </p:sp>
      <p:sp>
        <p:nvSpPr>
          <p:cNvPr id="36" name="Arrow: Down 35"/>
          <p:cNvSpPr/>
          <p:nvPr/>
        </p:nvSpPr>
        <p:spPr>
          <a:xfrm rot="16200000">
            <a:off x="5653454" y="2405930"/>
            <a:ext cx="381000" cy="228600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6096000" y="4460770"/>
            <a:ext cx="20574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Execute study</a:t>
            </a:r>
          </a:p>
        </p:txBody>
      </p:sp>
      <p:sp>
        <p:nvSpPr>
          <p:cNvPr id="38" name="Flowchart: Document 37"/>
          <p:cNvSpPr/>
          <p:nvPr/>
        </p:nvSpPr>
        <p:spPr>
          <a:xfrm>
            <a:off x="6096000" y="5638800"/>
            <a:ext cx="2057400" cy="490024"/>
          </a:xfrm>
          <a:prstGeom prst="flowChartDocumen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Results</a:t>
            </a:r>
          </a:p>
        </p:txBody>
      </p:sp>
      <p:sp>
        <p:nvSpPr>
          <p:cNvPr id="39" name="Arrow: Down 38"/>
          <p:cNvSpPr/>
          <p:nvPr/>
        </p:nvSpPr>
        <p:spPr>
          <a:xfrm>
            <a:off x="6934200" y="5298970"/>
            <a:ext cx="381000" cy="228600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Arrow: Down 39"/>
          <p:cNvSpPr/>
          <p:nvPr/>
        </p:nvSpPr>
        <p:spPr>
          <a:xfrm rot="16200000">
            <a:off x="5653454" y="4727469"/>
            <a:ext cx="381000" cy="228600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559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30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JnJ</a:t>
            </a:r>
            <a:r>
              <a:rPr lang="en-US" dirty="0"/>
              <a:t> (and friends) publish-a-thon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538" y="1219200"/>
            <a:ext cx="7556924" cy="4906963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0470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Publish-a-thon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“write a paper in 5 days”</a:t>
            </a:r>
          </a:p>
          <a:p>
            <a:pPr marL="0" indent="0" algn="ctr">
              <a:buNone/>
            </a:pPr>
            <a:r>
              <a:rPr lang="en-US" dirty="0"/>
              <a:t>became</a:t>
            </a:r>
          </a:p>
          <a:p>
            <a:pPr marL="0" indent="0" algn="ctr">
              <a:buNone/>
            </a:pPr>
            <a:r>
              <a:rPr lang="en-US" dirty="0"/>
              <a:t>“write an approved protocol in 5 days”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7526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study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Replication of existing trial</a:t>
            </a:r>
          </a:p>
          <a:p>
            <a:r>
              <a:rPr lang="en-US" sz="2400" dirty="0"/>
              <a:t>Context: </a:t>
            </a:r>
            <a:r>
              <a:rPr lang="en-US" sz="2400" dirty="0"/>
              <a:t>prostate cancer with bone metastases</a:t>
            </a:r>
          </a:p>
          <a:p>
            <a:r>
              <a:rPr lang="en-US" sz="2400" dirty="0"/>
              <a:t>T: </a:t>
            </a:r>
            <a:r>
              <a:rPr lang="en-US" sz="2400" dirty="0" err="1"/>
              <a:t>denosumam</a:t>
            </a:r>
            <a:r>
              <a:rPr lang="en-US" sz="2400" dirty="0"/>
              <a:t> </a:t>
            </a:r>
          </a:p>
          <a:p>
            <a:r>
              <a:rPr lang="en-US" sz="2400" dirty="0"/>
              <a:t>C: zoledronic acid</a:t>
            </a:r>
          </a:p>
          <a:p>
            <a:r>
              <a:rPr lang="en-US" sz="2400" dirty="0"/>
              <a:t>O: skeletal-related events</a:t>
            </a:r>
          </a:p>
          <a:p>
            <a:r>
              <a:rPr lang="en-US" sz="2400" dirty="0"/>
              <a:t>Time-at-risk: intent-to-treat</a:t>
            </a:r>
          </a:p>
          <a:p>
            <a:r>
              <a:rPr lang="en-US" sz="2400" dirty="0"/>
              <a:t>Model: Cox regression conditioned on PS strata</a:t>
            </a:r>
          </a:p>
          <a:p>
            <a:endParaRPr lang="en-US" sz="2400" dirty="0"/>
          </a:p>
          <a:p>
            <a:pPr marL="0" indent="0">
              <a:buNone/>
            </a:pPr>
            <a:r>
              <a:rPr lang="en-US" sz="1600" dirty="0">
                <a:hlinkClick r:id="rId2"/>
              </a:rPr>
              <a:t>https://github.com/OHDSI/StudyProtocolSandbox/tree/master/DenosumabBoneMetastases</a:t>
            </a:r>
            <a:endParaRPr lang="en-US" sz="16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4114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Review of protocol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/>
          <a:lstStyle/>
          <a:p>
            <a:fld id="{444583ED-F364-40B3-B25B-483B5033DFA3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2400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Feasibility assessment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Prior to writing the full protocol + study package, you may want to do a simple feasibility assessment: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Are there enough people in the database?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Proposed milestones:</a:t>
            </a:r>
          </a:p>
          <a:p>
            <a:pPr marL="514350" indent="-514350">
              <a:buAutoNum type="arabicPeriod"/>
            </a:pPr>
            <a:r>
              <a:rPr lang="en-US" sz="2400" dirty="0"/>
              <a:t>Feasibility (counts of people in T, C, and O)</a:t>
            </a:r>
          </a:p>
          <a:p>
            <a:pPr marL="514350" indent="-514350">
              <a:buAutoNum type="arabicPeriod"/>
            </a:pPr>
            <a:r>
              <a:rPr lang="en-US" sz="2400" dirty="0"/>
              <a:t>Protocol with diagnostics (+ study package)</a:t>
            </a:r>
          </a:p>
          <a:p>
            <a:pPr marL="514350" indent="-514350">
              <a:buAutoNum type="arabicPeriod"/>
            </a:pPr>
            <a:r>
              <a:rPr lang="en-US" sz="2400" dirty="0"/>
              <a:t>Study results</a:t>
            </a:r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2348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Study registration &amp; the honor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When the protocol is finished, the result is 1 R statement away</a:t>
            </a:r>
          </a:p>
          <a:p>
            <a:r>
              <a:rPr lang="en-US" sz="2400" dirty="0"/>
              <a:t>Can we rely on the honor system? </a:t>
            </a:r>
          </a:p>
          <a:p>
            <a:pPr lvl="1"/>
            <a:r>
              <a:rPr lang="en-US" sz="2000" dirty="0"/>
              <a:t>Are there alternatives?</a:t>
            </a:r>
          </a:p>
          <a:p>
            <a:r>
              <a:rPr lang="en-US" sz="2400" dirty="0"/>
              <a:t>Where do we register the study (+package)?</a:t>
            </a:r>
          </a:p>
          <a:p>
            <a:pPr lvl="1"/>
            <a:r>
              <a:rPr lang="en-US" sz="2000" dirty="0"/>
              <a:t>Is committing to GitHub enough?</a:t>
            </a:r>
          </a:p>
          <a:p>
            <a:pPr lvl="1"/>
            <a:endParaRPr lang="en-US" sz="2000" dirty="0"/>
          </a:p>
          <a:p>
            <a:endParaRPr lang="en-US" sz="2400" dirty="0"/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8795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1645</TotalTime>
  <Words>375</Words>
  <Application>Microsoft Office PowerPoint</Application>
  <PresentationFormat>On-screen Show (4:3)</PresentationFormat>
  <Paragraphs>96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Reinventing  the study protocol</vt:lpstr>
      <vt:lpstr>Current practice</vt:lpstr>
      <vt:lpstr>Proposed practice</vt:lpstr>
      <vt:lpstr>JnJ (and friends) publish-a-thon</vt:lpstr>
      <vt:lpstr>Publish-a-thon</vt:lpstr>
      <vt:lpstr>Example study</vt:lpstr>
      <vt:lpstr>Review of protocol </vt:lpstr>
      <vt:lpstr>Feasibility assessment</vt:lpstr>
      <vt:lpstr>Study registration &amp; the honor system</vt:lpstr>
      <vt:lpstr>Summary</vt:lpstr>
      <vt:lpstr>Topic of next meeting(s)?</vt:lpstr>
      <vt:lpstr>Next workgroup meeting</vt:lpstr>
    </vt:vector>
  </TitlesOfParts>
  <Company>Johnson &amp; Johnson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Patrick Ryan</dc:creator>
  <cp:lastModifiedBy>Schuemie, Martijn [JRDNL]</cp:lastModifiedBy>
  <cp:revision>463</cp:revision>
  <dcterms:created xsi:type="dcterms:W3CDTF">2013-12-30T14:14:20Z</dcterms:created>
  <dcterms:modified xsi:type="dcterms:W3CDTF">2018-02-01T09:05:16Z</dcterms:modified>
</cp:coreProperties>
</file>