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7432000" cy="36576000"/>
  <p:notesSz cx="6858000" cy="9144000"/>
  <p:defaultTextStyle>
    <a:defPPr>
      <a:defRPr lang="en-US"/>
    </a:defPPr>
    <a:lvl1pPr algn="l" defTabSz="3655510" rtl="0" fontAlgn="base">
      <a:spcBef>
        <a:spcPct val="0"/>
      </a:spcBef>
      <a:spcAft>
        <a:spcPct val="0"/>
      </a:spcAft>
      <a:defRPr sz="7200" kern="1200">
        <a:solidFill>
          <a:schemeClr val="tx1"/>
        </a:solidFill>
        <a:latin typeface="Calibri" pitchFamily="34" charset="0"/>
        <a:ea typeface="+mn-ea"/>
        <a:cs typeface="Arial" charset="0"/>
      </a:defRPr>
    </a:lvl1pPr>
    <a:lvl2pPr marL="1827124" indent="-1342248" algn="l" defTabSz="3655510" rtl="0" fontAlgn="base">
      <a:spcBef>
        <a:spcPct val="0"/>
      </a:spcBef>
      <a:spcAft>
        <a:spcPct val="0"/>
      </a:spcAft>
      <a:defRPr sz="7200" kern="1200">
        <a:solidFill>
          <a:schemeClr val="tx1"/>
        </a:solidFill>
        <a:latin typeface="Calibri" pitchFamily="34" charset="0"/>
        <a:ea typeface="+mn-ea"/>
        <a:cs typeface="Arial" charset="0"/>
      </a:defRPr>
    </a:lvl2pPr>
    <a:lvl3pPr marL="3655510" indent="-2685758" algn="l" defTabSz="3655510" rtl="0" fontAlgn="base">
      <a:spcBef>
        <a:spcPct val="0"/>
      </a:spcBef>
      <a:spcAft>
        <a:spcPct val="0"/>
      </a:spcAft>
      <a:defRPr sz="7200" kern="1200">
        <a:solidFill>
          <a:schemeClr val="tx1"/>
        </a:solidFill>
        <a:latin typeface="Calibri" pitchFamily="34" charset="0"/>
        <a:ea typeface="+mn-ea"/>
        <a:cs typeface="Arial" charset="0"/>
      </a:defRPr>
    </a:lvl3pPr>
    <a:lvl4pPr marL="5483896" indent="-4029268" algn="l" defTabSz="3655510" rtl="0" fontAlgn="base">
      <a:spcBef>
        <a:spcPct val="0"/>
      </a:spcBef>
      <a:spcAft>
        <a:spcPct val="0"/>
      </a:spcAft>
      <a:defRPr sz="7200" kern="1200">
        <a:solidFill>
          <a:schemeClr val="tx1"/>
        </a:solidFill>
        <a:latin typeface="Calibri" pitchFamily="34" charset="0"/>
        <a:ea typeface="+mn-ea"/>
        <a:cs typeface="Arial" charset="0"/>
      </a:defRPr>
    </a:lvl4pPr>
    <a:lvl5pPr marL="7312282" indent="-5372778" algn="l" defTabSz="3655510" rtl="0" fontAlgn="base">
      <a:spcBef>
        <a:spcPct val="0"/>
      </a:spcBef>
      <a:spcAft>
        <a:spcPct val="0"/>
      </a:spcAft>
      <a:defRPr sz="7200" kern="1200">
        <a:solidFill>
          <a:schemeClr val="tx1"/>
        </a:solidFill>
        <a:latin typeface="Calibri" pitchFamily="34" charset="0"/>
        <a:ea typeface="+mn-ea"/>
        <a:cs typeface="Arial" charset="0"/>
      </a:defRPr>
    </a:lvl5pPr>
    <a:lvl6pPr marL="1818284" algn="l" defTabSz="727314" rtl="0" eaLnBrk="1" latinLnBrk="0" hangingPunct="1">
      <a:defRPr sz="7200" kern="1200">
        <a:solidFill>
          <a:schemeClr val="tx1"/>
        </a:solidFill>
        <a:latin typeface="Calibri" pitchFamily="34" charset="0"/>
        <a:ea typeface="+mn-ea"/>
        <a:cs typeface="Arial" charset="0"/>
      </a:defRPr>
    </a:lvl6pPr>
    <a:lvl7pPr marL="2181941" algn="l" defTabSz="727314" rtl="0" eaLnBrk="1" latinLnBrk="0" hangingPunct="1">
      <a:defRPr sz="7200" kern="1200">
        <a:solidFill>
          <a:schemeClr val="tx1"/>
        </a:solidFill>
        <a:latin typeface="Calibri" pitchFamily="34" charset="0"/>
        <a:ea typeface="+mn-ea"/>
        <a:cs typeface="Arial" charset="0"/>
      </a:defRPr>
    </a:lvl7pPr>
    <a:lvl8pPr marL="2545598" algn="l" defTabSz="727314" rtl="0" eaLnBrk="1" latinLnBrk="0" hangingPunct="1">
      <a:defRPr sz="7200" kern="1200">
        <a:solidFill>
          <a:schemeClr val="tx1"/>
        </a:solidFill>
        <a:latin typeface="Calibri" pitchFamily="34" charset="0"/>
        <a:ea typeface="+mn-ea"/>
        <a:cs typeface="Arial" charset="0"/>
      </a:defRPr>
    </a:lvl8pPr>
    <a:lvl9pPr marL="2909255" algn="l" defTabSz="727314" rtl="0" eaLnBrk="1" latinLnBrk="0" hangingPunct="1">
      <a:defRPr sz="7200"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lacketer, Margaret [JRDUS]" initials="CB" lastIdx="1" clrIdx="0"/>
  <p:cmAuthor id="1" name="Voss, Erica " initials="EAV" lastIdx="4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DCF"/>
    <a:srgbClr val="FDEFE9"/>
    <a:srgbClr val="34B233"/>
    <a:srgbClr val="F2F6EA"/>
    <a:srgbClr val="C1E7F7"/>
    <a:srgbClr val="84B9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3714" autoAdjust="0"/>
  </p:normalViewPr>
  <p:slideViewPr>
    <p:cSldViewPr>
      <p:cViewPr>
        <p:scale>
          <a:sx n="50" d="100"/>
          <a:sy n="50" d="100"/>
        </p:scale>
        <p:origin x="-1080" y="-72"/>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defTabSz="4597285">
              <a:defRPr sz="120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defTabSz="4597285">
              <a:defRPr sz="1200">
                <a:cs typeface="Arial" charset="0"/>
              </a:defRPr>
            </a:lvl1pPr>
          </a:lstStyle>
          <a:p>
            <a:pPr>
              <a:defRPr/>
            </a:pPr>
            <a:fld id="{AAB1D58E-0104-4601-8BB8-F4F8BF849D6E}" type="datetimeFigureOut">
              <a:rPr lang="en-US"/>
              <a:pPr>
                <a:defRPr/>
              </a:pPr>
              <a:t>9/8/2015</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defTabSz="4597285">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defTabSz="4597285">
              <a:defRPr sz="1200">
                <a:cs typeface="Arial" charset="0"/>
              </a:defRPr>
            </a:lvl1pPr>
          </a:lstStyle>
          <a:p>
            <a:pPr>
              <a:defRPr/>
            </a:pPr>
            <a:fld id="{45E5DC6F-DCCD-4773-94C0-23F2B6386E37}" type="slidenum">
              <a:rPr lang="en-US"/>
              <a:pPr>
                <a:defRPr/>
              </a:pPr>
              <a:t>‹#›</a:t>
            </a:fld>
            <a:endParaRPr lang="en-US"/>
          </a:p>
        </p:txBody>
      </p:sp>
    </p:spTree>
    <p:extLst>
      <p:ext uri="{BB962C8B-B14F-4D97-AF65-F5344CB8AC3E}">
        <p14:creationId xmlns:p14="http://schemas.microsoft.com/office/powerpoint/2010/main" val="3134614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83614" algn="l" rtl="0" eaLnBrk="0" fontAlgn="base" hangingPunct="0">
      <a:spcBef>
        <a:spcPct val="30000"/>
      </a:spcBef>
      <a:spcAft>
        <a:spcPct val="0"/>
      </a:spcAft>
      <a:defRPr sz="1300" kern="1200">
        <a:solidFill>
          <a:schemeClr val="tx1"/>
        </a:solidFill>
        <a:latin typeface="+mn-lt"/>
        <a:ea typeface="+mn-ea"/>
        <a:cs typeface="+mn-cs"/>
      </a:defRPr>
    </a:lvl2pPr>
    <a:lvl3pPr marL="968489" algn="l" rtl="0" eaLnBrk="0" fontAlgn="base" hangingPunct="0">
      <a:spcBef>
        <a:spcPct val="30000"/>
      </a:spcBef>
      <a:spcAft>
        <a:spcPct val="0"/>
      </a:spcAft>
      <a:defRPr sz="1300" kern="1200">
        <a:solidFill>
          <a:schemeClr val="tx1"/>
        </a:solidFill>
        <a:latin typeface="+mn-lt"/>
        <a:ea typeface="+mn-ea"/>
        <a:cs typeface="+mn-cs"/>
      </a:defRPr>
    </a:lvl3pPr>
    <a:lvl4pPr marL="1453365" algn="l" rtl="0" eaLnBrk="0" fontAlgn="base" hangingPunct="0">
      <a:spcBef>
        <a:spcPct val="30000"/>
      </a:spcBef>
      <a:spcAft>
        <a:spcPct val="0"/>
      </a:spcAft>
      <a:defRPr sz="1300" kern="1200">
        <a:solidFill>
          <a:schemeClr val="tx1"/>
        </a:solidFill>
        <a:latin typeface="+mn-lt"/>
        <a:ea typeface="+mn-ea"/>
        <a:cs typeface="+mn-cs"/>
      </a:defRPr>
    </a:lvl4pPr>
    <a:lvl5pPr marL="1938241" algn="l" rtl="0" eaLnBrk="0" fontAlgn="base" hangingPunct="0">
      <a:spcBef>
        <a:spcPct val="30000"/>
      </a:spcBef>
      <a:spcAft>
        <a:spcPct val="0"/>
      </a:spcAft>
      <a:defRPr sz="1300" kern="1200">
        <a:solidFill>
          <a:schemeClr val="tx1"/>
        </a:solidFill>
        <a:latin typeface="+mn-lt"/>
        <a:ea typeface="+mn-ea"/>
        <a:cs typeface="+mn-cs"/>
      </a:defRPr>
    </a:lvl5pPr>
    <a:lvl6pPr marL="2424319" algn="l" defTabSz="969728" rtl="0" eaLnBrk="1" latinLnBrk="0" hangingPunct="1">
      <a:defRPr sz="1300" kern="1200">
        <a:solidFill>
          <a:schemeClr val="tx1"/>
        </a:solidFill>
        <a:latin typeface="+mn-lt"/>
        <a:ea typeface="+mn-ea"/>
        <a:cs typeface="+mn-cs"/>
      </a:defRPr>
    </a:lvl6pPr>
    <a:lvl7pPr marL="2909183" algn="l" defTabSz="969728" rtl="0" eaLnBrk="1" latinLnBrk="0" hangingPunct="1">
      <a:defRPr sz="1300" kern="1200">
        <a:solidFill>
          <a:schemeClr val="tx1"/>
        </a:solidFill>
        <a:latin typeface="+mn-lt"/>
        <a:ea typeface="+mn-ea"/>
        <a:cs typeface="+mn-cs"/>
      </a:defRPr>
    </a:lvl7pPr>
    <a:lvl8pPr marL="3394046" algn="l" defTabSz="969728" rtl="0" eaLnBrk="1" latinLnBrk="0" hangingPunct="1">
      <a:defRPr sz="1300" kern="1200">
        <a:solidFill>
          <a:schemeClr val="tx1"/>
        </a:solidFill>
        <a:latin typeface="+mn-lt"/>
        <a:ea typeface="+mn-ea"/>
        <a:cs typeface="+mn-cs"/>
      </a:defRPr>
    </a:lvl8pPr>
    <a:lvl9pPr marL="3878910" algn="l" defTabSz="969728"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2143125" y="685800"/>
            <a:ext cx="2571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600">
                <a:solidFill>
                  <a:schemeClr val="tx1"/>
                </a:solidFill>
                <a:latin typeface="Calibri" pitchFamily="34" charset="0"/>
              </a:defRPr>
            </a:lvl1pPr>
            <a:lvl2pPr marL="742950" indent="-285750" eaLnBrk="0" hangingPunct="0">
              <a:spcBef>
                <a:spcPct val="30000"/>
              </a:spcBef>
              <a:defRPr sz="1600">
                <a:solidFill>
                  <a:schemeClr val="tx1"/>
                </a:solidFill>
                <a:latin typeface="Calibri" pitchFamily="34" charset="0"/>
              </a:defRPr>
            </a:lvl2pPr>
            <a:lvl3pPr marL="1143000" indent="-228600" eaLnBrk="0" hangingPunct="0">
              <a:spcBef>
                <a:spcPct val="30000"/>
              </a:spcBef>
              <a:defRPr sz="1600">
                <a:solidFill>
                  <a:schemeClr val="tx1"/>
                </a:solidFill>
                <a:latin typeface="Calibri" pitchFamily="34" charset="0"/>
              </a:defRPr>
            </a:lvl3pPr>
            <a:lvl4pPr marL="1600200" indent="-228600" eaLnBrk="0" hangingPunct="0">
              <a:spcBef>
                <a:spcPct val="30000"/>
              </a:spcBef>
              <a:defRPr sz="1600">
                <a:solidFill>
                  <a:schemeClr val="tx1"/>
                </a:solidFill>
                <a:latin typeface="Calibri" pitchFamily="34" charset="0"/>
              </a:defRPr>
            </a:lvl4pPr>
            <a:lvl5pPr marL="2057400" indent="-228600" eaLnBrk="0" hangingPunct="0">
              <a:spcBef>
                <a:spcPct val="30000"/>
              </a:spcBef>
              <a:defRPr sz="1600">
                <a:solidFill>
                  <a:schemeClr val="tx1"/>
                </a:solidFill>
                <a:latin typeface="Calibri" pitchFamily="34" charset="0"/>
              </a:defRPr>
            </a:lvl5pPr>
            <a:lvl6pPr marL="2514600" indent="-228600" defTabSz="4595813" eaLnBrk="0" fontAlgn="base" hangingPunct="0">
              <a:spcBef>
                <a:spcPct val="30000"/>
              </a:spcBef>
              <a:spcAft>
                <a:spcPct val="0"/>
              </a:spcAft>
              <a:defRPr sz="1600">
                <a:solidFill>
                  <a:schemeClr val="tx1"/>
                </a:solidFill>
                <a:latin typeface="Calibri" pitchFamily="34" charset="0"/>
              </a:defRPr>
            </a:lvl6pPr>
            <a:lvl7pPr marL="2971800" indent="-228600" defTabSz="4595813" eaLnBrk="0" fontAlgn="base" hangingPunct="0">
              <a:spcBef>
                <a:spcPct val="30000"/>
              </a:spcBef>
              <a:spcAft>
                <a:spcPct val="0"/>
              </a:spcAft>
              <a:defRPr sz="1600">
                <a:solidFill>
                  <a:schemeClr val="tx1"/>
                </a:solidFill>
                <a:latin typeface="Calibri" pitchFamily="34" charset="0"/>
              </a:defRPr>
            </a:lvl7pPr>
            <a:lvl8pPr marL="3429000" indent="-228600" defTabSz="4595813" eaLnBrk="0" fontAlgn="base" hangingPunct="0">
              <a:spcBef>
                <a:spcPct val="30000"/>
              </a:spcBef>
              <a:spcAft>
                <a:spcPct val="0"/>
              </a:spcAft>
              <a:defRPr sz="1600">
                <a:solidFill>
                  <a:schemeClr val="tx1"/>
                </a:solidFill>
                <a:latin typeface="Calibri" pitchFamily="34" charset="0"/>
              </a:defRPr>
            </a:lvl8pPr>
            <a:lvl9pPr marL="3886200" indent="-228600" defTabSz="4595813" eaLnBrk="0" fontAlgn="base" hangingPunct="0">
              <a:spcBef>
                <a:spcPct val="30000"/>
              </a:spcBef>
              <a:spcAft>
                <a:spcPct val="0"/>
              </a:spcAft>
              <a:defRPr sz="1600">
                <a:solidFill>
                  <a:schemeClr val="tx1"/>
                </a:solidFill>
                <a:latin typeface="Calibri" pitchFamily="34" charset="0"/>
              </a:defRPr>
            </a:lvl9pPr>
          </a:lstStyle>
          <a:p>
            <a:pPr defTabSz="4595813" eaLnBrk="1" hangingPunct="1">
              <a:spcBef>
                <a:spcPct val="0"/>
              </a:spcBef>
            </a:pPr>
            <a:fld id="{A4ECFABB-215A-44D8-BE70-787466DC1AAB}" type="slidenum">
              <a:rPr lang="en-US" altLang="en-US" sz="1200" smtClean="0"/>
              <a:pPr defTabSz="4595813" eaLnBrk="1" hangingPunct="1">
                <a:spcBef>
                  <a:spcPct val="0"/>
                </a:spcBef>
              </a:pPr>
              <a:t>1</a:t>
            </a:fld>
            <a:endParaRPr lang="en-US"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1362271"/>
            <a:ext cx="23317200" cy="7840133"/>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0726400"/>
            <a:ext cx="19202400" cy="9347200"/>
          </a:xfrm>
        </p:spPr>
        <p:txBody>
          <a:bodyPr/>
          <a:lstStyle>
            <a:lvl1pPr marL="0" indent="0" algn="ctr">
              <a:buNone/>
              <a:defRPr>
                <a:solidFill>
                  <a:schemeClr val="tx1">
                    <a:tint val="75000"/>
                  </a:schemeClr>
                </a:solidFill>
              </a:defRPr>
            </a:lvl1pPr>
            <a:lvl2pPr marL="1828625" indent="0" algn="ctr">
              <a:buNone/>
              <a:defRPr>
                <a:solidFill>
                  <a:schemeClr val="tx1">
                    <a:tint val="75000"/>
                  </a:schemeClr>
                </a:solidFill>
              </a:defRPr>
            </a:lvl2pPr>
            <a:lvl3pPr marL="3657248" indent="0" algn="ctr">
              <a:buNone/>
              <a:defRPr>
                <a:solidFill>
                  <a:schemeClr val="tx1">
                    <a:tint val="75000"/>
                  </a:schemeClr>
                </a:solidFill>
              </a:defRPr>
            </a:lvl3pPr>
            <a:lvl4pPr marL="5485872" indent="0" algn="ctr">
              <a:buNone/>
              <a:defRPr>
                <a:solidFill>
                  <a:schemeClr val="tx1">
                    <a:tint val="75000"/>
                  </a:schemeClr>
                </a:solidFill>
              </a:defRPr>
            </a:lvl4pPr>
            <a:lvl5pPr marL="7314497" indent="0" algn="ctr">
              <a:buNone/>
              <a:defRPr>
                <a:solidFill>
                  <a:schemeClr val="tx1">
                    <a:tint val="75000"/>
                  </a:schemeClr>
                </a:solidFill>
              </a:defRPr>
            </a:lvl5pPr>
            <a:lvl6pPr marL="9143121" indent="0" algn="ctr">
              <a:buNone/>
              <a:defRPr>
                <a:solidFill>
                  <a:schemeClr val="tx1">
                    <a:tint val="75000"/>
                  </a:schemeClr>
                </a:solidFill>
              </a:defRPr>
            </a:lvl6pPr>
            <a:lvl7pPr marL="10971744" indent="0" algn="ctr">
              <a:buNone/>
              <a:defRPr>
                <a:solidFill>
                  <a:schemeClr val="tx1">
                    <a:tint val="75000"/>
                  </a:schemeClr>
                </a:solidFill>
              </a:defRPr>
            </a:lvl7pPr>
            <a:lvl8pPr marL="12800368" indent="0" algn="ctr">
              <a:buNone/>
              <a:defRPr>
                <a:solidFill>
                  <a:schemeClr val="tx1">
                    <a:tint val="75000"/>
                  </a:schemeClr>
                </a:solidFill>
              </a:defRPr>
            </a:lvl8pPr>
            <a:lvl9pPr marL="1462899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82AEEFF-D598-46A7-AEA6-0C8809D48B36}" type="datetimeFigureOut">
              <a:rPr lang="en-US"/>
              <a:pPr>
                <a:defRPr/>
              </a:pPr>
              <a:t>9/8/2015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839EFE-77EE-46B2-BDDF-21B08E0250B6}" type="slidenum">
              <a:rPr lang="en-US"/>
              <a:pPr>
                <a:defRPr/>
              </a:pPr>
              <a:t>‹#›</a:t>
            </a:fld>
            <a:endParaRPr lang="en-US"/>
          </a:p>
        </p:txBody>
      </p:sp>
    </p:spTree>
    <p:extLst>
      <p:ext uri="{BB962C8B-B14F-4D97-AF65-F5344CB8AC3E}">
        <p14:creationId xmlns:p14="http://schemas.microsoft.com/office/powerpoint/2010/main" val="92140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92A705-B5BD-4011-AD0C-E38C652C7519}" type="datetimeFigureOut">
              <a:rPr lang="en-US"/>
              <a:pPr>
                <a:defRPr/>
              </a:pPr>
              <a:t>9/8/2015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31BF2E-4E1B-4C8F-BE65-A8E81706FF65}" type="slidenum">
              <a:rPr lang="en-US"/>
              <a:pPr>
                <a:defRPr/>
              </a:pPr>
              <a:t>‹#›</a:t>
            </a:fld>
            <a:endParaRPr lang="en-US"/>
          </a:p>
        </p:txBody>
      </p:sp>
    </p:spTree>
    <p:extLst>
      <p:ext uri="{BB962C8B-B14F-4D97-AF65-F5344CB8AC3E}">
        <p14:creationId xmlns:p14="http://schemas.microsoft.com/office/powerpoint/2010/main" val="2831400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375826" y="7814739"/>
            <a:ext cx="34561464" cy="1664377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81917" y="7814739"/>
            <a:ext cx="103236710" cy="1664377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E63D67-3A2E-4510-914D-2B2F2568AF45}" type="datetimeFigureOut">
              <a:rPr lang="en-US"/>
              <a:pPr>
                <a:defRPr/>
              </a:pPr>
              <a:t>9/8/2015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DB2CAA-F3FF-43EA-8F49-8487A36D42CE}" type="slidenum">
              <a:rPr lang="en-US"/>
              <a:pPr>
                <a:defRPr/>
              </a:pPr>
              <a:t>‹#›</a:t>
            </a:fld>
            <a:endParaRPr lang="en-US"/>
          </a:p>
        </p:txBody>
      </p:sp>
    </p:spTree>
    <p:extLst>
      <p:ext uri="{BB962C8B-B14F-4D97-AF65-F5344CB8AC3E}">
        <p14:creationId xmlns:p14="http://schemas.microsoft.com/office/powerpoint/2010/main" val="136966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7217EE-D031-489C-AEAD-B9C504D2D117}" type="datetimeFigureOut">
              <a:rPr lang="en-US"/>
              <a:pPr>
                <a:defRPr/>
              </a:pPr>
              <a:t>9/8/2015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742D07-10C2-4F0C-B32C-7066A08DBF69}" type="slidenum">
              <a:rPr lang="en-US"/>
              <a:pPr>
                <a:defRPr/>
              </a:pPr>
              <a:t>‹#›</a:t>
            </a:fld>
            <a:endParaRPr lang="en-US"/>
          </a:p>
        </p:txBody>
      </p:sp>
    </p:spTree>
    <p:extLst>
      <p:ext uri="{BB962C8B-B14F-4D97-AF65-F5344CB8AC3E}">
        <p14:creationId xmlns:p14="http://schemas.microsoft.com/office/powerpoint/2010/main" val="4261378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40" y="23503468"/>
            <a:ext cx="23317200" cy="7264400"/>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40" y="15502474"/>
            <a:ext cx="23317200" cy="8000996"/>
          </a:xfrm>
        </p:spPr>
        <p:txBody>
          <a:bodyPr anchor="b"/>
          <a:lstStyle>
            <a:lvl1pPr marL="0" indent="0">
              <a:buNone/>
              <a:defRPr sz="8000">
                <a:solidFill>
                  <a:schemeClr val="tx1">
                    <a:tint val="75000"/>
                  </a:schemeClr>
                </a:solidFill>
              </a:defRPr>
            </a:lvl1pPr>
            <a:lvl2pPr marL="1828625" indent="0">
              <a:buNone/>
              <a:defRPr sz="7200">
                <a:solidFill>
                  <a:schemeClr val="tx1">
                    <a:tint val="75000"/>
                  </a:schemeClr>
                </a:solidFill>
              </a:defRPr>
            </a:lvl2pPr>
            <a:lvl3pPr marL="3657248" indent="0">
              <a:buNone/>
              <a:defRPr sz="6400">
                <a:solidFill>
                  <a:schemeClr val="tx1">
                    <a:tint val="75000"/>
                  </a:schemeClr>
                </a:solidFill>
              </a:defRPr>
            </a:lvl3pPr>
            <a:lvl4pPr marL="5485872" indent="0">
              <a:buNone/>
              <a:defRPr sz="5600">
                <a:solidFill>
                  <a:schemeClr val="tx1">
                    <a:tint val="75000"/>
                  </a:schemeClr>
                </a:solidFill>
              </a:defRPr>
            </a:lvl4pPr>
            <a:lvl5pPr marL="7314497" indent="0">
              <a:buNone/>
              <a:defRPr sz="5600">
                <a:solidFill>
                  <a:schemeClr val="tx1">
                    <a:tint val="75000"/>
                  </a:schemeClr>
                </a:solidFill>
              </a:defRPr>
            </a:lvl5pPr>
            <a:lvl6pPr marL="9143121" indent="0">
              <a:buNone/>
              <a:defRPr sz="5600">
                <a:solidFill>
                  <a:schemeClr val="tx1">
                    <a:tint val="75000"/>
                  </a:schemeClr>
                </a:solidFill>
              </a:defRPr>
            </a:lvl6pPr>
            <a:lvl7pPr marL="10971744" indent="0">
              <a:buNone/>
              <a:defRPr sz="5600">
                <a:solidFill>
                  <a:schemeClr val="tx1">
                    <a:tint val="75000"/>
                  </a:schemeClr>
                </a:solidFill>
              </a:defRPr>
            </a:lvl7pPr>
            <a:lvl8pPr marL="12800368" indent="0">
              <a:buNone/>
              <a:defRPr sz="5600">
                <a:solidFill>
                  <a:schemeClr val="tx1">
                    <a:tint val="75000"/>
                  </a:schemeClr>
                </a:solidFill>
              </a:defRPr>
            </a:lvl8pPr>
            <a:lvl9pPr marL="14628993"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DBD6CE-7A5A-4481-A917-1CFAEB9A6931}" type="datetimeFigureOut">
              <a:rPr lang="en-US"/>
              <a:pPr>
                <a:defRPr/>
              </a:pPr>
              <a:t>9/8/2015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AFB3D9-D9D4-43BA-B7C0-F979450CDDAE}" type="slidenum">
              <a:rPr lang="en-US"/>
              <a:pPr>
                <a:defRPr/>
              </a:pPr>
              <a:t>‹#›</a:t>
            </a:fld>
            <a:endParaRPr lang="en-US"/>
          </a:p>
        </p:txBody>
      </p:sp>
    </p:spTree>
    <p:extLst>
      <p:ext uri="{BB962C8B-B14F-4D97-AF65-F5344CB8AC3E}">
        <p14:creationId xmlns:p14="http://schemas.microsoft.com/office/powerpoint/2010/main" val="3352852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681915" y="45516800"/>
            <a:ext cx="68899086" cy="128735668"/>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7038203" y="45516800"/>
            <a:ext cx="68899090" cy="128735668"/>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B47F6BC-19EC-4364-A507-84FB431F8A45}" type="datetimeFigureOut">
              <a:rPr lang="en-US"/>
              <a:pPr>
                <a:defRPr/>
              </a:pPr>
              <a:t>9/8/2015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B052D81-3BE2-4D41-A4AF-32A67A6699EA}" type="slidenum">
              <a:rPr lang="en-US"/>
              <a:pPr>
                <a:defRPr/>
              </a:pPr>
              <a:t>‹#›</a:t>
            </a:fld>
            <a:endParaRPr lang="en-US"/>
          </a:p>
        </p:txBody>
      </p:sp>
    </p:spTree>
    <p:extLst>
      <p:ext uri="{BB962C8B-B14F-4D97-AF65-F5344CB8AC3E}">
        <p14:creationId xmlns:p14="http://schemas.microsoft.com/office/powerpoint/2010/main" val="304109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464736"/>
            <a:ext cx="24688800" cy="609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8187269"/>
            <a:ext cx="12120564" cy="3412064"/>
          </a:xfrm>
        </p:spPr>
        <p:txBody>
          <a:bodyPr anchor="b"/>
          <a:lstStyle>
            <a:lvl1pPr marL="0" indent="0">
              <a:buNone/>
              <a:defRPr sz="9600" b="1"/>
            </a:lvl1pPr>
            <a:lvl2pPr marL="1828625" indent="0">
              <a:buNone/>
              <a:defRPr sz="8000" b="1"/>
            </a:lvl2pPr>
            <a:lvl3pPr marL="3657248" indent="0">
              <a:buNone/>
              <a:defRPr sz="7200" b="1"/>
            </a:lvl3pPr>
            <a:lvl4pPr marL="5485872" indent="0">
              <a:buNone/>
              <a:defRPr sz="6400" b="1"/>
            </a:lvl4pPr>
            <a:lvl5pPr marL="7314497" indent="0">
              <a:buNone/>
              <a:defRPr sz="6400" b="1"/>
            </a:lvl5pPr>
            <a:lvl6pPr marL="9143121" indent="0">
              <a:buNone/>
              <a:defRPr sz="6400" b="1"/>
            </a:lvl6pPr>
            <a:lvl7pPr marL="10971744" indent="0">
              <a:buNone/>
              <a:defRPr sz="6400" b="1"/>
            </a:lvl7pPr>
            <a:lvl8pPr marL="12800368" indent="0">
              <a:buNone/>
              <a:defRPr sz="6400" b="1"/>
            </a:lvl8pPr>
            <a:lvl9pPr marL="14628993"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371600" y="11599333"/>
            <a:ext cx="12120564"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7" y="8187269"/>
            <a:ext cx="12125326" cy="3412064"/>
          </a:xfrm>
        </p:spPr>
        <p:txBody>
          <a:bodyPr anchor="b"/>
          <a:lstStyle>
            <a:lvl1pPr marL="0" indent="0">
              <a:buNone/>
              <a:defRPr sz="9600" b="1"/>
            </a:lvl1pPr>
            <a:lvl2pPr marL="1828625" indent="0">
              <a:buNone/>
              <a:defRPr sz="8000" b="1"/>
            </a:lvl2pPr>
            <a:lvl3pPr marL="3657248" indent="0">
              <a:buNone/>
              <a:defRPr sz="7200" b="1"/>
            </a:lvl3pPr>
            <a:lvl4pPr marL="5485872" indent="0">
              <a:buNone/>
              <a:defRPr sz="6400" b="1"/>
            </a:lvl4pPr>
            <a:lvl5pPr marL="7314497" indent="0">
              <a:buNone/>
              <a:defRPr sz="6400" b="1"/>
            </a:lvl5pPr>
            <a:lvl6pPr marL="9143121" indent="0">
              <a:buNone/>
              <a:defRPr sz="6400" b="1"/>
            </a:lvl6pPr>
            <a:lvl7pPr marL="10971744" indent="0">
              <a:buNone/>
              <a:defRPr sz="6400" b="1"/>
            </a:lvl7pPr>
            <a:lvl8pPr marL="12800368" indent="0">
              <a:buNone/>
              <a:defRPr sz="6400" b="1"/>
            </a:lvl8pPr>
            <a:lvl9pPr marL="14628993"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3935077" y="11599333"/>
            <a:ext cx="12125326"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F106442-25EB-4A46-9CB8-B80E7D3C8F17}" type="datetimeFigureOut">
              <a:rPr lang="en-US"/>
              <a:pPr>
                <a:defRPr/>
              </a:pPr>
              <a:t>9/8/2015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78B7C27-F1F0-48DC-960C-FC998695ED2C}" type="slidenum">
              <a:rPr lang="en-US"/>
              <a:pPr>
                <a:defRPr/>
              </a:pPr>
              <a:t>‹#›</a:t>
            </a:fld>
            <a:endParaRPr lang="en-US"/>
          </a:p>
        </p:txBody>
      </p:sp>
    </p:spTree>
    <p:extLst>
      <p:ext uri="{BB962C8B-B14F-4D97-AF65-F5344CB8AC3E}">
        <p14:creationId xmlns:p14="http://schemas.microsoft.com/office/powerpoint/2010/main" val="398130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50CA672-7848-44F3-9385-E54D81F5E1DC}" type="datetimeFigureOut">
              <a:rPr lang="en-US"/>
              <a:pPr>
                <a:defRPr/>
              </a:pPr>
              <a:t>9/8/2015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B857366-A19B-40DE-8BFE-64DB6227324D}" type="slidenum">
              <a:rPr lang="en-US"/>
              <a:pPr>
                <a:defRPr/>
              </a:pPr>
              <a:t>‹#›</a:t>
            </a:fld>
            <a:endParaRPr lang="en-US"/>
          </a:p>
        </p:txBody>
      </p:sp>
    </p:spTree>
    <p:extLst>
      <p:ext uri="{BB962C8B-B14F-4D97-AF65-F5344CB8AC3E}">
        <p14:creationId xmlns:p14="http://schemas.microsoft.com/office/powerpoint/2010/main" val="127495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D777D6-3964-4E01-A983-ACFBDF9A21E8}" type="datetimeFigureOut">
              <a:rPr lang="en-US"/>
              <a:pPr>
                <a:defRPr/>
              </a:pPr>
              <a:t>9/8/2015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72911BA-6AD8-4E01-91C4-3CBD7C00EA5B}" type="slidenum">
              <a:rPr lang="en-US"/>
              <a:pPr>
                <a:defRPr/>
              </a:pPr>
              <a:t>‹#›</a:t>
            </a:fld>
            <a:endParaRPr lang="en-US"/>
          </a:p>
        </p:txBody>
      </p:sp>
    </p:spTree>
    <p:extLst>
      <p:ext uri="{BB962C8B-B14F-4D97-AF65-F5344CB8AC3E}">
        <p14:creationId xmlns:p14="http://schemas.microsoft.com/office/powerpoint/2010/main" val="1965719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3" y="1456267"/>
            <a:ext cx="9024940" cy="619760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0725151" y="1456270"/>
            <a:ext cx="15335250" cy="31216604"/>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3" y="7653870"/>
            <a:ext cx="9024940" cy="25019004"/>
          </a:xfrm>
        </p:spPr>
        <p:txBody>
          <a:bodyPr/>
          <a:lstStyle>
            <a:lvl1pPr marL="0" indent="0">
              <a:buNone/>
              <a:defRPr sz="5600"/>
            </a:lvl1pPr>
            <a:lvl2pPr marL="1828625" indent="0">
              <a:buNone/>
              <a:defRPr sz="4800"/>
            </a:lvl2pPr>
            <a:lvl3pPr marL="3657248" indent="0">
              <a:buNone/>
              <a:defRPr sz="4100"/>
            </a:lvl3pPr>
            <a:lvl4pPr marL="5485872" indent="0">
              <a:buNone/>
              <a:defRPr sz="3600"/>
            </a:lvl4pPr>
            <a:lvl5pPr marL="7314497" indent="0">
              <a:buNone/>
              <a:defRPr sz="3600"/>
            </a:lvl5pPr>
            <a:lvl6pPr marL="9143121" indent="0">
              <a:buNone/>
              <a:defRPr sz="3600"/>
            </a:lvl6pPr>
            <a:lvl7pPr marL="10971744" indent="0">
              <a:buNone/>
              <a:defRPr sz="3600"/>
            </a:lvl7pPr>
            <a:lvl8pPr marL="12800368" indent="0">
              <a:buNone/>
              <a:defRPr sz="3600"/>
            </a:lvl8pPr>
            <a:lvl9pPr marL="14628993" indent="0">
              <a:buNone/>
              <a:defRPr sz="3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CA9126-705A-4364-8931-6D4A78DFFC4B}" type="datetimeFigureOut">
              <a:rPr lang="en-US"/>
              <a:pPr>
                <a:defRPr/>
              </a:pPr>
              <a:t>9/8/2015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76D6B1-DD9A-4ECE-A2DA-F699EF775BFF}" type="slidenum">
              <a:rPr lang="en-US"/>
              <a:pPr>
                <a:defRPr/>
              </a:pPr>
              <a:t>‹#›</a:t>
            </a:fld>
            <a:endParaRPr lang="en-US"/>
          </a:p>
        </p:txBody>
      </p:sp>
    </p:spTree>
    <p:extLst>
      <p:ext uri="{BB962C8B-B14F-4D97-AF65-F5344CB8AC3E}">
        <p14:creationId xmlns:p14="http://schemas.microsoft.com/office/powerpoint/2010/main" val="961811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25603202"/>
            <a:ext cx="16459200" cy="3022604"/>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5376864" y="3268133"/>
            <a:ext cx="16459200" cy="21945600"/>
          </a:xfrm>
        </p:spPr>
        <p:txBody>
          <a:bodyPr rtlCol="0">
            <a:normAutofit/>
          </a:bodyPr>
          <a:lstStyle>
            <a:lvl1pPr marL="0" indent="0">
              <a:buNone/>
              <a:defRPr sz="12800"/>
            </a:lvl1pPr>
            <a:lvl2pPr marL="1828625" indent="0">
              <a:buNone/>
              <a:defRPr sz="11200"/>
            </a:lvl2pPr>
            <a:lvl3pPr marL="3657248" indent="0">
              <a:buNone/>
              <a:defRPr sz="9600"/>
            </a:lvl3pPr>
            <a:lvl4pPr marL="5485872" indent="0">
              <a:buNone/>
              <a:defRPr sz="8000"/>
            </a:lvl4pPr>
            <a:lvl5pPr marL="7314497" indent="0">
              <a:buNone/>
              <a:defRPr sz="8000"/>
            </a:lvl5pPr>
            <a:lvl6pPr marL="9143121" indent="0">
              <a:buNone/>
              <a:defRPr sz="8000"/>
            </a:lvl6pPr>
            <a:lvl7pPr marL="10971744" indent="0">
              <a:buNone/>
              <a:defRPr sz="8000"/>
            </a:lvl7pPr>
            <a:lvl8pPr marL="12800368" indent="0">
              <a:buNone/>
              <a:defRPr sz="8000"/>
            </a:lvl8pPr>
            <a:lvl9pPr marL="14628993" indent="0">
              <a:buNone/>
              <a:defRPr sz="8000"/>
            </a:lvl9pPr>
          </a:lstStyle>
          <a:p>
            <a:pPr lvl="0"/>
            <a:endParaRPr lang="en-US" noProof="0" dirty="0" smtClean="0"/>
          </a:p>
        </p:txBody>
      </p:sp>
      <p:sp>
        <p:nvSpPr>
          <p:cNvPr id="4" name="Text Placeholder 3"/>
          <p:cNvSpPr>
            <a:spLocks noGrp="1"/>
          </p:cNvSpPr>
          <p:nvPr>
            <p:ph type="body" sz="half" idx="2"/>
          </p:nvPr>
        </p:nvSpPr>
        <p:spPr>
          <a:xfrm>
            <a:off x="5376864" y="28625806"/>
            <a:ext cx="16459200" cy="4292596"/>
          </a:xfrm>
        </p:spPr>
        <p:txBody>
          <a:bodyPr/>
          <a:lstStyle>
            <a:lvl1pPr marL="0" indent="0">
              <a:buNone/>
              <a:defRPr sz="5600"/>
            </a:lvl1pPr>
            <a:lvl2pPr marL="1828625" indent="0">
              <a:buNone/>
              <a:defRPr sz="4800"/>
            </a:lvl2pPr>
            <a:lvl3pPr marL="3657248" indent="0">
              <a:buNone/>
              <a:defRPr sz="4100"/>
            </a:lvl3pPr>
            <a:lvl4pPr marL="5485872" indent="0">
              <a:buNone/>
              <a:defRPr sz="3600"/>
            </a:lvl4pPr>
            <a:lvl5pPr marL="7314497" indent="0">
              <a:buNone/>
              <a:defRPr sz="3600"/>
            </a:lvl5pPr>
            <a:lvl6pPr marL="9143121" indent="0">
              <a:buNone/>
              <a:defRPr sz="3600"/>
            </a:lvl6pPr>
            <a:lvl7pPr marL="10971744" indent="0">
              <a:buNone/>
              <a:defRPr sz="3600"/>
            </a:lvl7pPr>
            <a:lvl8pPr marL="12800368" indent="0">
              <a:buNone/>
              <a:defRPr sz="3600"/>
            </a:lvl8pPr>
            <a:lvl9pPr marL="14628993" indent="0">
              <a:buNone/>
              <a:defRPr sz="3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F5FFFB-1424-43B1-AB14-19065E4996B2}" type="datetimeFigureOut">
              <a:rPr lang="en-US"/>
              <a:pPr>
                <a:defRPr/>
              </a:pPr>
              <a:t>9/8/2015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F58805-FB9B-4E65-AB54-63D7E0ABBDD8}" type="slidenum">
              <a:rPr lang="en-US"/>
              <a:pPr>
                <a:defRPr/>
              </a:pPr>
              <a:t>‹#›</a:t>
            </a:fld>
            <a:endParaRPr lang="en-US"/>
          </a:p>
        </p:txBody>
      </p:sp>
    </p:spTree>
    <p:extLst>
      <p:ext uri="{BB962C8B-B14F-4D97-AF65-F5344CB8AC3E}">
        <p14:creationId xmlns:p14="http://schemas.microsoft.com/office/powerpoint/2010/main" val="948130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71321" y="1464028"/>
            <a:ext cx="2468936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5724" tIns="182862" rIns="365724" bIns="182862"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1371321" y="8533695"/>
            <a:ext cx="24689360" cy="24139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5724" tIns="182862" rIns="365724" bIns="182862"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371321" y="33899592"/>
            <a:ext cx="6401360" cy="1948510"/>
          </a:xfrm>
          <a:prstGeom prst="rect">
            <a:avLst/>
          </a:prstGeom>
        </p:spPr>
        <p:txBody>
          <a:bodyPr vert="horz" wrap="square" lIns="365724" tIns="182862" rIns="365724" bIns="182862" numCol="1" anchor="ctr" anchorCtr="0" compatLnSpc="1">
            <a:prstTxWarp prst="textNoShape">
              <a:avLst/>
            </a:prstTxWarp>
          </a:bodyPr>
          <a:lstStyle>
            <a:lvl1pPr defTabSz="3656680">
              <a:defRPr sz="4800">
                <a:solidFill>
                  <a:srgbClr val="898989"/>
                </a:solidFill>
                <a:cs typeface="Arial" charset="0"/>
              </a:defRPr>
            </a:lvl1pPr>
          </a:lstStyle>
          <a:p>
            <a:pPr>
              <a:defRPr/>
            </a:pPr>
            <a:fld id="{AB7E2940-FACA-459F-A3F2-23253A4BDA3A}" type="datetimeFigureOut">
              <a:rPr lang="en-US"/>
              <a:pPr>
                <a:defRPr/>
              </a:pPr>
              <a:t>9/8/2015</a:t>
            </a:fld>
            <a:endParaRPr lang="en-US"/>
          </a:p>
        </p:txBody>
      </p:sp>
      <p:sp>
        <p:nvSpPr>
          <p:cNvPr id="5" name="Footer Placeholder 4"/>
          <p:cNvSpPr>
            <a:spLocks noGrp="1"/>
          </p:cNvSpPr>
          <p:nvPr>
            <p:ph type="ftr" sz="quarter" idx="3"/>
          </p:nvPr>
        </p:nvSpPr>
        <p:spPr>
          <a:xfrm>
            <a:off x="9372321" y="33899592"/>
            <a:ext cx="8687360" cy="1948510"/>
          </a:xfrm>
          <a:prstGeom prst="rect">
            <a:avLst/>
          </a:prstGeom>
        </p:spPr>
        <p:txBody>
          <a:bodyPr vert="horz" wrap="square" lIns="365724" tIns="182862" rIns="365724" bIns="182862" numCol="1" anchor="ctr" anchorCtr="0" compatLnSpc="1">
            <a:prstTxWarp prst="textNoShape">
              <a:avLst/>
            </a:prstTxWarp>
          </a:bodyPr>
          <a:lstStyle>
            <a:lvl1pPr algn="ctr" defTabSz="3656680">
              <a:defRPr sz="4800">
                <a:solidFill>
                  <a:srgbClr val="898989"/>
                </a:solidFill>
                <a:cs typeface="Arial" charset="0"/>
              </a:defRPr>
            </a:lvl1pPr>
          </a:lstStyle>
          <a:p>
            <a:pPr>
              <a:defRPr/>
            </a:pPr>
            <a:endParaRPr lang="en-US"/>
          </a:p>
        </p:txBody>
      </p:sp>
      <p:sp>
        <p:nvSpPr>
          <p:cNvPr id="6" name="Slide Number Placeholder 5"/>
          <p:cNvSpPr>
            <a:spLocks noGrp="1"/>
          </p:cNvSpPr>
          <p:nvPr>
            <p:ph type="sldNum" sz="quarter" idx="4"/>
          </p:nvPr>
        </p:nvSpPr>
        <p:spPr>
          <a:xfrm>
            <a:off x="19659321" y="33899592"/>
            <a:ext cx="6401360" cy="1948510"/>
          </a:xfrm>
          <a:prstGeom prst="rect">
            <a:avLst/>
          </a:prstGeom>
        </p:spPr>
        <p:txBody>
          <a:bodyPr vert="horz" wrap="square" lIns="365724" tIns="182862" rIns="365724" bIns="182862" numCol="1" anchor="ctr" anchorCtr="0" compatLnSpc="1">
            <a:prstTxWarp prst="textNoShape">
              <a:avLst/>
            </a:prstTxWarp>
          </a:bodyPr>
          <a:lstStyle>
            <a:lvl1pPr algn="r" defTabSz="3656680">
              <a:defRPr sz="4800">
                <a:solidFill>
                  <a:srgbClr val="898989"/>
                </a:solidFill>
                <a:cs typeface="Arial" charset="0"/>
              </a:defRPr>
            </a:lvl1pPr>
          </a:lstStyle>
          <a:p>
            <a:pPr>
              <a:defRPr/>
            </a:pPr>
            <a:fld id="{DA7AD5B6-5DBB-423A-B129-4C53F92BE2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5510" rtl="0" eaLnBrk="0" fontAlgn="base" hangingPunct="0">
        <a:spcBef>
          <a:spcPct val="0"/>
        </a:spcBef>
        <a:spcAft>
          <a:spcPct val="0"/>
        </a:spcAft>
        <a:defRPr sz="17600" kern="1200">
          <a:solidFill>
            <a:schemeClr val="tx1"/>
          </a:solidFill>
          <a:latin typeface="+mj-lt"/>
          <a:ea typeface="+mj-ea"/>
          <a:cs typeface="+mj-cs"/>
        </a:defRPr>
      </a:lvl1pPr>
      <a:lvl2pPr algn="ctr" defTabSz="3655510" rtl="0" eaLnBrk="0" fontAlgn="base" hangingPunct="0">
        <a:spcBef>
          <a:spcPct val="0"/>
        </a:spcBef>
        <a:spcAft>
          <a:spcPct val="0"/>
        </a:spcAft>
        <a:defRPr sz="17600">
          <a:solidFill>
            <a:schemeClr val="tx1"/>
          </a:solidFill>
          <a:latin typeface="Calibri" pitchFamily="34" charset="0"/>
        </a:defRPr>
      </a:lvl2pPr>
      <a:lvl3pPr algn="ctr" defTabSz="3655510" rtl="0" eaLnBrk="0" fontAlgn="base" hangingPunct="0">
        <a:spcBef>
          <a:spcPct val="0"/>
        </a:spcBef>
        <a:spcAft>
          <a:spcPct val="0"/>
        </a:spcAft>
        <a:defRPr sz="17600">
          <a:solidFill>
            <a:schemeClr val="tx1"/>
          </a:solidFill>
          <a:latin typeface="Calibri" pitchFamily="34" charset="0"/>
        </a:defRPr>
      </a:lvl3pPr>
      <a:lvl4pPr algn="ctr" defTabSz="3655510" rtl="0" eaLnBrk="0" fontAlgn="base" hangingPunct="0">
        <a:spcBef>
          <a:spcPct val="0"/>
        </a:spcBef>
        <a:spcAft>
          <a:spcPct val="0"/>
        </a:spcAft>
        <a:defRPr sz="17600">
          <a:solidFill>
            <a:schemeClr val="tx1"/>
          </a:solidFill>
          <a:latin typeface="Calibri" pitchFamily="34" charset="0"/>
        </a:defRPr>
      </a:lvl4pPr>
      <a:lvl5pPr algn="ctr" defTabSz="3655510" rtl="0" eaLnBrk="0" fontAlgn="base" hangingPunct="0">
        <a:spcBef>
          <a:spcPct val="0"/>
        </a:spcBef>
        <a:spcAft>
          <a:spcPct val="0"/>
        </a:spcAft>
        <a:defRPr sz="17600">
          <a:solidFill>
            <a:schemeClr val="tx1"/>
          </a:solidFill>
          <a:latin typeface="Calibri" pitchFamily="34" charset="0"/>
        </a:defRPr>
      </a:lvl5pPr>
      <a:lvl6pPr marL="484864" algn="ctr" defTabSz="3656680" rtl="0" fontAlgn="base">
        <a:spcBef>
          <a:spcPct val="0"/>
        </a:spcBef>
        <a:spcAft>
          <a:spcPct val="0"/>
        </a:spcAft>
        <a:defRPr sz="17600">
          <a:solidFill>
            <a:schemeClr val="tx1"/>
          </a:solidFill>
          <a:latin typeface="Calibri" pitchFamily="34" charset="0"/>
        </a:defRPr>
      </a:lvl6pPr>
      <a:lvl7pPr marL="969728" algn="ctr" defTabSz="3656680" rtl="0" fontAlgn="base">
        <a:spcBef>
          <a:spcPct val="0"/>
        </a:spcBef>
        <a:spcAft>
          <a:spcPct val="0"/>
        </a:spcAft>
        <a:defRPr sz="17600">
          <a:solidFill>
            <a:schemeClr val="tx1"/>
          </a:solidFill>
          <a:latin typeface="Calibri" pitchFamily="34" charset="0"/>
        </a:defRPr>
      </a:lvl7pPr>
      <a:lvl8pPr marL="1454591" algn="ctr" defTabSz="3656680" rtl="0" fontAlgn="base">
        <a:spcBef>
          <a:spcPct val="0"/>
        </a:spcBef>
        <a:spcAft>
          <a:spcPct val="0"/>
        </a:spcAft>
        <a:defRPr sz="17600">
          <a:solidFill>
            <a:schemeClr val="tx1"/>
          </a:solidFill>
          <a:latin typeface="Calibri" pitchFamily="34" charset="0"/>
        </a:defRPr>
      </a:lvl8pPr>
      <a:lvl9pPr marL="1939455" algn="ctr" defTabSz="3656680" rtl="0" fontAlgn="base">
        <a:spcBef>
          <a:spcPct val="0"/>
        </a:spcBef>
        <a:spcAft>
          <a:spcPct val="0"/>
        </a:spcAft>
        <a:defRPr sz="17600">
          <a:solidFill>
            <a:schemeClr val="tx1"/>
          </a:solidFill>
          <a:latin typeface="Calibri" pitchFamily="34" charset="0"/>
        </a:defRPr>
      </a:lvl9pPr>
    </p:titleStyle>
    <p:bodyStyle>
      <a:lvl1pPr marL="727314" indent="-727314" algn="l" defTabSz="3655510" rtl="0" eaLnBrk="0" fontAlgn="base" hangingPunct="0">
        <a:spcBef>
          <a:spcPct val="20000"/>
        </a:spcBef>
        <a:spcAft>
          <a:spcPct val="0"/>
        </a:spcAft>
        <a:buFont typeface="Arial" charset="0"/>
        <a:buChar char="•"/>
        <a:defRPr sz="12800" kern="1200">
          <a:solidFill>
            <a:schemeClr val="tx1"/>
          </a:solidFill>
          <a:latin typeface="+mn-lt"/>
          <a:ea typeface="+mn-ea"/>
          <a:cs typeface="+mn-cs"/>
        </a:defRPr>
      </a:lvl1pPr>
      <a:lvl2pPr marL="1309418" indent="521494" algn="l" defTabSz="3655510" rtl="0" eaLnBrk="0" fontAlgn="base" hangingPunct="0">
        <a:spcBef>
          <a:spcPct val="20000"/>
        </a:spcBef>
        <a:spcAft>
          <a:spcPct val="0"/>
        </a:spcAft>
        <a:buFont typeface="Arial" charset="0"/>
        <a:buChar char="–"/>
        <a:defRPr sz="11200" kern="1200">
          <a:solidFill>
            <a:schemeClr val="tx1"/>
          </a:solidFill>
          <a:latin typeface="+mn-lt"/>
          <a:ea typeface="+mn-ea"/>
          <a:cs typeface="+mn-cs"/>
        </a:defRPr>
      </a:lvl2pPr>
      <a:lvl3pPr marL="4569703" indent="-912931" algn="l" defTabSz="3655510" rtl="0" eaLnBrk="0" fontAlgn="base" hangingPunct="0">
        <a:spcBef>
          <a:spcPct val="20000"/>
        </a:spcBef>
        <a:spcAft>
          <a:spcPct val="0"/>
        </a:spcAft>
        <a:buFont typeface="Arial" charset="0"/>
        <a:buChar char="•"/>
        <a:defRPr sz="9600" kern="1200">
          <a:solidFill>
            <a:schemeClr val="tx1"/>
          </a:solidFill>
          <a:latin typeface="+mn-lt"/>
          <a:ea typeface="+mn-ea"/>
          <a:cs typeface="+mn-cs"/>
        </a:defRPr>
      </a:lvl3pPr>
      <a:lvl4pPr marL="6398089" indent="-912931" algn="l" defTabSz="3655510" rtl="0" eaLnBrk="0" fontAlgn="base" hangingPunct="0">
        <a:spcBef>
          <a:spcPct val="20000"/>
        </a:spcBef>
        <a:spcAft>
          <a:spcPct val="0"/>
        </a:spcAft>
        <a:buFont typeface="Arial" charset="0"/>
        <a:buChar char="–"/>
        <a:defRPr sz="8000" kern="1200">
          <a:solidFill>
            <a:schemeClr val="tx1"/>
          </a:solidFill>
          <a:latin typeface="+mn-lt"/>
          <a:ea typeface="+mn-ea"/>
          <a:cs typeface="+mn-cs"/>
        </a:defRPr>
      </a:lvl4pPr>
      <a:lvl5pPr marL="8226475" indent="-912931" algn="l" defTabSz="3655510" rtl="0" eaLnBrk="0" fontAlgn="base" hangingPunct="0">
        <a:spcBef>
          <a:spcPct val="20000"/>
        </a:spcBef>
        <a:spcAft>
          <a:spcPct val="0"/>
        </a:spcAft>
        <a:buFont typeface="Arial" charset="0"/>
        <a:buChar char="»"/>
        <a:defRPr sz="8000" kern="1200">
          <a:solidFill>
            <a:schemeClr val="tx1"/>
          </a:solidFill>
          <a:latin typeface="+mn-lt"/>
          <a:ea typeface="+mn-ea"/>
          <a:cs typeface="+mn-cs"/>
        </a:defRPr>
      </a:lvl5pPr>
      <a:lvl6pPr marL="10057432" indent="-914312" algn="l" defTabSz="3657248"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6pPr>
      <a:lvl7pPr marL="11886057" indent="-914312" algn="l" defTabSz="3657248"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7pPr>
      <a:lvl8pPr marL="13714681" indent="-914312" algn="l" defTabSz="3657248"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8pPr>
      <a:lvl9pPr marL="15543304" indent="-914312" algn="l" defTabSz="3657248"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9pPr>
    </p:bodyStyle>
    <p:otherStyle>
      <a:defPPr>
        <a:defRPr lang="en-US"/>
      </a:defPPr>
      <a:lvl1pPr marL="0" algn="l" defTabSz="3657248" rtl="0" eaLnBrk="1" latinLnBrk="0" hangingPunct="1">
        <a:defRPr sz="7200" kern="1200">
          <a:solidFill>
            <a:schemeClr val="tx1"/>
          </a:solidFill>
          <a:latin typeface="+mn-lt"/>
          <a:ea typeface="+mn-ea"/>
          <a:cs typeface="+mn-cs"/>
        </a:defRPr>
      </a:lvl1pPr>
      <a:lvl2pPr marL="1828625" algn="l" defTabSz="3657248" rtl="0" eaLnBrk="1" latinLnBrk="0" hangingPunct="1">
        <a:defRPr sz="7200" kern="1200">
          <a:solidFill>
            <a:schemeClr val="tx1"/>
          </a:solidFill>
          <a:latin typeface="+mn-lt"/>
          <a:ea typeface="+mn-ea"/>
          <a:cs typeface="+mn-cs"/>
        </a:defRPr>
      </a:lvl2pPr>
      <a:lvl3pPr marL="3657248" algn="l" defTabSz="3657248" rtl="0" eaLnBrk="1" latinLnBrk="0" hangingPunct="1">
        <a:defRPr sz="7200" kern="1200">
          <a:solidFill>
            <a:schemeClr val="tx1"/>
          </a:solidFill>
          <a:latin typeface="+mn-lt"/>
          <a:ea typeface="+mn-ea"/>
          <a:cs typeface="+mn-cs"/>
        </a:defRPr>
      </a:lvl3pPr>
      <a:lvl4pPr marL="5485872" algn="l" defTabSz="3657248" rtl="0" eaLnBrk="1" latinLnBrk="0" hangingPunct="1">
        <a:defRPr sz="7200" kern="1200">
          <a:solidFill>
            <a:schemeClr val="tx1"/>
          </a:solidFill>
          <a:latin typeface="+mn-lt"/>
          <a:ea typeface="+mn-ea"/>
          <a:cs typeface="+mn-cs"/>
        </a:defRPr>
      </a:lvl4pPr>
      <a:lvl5pPr marL="7314497" algn="l" defTabSz="3657248" rtl="0" eaLnBrk="1" latinLnBrk="0" hangingPunct="1">
        <a:defRPr sz="7200" kern="1200">
          <a:solidFill>
            <a:schemeClr val="tx1"/>
          </a:solidFill>
          <a:latin typeface="+mn-lt"/>
          <a:ea typeface="+mn-ea"/>
          <a:cs typeface="+mn-cs"/>
        </a:defRPr>
      </a:lvl5pPr>
      <a:lvl6pPr marL="9143121" algn="l" defTabSz="3657248" rtl="0" eaLnBrk="1" latinLnBrk="0" hangingPunct="1">
        <a:defRPr sz="7200" kern="1200">
          <a:solidFill>
            <a:schemeClr val="tx1"/>
          </a:solidFill>
          <a:latin typeface="+mn-lt"/>
          <a:ea typeface="+mn-ea"/>
          <a:cs typeface="+mn-cs"/>
        </a:defRPr>
      </a:lvl6pPr>
      <a:lvl7pPr marL="10971744" algn="l" defTabSz="3657248" rtl="0" eaLnBrk="1" latinLnBrk="0" hangingPunct="1">
        <a:defRPr sz="7200" kern="1200">
          <a:solidFill>
            <a:schemeClr val="tx1"/>
          </a:solidFill>
          <a:latin typeface="+mn-lt"/>
          <a:ea typeface="+mn-ea"/>
          <a:cs typeface="+mn-cs"/>
        </a:defRPr>
      </a:lvl7pPr>
      <a:lvl8pPr marL="12800368" algn="l" defTabSz="3657248" rtl="0" eaLnBrk="1" latinLnBrk="0" hangingPunct="1">
        <a:defRPr sz="7200" kern="1200">
          <a:solidFill>
            <a:schemeClr val="tx1"/>
          </a:solidFill>
          <a:latin typeface="+mn-lt"/>
          <a:ea typeface="+mn-ea"/>
          <a:cs typeface="+mn-cs"/>
        </a:defRPr>
      </a:lvl8pPr>
      <a:lvl9pPr marL="14628993" algn="l" defTabSz="3657248"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www.ohdsi.org/web/wiki/doku.php?id=documentation:software:usagi" TargetMode="External"/><Relationship Id="rId5" Type="http://schemas.openxmlformats.org/officeDocument/2006/relationships/hyperlink" Target="http://www.cdc.gov/nchs/nhanes/about_nhanes.htm" TargetMode="External"/><Relationship Id="rId4" Type="http://schemas.openxmlformats.org/officeDocument/2006/relationships/hyperlink" Target="http://www.ohdsi.org/data-standardization/the-common-data-mod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96713" y="381000"/>
            <a:ext cx="24894607" cy="3051528"/>
          </a:xfrm>
        </p:spPr>
        <p:txBody>
          <a:bodyPr anchor="t">
            <a:noAutofit/>
          </a:bodyPr>
          <a:lstStyle/>
          <a:p>
            <a:pPr algn="l" eaLnBrk="1" hangingPunct="1"/>
            <a:r>
              <a:rPr lang="en-US" altLang="en-US" sz="5200" b="1" dirty="0">
                <a:solidFill>
                  <a:srgbClr val="00B050"/>
                </a:solidFill>
                <a:latin typeface="Verdana" pitchFamily="34" charset="0"/>
                <a:ea typeface="Verdana" pitchFamily="34" charset="0"/>
                <a:cs typeface="Verdana" pitchFamily="34" charset="0"/>
              </a:rPr>
              <a:t>Applying the OMOP Common Data Model to </a:t>
            </a:r>
            <a:r>
              <a:rPr lang="en-US" altLang="en-US" sz="5200" b="1" dirty="0" smtClean="0">
                <a:solidFill>
                  <a:srgbClr val="00B050"/>
                </a:solidFill>
                <a:latin typeface="Verdana" pitchFamily="34" charset="0"/>
                <a:ea typeface="Verdana" pitchFamily="34" charset="0"/>
                <a:cs typeface="Verdana" pitchFamily="34" charset="0"/>
              </a:rPr>
              <a:t>Survey </a:t>
            </a:r>
            <a:r>
              <a:rPr lang="en-US" altLang="en-US" sz="5200" b="1" dirty="0">
                <a:solidFill>
                  <a:srgbClr val="00B050"/>
                </a:solidFill>
                <a:latin typeface="Verdana" pitchFamily="34" charset="0"/>
                <a:ea typeface="Verdana" pitchFamily="34" charset="0"/>
                <a:cs typeface="Verdana" pitchFamily="34" charset="0"/>
              </a:rPr>
              <a:t>Data</a:t>
            </a:r>
            <a:br>
              <a:rPr lang="en-US" altLang="en-US" sz="5200" b="1" dirty="0">
                <a:solidFill>
                  <a:srgbClr val="00B050"/>
                </a:solidFill>
                <a:latin typeface="Verdana" pitchFamily="34" charset="0"/>
                <a:ea typeface="Verdana" pitchFamily="34" charset="0"/>
                <a:cs typeface="Verdana" pitchFamily="34" charset="0"/>
              </a:rPr>
            </a:br>
            <a:r>
              <a:rPr lang="en-US" altLang="en-US" sz="4700" dirty="0" smtClean="0">
                <a:latin typeface="Verdana" pitchFamily="34" charset="0"/>
                <a:ea typeface="Verdana" pitchFamily="34" charset="0"/>
                <a:cs typeface="Verdana" pitchFamily="34" charset="0"/>
              </a:rPr>
              <a:t>Margaret S. </a:t>
            </a:r>
            <a:r>
              <a:rPr lang="en-US" altLang="en-US" sz="4700" dirty="0">
                <a:latin typeface="Verdana" pitchFamily="34" charset="0"/>
                <a:ea typeface="Verdana" pitchFamily="34" charset="0"/>
                <a:cs typeface="Verdana" pitchFamily="34" charset="0"/>
              </a:rPr>
              <a:t>Blacketer, </a:t>
            </a:r>
            <a:r>
              <a:rPr lang="en-US" altLang="en-US" sz="4700" dirty="0" smtClean="0">
                <a:latin typeface="Verdana" pitchFamily="34" charset="0"/>
                <a:ea typeface="Verdana" pitchFamily="34" charset="0"/>
                <a:cs typeface="Verdana" pitchFamily="34" charset="0"/>
              </a:rPr>
              <a:t>MPH</a:t>
            </a:r>
            <a:r>
              <a:rPr lang="en-US" altLang="en-US" sz="4700" baseline="30000" dirty="0" smtClean="0">
                <a:latin typeface="Verdana" pitchFamily="34" charset="0"/>
                <a:ea typeface="Verdana" pitchFamily="34" charset="0"/>
                <a:cs typeface="Verdana" pitchFamily="34" charset="0"/>
              </a:rPr>
              <a:t>1,2</a:t>
            </a:r>
            <a:r>
              <a:rPr lang="en-US" altLang="en-US" sz="4700" dirty="0" smtClean="0">
                <a:latin typeface="Verdana" pitchFamily="34" charset="0"/>
                <a:ea typeface="Verdana" pitchFamily="34" charset="0"/>
                <a:cs typeface="Verdana" pitchFamily="34" charset="0"/>
              </a:rPr>
              <a:t>, </a:t>
            </a:r>
            <a:r>
              <a:rPr lang="en-US" altLang="en-US" sz="4700" dirty="0">
                <a:latin typeface="Verdana" pitchFamily="34" charset="0"/>
                <a:ea typeface="Verdana" pitchFamily="34" charset="0"/>
                <a:cs typeface="Verdana" pitchFamily="34" charset="0"/>
              </a:rPr>
              <a:t>Erica </a:t>
            </a:r>
            <a:r>
              <a:rPr lang="en-US" altLang="en-US" sz="4700" dirty="0" smtClean="0">
                <a:latin typeface="Verdana" pitchFamily="34" charset="0"/>
                <a:ea typeface="Verdana" pitchFamily="34" charset="0"/>
                <a:cs typeface="Verdana" pitchFamily="34" charset="0"/>
              </a:rPr>
              <a:t>A. Voss</a:t>
            </a:r>
            <a:r>
              <a:rPr lang="en-US" altLang="en-US" sz="4700" dirty="0">
                <a:latin typeface="Verdana" pitchFamily="34" charset="0"/>
                <a:ea typeface="Verdana" pitchFamily="34" charset="0"/>
                <a:cs typeface="Verdana" pitchFamily="34" charset="0"/>
              </a:rPr>
              <a:t>, </a:t>
            </a:r>
            <a:r>
              <a:rPr lang="en-US" altLang="en-US" sz="4700" dirty="0" smtClean="0">
                <a:latin typeface="Verdana" pitchFamily="34" charset="0"/>
                <a:ea typeface="Verdana" pitchFamily="34" charset="0"/>
                <a:cs typeface="Verdana" pitchFamily="34" charset="0"/>
              </a:rPr>
              <a:t>MPH</a:t>
            </a:r>
            <a:r>
              <a:rPr lang="en-US" altLang="en-US" sz="4700" baseline="30000" dirty="0">
                <a:latin typeface="Verdana" pitchFamily="34" charset="0"/>
                <a:ea typeface="Verdana" pitchFamily="34" charset="0"/>
                <a:cs typeface="Verdana" pitchFamily="34" charset="0"/>
              </a:rPr>
              <a:t>1,2</a:t>
            </a:r>
            <a:r>
              <a:rPr lang="en-US" altLang="en-US" sz="4700" dirty="0" smtClean="0">
                <a:latin typeface="Verdana" pitchFamily="34" charset="0"/>
                <a:ea typeface="Verdana" pitchFamily="34" charset="0"/>
                <a:cs typeface="Verdana" pitchFamily="34" charset="0"/>
              </a:rPr>
              <a:t>,  </a:t>
            </a:r>
            <a:r>
              <a:rPr lang="en-US" altLang="en-US" sz="4700" dirty="0">
                <a:latin typeface="Verdana" pitchFamily="34" charset="0"/>
                <a:ea typeface="Verdana" pitchFamily="34" charset="0"/>
                <a:cs typeface="Verdana" pitchFamily="34" charset="0"/>
              </a:rPr>
              <a:t>Patrick B. Ryan, </a:t>
            </a:r>
            <a:r>
              <a:rPr lang="en-US" altLang="en-US" sz="4700" dirty="0" smtClean="0">
                <a:latin typeface="Verdana" pitchFamily="34" charset="0"/>
                <a:ea typeface="Verdana" pitchFamily="34" charset="0"/>
                <a:cs typeface="Verdana" pitchFamily="34" charset="0"/>
              </a:rPr>
              <a:t>PhD</a:t>
            </a:r>
            <a:r>
              <a:rPr lang="en-US" altLang="en-US" sz="4700" baseline="30000" dirty="0" smtClean="0">
                <a:latin typeface="Verdana" pitchFamily="34" charset="0"/>
                <a:ea typeface="Verdana" pitchFamily="34" charset="0"/>
                <a:cs typeface="Verdana" pitchFamily="34" charset="0"/>
              </a:rPr>
              <a:t>1,2</a:t>
            </a:r>
            <a:r>
              <a:rPr lang="en-US" altLang="en-US" sz="5100" dirty="0">
                <a:latin typeface="Verdana" pitchFamily="34" charset="0"/>
                <a:ea typeface="Verdana" pitchFamily="34" charset="0"/>
                <a:cs typeface="Verdana" pitchFamily="34" charset="0"/>
              </a:rPr>
              <a:t/>
            </a:r>
            <a:br>
              <a:rPr lang="en-US" altLang="en-US" sz="5100" dirty="0">
                <a:latin typeface="Verdana" pitchFamily="34" charset="0"/>
                <a:ea typeface="Verdana" pitchFamily="34" charset="0"/>
                <a:cs typeface="Verdana" pitchFamily="34" charset="0"/>
              </a:rPr>
            </a:br>
            <a:r>
              <a:rPr lang="en-US" altLang="en-US" sz="2500" baseline="30000" dirty="0">
                <a:latin typeface="Verdana" pitchFamily="34" charset="0"/>
                <a:ea typeface="Verdana" pitchFamily="34" charset="0"/>
                <a:cs typeface="Verdana" pitchFamily="34" charset="0"/>
              </a:rPr>
              <a:t>1</a:t>
            </a:r>
            <a:r>
              <a:rPr lang="en-US" altLang="en-US" sz="2500" dirty="0">
                <a:latin typeface="Verdana" pitchFamily="34" charset="0"/>
                <a:ea typeface="Verdana" pitchFamily="34" charset="0"/>
                <a:cs typeface="Verdana" pitchFamily="34" charset="0"/>
              </a:rPr>
              <a:t>Janssen Research &amp; Development, LLC, Raritan, NJ</a:t>
            </a:r>
            <a:r>
              <a:rPr lang="en-US" altLang="en-US" sz="5100" dirty="0" smtClean="0">
                <a:latin typeface="Verdana" pitchFamily="34" charset="0"/>
                <a:ea typeface="Verdana" pitchFamily="34" charset="0"/>
                <a:cs typeface="Verdana" pitchFamily="34" charset="0"/>
              </a:rPr>
              <a:t/>
            </a:r>
            <a:br>
              <a:rPr lang="en-US" altLang="en-US" sz="5100" dirty="0" smtClean="0">
                <a:latin typeface="Verdana" pitchFamily="34" charset="0"/>
                <a:ea typeface="Verdana" pitchFamily="34" charset="0"/>
                <a:cs typeface="Verdana" pitchFamily="34" charset="0"/>
              </a:rPr>
            </a:br>
            <a:r>
              <a:rPr lang="en-US" altLang="en-US" sz="2500" baseline="30000" dirty="0">
                <a:latin typeface="Verdana" pitchFamily="34" charset="0"/>
                <a:ea typeface="Verdana" pitchFamily="34" charset="0"/>
                <a:cs typeface="Verdana" pitchFamily="34" charset="0"/>
              </a:rPr>
              <a:t>2</a:t>
            </a:r>
            <a:r>
              <a:rPr lang="en-US" altLang="en-US" sz="2500" dirty="0" smtClean="0">
                <a:latin typeface="Verdana" pitchFamily="34" charset="0"/>
                <a:ea typeface="Verdana" pitchFamily="34" charset="0"/>
                <a:cs typeface="Verdana" pitchFamily="34" charset="0"/>
              </a:rPr>
              <a:t>OHDSI collaborators, Observational </a:t>
            </a:r>
            <a:r>
              <a:rPr lang="en-US" altLang="en-US" sz="2500" dirty="0">
                <a:latin typeface="Verdana" pitchFamily="34" charset="0"/>
                <a:ea typeface="Verdana" pitchFamily="34" charset="0"/>
                <a:cs typeface="Verdana" pitchFamily="34" charset="0"/>
              </a:rPr>
              <a:t>Health Data Sciences and Informatics (OHDSI), New York, NY</a:t>
            </a:r>
            <a:r>
              <a:rPr lang="en-US" altLang="en-US" sz="2500" dirty="0" smtClean="0">
                <a:latin typeface="Verdana" pitchFamily="34" charset="0"/>
                <a:ea typeface="Verdana" pitchFamily="34" charset="0"/>
                <a:cs typeface="Verdana" pitchFamily="34" charset="0"/>
              </a:rPr>
              <a:t/>
            </a:r>
            <a:br>
              <a:rPr lang="en-US" altLang="en-US" sz="2500" dirty="0" smtClean="0">
                <a:latin typeface="Verdana" pitchFamily="34" charset="0"/>
                <a:ea typeface="Verdana" pitchFamily="34" charset="0"/>
                <a:cs typeface="Verdana" pitchFamily="34" charset="0"/>
              </a:rPr>
            </a:br>
            <a:endParaRPr lang="en-US" altLang="en-US" sz="8500" dirty="0">
              <a:latin typeface="Verdana" pitchFamily="34" charset="0"/>
              <a:ea typeface="Verdana" pitchFamily="34" charset="0"/>
              <a:cs typeface="Verdana" pitchFamily="34" charset="0"/>
            </a:endParaRPr>
          </a:p>
        </p:txBody>
      </p:sp>
      <p:sp>
        <p:nvSpPr>
          <p:cNvPr id="10" name="Content Placeholder 9"/>
          <p:cNvSpPr>
            <a:spLocks noGrp="1"/>
          </p:cNvSpPr>
          <p:nvPr>
            <p:ph sz="half" idx="2"/>
          </p:nvPr>
        </p:nvSpPr>
        <p:spPr>
          <a:xfrm>
            <a:off x="445180" y="3212675"/>
            <a:ext cx="11533094" cy="21704725"/>
          </a:xfrm>
          <a:ln>
            <a:solidFill>
              <a:schemeClr val="bg1"/>
            </a:solidFill>
          </a:ln>
        </p:spPr>
        <p:txBody>
          <a:bodyPr/>
          <a:lstStyle/>
          <a:p>
            <a:pPr marL="0" indent="0" algn="just">
              <a:buNone/>
              <a:defRPr/>
            </a:pPr>
            <a:r>
              <a:rPr lang="en-US" sz="3200" b="1" dirty="0">
                <a:solidFill>
                  <a:srgbClr val="00B050"/>
                </a:solidFill>
                <a:latin typeface="Verdana" panose="020B0604030504040204" pitchFamily="34" charset="0"/>
                <a:ea typeface="Verdana" panose="020B0604030504040204" pitchFamily="34" charset="0"/>
                <a:cs typeface="Verdana" panose="020B0604030504040204" pitchFamily="34" charset="0"/>
              </a:rPr>
              <a:t>ABSTRACT</a:t>
            </a:r>
            <a:endParaRPr lang="en-US" sz="1000" dirty="0">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r>
              <a:rPr lang="en-US" sz="2000" b="1" dirty="0">
                <a:latin typeface="Verdana" panose="020B0604030504040204" pitchFamily="34" charset="0"/>
                <a:ea typeface="Verdana" panose="020B0604030504040204" pitchFamily="34" charset="0"/>
                <a:cs typeface="Verdana" panose="020B0604030504040204" pitchFamily="34" charset="0"/>
              </a:rPr>
              <a:t>Background:</a:t>
            </a:r>
            <a:r>
              <a:rPr lang="en-US" sz="2000" dirty="0">
                <a:latin typeface="Verdana" panose="020B0604030504040204" pitchFamily="34" charset="0"/>
                <a:ea typeface="Verdana" panose="020B0604030504040204" pitchFamily="34" charset="0"/>
                <a:cs typeface="Verdana" panose="020B0604030504040204" pitchFamily="34" charset="0"/>
              </a:rPr>
              <a:t> The Epidemiology Analytics group at Janssen R&amp;D has successfully transformed the NHANES dataset into the OMOP CDM and this study will examine the methods used to achieve this </a:t>
            </a:r>
            <a:r>
              <a:rPr lang="en-US" sz="2000" dirty="0" smtClean="0">
                <a:latin typeface="Verdana" panose="020B0604030504040204" pitchFamily="34" charset="0"/>
                <a:ea typeface="Verdana" panose="020B0604030504040204" pitchFamily="34" charset="0"/>
                <a:cs typeface="Verdana" panose="020B0604030504040204" pitchFamily="34" charset="0"/>
              </a:rPr>
              <a:t>transformation.</a:t>
            </a:r>
            <a:endParaRPr lang="en-US" sz="2000" dirty="0">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r>
              <a:rPr lang="en-US" sz="2000" b="1" dirty="0">
                <a:latin typeface="Verdana" panose="020B0604030504040204" pitchFamily="34" charset="0"/>
                <a:ea typeface="Verdana" panose="020B0604030504040204" pitchFamily="34" charset="0"/>
                <a:cs typeface="Verdana" panose="020B0604030504040204" pitchFamily="34" charset="0"/>
              </a:rPr>
              <a:t>Objectives:</a:t>
            </a:r>
            <a:r>
              <a:rPr lang="en-US" sz="2000" dirty="0">
                <a:latin typeface="Verdana" panose="020B0604030504040204" pitchFamily="34" charset="0"/>
                <a:ea typeface="Verdana" panose="020B0604030504040204" pitchFamily="34" charset="0"/>
                <a:cs typeface="Verdana" panose="020B0604030504040204" pitchFamily="34" charset="0"/>
              </a:rPr>
              <a:t> Evaluate the feasibility of transforming survey data into </a:t>
            </a:r>
            <a:r>
              <a:rPr lang="en-US" sz="2000" dirty="0" smtClean="0">
                <a:latin typeface="Verdana" panose="020B0604030504040204" pitchFamily="34" charset="0"/>
                <a:ea typeface="Verdana" panose="020B0604030504040204" pitchFamily="34" charset="0"/>
                <a:cs typeface="Verdana" panose="020B0604030504040204" pitchFamily="34" charset="0"/>
              </a:rPr>
              <a:t>CDM.</a:t>
            </a:r>
            <a:endParaRPr lang="en-US" sz="2000" dirty="0">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r>
              <a:rPr lang="en-US" sz="2000" b="1" dirty="0" smtClean="0">
                <a:latin typeface="Verdana" panose="020B0604030504040204" pitchFamily="34" charset="0"/>
                <a:ea typeface="Verdana" panose="020B0604030504040204" pitchFamily="34" charset="0"/>
                <a:cs typeface="Verdana" panose="020B0604030504040204" pitchFamily="34" charset="0"/>
              </a:rPr>
              <a:t>Methods: </a:t>
            </a:r>
            <a:r>
              <a:rPr lang="en-US" sz="2000" dirty="0" smtClean="0">
                <a:latin typeface="Verdana" panose="020B0604030504040204" pitchFamily="34" charset="0"/>
                <a:ea typeface="Verdana" panose="020B0604030504040204" pitchFamily="34" charset="0"/>
                <a:cs typeface="Verdana" panose="020B0604030504040204" pitchFamily="34" charset="0"/>
              </a:rPr>
              <a:t>NHANES variables were loaded into the OHDSI tool </a:t>
            </a:r>
            <a:r>
              <a:rPr lang="en-US" sz="2000" dirty="0" err="1" smtClean="0">
                <a:latin typeface="Verdana" panose="020B0604030504040204" pitchFamily="34" charset="0"/>
                <a:ea typeface="Verdana" panose="020B0604030504040204" pitchFamily="34" charset="0"/>
                <a:cs typeface="Verdana" panose="020B0604030504040204" pitchFamily="34" charset="0"/>
              </a:rPr>
              <a:t>Usagi</a:t>
            </a:r>
            <a:r>
              <a:rPr lang="en-US" sz="2000" dirty="0" smtClean="0">
                <a:latin typeface="Verdana" panose="020B0604030504040204" pitchFamily="34" charset="0"/>
                <a:ea typeface="Verdana" panose="020B0604030504040204" pitchFamily="34" charset="0"/>
                <a:cs typeface="Verdana" panose="020B0604030504040204" pitchFamily="34" charset="0"/>
              </a:rPr>
              <a:t> and mappings were created to link the survey questions to standard concepts. These maps are added to the SOURCE_TO_CONCEPT_MAP table which facilitates the transformation.</a:t>
            </a:r>
          </a:p>
          <a:p>
            <a:pPr marL="0" indent="0" algn="just">
              <a:buNone/>
              <a:defRPr/>
            </a:pPr>
            <a:r>
              <a:rPr lang="en-US" sz="2000" b="1" dirty="0" smtClean="0">
                <a:latin typeface="Verdana" panose="020B0604030504040204" pitchFamily="34" charset="0"/>
                <a:ea typeface="Verdana" panose="020B0604030504040204" pitchFamily="34" charset="0"/>
                <a:cs typeface="Verdana" panose="020B0604030504040204" pitchFamily="34" charset="0"/>
              </a:rPr>
              <a:t>Results</a:t>
            </a:r>
            <a:r>
              <a:rPr lang="en-US" sz="2000" b="1" dirty="0">
                <a:latin typeface="Verdana" panose="020B0604030504040204" pitchFamily="34" charset="0"/>
                <a:ea typeface="Verdana" panose="020B0604030504040204" pitchFamily="34" charset="0"/>
                <a:cs typeface="Verdana" panose="020B0604030504040204" pitchFamily="34" charset="0"/>
              </a:rPr>
              <a:t>:</a:t>
            </a:r>
            <a:r>
              <a:rPr lang="en-US" sz="2000" dirty="0">
                <a:latin typeface="Verdana" panose="020B0604030504040204" pitchFamily="34" charset="0"/>
                <a:ea typeface="Verdana" panose="020B0604030504040204" pitchFamily="34" charset="0"/>
                <a:cs typeface="Verdana" panose="020B0604030504040204" pitchFamily="34" charset="0"/>
              </a:rPr>
              <a:t> </a:t>
            </a:r>
            <a:r>
              <a:rPr lang="en-US" altLang="en-US" sz="2000" dirty="0">
                <a:latin typeface="Verdana" pitchFamily="34" charset="0"/>
              </a:rPr>
              <a:t>There was 100% match between the raw data and transformed data break outs. </a:t>
            </a:r>
            <a:endParaRPr lang="en-US" altLang="en-US" sz="2000" dirty="0" smtClean="0">
              <a:latin typeface="Verdana" pitchFamily="34" charset="0"/>
            </a:endParaRPr>
          </a:p>
          <a:p>
            <a:pPr marL="0" indent="0" algn="just">
              <a:buNone/>
              <a:defRPr/>
            </a:pPr>
            <a:r>
              <a:rPr lang="en-US" sz="2000" b="1" dirty="0" smtClean="0">
                <a:latin typeface="Verdana" panose="020B0604030504040204" pitchFamily="34" charset="0"/>
                <a:ea typeface="Verdana" panose="020B0604030504040204" pitchFamily="34" charset="0"/>
                <a:cs typeface="Verdana" panose="020B0604030504040204" pitchFamily="34" charset="0"/>
              </a:rPr>
              <a:t>Conclusions:</a:t>
            </a:r>
            <a:r>
              <a:rPr lang="en-US" sz="2000" dirty="0">
                <a:latin typeface="Verdana" panose="020B0604030504040204" pitchFamily="34" charset="0"/>
                <a:ea typeface="Verdana" panose="020B0604030504040204" pitchFamily="34" charset="0"/>
                <a:cs typeface="Verdana" panose="020B0604030504040204" pitchFamily="34" charset="0"/>
              </a:rPr>
              <a:t> Survey data is feasible to transform into the CDM as illustrated with NHANES with no information loss from the </a:t>
            </a:r>
            <a:r>
              <a:rPr lang="en-US" sz="2000" dirty="0" smtClean="0">
                <a:latin typeface="Verdana" panose="020B0604030504040204" pitchFamily="34" charset="0"/>
                <a:ea typeface="Verdana" panose="020B0604030504040204" pitchFamily="34" charset="0"/>
                <a:cs typeface="Verdana" panose="020B0604030504040204" pitchFamily="34" charset="0"/>
              </a:rPr>
              <a:t>source</a:t>
            </a:r>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and </a:t>
            </a:r>
            <a:r>
              <a:rPr lang="en-US" sz="2000" dirty="0">
                <a:latin typeface="Verdana" panose="020B0604030504040204" pitchFamily="34" charset="0"/>
                <a:ea typeface="Verdana" panose="020B0604030504040204" pitchFamily="34" charset="0"/>
                <a:cs typeface="Verdana" panose="020B0604030504040204" pitchFamily="34" charset="0"/>
              </a:rPr>
              <a:t>our experience leads us to recommend that a similar process can be followed for other question/response observational data sources, including other surveys and registries.</a:t>
            </a:r>
          </a:p>
          <a:p>
            <a:pPr marL="0" indent="0" algn="just">
              <a:buNone/>
              <a:defRPr/>
            </a:pPr>
            <a:endParaRPr lang="en-US" sz="20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r>
              <a:rPr lang="en-US" sz="3200" b="1" dirty="0">
                <a:solidFill>
                  <a:srgbClr val="00B050"/>
                </a:solidFill>
                <a:latin typeface="Verdana" panose="020B0604030504040204" pitchFamily="34" charset="0"/>
                <a:ea typeface="Verdana" panose="020B0604030504040204" pitchFamily="34" charset="0"/>
                <a:cs typeface="Verdana" panose="020B0604030504040204" pitchFamily="34" charset="0"/>
              </a:rPr>
              <a:t>CONFLICT OF INTEREST STATEMENT</a:t>
            </a:r>
            <a:endParaRPr lang="en-US" sz="3200"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r>
              <a:rPr lang="en-US" sz="2000" dirty="0">
                <a:latin typeface="Verdana" panose="020B0604030504040204" pitchFamily="34" charset="0"/>
                <a:ea typeface="Verdana" panose="020B0604030504040204" pitchFamily="34" charset="0"/>
                <a:cs typeface="Verdana" panose="020B0604030504040204" pitchFamily="34" charset="0"/>
              </a:rPr>
              <a:t>Clair Blacketer, Erica Voss, and Patrick Ryan are full time employees of Janssen Research and Development, a unit of Johnson and Johnson. The work on this study was part of their employment. They also hold pension rights from the company and own stock and stock options.</a:t>
            </a:r>
            <a:endParaRPr lang="en-US" sz="20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endParaRPr lang="en-US" sz="19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r>
              <a:rPr lang="en-US" sz="3200" b="1" dirty="0">
                <a:solidFill>
                  <a:srgbClr val="00B050"/>
                </a:solidFill>
                <a:latin typeface="Verdana" panose="020B0604030504040204" pitchFamily="34" charset="0"/>
                <a:ea typeface="Verdana" panose="020B0604030504040204" pitchFamily="34" charset="0"/>
                <a:cs typeface="Verdana" panose="020B0604030504040204" pitchFamily="34" charset="0"/>
              </a:rPr>
              <a:t>BACKGROUND</a:t>
            </a:r>
          </a:p>
          <a:p>
            <a:pPr algn="just">
              <a:buFont typeface="Wingdings" panose="05000000000000000000" pitchFamily="2" charset="2"/>
              <a:buChar char="q"/>
              <a:defRPr/>
            </a:pPr>
            <a:r>
              <a:rPr lang="en-US" sz="2000" dirty="0">
                <a:latin typeface="Verdana" panose="020B0604030504040204" pitchFamily="34" charset="0"/>
                <a:ea typeface="Verdana" panose="020B0604030504040204" pitchFamily="34" charset="0"/>
                <a:cs typeface="Verdana" panose="020B0604030504040204" pitchFamily="34" charset="0"/>
              </a:rPr>
              <a:t>The Observational Medical Outcomes Partnership (OMOP) Common Data Model (CDM) has been shown to be an effective way to standardize observational health databases but has not been as commonly applied to survey and registry databases as it </a:t>
            </a:r>
            <a:r>
              <a:rPr lang="en-US" sz="2000" dirty="0" smtClean="0">
                <a:latin typeface="Verdana" panose="020B0604030504040204" pitchFamily="34" charset="0"/>
                <a:ea typeface="Verdana" panose="020B0604030504040204" pitchFamily="34" charset="0"/>
                <a:cs typeface="Verdana" panose="020B0604030504040204" pitchFamily="34" charset="0"/>
              </a:rPr>
              <a:t>has </a:t>
            </a:r>
            <a:r>
              <a:rPr lang="en-US" sz="2000" dirty="0">
                <a:latin typeface="Verdana" panose="020B0604030504040204" pitchFamily="34" charset="0"/>
                <a:ea typeface="Verdana" panose="020B0604030504040204" pitchFamily="34" charset="0"/>
                <a:cs typeface="Verdana" panose="020B0604030504040204" pitchFamily="34" charset="0"/>
              </a:rPr>
              <a:t>for electronic health records and administrative </a:t>
            </a:r>
            <a:r>
              <a:rPr lang="en-US" sz="2000" dirty="0" smtClean="0">
                <a:latin typeface="Verdana" panose="020B0604030504040204" pitchFamily="34" charset="0"/>
                <a:ea typeface="Verdana" panose="020B0604030504040204" pitchFamily="34" charset="0"/>
                <a:cs typeface="Verdana" panose="020B0604030504040204" pitchFamily="34" charset="0"/>
              </a:rPr>
              <a:t>claims</a:t>
            </a:r>
            <a:r>
              <a:rPr lang="en-US" sz="2000" baseline="30000" dirty="0" smtClean="0">
                <a:latin typeface="Verdana" panose="020B0604030504040204" pitchFamily="34" charset="0"/>
                <a:ea typeface="Verdana" panose="020B0604030504040204" pitchFamily="34" charset="0"/>
                <a:cs typeface="Verdana" panose="020B0604030504040204" pitchFamily="34" charset="0"/>
              </a:rPr>
              <a:t>1-3,6</a:t>
            </a:r>
            <a:r>
              <a:rPr lang="en-US" sz="2000" dirty="0" smtClean="0">
                <a:latin typeface="Verdana" panose="020B0604030504040204" pitchFamily="34" charset="0"/>
                <a:ea typeface="Verdana" panose="020B0604030504040204" pitchFamily="34" charset="0"/>
                <a:cs typeface="Verdana" panose="020B0604030504040204" pitchFamily="34" charset="0"/>
              </a:rPr>
              <a:t>. </a:t>
            </a:r>
          </a:p>
          <a:p>
            <a:pPr algn="just">
              <a:buFont typeface="Wingdings" panose="05000000000000000000" pitchFamily="2" charset="2"/>
              <a:buChar char="q"/>
              <a:defRPr/>
            </a:pPr>
            <a:r>
              <a:rPr lang="en-US" sz="2000" dirty="0" smtClean="0">
                <a:latin typeface="Verdana" panose="020B0604030504040204" pitchFamily="34" charset="0"/>
                <a:ea typeface="Verdana" panose="020B0604030504040204" pitchFamily="34" charset="0"/>
                <a:cs typeface="Verdana" panose="020B0604030504040204" pitchFamily="34" charset="0"/>
              </a:rPr>
              <a:t>The </a:t>
            </a:r>
            <a:r>
              <a:rPr lang="en-US" sz="2000" dirty="0">
                <a:latin typeface="Verdana" panose="020B0604030504040204" pitchFamily="34" charset="0"/>
                <a:ea typeface="Verdana" panose="020B0604030504040204" pitchFamily="34" charset="0"/>
                <a:cs typeface="Verdana" panose="020B0604030504040204" pitchFamily="34" charset="0"/>
              </a:rPr>
              <a:t>National Health and Nutrition Examination Survey (NHANES) is a program that combines survey information and physical examination results to determine the prevalence of major diseases and risk factors for disease among the U.S. </a:t>
            </a:r>
            <a:r>
              <a:rPr lang="en-US" sz="2000" dirty="0" smtClean="0">
                <a:latin typeface="Verdana" panose="020B0604030504040204" pitchFamily="34" charset="0"/>
                <a:ea typeface="Verdana" panose="020B0604030504040204" pitchFamily="34" charset="0"/>
                <a:cs typeface="Verdana" panose="020B0604030504040204" pitchFamily="34" charset="0"/>
              </a:rPr>
              <a:t>population</a:t>
            </a:r>
            <a:r>
              <a:rPr lang="en-US" sz="2000" baseline="30000" dirty="0" smtClean="0">
                <a:latin typeface="Verdana" panose="020B0604030504040204" pitchFamily="34" charset="0"/>
                <a:ea typeface="Verdana" panose="020B0604030504040204" pitchFamily="34" charset="0"/>
                <a:cs typeface="Verdana" panose="020B0604030504040204" pitchFamily="34" charset="0"/>
              </a:rPr>
              <a:t>4</a:t>
            </a:r>
            <a:r>
              <a:rPr lang="en-US" sz="2000" dirty="0">
                <a:latin typeface="Verdana" panose="020B0604030504040204" pitchFamily="34" charset="0"/>
                <a:ea typeface="Verdana" panose="020B0604030504040204" pitchFamily="34" charset="0"/>
                <a:cs typeface="Verdana" panose="020B0604030504040204" pitchFamily="34" charset="0"/>
              </a:rPr>
              <a:t>. </a:t>
            </a: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algn="just">
              <a:buFont typeface="Wingdings" panose="05000000000000000000" pitchFamily="2" charset="2"/>
              <a:buChar char="q"/>
              <a:defRPr/>
            </a:pPr>
            <a:r>
              <a:rPr lang="en-US" sz="2000" dirty="0">
                <a:latin typeface="Verdana" panose="020B0604030504040204" pitchFamily="34" charset="0"/>
                <a:ea typeface="Verdana" panose="020B0604030504040204" pitchFamily="34" charset="0"/>
                <a:cs typeface="Verdana" panose="020B0604030504040204" pitchFamily="34" charset="0"/>
              </a:rPr>
              <a:t>T</a:t>
            </a:r>
            <a:r>
              <a:rPr lang="en-US" sz="2000" dirty="0" smtClean="0">
                <a:latin typeface="Verdana" panose="020B0604030504040204" pitchFamily="34" charset="0"/>
                <a:ea typeface="Verdana" panose="020B0604030504040204" pitchFamily="34" charset="0"/>
                <a:cs typeface="Verdana" panose="020B0604030504040204" pitchFamily="34" charset="0"/>
              </a:rPr>
              <a:t>he </a:t>
            </a:r>
            <a:r>
              <a:rPr lang="en-US" sz="2000" dirty="0">
                <a:latin typeface="Verdana" panose="020B0604030504040204" pitchFamily="34" charset="0"/>
                <a:ea typeface="Verdana" panose="020B0604030504040204" pitchFamily="34" charset="0"/>
                <a:cs typeface="Verdana" panose="020B0604030504040204" pitchFamily="34" charset="0"/>
              </a:rPr>
              <a:t>NHANES dataset </a:t>
            </a:r>
            <a:r>
              <a:rPr lang="en-US" sz="2000" dirty="0" smtClean="0">
                <a:latin typeface="Verdana" panose="020B0604030504040204" pitchFamily="34" charset="0"/>
                <a:ea typeface="Verdana" panose="020B0604030504040204" pitchFamily="34" charset="0"/>
                <a:cs typeface="Verdana" panose="020B0604030504040204" pitchFamily="34" charset="0"/>
              </a:rPr>
              <a:t>has been successfully into </a:t>
            </a:r>
            <a:r>
              <a:rPr lang="en-US" sz="2000" dirty="0">
                <a:latin typeface="Verdana" panose="020B0604030504040204" pitchFamily="34" charset="0"/>
                <a:ea typeface="Verdana" panose="020B0604030504040204" pitchFamily="34" charset="0"/>
                <a:cs typeface="Verdana" panose="020B0604030504040204" pitchFamily="34" charset="0"/>
              </a:rPr>
              <a:t>the OMOP </a:t>
            </a:r>
            <a:r>
              <a:rPr lang="en-US" sz="2000" dirty="0" smtClean="0">
                <a:latin typeface="Verdana" panose="020B0604030504040204" pitchFamily="34" charset="0"/>
                <a:ea typeface="Verdana" panose="020B0604030504040204" pitchFamily="34" charset="0"/>
                <a:cs typeface="Verdana" panose="020B0604030504040204" pitchFamily="34" charset="0"/>
              </a:rPr>
              <a:t>CDM </a:t>
            </a:r>
            <a:r>
              <a:rPr lang="en-US" sz="2000" dirty="0">
                <a:latin typeface="Verdana" panose="020B0604030504040204" pitchFamily="34" charset="0"/>
                <a:ea typeface="Verdana" panose="020B0604030504040204" pitchFamily="34" charset="0"/>
                <a:cs typeface="Verdana" panose="020B0604030504040204" pitchFamily="34" charset="0"/>
              </a:rPr>
              <a:t>and this study will examine the methods used to achieve this </a:t>
            </a:r>
            <a:r>
              <a:rPr lang="en-US" sz="2000" dirty="0" smtClean="0">
                <a:latin typeface="Verdana" panose="020B0604030504040204" pitchFamily="34" charset="0"/>
                <a:ea typeface="Verdana" panose="020B0604030504040204" pitchFamily="34" charset="0"/>
                <a:cs typeface="Verdana" panose="020B0604030504040204" pitchFamily="34" charset="0"/>
              </a:rPr>
              <a:t>transformation and </a:t>
            </a:r>
            <a:r>
              <a:rPr lang="en-US" sz="2000" dirty="0">
                <a:latin typeface="Verdana" panose="020B0604030504040204" pitchFamily="34" charset="0"/>
                <a:ea typeface="Verdana" panose="020B0604030504040204" pitchFamily="34" charset="0"/>
                <a:cs typeface="Verdana" panose="020B0604030504040204" pitchFamily="34" charset="0"/>
              </a:rPr>
              <a:t>serve as a guide on how to approach the conversion of </a:t>
            </a:r>
            <a:r>
              <a:rPr lang="en-US" sz="2000" dirty="0" smtClean="0">
                <a:latin typeface="Verdana" panose="020B0604030504040204" pitchFamily="34" charset="0"/>
                <a:ea typeface="Verdana" panose="020B0604030504040204" pitchFamily="34" charset="0"/>
                <a:cs typeface="Verdana" panose="020B0604030504040204" pitchFamily="34" charset="0"/>
              </a:rPr>
              <a:t>survey and registry </a:t>
            </a:r>
            <a:r>
              <a:rPr lang="en-US" sz="2000" dirty="0">
                <a:latin typeface="Verdana" panose="020B0604030504040204" pitchFamily="34" charset="0"/>
                <a:ea typeface="Verdana" panose="020B0604030504040204" pitchFamily="34" charset="0"/>
                <a:cs typeface="Verdana" panose="020B0604030504040204" pitchFamily="34" charset="0"/>
              </a:rPr>
              <a:t>data to the </a:t>
            </a:r>
            <a:r>
              <a:rPr lang="en-US" sz="2000" dirty="0" smtClean="0">
                <a:latin typeface="Verdana" panose="020B0604030504040204" pitchFamily="34" charset="0"/>
                <a:ea typeface="Verdana" panose="020B0604030504040204" pitchFamily="34" charset="0"/>
                <a:cs typeface="Verdana" panose="020B0604030504040204" pitchFamily="34" charset="0"/>
              </a:rPr>
              <a:t>OMOP </a:t>
            </a:r>
            <a:r>
              <a:rPr lang="en-US" sz="2000" dirty="0">
                <a:latin typeface="Verdana" panose="020B0604030504040204" pitchFamily="34" charset="0"/>
                <a:ea typeface="Verdana" panose="020B0604030504040204" pitchFamily="34" charset="0"/>
                <a:cs typeface="Verdana" panose="020B0604030504040204" pitchFamily="34" charset="0"/>
              </a:rPr>
              <a:t>CDM with little to no loss of data integrity.</a:t>
            </a:r>
          </a:p>
          <a:p>
            <a:pPr marL="0" indent="0" algn="just">
              <a:buNone/>
              <a:defRPr/>
            </a:pPr>
            <a:endParaRPr lang="en-US" sz="20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r>
              <a:rPr lang="en-US" sz="3200" b="1" dirty="0">
                <a:solidFill>
                  <a:srgbClr val="00B050"/>
                </a:solidFill>
                <a:latin typeface="Verdana" panose="020B0604030504040204" pitchFamily="34" charset="0"/>
                <a:ea typeface="Verdana" panose="020B0604030504040204" pitchFamily="34" charset="0"/>
                <a:cs typeface="Verdana" panose="020B0604030504040204" pitchFamily="34" charset="0"/>
              </a:rPr>
              <a:t>OBJECTIVES</a:t>
            </a:r>
          </a:p>
          <a:p>
            <a:pPr algn="just">
              <a:buFont typeface="Wingdings" panose="05000000000000000000" pitchFamily="2" charset="2"/>
              <a:buChar char="q"/>
              <a:defRPr/>
            </a:pPr>
            <a:r>
              <a:rPr lang="en-US" sz="2000" dirty="0" smtClean="0">
                <a:latin typeface="Verdana" panose="020B0604030504040204" pitchFamily="34" charset="0"/>
                <a:ea typeface="Verdana" panose="020B0604030504040204" pitchFamily="34" charset="0"/>
                <a:cs typeface="Verdana" panose="020B0604030504040204" pitchFamily="34" charset="0"/>
              </a:rPr>
              <a:t>Evaluate the feasibility of transforming survey data into </a:t>
            </a:r>
            <a:r>
              <a:rPr lang="en-US" sz="2000" dirty="0" smtClean="0">
                <a:latin typeface="Verdana" panose="020B0604030504040204" pitchFamily="34" charset="0"/>
                <a:ea typeface="Verdana" panose="020B0604030504040204" pitchFamily="34" charset="0"/>
                <a:cs typeface="Verdana" panose="020B0604030504040204" pitchFamily="34" charset="0"/>
              </a:rPr>
              <a:t>CDM.</a:t>
            </a:r>
            <a:endParaRPr lang="en-US" sz="2000" dirty="0">
              <a:latin typeface="Verdana" panose="020B0604030504040204" pitchFamily="34" charset="0"/>
              <a:ea typeface="Verdana" panose="020B0604030504040204" pitchFamily="34" charset="0"/>
              <a:cs typeface="Verdana" panose="020B0604030504040204" pitchFamily="34" charset="0"/>
            </a:endParaRPr>
          </a:p>
          <a:p>
            <a:pPr algn="just">
              <a:buFont typeface="Wingdings" panose="05000000000000000000" pitchFamily="2" charset="2"/>
              <a:buChar char="q"/>
              <a:defRPr/>
            </a:pPr>
            <a:r>
              <a:rPr lang="en-US" sz="2000" dirty="0">
                <a:latin typeface="Verdana" panose="020B0604030504040204" pitchFamily="34" charset="0"/>
                <a:ea typeface="Verdana" panose="020B0604030504040204" pitchFamily="34" charset="0"/>
                <a:cs typeface="Verdana" panose="020B0604030504040204" pitchFamily="34" charset="0"/>
              </a:rPr>
              <a:t>Assess the completeness of vocabulary mapping for survey questions and responses into standardized </a:t>
            </a:r>
            <a:r>
              <a:rPr lang="en-US" sz="2000" dirty="0" smtClean="0">
                <a:latin typeface="Verdana" panose="020B0604030504040204" pitchFamily="34" charset="0"/>
                <a:ea typeface="Verdana" panose="020B0604030504040204" pitchFamily="34" charset="0"/>
                <a:cs typeface="Verdana" panose="020B0604030504040204" pitchFamily="34" charset="0"/>
              </a:rPr>
              <a:t>vocabularies.</a:t>
            </a: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endParaRPr lang="en-US" sz="19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r>
              <a:rPr lang="en-US" sz="3200" b="1" dirty="0">
                <a:solidFill>
                  <a:srgbClr val="00B050"/>
                </a:solidFill>
                <a:latin typeface="Verdana" panose="020B0604030504040204" pitchFamily="34" charset="0"/>
                <a:ea typeface="Verdana" panose="020B0604030504040204" pitchFamily="34" charset="0"/>
                <a:cs typeface="Verdana" panose="020B0604030504040204" pitchFamily="34" charset="0"/>
              </a:rPr>
              <a:t>METHODS</a:t>
            </a:r>
          </a:p>
          <a:p>
            <a:pPr algn="just">
              <a:buFont typeface="Wingdings" panose="05000000000000000000" pitchFamily="2" charset="2"/>
              <a:buChar char="q"/>
              <a:defRPr/>
            </a:pPr>
            <a:r>
              <a:rPr lang="en-US" sz="2000" dirty="0" smtClean="0">
                <a:latin typeface="Verdana" panose="020B0604030504040204" pitchFamily="34" charset="0"/>
                <a:ea typeface="Verdana" panose="020B0604030504040204" pitchFamily="34" charset="0"/>
                <a:cs typeface="Verdana" panose="020B0604030504040204" pitchFamily="34" charset="0"/>
              </a:rPr>
              <a:t>We will evaluate the feasibility of survey </a:t>
            </a:r>
            <a:r>
              <a:rPr lang="en-US" sz="2000" dirty="0" smtClean="0">
                <a:latin typeface="Verdana" panose="020B0604030504040204" pitchFamily="34" charset="0"/>
                <a:ea typeface="Verdana" panose="020B0604030504040204" pitchFamily="34" charset="0"/>
                <a:cs typeface="Verdana" panose="020B0604030504040204" pitchFamily="34" charset="0"/>
              </a:rPr>
              <a:t>extract, transform, load (ETL)</a:t>
            </a:r>
            <a:r>
              <a:rPr lang="en-US" sz="2000" dirty="0" smtClean="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through examination of our ETL for the NHANES dataset, which is a national open source database comprised largely of data in the form of question/response pairs. </a:t>
            </a:r>
          </a:p>
          <a:p>
            <a:pPr algn="just">
              <a:buFont typeface="Wingdings" panose="05000000000000000000" pitchFamily="2" charset="2"/>
              <a:buChar char="q"/>
              <a:defRPr/>
            </a:pPr>
            <a:r>
              <a:rPr lang="en-US" sz="2000" dirty="0" smtClean="0">
                <a:latin typeface="Verdana" panose="020B0604030504040204" pitchFamily="34" charset="0"/>
                <a:ea typeface="Verdana" panose="020B0604030504040204" pitchFamily="34" charset="0"/>
                <a:cs typeface="Verdana" panose="020B0604030504040204" pitchFamily="34" charset="0"/>
              </a:rPr>
              <a:t>We </a:t>
            </a:r>
            <a:r>
              <a:rPr lang="en-US" sz="2000" dirty="0">
                <a:latin typeface="Verdana" panose="020B0604030504040204" pitchFamily="34" charset="0"/>
                <a:ea typeface="Verdana" panose="020B0604030504040204" pitchFamily="34" charset="0"/>
                <a:cs typeface="Verdana" panose="020B0604030504040204" pitchFamily="34" charset="0"/>
              </a:rPr>
              <a:t>chose to focus on the 2005-2006 Mental Health Depression Screener because each participant aged 18 years and older was an eligible respondent, allowing for a robust set of </a:t>
            </a:r>
            <a:r>
              <a:rPr lang="en-US" sz="2000" dirty="0" smtClean="0">
                <a:latin typeface="Verdana" panose="020B0604030504040204" pitchFamily="34" charset="0"/>
                <a:ea typeface="Verdana" panose="020B0604030504040204" pitchFamily="34" charset="0"/>
                <a:cs typeface="Verdana" panose="020B0604030504040204" pitchFamily="34" charset="0"/>
              </a:rPr>
              <a:t>answers (question DPQ020 will be highlighted throughout as an example of how both a question and response are translated into the CDM).</a:t>
            </a:r>
            <a:endParaRPr lang="en-US" sz="2000" dirty="0">
              <a:latin typeface="Verdana" panose="020B0604030504040204" pitchFamily="34" charset="0"/>
              <a:ea typeface="Verdana" panose="020B0604030504040204" pitchFamily="34" charset="0"/>
              <a:cs typeface="Verdana" panose="020B0604030504040204" pitchFamily="34" charset="0"/>
            </a:endParaRPr>
          </a:p>
          <a:p>
            <a:pPr algn="just">
              <a:buFont typeface="Wingdings" panose="05000000000000000000" pitchFamily="2" charset="2"/>
              <a:buChar char="q"/>
              <a:defRPr/>
            </a:pPr>
            <a:r>
              <a:rPr lang="en-US" sz="2000" dirty="0" smtClean="0">
                <a:latin typeface="Verdana" panose="020B0604030504040204" pitchFamily="34" charset="0"/>
                <a:ea typeface="Verdana" panose="020B0604030504040204" pitchFamily="34" charset="0"/>
                <a:cs typeface="Verdana" panose="020B0604030504040204" pitchFamily="34" charset="0"/>
              </a:rPr>
              <a:t>We </a:t>
            </a:r>
            <a:r>
              <a:rPr lang="en-US" sz="2000" dirty="0">
                <a:latin typeface="Verdana" panose="020B0604030504040204" pitchFamily="34" charset="0"/>
                <a:ea typeface="Verdana" panose="020B0604030504040204" pitchFamily="34" charset="0"/>
                <a:cs typeface="Verdana" panose="020B0604030504040204" pitchFamily="34" charset="0"/>
              </a:rPr>
              <a:t>designed </a:t>
            </a:r>
            <a:r>
              <a:rPr lang="en-US" sz="2000" dirty="0" smtClean="0">
                <a:latin typeface="Verdana" panose="020B0604030504040204" pitchFamily="34" charset="0"/>
                <a:ea typeface="Verdana" panose="020B0604030504040204" pitchFamily="34" charset="0"/>
                <a:cs typeface="Verdana" panose="020B0604030504040204" pitchFamily="34" charset="0"/>
              </a:rPr>
              <a:t>an </a:t>
            </a:r>
            <a:r>
              <a:rPr lang="en-US" sz="2000" dirty="0">
                <a:latin typeface="Verdana" panose="020B0604030504040204" pitchFamily="34" charset="0"/>
                <a:ea typeface="Verdana" panose="020B0604030504040204" pitchFamily="34" charset="0"/>
                <a:cs typeface="Verdana" panose="020B0604030504040204" pitchFamily="34" charset="0"/>
              </a:rPr>
              <a:t>ETL process for survey questionnaires in columnar format (each question is a field, each response is a record)  into the </a:t>
            </a:r>
            <a:r>
              <a:rPr lang="en-US" sz="2000" dirty="0" smtClean="0">
                <a:latin typeface="Verdana" panose="020B0604030504040204" pitchFamily="34" charset="0"/>
                <a:ea typeface="Verdana" panose="020B0604030504040204" pitchFamily="34" charset="0"/>
                <a:cs typeface="Verdana" panose="020B0604030504040204" pitchFamily="34" charset="0"/>
              </a:rPr>
              <a:t>entity, attribute, value (EAV) </a:t>
            </a:r>
            <a:r>
              <a:rPr lang="en-US" sz="2000" dirty="0">
                <a:latin typeface="Verdana" panose="020B0604030504040204" pitchFamily="34" charset="0"/>
                <a:ea typeface="Verdana" panose="020B0604030504040204" pitchFamily="34" charset="0"/>
                <a:cs typeface="Verdana" panose="020B0604030504040204" pitchFamily="34" charset="0"/>
              </a:rPr>
              <a:t>structure of the OBSERVATION table within CDM (each </a:t>
            </a:r>
            <a:r>
              <a:rPr lang="en-US" sz="2000" dirty="0" smtClean="0">
                <a:latin typeface="Verdana" panose="020B0604030504040204" pitchFamily="34" charset="0"/>
                <a:ea typeface="Verdana" panose="020B0604030504040204" pitchFamily="34" charset="0"/>
                <a:cs typeface="Verdana" panose="020B0604030504040204" pitchFamily="34" charset="0"/>
              </a:rPr>
              <a:t>record </a:t>
            </a:r>
            <a:r>
              <a:rPr lang="en-US" sz="2000" dirty="0">
                <a:latin typeface="Verdana" panose="020B0604030504040204" pitchFamily="34" charset="0"/>
                <a:ea typeface="Verdana" panose="020B0604030504040204" pitchFamily="34" charset="0"/>
                <a:cs typeface="Verdana" panose="020B0604030504040204" pitchFamily="34" charset="0"/>
              </a:rPr>
              <a:t>has two fields, one for question, one for </a:t>
            </a:r>
            <a:r>
              <a:rPr lang="en-US" sz="2000" dirty="0" smtClean="0">
                <a:latin typeface="Verdana" panose="020B0604030504040204" pitchFamily="34" charset="0"/>
                <a:ea typeface="Verdana" panose="020B0604030504040204" pitchFamily="34" charset="0"/>
                <a:cs typeface="Verdana" panose="020B0604030504040204" pitchFamily="34" charset="0"/>
              </a:rPr>
              <a:t>response); we </a:t>
            </a:r>
            <a:r>
              <a:rPr lang="en-US" sz="2000" dirty="0">
                <a:latin typeface="Verdana" panose="020B0604030504040204" pitchFamily="34" charset="0"/>
                <a:ea typeface="Verdana" panose="020B0604030504040204" pitchFamily="34" charset="0"/>
                <a:cs typeface="Verdana" panose="020B0604030504040204" pitchFamily="34" charset="0"/>
              </a:rPr>
              <a:t>applied this ETL process to all questions in NHANES to assess if the process was suitable to accommodate all types of questions posed in the survey</a:t>
            </a:r>
            <a:r>
              <a:rPr lang="en-US" sz="2000" dirty="0" smtClean="0">
                <a:latin typeface="Verdana" panose="020B0604030504040204" pitchFamily="34" charset="0"/>
                <a:ea typeface="Verdana" panose="020B0604030504040204" pitchFamily="34" charset="0"/>
                <a:cs typeface="Verdana" panose="020B0604030504040204" pitchFamily="34" charset="0"/>
              </a:rPr>
              <a:t>.</a:t>
            </a:r>
          </a:p>
          <a:p>
            <a:pPr algn="just">
              <a:buFont typeface="Wingdings" panose="05000000000000000000" pitchFamily="2" charset="2"/>
              <a:buChar char="q"/>
              <a:defRPr/>
            </a:pPr>
            <a:r>
              <a:rPr lang="en-US" sz="2000" dirty="0" smtClean="0">
                <a:latin typeface="Verdana" panose="020B0604030504040204" pitchFamily="34" charset="0"/>
                <a:ea typeface="Verdana" panose="020B0604030504040204" pitchFamily="34" charset="0"/>
                <a:cs typeface="Verdana" panose="020B0604030504040204" pitchFamily="34" charset="0"/>
              </a:rPr>
              <a:t>We determined the questions and responses from the source and used </a:t>
            </a:r>
            <a:r>
              <a:rPr lang="en-US" sz="2000" dirty="0" smtClean="0">
                <a:latin typeface="Verdana" panose="020B0604030504040204" pitchFamily="34" charset="0"/>
                <a:ea typeface="Verdana" panose="020B0604030504040204" pitchFamily="34" charset="0"/>
                <a:cs typeface="Verdana" panose="020B0604030504040204" pitchFamily="34" charset="0"/>
              </a:rPr>
              <a:t>Usagi</a:t>
            </a:r>
            <a:r>
              <a:rPr lang="en-US" sz="2000" baseline="30000" dirty="0" smtClean="0">
                <a:latin typeface="Verdana" panose="020B0604030504040204" pitchFamily="34" charset="0"/>
                <a:ea typeface="Verdana" panose="020B0604030504040204" pitchFamily="34" charset="0"/>
                <a:cs typeface="Verdana" panose="020B0604030504040204" pitchFamily="34" charset="0"/>
              </a:rPr>
              <a:t>5</a:t>
            </a:r>
            <a:r>
              <a:rPr lang="en-US" sz="2000" dirty="0" smtClean="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to evaluate with a defined threshold of </a:t>
            </a:r>
            <a:r>
              <a:rPr lang="en-US" sz="2000" dirty="0" smtClean="0">
                <a:latin typeface="Verdana" panose="020B0604030504040204" pitchFamily="34" charset="0"/>
                <a:ea typeface="Verdana" panose="020B0604030504040204" pitchFamily="34" charset="0"/>
                <a:cs typeface="Verdana" panose="020B0604030504040204" pitchFamily="34" charset="0"/>
              </a:rPr>
              <a:t>0.6 </a:t>
            </a:r>
            <a:r>
              <a:rPr lang="en-US" sz="2000" dirty="0" smtClean="0">
                <a:latin typeface="Verdana" panose="020B0604030504040204" pitchFamily="34" charset="0"/>
                <a:ea typeface="Verdana" panose="020B0604030504040204" pitchFamily="34" charset="0"/>
                <a:cs typeface="Verdana" panose="020B0604030504040204" pitchFamily="34" charset="0"/>
              </a:rPr>
              <a:t>and then examined what percent of questions we were able to map to a standardized vocabulary</a:t>
            </a:r>
            <a:r>
              <a:rPr lang="en-US" sz="2000" dirty="0">
                <a:latin typeface="Verdana" panose="020B0604030504040204" pitchFamily="34" charset="0"/>
                <a:ea typeface="Verdana" panose="020B0604030504040204" pitchFamily="34" charset="0"/>
                <a:cs typeface="Verdana" panose="020B0604030504040204" pitchFamily="34" charset="0"/>
              </a:rPr>
              <a:t>. Table </a:t>
            </a:r>
            <a:r>
              <a:rPr lang="en-US" sz="2000" dirty="0" smtClean="0">
                <a:latin typeface="Verdana" panose="020B0604030504040204" pitchFamily="34" charset="0"/>
                <a:ea typeface="Verdana" panose="020B0604030504040204" pitchFamily="34" charset="0"/>
                <a:cs typeface="Verdana" panose="020B0604030504040204" pitchFamily="34" charset="0"/>
              </a:rPr>
              <a:t>1 shows how the Mental Health Depression Screener questions were successfully mapped to </a:t>
            </a:r>
            <a:r>
              <a:rPr lang="en-US" sz="2000" dirty="0">
                <a:latin typeface="Verdana" panose="020B0604030504040204" pitchFamily="34" charset="0"/>
                <a:ea typeface="Verdana" panose="020B0604030504040204" pitchFamily="34" charset="0"/>
                <a:cs typeface="Verdana" panose="020B0604030504040204" pitchFamily="34" charset="0"/>
              </a:rPr>
              <a:t>Logical Observation Identifiers Names and Codes (LOINC) </a:t>
            </a:r>
            <a:r>
              <a:rPr lang="en-US" sz="2000" dirty="0" smtClean="0">
                <a:latin typeface="Verdana" panose="020B0604030504040204" pitchFamily="34" charset="0"/>
                <a:ea typeface="Verdana" panose="020B0604030504040204" pitchFamily="34" charset="0"/>
                <a:cs typeface="Verdana" panose="020B0604030504040204" pitchFamily="34" charset="0"/>
              </a:rPr>
              <a:t>concepts.</a:t>
            </a:r>
            <a:endParaRPr lang="en-US" sz="20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endParaRPr lang="en-US" sz="3200"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en-US" dirty="0">
              <a:solidFill>
                <a:srgbClr val="00B050"/>
              </a:solidFill>
            </a:endParaRPr>
          </a:p>
        </p:txBody>
      </p:sp>
      <p:sp>
        <p:nvSpPr>
          <p:cNvPr id="2052" name="Rectangle 3"/>
          <p:cNvSpPr>
            <a:spLocks noChangeArrowheads="1"/>
          </p:cNvSpPr>
          <p:nvPr/>
        </p:nvSpPr>
        <p:spPr bwMode="auto">
          <a:xfrm>
            <a:off x="0" y="35435352"/>
            <a:ext cx="27432000" cy="1132417"/>
          </a:xfrm>
          <a:prstGeom prst="rect">
            <a:avLst/>
          </a:prstGeom>
          <a:gradFill rotWithShape="1">
            <a:gsLst>
              <a:gs pos="0">
                <a:srgbClr val="003478"/>
              </a:gs>
              <a:gs pos="100000">
                <a:srgbClr val="3C8A2E"/>
              </a:gs>
            </a:gsLst>
            <a:lin ang="0" scaled="1"/>
          </a:gradFill>
          <a:ln>
            <a:noFill/>
          </a:ln>
          <a:effectLst/>
          <a:extLst>
            <a:ext uri="{91240B29-F687-4F45-9708-019B960494DF}">
              <a14:hiddenLine xmlns:a14="http://schemas.microsoft.com/office/drawing/2010/main" w="12700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B8D8E"/>
                  </a:outerShdw>
                </a:effectLst>
              </a14:hiddenEffects>
            </a:ext>
          </a:extLst>
        </p:spPr>
        <p:txBody>
          <a:bodyPr lIns="38789" tIns="38789" rIns="38789" bIns="38789"/>
          <a:lstStyle>
            <a:lvl1pPr eaLnBrk="0" hangingPunct="0">
              <a:spcBef>
                <a:spcPct val="20000"/>
              </a:spcBef>
              <a:buFont typeface="Arial" charset="0"/>
              <a:buChar char="•"/>
              <a:defRPr sz="16100">
                <a:solidFill>
                  <a:schemeClr val="tx1"/>
                </a:solidFill>
                <a:latin typeface="Calibri" pitchFamily="34" charset="0"/>
              </a:defRPr>
            </a:lvl1pPr>
            <a:lvl2pPr marL="742950" indent="-285750" eaLnBrk="0" hangingPunct="0">
              <a:spcBef>
                <a:spcPct val="20000"/>
              </a:spcBef>
              <a:buFont typeface="Arial" charset="0"/>
              <a:buChar char="–"/>
              <a:defRPr sz="14100">
                <a:solidFill>
                  <a:schemeClr val="tx1"/>
                </a:solidFill>
                <a:latin typeface="Calibri" pitchFamily="34" charset="0"/>
              </a:defRPr>
            </a:lvl2pPr>
            <a:lvl3pPr marL="1143000" indent="-228600" eaLnBrk="0" hangingPunct="0">
              <a:spcBef>
                <a:spcPct val="20000"/>
              </a:spcBef>
              <a:buFont typeface="Arial" charset="0"/>
              <a:buChar char="•"/>
              <a:defRPr sz="12100">
                <a:solidFill>
                  <a:schemeClr val="tx1"/>
                </a:solidFill>
                <a:latin typeface="Calibri" pitchFamily="34" charset="0"/>
              </a:defRPr>
            </a:lvl3pPr>
            <a:lvl4pPr marL="1600200" indent="-228600" eaLnBrk="0" hangingPunct="0">
              <a:spcBef>
                <a:spcPct val="20000"/>
              </a:spcBef>
              <a:buFont typeface="Arial" charset="0"/>
              <a:buChar char="–"/>
              <a:defRPr sz="10100">
                <a:solidFill>
                  <a:schemeClr val="tx1"/>
                </a:solidFill>
                <a:latin typeface="Calibri" pitchFamily="34" charset="0"/>
              </a:defRPr>
            </a:lvl4pPr>
            <a:lvl5pPr marL="2057400" indent="-228600" eaLnBrk="0" hangingPunct="0">
              <a:spcBef>
                <a:spcPct val="20000"/>
              </a:spcBef>
              <a:buFont typeface="Arial" charset="0"/>
              <a:buChar char="»"/>
              <a:defRPr sz="10100">
                <a:solidFill>
                  <a:schemeClr val="tx1"/>
                </a:solidFill>
                <a:latin typeface="Calibri" pitchFamily="34" charset="0"/>
              </a:defRPr>
            </a:lvl5pPr>
            <a:lvl6pPr marL="25146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6pPr>
            <a:lvl7pPr marL="29718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7pPr>
            <a:lvl8pPr marL="34290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8pPr>
            <a:lvl9pPr marL="38862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9pPr>
          </a:lstStyle>
          <a:p>
            <a:pPr eaLnBrk="1" hangingPunct="1">
              <a:spcBef>
                <a:spcPct val="0"/>
              </a:spcBef>
              <a:buFontTx/>
              <a:buNone/>
            </a:pPr>
            <a:endParaRPr lang="en-US" altLang="en-US" sz="7200"/>
          </a:p>
        </p:txBody>
      </p:sp>
      <p:pic>
        <p:nvPicPr>
          <p:cNvPr id="2053" name="Picture 4" descr="Janssen_Hor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792" y="33286301"/>
            <a:ext cx="4692463" cy="1743898"/>
          </a:xfrm>
          <a:prstGeom prst="rect">
            <a:avLst/>
          </a:prstGeom>
          <a:noFill/>
          <a:ln>
            <a:noFill/>
          </a:ln>
          <a:effectLst/>
          <a:extLst>
            <a:ext uri="{909E8E84-426E-40DD-AFC4-6F175D3DCCD1}">
              <a14:hiddenFill xmlns:a14="http://schemas.microsoft.com/office/drawing/2010/main">
                <a:solidFill>
                  <a:srgbClr val="3C8A2E"/>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B8D8E"/>
                  </a:outerShdw>
                </a:effectLst>
              </a14:hiddenEffects>
            </a:ext>
          </a:extLst>
        </p:spPr>
      </p:pic>
      <p:sp>
        <p:nvSpPr>
          <p:cNvPr id="2054" name="TextBox 16"/>
          <p:cNvSpPr txBox="1">
            <a:spLocks noChangeArrowheads="1"/>
          </p:cNvSpPr>
          <p:nvPr/>
        </p:nvSpPr>
        <p:spPr bwMode="auto">
          <a:xfrm>
            <a:off x="13046447" y="24184850"/>
            <a:ext cx="13972336" cy="2720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731" tIns="36366" rIns="72731" bIns="36366">
            <a:spAutoFit/>
          </a:bodyPr>
          <a:lstStyle>
            <a:lvl1pPr marL="731838" eaLnBrk="0" hangingPunct="0">
              <a:spcBef>
                <a:spcPct val="20000"/>
              </a:spcBef>
              <a:buFont typeface="Arial" charset="0"/>
              <a:buChar char="•"/>
              <a:defRPr sz="16100">
                <a:solidFill>
                  <a:schemeClr val="tx1"/>
                </a:solidFill>
                <a:latin typeface="Calibri" pitchFamily="34" charset="0"/>
              </a:defRPr>
            </a:lvl1pPr>
            <a:lvl2pPr marL="742950" indent="-285750" eaLnBrk="0" hangingPunct="0">
              <a:spcBef>
                <a:spcPct val="20000"/>
              </a:spcBef>
              <a:buFont typeface="Arial" charset="0"/>
              <a:buChar char="–"/>
              <a:defRPr sz="14100">
                <a:solidFill>
                  <a:schemeClr val="tx1"/>
                </a:solidFill>
                <a:latin typeface="Calibri" pitchFamily="34" charset="0"/>
              </a:defRPr>
            </a:lvl2pPr>
            <a:lvl3pPr marL="1143000" indent="-228600" eaLnBrk="0" hangingPunct="0">
              <a:spcBef>
                <a:spcPct val="20000"/>
              </a:spcBef>
              <a:buFont typeface="Arial" charset="0"/>
              <a:buChar char="•"/>
              <a:defRPr sz="12100">
                <a:solidFill>
                  <a:schemeClr val="tx1"/>
                </a:solidFill>
                <a:latin typeface="Calibri" pitchFamily="34" charset="0"/>
              </a:defRPr>
            </a:lvl3pPr>
            <a:lvl4pPr marL="1600200" indent="-228600" eaLnBrk="0" hangingPunct="0">
              <a:spcBef>
                <a:spcPct val="20000"/>
              </a:spcBef>
              <a:buFont typeface="Arial" charset="0"/>
              <a:buChar char="–"/>
              <a:defRPr sz="10100">
                <a:solidFill>
                  <a:schemeClr val="tx1"/>
                </a:solidFill>
                <a:latin typeface="Calibri" pitchFamily="34" charset="0"/>
              </a:defRPr>
            </a:lvl4pPr>
            <a:lvl5pPr marL="2057400" indent="-228600" eaLnBrk="0" hangingPunct="0">
              <a:spcBef>
                <a:spcPct val="20000"/>
              </a:spcBef>
              <a:buFont typeface="Arial" charset="0"/>
              <a:buChar char="»"/>
              <a:defRPr sz="10100">
                <a:solidFill>
                  <a:schemeClr val="tx1"/>
                </a:solidFill>
                <a:latin typeface="Calibri" pitchFamily="34" charset="0"/>
              </a:defRPr>
            </a:lvl5pPr>
            <a:lvl6pPr marL="25146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6pPr>
            <a:lvl7pPr marL="29718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7pPr>
            <a:lvl8pPr marL="34290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8pPr>
            <a:lvl9pPr marL="38862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9pPr>
          </a:lstStyle>
          <a:p>
            <a:pPr marL="7576" eaLnBrk="1" hangingPunct="1">
              <a:spcBef>
                <a:spcPct val="0"/>
              </a:spcBef>
              <a:buNone/>
            </a:pPr>
            <a:r>
              <a:rPr lang="en-US" altLang="en-US" sz="3200" b="1" dirty="0" smtClean="0">
                <a:solidFill>
                  <a:srgbClr val="00B050"/>
                </a:solidFill>
                <a:latin typeface="Verdana" pitchFamily="34" charset="0"/>
              </a:rPr>
              <a:t>RESULTS</a:t>
            </a:r>
            <a:endParaRPr lang="en-US" altLang="en-US" sz="3200" b="1" dirty="0">
              <a:solidFill>
                <a:srgbClr val="00B050"/>
              </a:solidFill>
              <a:latin typeface="Verdana" pitchFamily="34" charset="0"/>
            </a:endParaRPr>
          </a:p>
          <a:p>
            <a:pPr marL="350476" indent="-342900" eaLnBrk="1" hangingPunct="1">
              <a:spcBef>
                <a:spcPct val="0"/>
              </a:spcBef>
              <a:buFont typeface="Wingdings" panose="05000000000000000000" pitchFamily="2" charset="2"/>
              <a:buChar char="q"/>
            </a:pPr>
            <a:r>
              <a:rPr lang="en-US" altLang="en-US" sz="2000" dirty="0" smtClean="0">
                <a:latin typeface="Verdana" pitchFamily="34" charset="0"/>
              </a:rPr>
              <a:t>From the source data we </a:t>
            </a:r>
            <a:r>
              <a:rPr lang="en-US" altLang="en-US" sz="2000" dirty="0">
                <a:latin typeface="Verdana" pitchFamily="34" charset="0"/>
              </a:rPr>
              <a:t>use </a:t>
            </a:r>
            <a:r>
              <a:rPr lang="en-US" altLang="en-US" sz="2000" dirty="0" smtClean="0">
                <a:latin typeface="Verdana" pitchFamily="34" charset="0"/>
              </a:rPr>
              <a:t>2,939 questions </a:t>
            </a:r>
            <a:r>
              <a:rPr lang="en-US" altLang="en-US" sz="2000" dirty="0">
                <a:latin typeface="Verdana" pitchFamily="34" charset="0"/>
              </a:rPr>
              <a:t>across </a:t>
            </a:r>
            <a:r>
              <a:rPr lang="en-US" altLang="en-US" sz="2000" dirty="0" smtClean="0">
                <a:latin typeface="Verdana" pitchFamily="34" charset="0"/>
              </a:rPr>
              <a:t>71,916 respondents. We were able to transform 100% source data question/answer pairs to the CDM. Of the questions, 366 were </a:t>
            </a:r>
            <a:r>
              <a:rPr lang="en-US" altLang="en-US" sz="2000" dirty="0" smtClean="0">
                <a:latin typeface="Verdana" pitchFamily="34" charset="0"/>
              </a:rPr>
              <a:t>previously manually mapped </a:t>
            </a:r>
            <a:r>
              <a:rPr lang="en-US" altLang="en-US" sz="2000" dirty="0" smtClean="0">
                <a:latin typeface="Verdana" pitchFamily="34" charset="0"/>
              </a:rPr>
              <a:t>to standard concepts on manual review and 125 were confirmed with </a:t>
            </a:r>
            <a:r>
              <a:rPr lang="en-US" altLang="en-US" sz="2000" dirty="0" err="1" smtClean="0">
                <a:latin typeface="Verdana" pitchFamily="34" charset="0"/>
              </a:rPr>
              <a:t>Usagi</a:t>
            </a:r>
            <a:r>
              <a:rPr lang="en-US" altLang="en-US" sz="2000" dirty="0" smtClean="0">
                <a:latin typeface="Verdana" pitchFamily="34" charset="0"/>
              </a:rPr>
              <a:t>. Using </a:t>
            </a:r>
            <a:r>
              <a:rPr lang="en-US" altLang="en-US" sz="2000" dirty="0" err="1" smtClean="0">
                <a:latin typeface="Verdana" pitchFamily="34" charset="0"/>
              </a:rPr>
              <a:t>Usagi</a:t>
            </a:r>
            <a:r>
              <a:rPr lang="en-US" altLang="en-US" sz="2000" dirty="0" smtClean="0">
                <a:latin typeface="Verdana" pitchFamily="34" charset="0"/>
              </a:rPr>
              <a:t> with an automated threshold of </a:t>
            </a:r>
            <a:r>
              <a:rPr lang="en-US" altLang="en-US" sz="2000" dirty="0" smtClean="0">
                <a:latin typeface="Verdana" pitchFamily="34" charset="0"/>
              </a:rPr>
              <a:t>0.6 </a:t>
            </a:r>
            <a:r>
              <a:rPr lang="en-US" altLang="en-US" sz="2000" dirty="0" smtClean="0">
                <a:latin typeface="Verdana" pitchFamily="34" charset="0"/>
              </a:rPr>
              <a:t>achieved another 543 </a:t>
            </a:r>
            <a:r>
              <a:rPr lang="en-US" altLang="en-US" sz="2000" dirty="0" smtClean="0">
                <a:latin typeface="Verdana" pitchFamily="34" charset="0"/>
              </a:rPr>
              <a:t>mappings for a total of 668.  </a:t>
            </a:r>
            <a:endParaRPr lang="en-US" altLang="en-US" sz="2000" dirty="0" smtClean="0">
              <a:latin typeface="Verdana" pitchFamily="34" charset="0"/>
            </a:endParaRPr>
          </a:p>
          <a:p>
            <a:pPr marL="350476" indent="-342900" eaLnBrk="1" hangingPunct="1">
              <a:spcBef>
                <a:spcPct val="0"/>
              </a:spcBef>
              <a:buFont typeface="Wingdings" panose="05000000000000000000" pitchFamily="2" charset="2"/>
              <a:buChar char="q"/>
            </a:pPr>
            <a:r>
              <a:rPr lang="en-US" altLang="en-US" sz="2000" dirty="0" smtClean="0">
                <a:latin typeface="Verdana" pitchFamily="34" charset="0"/>
              </a:rPr>
              <a:t>There was 100% match between the raw data and transformed data break outs. The NHANES website lists 5,334 cumulative responses to question DPQ020 and after transformation there are 5,334 rows of data in the OBSERVATION table with an OBSERVATION_SOURCE_VALUE of DPQ020</a:t>
            </a:r>
            <a:r>
              <a:rPr lang="en-US" sz="2000" baseline="30000" dirty="0">
                <a:latin typeface="Verdana" panose="020B0604030504040204" pitchFamily="34" charset="0"/>
                <a:ea typeface="Verdana" panose="020B0604030504040204" pitchFamily="34" charset="0"/>
                <a:cs typeface="Verdana" panose="020B0604030504040204" pitchFamily="34" charset="0"/>
              </a:rPr>
              <a:t>4</a:t>
            </a:r>
            <a:r>
              <a:rPr lang="en-US" altLang="en-US" sz="2000" dirty="0" smtClean="0">
                <a:latin typeface="Verdana" pitchFamily="34" charset="0"/>
              </a:rPr>
              <a:t>.  </a:t>
            </a:r>
            <a:endParaRPr lang="en-US" altLang="en-US" sz="3600" dirty="0">
              <a:latin typeface="Verdana" pitchFamily="34" charset="0"/>
            </a:endParaRPr>
          </a:p>
        </p:txBody>
      </p:sp>
      <p:sp>
        <p:nvSpPr>
          <p:cNvPr id="2055" name="TextBox 48"/>
          <p:cNvSpPr txBox="1">
            <a:spLocks noChangeArrowheads="1"/>
          </p:cNvSpPr>
          <p:nvPr/>
        </p:nvSpPr>
        <p:spPr bwMode="auto">
          <a:xfrm flipH="1">
            <a:off x="13965331" y="15593954"/>
            <a:ext cx="12493159" cy="950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731" tIns="36366" rIns="72731" bIns="36366">
            <a:spAutoFit/>
          </a:bodyPr>
          <a:lstStyle>
            <a:lvl1pPr eaLnBrk="0" hangingPunct="0">
              <a:spcBef>
                <a:spcPct val="20000"/>
              </a:spcBef>
              <a:buFont typeface="Arial" charset="0"/>
              <a:buChar char="•"/>
              <a:defRPr sz="16100">
                <a:solidFill>
                  <a:schemeClr val="tx1"/>
                </a:solidFill>
                <a:latin typeface="Calibri" pitchFamily="34" charset="0"/>
              </a:defRPr>
            </a:lvl1pPr>
            <a:lvl2pPr marL="742950" indent="-285750" eaLnBrk="0" hangingPunct="0">
              <a:spcBef>
                <a:spcPct val="20000"/>
              </a:spcBef>
              <a:buFont typeface="Arial" charset="0"/>
              <a:buChar char="–"/>
              <a:defRPr sz="14100">
                <a:solidFill>
                  <a:schemeClr val="tx1"/>
                </a:solidFill>
                <a:latin typeface="Calibri" pitchFamily="34" charset="0"/>
              </a:defRPr>
            </a:lvl2pPr>
            <a:lvl3pPr marL="1143000" indent="-228600" eaLnBrk="0" hangingPunct="0">
              <a:spcBef>
                <a:spcPct val="20000"/>
              </a:spcBef>
              <a:buFont typeface="Arial" charset="0"/>
              <a:buChar char="•"/>
              <a:defRPr sz="12100">
                <a:solidFill>
                  <a:schemeClr val="tx1"/>
                </a:solidFill>
                <a:latin typeface="Calibri" pitchFamily="34" charset="0"/>
              </a:defRPr>
            </a:lvl3pPr>
            <a:lvl4pPr marL="1600200" indent="-228600" eaLnBrk="0" hangingPunct="0">
              <a:spcBef>
                <a:spcPct val="20000"/>
              </a:spcBef>
              <a:buFont typeface="Arial" charset="0"/>
              <a:buChar char="–"/>
              <a:defRPr sz="10100">
                <a:solidFill>
                  <a:schemeClr val="tx1"/>
                </a:solidFill>
                <a:latin typeface="Calibri" pitchFamily="34" charset="0"/>
              </a:defRPr>
            </a:lvl4pPr>
            <a:lvl5pPr marL="2057400" indent="-228600" eaLnBrk="0" hangingPunct="0">
              <a:spcBef>
                <a:spcPct val="20000"/>
              </a:spcBef>
              <a:buFont typeface="Arial" charset="0"/>
              <a:buChar char="»"/>
              <a:defRPr sz="10100">
                <a:solidFill>
                  <a:schemeClr val="tx1"/>
                </a:solidFill>
                <a:latin typeface="Calibri" pitchFamily="34" charset="0"/>
              </a:defRPr>
            </a:lvl5pPr>
            <a:lvl6pPr marL="25146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6pPr>
            <a:lvl7pPr marL="29718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7pPr>
            <a:lvl8pPr marL="34290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8pPr>
            <a:lvl9pPr marL="38862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9pPr>
          </a:lstStyle>
          <a:p>
            <a:pPr eaLnBrk="1" hangingPunct="1">
              <a:spcBef>
                <a:spcPct val="0"/>
              </a:spcBef>
              <a:buFontTx/>
              <a:buNone/>
            </a:pPr>
            <a:endParaRPr lang="en-US" altLang="en-US" sz="1900">
              <a:latin typeface="Verdana" pitchFamily="34" charset="0"/>
            </a:endParaRPr>
          </a:p>
          <a:p>
            <a:pPr eaLnBrk="1" hangingPunct="1">
              <a:spcBef>
                <a:spcPct val="0"/>
              </a:spcBef>
              <a:buFontTx/>
              <a:buNone/>
            </a:pPr>
            <a:endParaRPr lang="en-US" altLang="en-US" sz="1900">
              <a:latin typeface="Verdana" pitchFamily="34" charset="0"/>
            </a:endParaRPr>
          </a:p>
          <a:p>
            <a:pPr eaLnBrk="1" hangingPunct="1">
              <a:spcBef>
                <a:spcPct val="0"/>
              </a:spcBef>
              <a:buFontTx/>
              <a:buNone/>
            </a:pPr>
            <a:endParaRPr lang="en-US" altLang="en-US" sz="1900">
              <a:latin typeface="Verdana" pitchFamily="34" charset="0"/>
            </a:endParaRPr>
          </a:p>
        </p:txBody>
      </p:sp>
      <p:sp>
        <p:nvSpPr>
          <p:cNvPr id="53" name="TextBox 52"/>
          <p:cNvSpPr txBox="1"/>
          <p:nvPr/>
        </p:nvSpPr>
        <p:spPr>
          <a:xfrm flipH="1">
            <a:off x="12988621" y="27127200"/>
            <a:ext cx="13972335" cy="7890967"/>
          </a:xfrm>
          <a:prstGeom prst="rect">
            <a:avLst/>
          </a:prstGeom>
          <a:noFill/>
        </p:spPr>
        <p:txBody>
          <a:bodyPr lIns="72731" tIns="36366" rIns="72731" bIns="36366">
            <a:spAutoFit/>
          </a:bodyPr>
          <a:lstStyle/>
          <a:p>
            <a:pPr>
              <a:defRPr/>
            </a:pPr>
            <a:r>
              <a:rPr lang="en-US" sz="3200" b="1" dirty="0" smtClean="0">
                <a:solidFill>
                  <a:srgbClr val="00B050"/>
                </a:solidFill>
                <a:latin typeface="Verdana" panose="020B0604030504040204" pitchFamily="34" charset="0"/>
                <a:ea typeface="Verdana" panose="020B0604030504040204" pitchFamily="34" charset="0"/>
                <a:cs typeface="Verdana" panose="020B0604030504040204" pitchFamily="34" charset="0"/>
              </a:rPr>
              <a:t>CONCLUSIONS</a:t>
            </a:r>
            <a:endParaRPr lang="en-US" sz="19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q"/>
              <a:defRPr/>
            </a:pPr>
            <a:r>
              <a:rPr lang="en-US" sz="2000" dirty="0" smtClean="0">
                <a:latin typeface="Verdana" panose="020B0604030504040204" pitchFamily="34" charset="0"/>
                <a:ea typeface="Verdana" panose="020B0604030504040204" pitchFamily="34" charset="0"/>
                <a:cs typeface="Verdana" panose="020B0604030504040204" pitchFamily="34" charset="0"/>
              </a:rPr>
              <a:t>Survey data is feasible to transform into the CDM as illustrated with NHANES with no information loss from the source. </a:t>
            </a:r>
            <a:endParaRPr lang="en-US" sz="200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q"/>
              <a:defRPr/>
            </a:pPr>
            <a:r>
              <a:rPr lang="en-US" sz="2000" dirty="0" smtClean="0">
                <a:latin typeface="Verdana" panose="020B0604030504040204" pitchFamily="34" charset="0"/>
                <a:ea typeface="Verdana" panose="020B0604030504040204" pitchFamily="34" charset="0"/>
                <a:cs typeface="Verdana" panose="020B0604030504040204" pitchFamily="34" charset="0"/>
              </a:rPr>
              <a:t>Vocabulary mapping is going to be incomplete due to the unstructured nature of the question/response pairs and it </a:t>
            </a:r>
            <a:r>
              <a:rPr lang="en-US" sz="2000" dirty="0" smtClean="0">
                <a:latin typeface="Verdana" panose="020B0604030504040204" pitchFamily="34" charset="0"/>
                <a:ea typeface="Verdana" panose="020B0604030504040204" pitchFamily="34" charset="0"/>
                <a:cs typeface="Verdana" panose="020B0604030504040204" pitchFamily="34" charset="0"/>
              </a:rPr>
              <a:t>will not </a:t>
            </a:r>
            <a:r>
              <a:rPr lang="en-US" sz="2000" dirty="0" smtClean="0">
                <a:latin typeface="Verdana" panose="020B0604030504040204" pitchFamily="34" charset="0"/>
                <a:ea typeface="Verdana" panose="020B0604030504040204" pitchFamily="34" charset="0"/>
                <a:cs typeface="Verdana" panose="020B0604030504040204" pitchFamily="34" charset="0"/>
              </a:rPr>
              <a:t>be solved by manual or automated mapping tools since many of the questions asked in surveys do not have standard concepts.</a:t>
            </a:r>
          </a:p>
          <a:p>
            <a:pPr marL="342900" indent="-342900">
              <a:buFont typeface="Wingdings" panose="05000000000000000000" pitchFamily="2" charset="2"/>
              <a:buChar char="q"/>
              <a:defRPr/>
            </a:pPr>
            <a:r>
              <a:rPr lang="en-US" sz="2000" dirty="0" smtClean="0">
                <a:latin typeface="Verdana" panose="020B0604030504040204" pitchFamily="34" charset="0"/>
                <a:ea typeface="Verdana" panose="020B0604030504040204" pitchFamily="34" charset="0"/>
                <a:cs typeface="Verdana" panose="020B0604030504040204" pitchFamily="34" charset="0"/>
              </a:rPr>
              <a:t>The structure of the OBSERVATION table can hold all question/response pairs but more work needs to be done to determine if a particular question generates data that best belongs in a different domain (e.g. self-reported HbA1c lab values may be better stored in the MEASUREMENT table) but we currently do not have a fully automated process to handle </a:t>
            </a:r>
            <a:r>
              <a:rPr lang="en-US" sz="2000" smtClean="0">
                <a:latin typeface="Verdana" panose="020B0604030504040204" pitchFamily="34" charset="0"/>
                <a:ea typeface="Verdana" panose="020B0604030504040204" pitchFamily="34" charset="0"/>
                <a:cs typeface="Verdana" panose="020B0604030504040204" pitchFamily="34" charset="0"/>
              </a:rPr>
              <a:t>those </a:t>
            </a:r>
            <a:r>
              <a:rPr lang="en-US" sz="2000" smtClean="0">
                <a:latin typeface="Verdana" panose="020B0604030504040204" pitchFamily="34" charset="0"/>
                <a:ea typeface="Verdana" panose="020B0604030504040204" pitchFamily="34" charset="0"/>
                <a:cs typeface="Verdana" panose="020B0604030504040204" pitchFamily="34" charset="0"/>
              </a:rPr>
              <a:t>decisions.</a:t>
            </a: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q"/>
              <a:defRPr/>
            </a:pPr>
            <a:r>
              <a:rPr lang="en-US" sz="2000" dirty="0" smtClean="0">
                <a:latin typeface="Verdana" panose="020B0604030504040204" pitchFamily="34" charset="0"/>
                <a:ea typeface="Verdana" panose="020B0604030504040204" pitchFamily="34" charset="0"/>
                <a:cs typeface="Verdana" panose="020B0604030504040204" pitchFamily="34" charset="0"/>
              </a:rPr>
              <a:t>Nonetheless, our experience leads us to recommend that a similar process can be followed for other question/response observational data sources, including other surveys and registries. </a:t>
            </a:r>
          </a:p>
          <a:p>
            <a:pPr>
              <a:defRPr/>
            </a:pPr>
            <a:endParaRPr lang="en-US" sz="3200" dirty="0" smtClean="0">
              <a:latin typeface="Verdana" panose="020B0604030504040204" pitchFamily="34" charset="0"/>
              <a:ea typeface="Verdana" panose="020B0604030504040204" pitchFamily="34" charset="0"/>
              <a:cs typeface="Verdana" panose="020B0604030504040204" pitchFamily="34" charset="0"/>
            </a:endParaRPr>
          </a:p>
          <a:p>
            <a:pPr>
              <a:defRPr/>
            </a:pPr>
            <a:r>
              <a:rPr lang="en-US" sz="3200" b="1" dirty="0" smtClean="0">
                <a:solidFill>
                  <a:srgbClr val="00B050"/>
                </a:solidFill>
                <a:latin typeface="Verdana" panose="020B0604030504040204" pitchFamily="34" charset="0"/>
                <a:ea typeface="Verdana" panose="020B0604030504040204" pitchFamily="34" charset="0"/>
                <a:cs typeface="Verdana" panose="020B0604030504040204" pitchFamily="34" charset="0"/>
              </a:rPr>
              <a:t>REFERENCES</a:t>
            </a:r>
          </a:p>
          <a:p>
            <a:pPr marL="457200" indent="-457200">
              <a:buFont typeface="+mj-lt"/>
              <a:buAutoNum type="arabicPeriod"/>
            </a:pPr>
            <a:r>
              <a:rPr lang="en-US" sz="1600" dirty="0" smtClean="0">
                <a:latin typeface="Verdana" panose="020B0604030504040204" pitchFamily="34" charset="0"/>
                <a:ea typeface="Verdana" panose="020B0604030504040204" pitchFamily="34" charset="0"/>
                <a:cs typeface="Verdana" panose="020B0604030504040204" pitchFamily="34" charset="0"/>
              </a:rPr>
              <a:t>OMOP </a:t>
            </a:r>
            <a:r>
              <a:rPr lang="en-US" sz="1600" dirty="0">
                <a:latin typeface="Verdana" panose="020B0604030504040204" pitchFamily="34" charset="0"/>
                <a:ea typeface="Verdana" panose="020B0604030504040204" pitchFamily="34" charset="0"/>
                <a:cs typeface="Verdana" panose="020B0604030504040204" pitchFamily="34" charset="0"/>
              </a:rPr>
              <a:t>Common Data Model. [Webpage]. 2015; </a:t>
            </a:r>
            <a:r>
              <a:rPr lang="en-US" sz="1600" u="sng" dirty="0">
                <a:latin typeface="Verdana" panose="020B0604030504040204" pitchFamily="34" charset="0"/>
                <a:ea typeface="Verdana" panose="020B0604030504040204" pitchFamily="34" charset="0"/>
                <a:cs typeface="Verdana" panose="020B0604030504040204" pitchFamily="34" charset="0"/>
                <a:hlinkClick r:id="rId4"/>
              </a:rPr>
              <a:t>http://www.ohdsi.org/data-standardization/the-common-data-model/</a:t>
            </a:r>
            <a:r>
              <a:rPr lang="en-US" sz="1600" dirty="0">
                <a:latin typeface="Verdana" panose="020B0604030504040204" pitchFamily="34" charset="0"/>
                <a:ea typeface="Verdana" panose="020B0604030504040204" pitchFamily="34" charset="0"/>
                <a:cs typeface="Verdana" panose="020B0604030504040204" pitchFamily="34" charset="0"/>
              </a:rPr>
              <a:t>, 20 Jul 2015.</a:t>
            </a:r>
          </a:p>
          <a:p>
            <a:pPr marL="457200" indent="-457200">
              <a:buFont typeface="+mj-lt"/>
              <a:buAutoNum type="arabicPeriod"/>
            </a:pPr>
            <a:r>
              <a:rPr lang="en-US" sz="1600" dirty="0" smtClean="0">
                <a:latin typeface="Verdana" panose="020B0604030504040204" pitchFamily="34" charset="0"/>
                <a:ea typeface="Verdana" panose="020B0604030504040204" pitchFamily="34" charset="0"/>
                <a:cs typeface="Verdana" panose="020B0604030504040204" pitchFamily="34" charset="0"/>
              </a:rPr>
              <a:t>Voss </a:t>
            </a:r>
            <a:r>
              <a:rPr lang="en-US" sz="1600" dirty="0">
                <a:latin typeface="Verdana" panose="020B0604030504040204" pitchFamily="34" charset="0"/>
                <a:ea typeface="Verdana" panose="020B0604030504040204" pitchFamily="34" charset="0"/>
                <a:cs typeface="Verdana" panose="020B0604030504040204" pitchFamily="34" charset="0"/>
              </a:rPr>
              <a:t>E, Makadia R, Matcho A, et al. Feasibility and utility of applications of the common data model to multiple, disparate observational health databases. </a:t>
            </a:r>
            <a:r>
              <a:rPr lang="en-US" sz="1600" i="1" dirty="0">
                <a:latin typeface="Verdana" panose="020B0604030504040204" pitchFamily="34" charset="0"/>
                <a:ea typeface="Verdana" panose="020B0604030504040204" pitchFamily="34" charset="0"/>
                <a:cs typeface="Verdana" panose="020B0604030504040204" pitchFamily="34" charset="0"/>
              </a:rPr>
              <a:t>Journal of the American Medical Informatics Association. </a:t>
            </a:r>
            <a:r>
              <a:rPr lang="en-US" sz="1600" dirty="0">
                <a:latin typeface="Verdana" panose="020B0604030504040204" pitchFamily="34" charset="0"/>
                <a:ea typeface="Verdana" panose="020B0604030504040204" pitchFamily="34" charset="0"/>
                <a:cs typeface="Verdana" panose="020B0604030504040204" pitchFamily="34" charset="0"/>
              </a:rPr>
              <a:t>2015 May 2015;22(3):553-564.</a:t>
            </a:r>
          </a:p>
          <a:p>
            <a:pPr marL="457200" indent="-457200">
              <a:buFont typeface="+mj-lt"/>
              <a:buAutoNum type="arabicPeriod"/>
            </a:pPr>
            <a:r>
              <a:rPr lang="en-US" sz="1600" dirty="0" err="1" smtClean="0">
                <a:latin typeface="Verdana" panose="020B0604030504040204" pitchFamily="34" charset="0"/>
                <a:ea typeface="Verdana" panose="020B0604030504040204" pitchFamily="34" charset="0"/>
                <a:cs typeface="Verdana" panose="020B0604030504040204" pitchFamily="34" charset="0"/>
              </a:rPr>
              <a:t>Ogunyemi</a:t>
            </a:r>
            <a:r>
              <a:rPr lang="en-US" sz="1600" dirty="0" smtClean="0">
                <a:latin typeface="Verdana" panose="020B0604030504040204" pitchFamily="34" charset="0"/>
                <a:ea typeface="Verdana" panose="020B0604030504040204" pitchFamily="34" charset="0"/>
                <a:cs typeface="Verdana" panose="020B0604030504040204" pitchFamily="34" charset="0"/>
              </a:rPr>
              <a:t> </a:t>
            </a:r>
            <a:r>
              <a:rPr lang="en-US" sz="1600" dirty="0">
                <a:latin typeface="Verdana" panose="020B0604030504040204" pitchFamily="34" charset="0"/>
                <a:ea typeface="Verdana" panose="020B0604030504040204" pitchFamily="34" charset="0"/>
                <a:cs typeface="Verdana" panose="020B0604030504040204" pitchFamily="34" charset="0"/>
              </a:rPr>
              <a:t>O, Meeker D, Kim H-E, Ashish N, </a:t>
            </a:r>
            <a:r>
              <a:rPr lang="en-US" sz="1600" dirty="0" err="1">
                <a:latin typeface="Verdana" panose="020B0604030504040204" pitchFamily="34" charset="0"/>
                <a:ea typeface="Verdana" panose="020B0604030504040204" pitchFamily="34" charset="0"/>
                <a:cs typeface="Verdana" panose="020B0604030504040204" pitchFamily="34" charset="0"/>
              </a:rPr>
              <a:t>Farzaneh</a:t>
            </a:r>
            <a:r>
              <a:rPr lang="en-US" sz="1600" dirty="0">
                <a:latin typeface="Verdana" panose="020B0604030504040204" pitchFamily="34" charset="0"/>
                <a:ea typeface="Verdana" panose="020B0604030504040204" pitchFamily="34" charset="0"/>
                <a:cs typeface="Verdana" panose="020B0604030504040204" pitchFamily="34" charset="0"/>
              </a:rPr>
              <a:t> S, </a:t>
            </a:r>
            <a:r>
              <a:rPr lang="en-US" sz="1600" dirty="0" err="1">
                <a:latin typeface="Verdana" panose="020B0604030504040204" pitchFamily="34" charset="0"/>
                <a:ea typeface="Verdana" panose="020B0604030504040204" pitchFamily="34" charset="0"/>
                <a:cs typeface="Verdana" panose="020B0604030504040204" pitchFamily="34" charset="0"/>
              </a:rPr>
              <a:t>Boxwala</a:t>
            </a:r>
            <a:r>
              <a:rPr lang="en-US" sz="1600" dirty="0">
                <a:latin typeface="Verdana" panose="020B0604030504040204" pitchFamily="34" charset="0"/>
                <a:ea typeface="Verdana" panose="020B0604030504040204" pitchFamily="34" charset="0"/>
                <a:cs typeface="Verdana" panose="020B0604030504040204" pitchFamily="34" charset="0"/>
              </a:rPr>
              <a:t> A. Identifying Appropriate Reference Data Models for Comparative Effectiveness Research (CER) Studies Based on Data from Clinical Information Systems. </a:t>
            </a:r>
            <a:r>
              <a:rPr lang="en-US" sz="1600" i="1" dirty="0">
                <a:latin typeface="Verdana" panose="020B0604030504040204" pitchFamily="34" charset="0"/>
                <a:ea typeface="Verdana" panose="020B0604030504040204" pitchFamily="34" charset="0"/>
                <a:cs typeface="Verdana" panose="020B0604030504040204" pitchFamily="34" charset="0"/>
              </a:rPr>
              <a:t>Medical Care</a:t>
            </a:r>
            <a:r>
              <a:rPr lang="en-US" sz="1600" dirty="0">
                <a:latin typeface="Verdana" panose="020B0604030504040204" pitchFamily="34" charset="0"/>
                <a:ea typeface="Verdana" panose="020B0604030504040204" pitchFamily="34" charset="0"/>
                <a:cs typeface="Verdana" panose="020B0604030504040204" pitchFamily="34" charset="0"/>
              </a:rPr>
              <a:t> 2013; S45-S52. Available at. Accessed 8, 51.</a:t>
            </a:r>
          </a:p>
          <a:p>
            <a:pPr marL="457200" indent="-457200">
              <a:buFont typeface="+mj-lt"/>
              <a:buAutoNum type="arabicPeriod"/>
            </a:pPr>
            <a:r>
              <a:rPr lang="en-US" sz="1600" dirty="0" smtClean="0">
                <a:latin typeface="Verdana" panose="020B0604030504040204" pitchFamily="34" charset="0"/>
                <a:ea typeface="Verdana" panose="020B0604030504040204" pitchFamily="34" charset="0"/>
                <a:cs typeface="Verdana" panose="020B0604030504040204" pitchFamily="34" charset="0"/>
              </a:rPr>
              <a:t>National </a:t>
            </a:r>
            <a:r>
              <a:rPr lang="en-US" sz="1600" dirty="0">
                <a:latin typeface="Verdana" panose="020B0604030504040204" pitchFamily="34" charset="0"/>
                <a:ea typeface="Verdana" panose="020B0604030504040204" pitchFamily="34" charset="0"/>
                <a:cs typeface="Verdana" panose="020B0604030504040204" pitchFamily="34" charset="0"/>
              </a:rPr>
              <a:t>Health and Nutrition Examination Survey. 2014; </a:t>
            </a:r>
            <a:r>
              <a:rPr lang="en-US" sz="1600" u="sng" dirty="0">
                <a:latin typeface="Verdana" panose="020B0604030504040204" pitchFamily="34" charset="0"/>
                <a:ea typeface="Verdana" panose="020B0604030504040204" pitchFamily="34" charset="0"/>
                <a:cs typeface="Verdana" panose="020B0604030504040204" pitchFamily="34" charset="0"/>
                <a:hlinkClick r:id="rId5"/>
              </a:rPr>
              <a:t>http://www.cdc.gov/nchs/nhanes/about_nhanes.htm</a:t>
            </a:r>
            <a:r>
              <a:rPr lang="en-US" sz="1600" dirty="0">
                <a:latin typeface="Verdana" panose="020B0604030504040204" pitchFamily="34" charset="0"/>
                <a:ea typeface="Verdana" panose="020B0604030504040204" pitchFamily="34" charset="0"/>
                <a:cs typeface="Verdana" panose="020B0604030504040204" pitchFamily="34" charset="0"/>
              </a:rPr>
              <a:t>. Accessed 13Aug2015.</a:t>
            </a:r>
          </a:p>
          <a:p>
            <a:pPr marL="457200" indent="-457200">
              <a:buFont typeface="+mj-lt"/>
              <a:buAutoNum type="arabicPeriod"/>
            </a:pPr>
            <a:r>
              <a:rPr lang="en-US" sz="1600" dirty="0" err="1" smtClean="0">
                <a:latin typeface="Verdana" panose="020B0604030504040204" pitchFamily="34" charset="0"/>
                <a:ea typeface="Verdana" panose="020B0604030504040204" pitchFamily="34" charset="0"/>
                <a:cs typeface="Verdana" panose="020B0604030504040204" pitchFamily="34" charset="0"/>
              </a:rPr>
              <a:t>Schuemie</a:t>
            </a:r>
            <a:r>
              <a:rPr lang="en-US" sz="1600" dirty="0" smtClean="0">
                <a:latin typeface="Verdana" panose="020B0604030504040204" pitchFamily="34" charset="0"/>
                <a:ea typeface="Verdana" panose="020B0604030504040204" pitchFamily="34" charset="0"/>
                <a:cs typeface="Verdana" panose="020B0604030504040204" pitchFamily="34" charset="0"/>
              </a:rPr>
              <a:t> </a:t>
            </a:r>
            <a:r>
              <a:rPr lang="en-US" sz="1600" dirty="0">
                <a:latin typeface="Verdana" panose="020B0604030504040204" pitchFamily="34" charset="0"/>
                <a:ea typeface="Verdana" panose="020B0604030504040204" pitchFamily="34" charset="0"/>
                <a:cs typeface="Verdana" panose="020B0604030504040204" pitchFamily="34" charset="0"/>
              </a:rPr>
              <a:t>M. </a:t>
            </a:r>
            <a:r>
              <a:rPr lang="en-US" sz="1600" dirty="0" err="1">
                <a:latin typeface="Verdana" panose="020B0604030504040204" pitchFamily="34" charset="0"/>
                <a:ea typeface="Verdana" panose="020B0604030504040204" pitchFamily="34" charset="0"/>
                <a:cs typeface="Verdana" panose="020B0604030504040204" pitchFamily="34" charset="0"/>
              </a:rPr>
              <a:t>Usagi</a:t>
            </a:r>
            <a:r>
              <a:rPr lang="en-US" sz="1600" dirty="0">
                <a:latin typeface="Verdana" panose="020B0604030504040204" pitchFamily="34" charset="0"/>
                <a:ea typeface="Verdana" panose="020B0604030504040204" pitchFamily="34" charset="0"/>
                <a:cs typeface="Verdana" panose="020B0604030504040204" pitchFamily="34" charset="0"/>
              </a:rPr>
              <a:t>. 2015; </a:t>
            </a:r>
            <a:r>
              <a:rPr lang="en-US" sz="1600" u="sng" dirty="0">
                <a:latin typeface="Verdana" panose="020B0604030504040204" pitchFamily="34" charset="0"/>
                <a:ea typeface="Verdana" panose="020B0604030504040204" pitchFamily="34" charset="0"/>
                <a:cs typeface="Verdana" panose="020B0604030504040204" pitchFamily="34" charset="0"/>
                <a:hlinkClick r:id="rId6"/>
              </a:rPr>
              <a:t>http://www.ohdsi.org/web/wiki/doku.php?id=documentation:software:usagi</a:t>
            </a:r>
            <a:r>
              <a:rPr lang="en-US" sz="1600" dirty="0">
                <a:latin typeface="Verdana" panose="020B0604030504040204" pitchFamily="34" charset="0"/>
                <a:ea typeface="Verdana" panose="020B0604030504040204" pitchFamily="34" charset="0"/>
                <a:cs typeface="Verdana" panose="020B0604030504040204" pitchFamily="34" charset="0"/>
              </a:rPr>
              <a:t>. Accessed 24 Aug 2015, 2015</a:t>
            </a:r>
            <a:r>
              <a:rPr lang="en-US" sz="1600" dirty="0" smtClean="0">
                <a:latin typeface="Verdana" panose="020B0604030504040204" pitchFamily="34" charset="0"/>
                <a:ea typeface="Verdana" panose="020B0604030504040204" pitchFamily="34" charset="0"/>
                <a:cs typeface="Verdana" panose="020B0604030504040204" pitchFamily="34" charset="0"/>
              </a:rPr>
              <a:t>.</a:t>
            </a:r>
          </a:p>
          <a:p>
            <a:pPr marL="457200" indent="-457200">
              <a:buFont typeface="+mj-lt"/>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(2015). "Data Network." 2015, from http://www.ohdsi.org/web/wiki/doku.php?id=resources:data_network.</a:t>
            </a:r>
          </a:p>
        </p:txBody>
      </p:sp>
      <p:pic>
        <p:nvPicPr>
          <p:cNvPr id="2059" name="Picture 17" descr="OHDSI"/>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92255" y="33849569"/>
            <a:ext cx="521914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2421477745"/>
              </p:ext>
            </p:extLst>
          </p:nvPr>
        </p:nvGraphicFramePr>
        <p:xfrm>
          <a:off x="291765" y="25545010"/>
          <a:ext cx="12231222" cy="7188769"/>
        </p:xfrm>
        <a:graphic>
          <a:graphicData uri="http://schemas.openxmlformats.org/drawingml/2006/table">
            <a:tbl>
              <a:tblPr firstRow="1" bandRow="1">
                <a:tableStyleId>{93296810-A885-4BE3-A3E7-6D5BEEA58F35}</a:tableStyleId>
              </a:tblPr>
              <a:tblGrid>
                <a:gridCol w="1411942"/>
                <a:gridCol w="4168588"/>
                <a:gridCol w="1237726"/>
                <a:gridCol w="5412966"/>
              </a:tblGrid>
              <a:tr h="1016000">
                <a:tc>
                  <a:txBody>
                    <a:bodyPr/>
                    <a:lstStyle/>
                    <a:p>
                      <a:r>
                        <a:rPr lang="en-US" sz="2000" dirty="0" smtClean="0"/>
                        <a:t>Source Code</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80682" marR="80682" marT="33867" marB="33867"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2000" dirty="0" smtClean="0"/>
                        <a:t>Source Description*</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80682" marR="80682" marT="33867" marB="33867" anchor="ctr">
                    <a:lnT w="12700" cap="flat" cmpd="sng" algn="ctr">
                      <a:solidFill>
                        <a:schemeClr val="tx1"/>
                      </a:solidFill>
                      <a:prstDash val="solid"/>
                      <a:round/>
                      <a:headEnd type="none" w="med" len="med"/>
                      <a:tailEnd type="none" w="med" len="med"/>
                    </a:lnT>
                  </a:tcPr>
                </a:tc>
                <a:tc>
                  <a:txBody>
                    <a:bodyPr/>
                    <a:lstStyle/>
                    <a:p>
                      <a:r>
                        <a:rPr lang="en-US" sz="2000" dirty="0" smtClean="0"/>
                        <a:t>Target Concept ID</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80682" marR="80682" marT="33867" marB="33867" anchor="ctr">
                    <a:lnT w="12700" cap="flat" cmpd="sng" algn="ctr">
                      <a:solidFill>
                        <a:schemeClr val="tx1"/>
                      </a:solidFill>
                      <a:prstDash val="solid"/>
                      <a:round/>
                      <a:headEnd type="none" w="med" len="med"/>
                      <a:tailEnd type="none" w="med" len="med"/>
                    </a:lnT>
                  </a:tcPr>
                </a:tc>
                <a:tc>
                  <a:txBody>
                    <a:bodyPr/>
                    <a:lstStyle/>
                    <a:p>
                      <a:r>
                        <a:rPr lang="en-US" sz="2000" dirty="0" smtClean="0"/>
                        <a:t>Concept Name</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80682" marR="80682" marT="33867" marB="33867"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58611">
                <a:tc>
                  <a:txBody>
                    <a:bodyPr/>
                    <a:lstStyle/>
                    <a:p>
                      <a:r>
                        <a:rPr lang="en-US" sz="1800" dirty="0" smtClean="0"/>
                        <a:t>DPQ010</a:t>
                      </a:r>
                      <a:endParaRPr lang="en-US" sz="1800" dirty="0"/>
                    </a:p>
                  </a:txBody>
                  <a:tcPr marL="80682" marR="80682" marT="33867" marB="33867" anchor="ctr">
                    <a:lnL w="12700" cap="flat" cmpd="sng" algn="ctr">
                      <a:solidFill>
                        <a:schemeClr val="tx1"/>
                      </a:solidFill>
                      <a:prstDash val="solid"/>
                      <a:round/>
                      <a:headEnd type="none" w="med" len="med"/>
                      <a:tailEnd type="none" w="med" len="med"/>
                    </a:lnL>
                  </a:tcPr>
                </a:tc>
                <a:tc>
                  <a:txBody>
                    <a:bodyPr/>
                    <a:lstStyle/>
                    <a:p>
                      <a:r>
                        <a:rPr lang="en-US" sz="1600" dirty="0" smtClean="0"/>
                        <a:t>Little interest or pleasure in doing things?</a:t>
                      </a:r>
                      <a:endParaRPr lang="en-US" sz="1600" dirty="0"/>
                    </a:p>
                  </a:txBody>
                  <a:tcPr marL="80682" marR="80682" marT="33867" marB="33867" anchor="ctr"/>
                </a:tc>
                <a:tc>
                  <a:txBody>
                    <a:bodyPr/>
                    <a:lstStyle/>
                    <a:p>
                      <a:pPr algn="l" fontAlgn="b"/>
                      <a:r>
                        <a:rPr lang="en-US" sz="1800" b="0" i="0" u="none" strike="noStrike" dirty="0">
                          <a:solidFill>
                            <a:srgbClr val="000000"/>
                          </a:solidFill>
                          <a:effectLst/>
                          <a:latin typeface="Calibri"/>
                        </a:rPr>
                        <a:t>3042924</a:t>
                      </a:r>
                    </a:p>
                  </a:txBody>
                  <a:tcPr marL="8404" marR="8404" marT="7056" marB="0" anchor="ctr"/>
                </a:tc>
                <a:tc>
                  <a:txBody>
                    <a:bodyPr/>
                    <a:lstStyle/>
                    <a:p>
                      <a:pPr algn="l" fontAlgn="b"/>
                      <a:r>
                        <a:rPr lang="en-US" sz="1600" b="0" i="0" u="none" strike="noStrike" dirty="0">
                          <a:solidFill>
                            <a:srgbClr val="000000"/>
                          </a:solidFill>
                          <a:effectLst/>
                          <a:latin typeface="Calibri"/>
                        </a:rPr>
                        <a:t>Little interest or pleasure in doing things in last 2 weeks [</a:t>
                      </a:r>
                      <a:r>
                        <a:rPr lang="en-US" sz="1600" b="0" i="0" u="none" strike="noStrike" dirty="0" err="1">
                          <a:solidFill>
                            <a:srgbClr val="000000"/>
                          </a:solidFill>
                          <a:effectLst/>
                          <a:latin typeface="Calibri"/>
                        </a:rPr>
                        <a:t>Reported.PHQ</a:t>
                      </a:r>
                      <a:r>
                        <a:rPr lang="en-US" sz="1600" b="0" i="0" u="none" strike="noStrike" dirty="0">
                          <a:solidFill>
                            <a:srgbClr val="000000"/>
                          </a:solidFill>
                          <a:effectLst/>
                          <a:latin typeface="Calibri"/>
                        </a:rPr>
                        <a:t>]</a:t>
                      </a:r>
                    </a:p>
                  </a:txBody>
                  <a:tcPr marL="8404" marR="8404" marT="7056" marB="0" anchor="ctr">
                    <a:lnR w="12700" cap="flat" cmpd="sng" algn="ctr">
                      <a:solidFill>
                        <a:schemeClr val="tx1"/>
                      </a:solidFill>
                      <a:prstDash val="solid"/>
                      <a:round/>
                      <a:headEnd type="none" w="med" len="med"/>
                      <a:tailEnd type="none" w="med" len="med"/>
                    </a:lnR>
                    <a:solidFill>
                      <a:srgbClr val="FCDDCF"/>
                    </a:solidFill>
                  </a:tcPr>
                </a:tc>
              </a:tr>
              <a:tr h="458611">
                <a:tc>
                  <a:txBody>
                    <a:bodyPr/>
                    <a:lstStyle/>
                    <a:p>
                      <a:r>
                        <a:rPr lang="en-US" sz="1800" dirty="0" smtClean="0"/>
                        <a:t>DPQ020</a:t>
                      </a:r>
                      <a:endParaRPr lang="en-US" sz="1800" dirty="0"/>
                    </a:p>
                  </a:txBody>
                  <a:tcPr marL="80682" marR="80682" marT="33867" marB="33867" anchor="ctr">
                    <a:lnL w="12700" cap="flat" cmpd="sng" algn="ctr">
                      <a:solidFill>
                        <a:schemeClr val="tx1"/>
                      </a:solidFill>
                      <a:prstDash val="solid"/>
                      <a:round/>
                      <a:headEnd type="none" w="med" len="med"/>
                      <a:tailEnd type="none" w="med" len="med"/>
                    </a:lnL>
                  </a:tcPr>
                </a:tc>
                <a:tc>
                  <a:txBody>
                    <a:bodyPr/>
                    <a:lstStyle/>
                    <a:p>
                      <a:r>
                        <a:rPr lang="en-US" sz="1600" dirty="0" smtClean="0"/>
                        <a:t>Feeling</a:t>
                      </a:r>
                      <a:r>
                        <a:rPr lang="en-US" sz="1600" baseline="0" dirty="0" smtClean="0"/>
                        <a:t> </a:t>
                      </a:r>
                      <a:r>
                        <a:rPr lang="en-US" sz="1600" dirty="0" smtClean="0"/>
                        <a:t>down, depressed, or hopeless?</a:t>
                      </a:r>
                      <a:endParaRPr lang="en-US" sz="1600" dirty="0"/>
                    </a:p>
                  </a:txBody>
                  <a:tcPr marL="80682" marR="80682" marT="33867" marB="33867" anchor="ctr"/>
                </a:tc>
                <a:tc>
                  <a:txBody>
                    <a:bodyPr/>
                    <a:lstStyle/>
                    <a:p>
                      <a:pPr algn="l" fontAlgn="b"/>
                      <a:r>
                        <a:rPr lang="en-US" sz="1800" b="0" i="0" u="none" strike="noStrike" dirty="0">
                          <a:solidFill>
                            <a:srgbClr val="000000"/>
                          </a:solidFill>
                          <a:effectLst/>
                          <a:latin typeface="Calibri"/>
                        </a:rPr>
                        <a:t>40757792</a:t>
                      </a:r>
                    </a:p>
                  </a:txBody>
                  <a:tcPr marL="8404" marR="8404" marT="7056" marB="0" anchor="ctr"/>
                </a:tc>
                <a:tc>
                  <a:txBody>
                    <a:bodyPr/>
                    <a:lstStyle/>
                    <a:p>
                      <a:pPr algn="l" fontAlgn="b"/>
                      <a:r>
                        <a:rPr lang="en-US" sz="1600" b="0" i="0" u="none" strike="noStrike" dirty="0">
                          <a:solidFill>
                            <a:srgbClr val="000000"/>
                          </a:solidFill>
                          <a:effectLst/>
                          <a:latin typeface="Calibri"/>
                        </a:rPr>
                        <a:t>Feeling or appearing down, depressed, or hopeless in last 2 </a:t>
                      </a:r>
                      <a:r>
                        <a:rPr lang="en-US" sz="1600" b="0" i="0" u="none" strike="noStrike" dirty="0" err="1">
                          <a:solidFill>
                            <a:srgbClr val="000000"/>
                          </a:solidFill>
                          <a:effectLst/>
                          <a:latin typeface="Calibri"/>
                        </a:rPr>
                        <a:t>weeks.frequency</a:t>
                      </a:r>
                      <a:r>
                        <a:rPr lang="en-US" sz="1600" b="0" i="0" u="none" strike="noStrike" dirty="0">
                          <a:solidFill>
                            <a:srgbClr val="000000"/>
                          </a:solidFill>
                          <a:effectLst/>
                          <a:latin typeface="Calibri"/>
                        </a:rPr>
                        <a:t> [Observed PHQ-9 MDSv3]</a:t>
                      </a:r>
                    </a:p>
                  </a:txBody>
                  <a:tcPr marL="8404" marR="8404" marT="7056" marB="0" anchor="ctr">
                    <a:lnR w="12700" cap="flat" cmpd="sng" algn="ctr">
                      <a:solidFill>
                        <a:schemeClr val="tx1"/>
                      </a:solidFill>
                      <a:prstDash val="solid"/>
                      <a:round/>
                      <a:headEnd type="none" w="med" len="med"/>
                      <a:tailEnd type="none" w="med" len="med"/>
                    </a:lnR>
                  </a:tcPr>
                </a:tc>
              </a:tr>
              <a:tr h="519289">
                <a:tc>
                  <a:txBody>
                    <a:bodyPr/>
                    <a:lstStyle/>
                    <a:p>
                      <a:r>
                        <a:rPr lang="en-US" sz="1800" dirty="0" smtClean="0"/>
                        <a:t>DPQ030</a:t>
                      </a:r>
                      <a:endParaRPr lang="en-US" sz="1800" dirty="0"/>
                    </a:p>
                  </a:txBody>
                  <a:tcPr marL="80682" marR="80682" marT="33867" marB="33867" anchor="ctr">
                    <a:lnL w="12700" cap="flat" cmpd="sng" algn="ctr">
                      <a:solidFill>
                        <a:schemeClr val="tx1"/>
                      </a:solidFill>
                      <a:prstDash val="solid"/>
                      <a:round/>
                      <a:headEnd type="none" w="med" len="med"/>
                      <a:tailEnd type="none" w="med" len="med"/>
                    </a:lnL>
                  </a:tcPr>
                </a:tc>
                <a:tc>
                  <a:txBody>
                    <a:bodyPr/>
                    <a:lstStyle/>
                    <a:p>
                      <a:r>
                        <a:rPr lang="en-US" sz="1600" dirty="0" smtClean="0"/>
                        <a:t>Trouble falling or staying asleep, or sleeping too much?</a:t>
                      </a:r>
                      <a:endParaRPr lang="en-US" sz="1600" dirty="0"/>
                    </a:p>
                  </a:txBody>
                  <a:tcPr marL="80682" marR="80682" marT="33867" marB="33867" anchor="ctr"/>
                </a:tc>
                <a:tc>
                  <a:txBody>
                    <a:bodyPr/>
                    <a:lstStyle/>
                    <a:p>
                      <a:pPr algn="l" fontAlgn="b"/>
                      <a:r>
                        <a:rPr lang="en-US" sz="1800" b="0" i="0" u="none" strike="noStrike" dirty="0">
                          <a:solidFill>
                            <a:srgbClr val="000000"/>
                          </a:solidFill>
                          <a:effectLst/>
                          <a:latin typeface="Calibri"/>
                        </a:rPr>
                        <a:t>3045933</a:t>
                      </a:r>
                    </a:p>
                  </a:txBody>
                  <a:tcPr marL="8404" marR="8404" marT="7056" marB="0" anchor="ctr"/>
                </a:tc>
                <a:tc>
                  <a:txBody>
                    <a:bodyPr/>
                    <a:lstStyle/>
                    <a:p>
                      <a:pPr algn="l" fontAlgn="b"/>
                      <a:r>
                        <a:rPr lang="en-US" sz="1600" b="0" i="0" u="none" strike="noStrike" dirty="0">
                          <a:solidFill>
                            <a:srgbClr val="000000"/>
                          </a:solidFill>
                          <a:effectLst/>
                          <a:latin typeface="Calibri"/>
                        </a:rPr>
                        <a:t>Trouble falling or staying asleep, or sleeping too much in last 2 weeks [</a:t>
                      </a:r>
                      <a:r>
                        <a:rPr lang="en-US" sz="1600" b="0" i="0" u="none" strike="noStrike" dirty="0" err="1">
                          <a:solidFill>
                            <a:srgbClr val="000000"/>
                          </a:solidFill>
                          <a:effectLst/>
                          <a:latin typeface="Calibri"/>
                        </a:rPr>
                        <a:t>Reported.PHQ</a:t>
                      </a:r>
                      <a:r>
                        <a:rPr lang="en-US" sz="1600" b="0" i="0" u="none" strike="noStrike" dirty="0">
                          <a:solidFill>
                            <a:srgbClr val="000000"/>
                          </a:solidFill>
                          <a:effectLst/>
                          <a:latin typeface="Calibri"/>
                        </a:rPr>
                        <a:t>]</a:t>
                      </a:r>
                    </a:p>
                  </a:txBody>
                  <a:tcPr marL="8404" marR="8404" marT="7056" marB="0" anchor="ctr">
                    <a:lnR w="12700" cap="flat" cmpd="sng" algn="ctr">
                      <a:solidFill>
                        <a:schemeClr val="tx1"/>
                      </a:solidFill>
                      <a:prstDash val="solid"/>
                      <a:round/>
                      <a:headEnd type="none" w="med" len="med"/>
                      <a:tailEnd type="none" w="med" len="med"/>
                    </a:lnR>
                  </a:tcPr>
                </a:tc>
              </a:tr>
              <a:tr h="458611">
                <a:tc>
                  <a:txBody>
                    <a:bodyPr/>
                    <a:lstStyle/>
                    <a:p>
                      <a:r>
                        <a:rPr lang="en-US" sz="1800" dirty="0" smtClean="0"/>
                        <a:t>DPQ040</a:t>
                      </a:r>
                      <a:endParaRPr lang="en-US" sz="1800" dirty="0"/>
                    </a:p>
                  </a:txBody>
                  <a:tcPr marL="80682" marR="80682" marT="33867" marB="33867" anchor="ctr">
                    <a:lnL w="12700" cap="flat" cmpd="sng" algn="ctr">
                      <a:solidFill>
                        <a:schemeClr val="tx1"/>
                      </a:solidFill>
                      <a:prstDash val="solid"/>
                      <a:round/>
                      <a:headEnd type="none" w="med" len="med"/>
                      <a:tailEnd type="none" w="med" len="med"/>
                    </a:lnL>
                  </a:tcPr>
                </a:tc>
                <a:tc>
                  <a:txBody>
                    <a:bodyPr/>
                    <a:lstStyle/>
                    <a:p>
                      <a:r>
                        <a:rPr lang="en-US" sz="1600" dirty="0" smtClean="0"/>
                        <a:t>Feeling tired or having little energy?</a:t>
                      </a:r>
                      <a:endParaRPr lang="en-US" sz="1600" dirty="0"/>
                    </a:p>
                  </a:txBody>
                  <a:tcPr marL="80682" marR="80682" marT="33867" marB="33867" anchor="ctr"/>
                </a:tc>
                <a:tc>
                  <a:txBody>
                    <a:bodyPr/>
                    <a:lstStyle/>
                    <a:p>
                      <a:pPr algn="l" fontAlgn="b"/>
                      <a:r>
                        <a:rPr lang="en-US" sz="1800" b="0" i="0" u="none" strike="noStrike" dirty="0">
                          <a:solidFill>
                            <a:srgbClr val="000000"/>
                          </a:solidFill>
                          <a:effectLst/>
                          <a:latin typeface="Calibri"/>
                        </a:rPr>
                        <a:t>42870477</a:t>
                      </a:r>
                    </a:p>
                  </a:txBody>
                  <a:tcPr marL="8404" marR="8404" marT="7056" marB="0" anchor="ctr"/>
                </a:tc>
                <a:tc>
                  <a:txBody>
                    <a:bodyPr/>
                    <a:lstStyle/>
                    <a:p>
                      <a:pPr algn="l" fontAlgn="b"/>
                      <a:r>
                        <a:rPr lang="en-US" sz="1600" b="0" i="0" u="none" strike="noStrike" dirty="0">
                          <a:solidFill>
                            <a:srgbClr val="000000"/>
                          </a:solidFill>
                          <a:effectLst/>
                          <a:latin typeface="Calibri"/>
                        </a:rPr>
                        <a:t>I feel tired - have no energy in the last 2 weeks or more [M3]</a:t>
                      </a:r>
                    </a:p>
                  </a:txBody>
                  <a:tcPr marL="8404" marR="8404" marT="7056" marB="0" anchor="ctr">
                    <a:lnR w="12700" cap="flat" cmpd="sng" algn="ctr">
                      <a:solidFill>
                        <a:schemeClr val="tx1"/>
                      </a:solidFill>
                      <a:prstDash val="solid"/>
                      <a:round/>
                      <a:headEnd type="none" w="med" len="med"/>
                      <a:tailEnd type="none" w="med" len="med"/>
                    </a:lnR>
                    <a:solidFill>
                      <a:srgbClr val="FDEFE9"/>
                    </a:solidFill>
                  </a:tcPr>
                </a:tc>
              </a:tr>
              <a:tr h="338667">
                <a:tc>
                  <a:txBody>
                    <a:bodyPr/>
                    <a:lstStyle/>
                    <a:p>
                      <a:r>
                        <a:rPr lang="en-US" sz="1800" dirty="0" smtClean="0"/>
                        <a:t>DPQ050</a:t>
                      </a:r>
                      <a:endParaRPr lang="en-US" sz="1800" dirty="0"/>
                    </a:p>
                  </a:txBody>
                  <a:tcPr marL="80682" marR="80682" marT="33867" marB="33867" anchor="ctr">
                    <a:lnL w="12700" cap="flat" cmpd="sng" algn="ctr">
                      <a:solidFill>
                        <a:schemeClr val="tx1"/>
                      </a:solidFill>
                      <a:prstDash val="solid"/>
                      <a:round/>
                      <a:headEnd type="none" w="med" len="med"/>
                      <a:tailEnd type="none" w="med" len="med"/>
                    </a:lnL>
                  </a:tcPr>
                </a:tc>
                <a:tc>
                  <a:txBody>
                    <a:bodyPr/>
                    <a:lstStyle/>
                    <a:p>
                      <a:r>
                        <a:rPr lang="en-US" sz="1600" dirty="0" smtClean="0"/>
                        <a:t>Poor appetite or overeating?</a:t>
                      </a:r>
                      <a:endParaRPr lang="en-US" sz="1600" dirty="0"/>
                    </a:p>
                  </a:txBody>
                  <a:tcPr marL="80682" marR="80682" marT="33867" marB="33867" anchor="ctr"/>
                </a:tc>
                <a:tc>
                  <a:txBody>
                    <a:bodyPr/>
                    <a:lstStyle/>
                    <a:p>
                      <a:pPr algn="l" fontAlgn="b"/>
                      <a:r>
                        <a:rPr lang="en-US" sz="1800" b="0" i="0" u="none" strike="noStrike" dirty="0">
                          <a:solidFill>
                            <a:srgbClr val="000000"/>
                          </a:solidFill>
                          <a:effectLst/>
                          <a:latin typeface="Calibri"/>
                        </a:rPr>
                        <a:t>3044098</a:t>
                      </a:r>
                    </a:p>
                  </a:txBody>
                  <a:tcPr marL="8404" marR="8404" marT="7056" marB="0" anchor="ctr"/>
                </a:tc>
                <a:tc>
                  <a:txBody>
                    <a:bodyPr/>
                    <a:lstStyle/>
                    <a:p>
                      <a:pPr algn="l" fontAlgn="b"/>
                      <a:r>
                        <a:rPr lang="en-US" sz="1600" b="0" i="0" u="none" strike="noStrike" dirty="0">
                          <a:solidFill>
                            <a:srgbClr val="000000"/>
                          </a:solidFill>
                          <a:effectLst/>
                          <a:latin typeface="Calibri"/>
                        </a:rPr>
                        <a:t>Poor appetite or overeating in last 2 weeks [</a:t>
                      </a:r>
                      <a:r>
                        <a:rPr lang="en-US" sz="1600" b="0" i="0" u="none" strike="noStrike" dirty="0" err="1">
                          <a:solidFill>
                            <a:srgbClr val="000000"/>
                          </a:solidFill>
                          <a:effectLst/>
                          <a:latin typeface="Calibri"/>
                        </a:rPr>
                        <a:t>Reported.PHQ</a:t>
                      </a:r>
                      <a:r>
                        <a:rPr lang="en-US" sz="1600" b="0" i="0" u="none" strike="noStrike" dirty="0">
                          <a:solidFill>
                            <a:srgbClr val="000000"/>
                          </a:solidFill>
                          <a:effectLst/>
                          <a:latin typeface="Calibri"/>
                        </a:rPr>
                        <a:t>]</a:t>
                      </a:r>
                    </a:p>
                  </a:txBody>
                  <a:tcPr marL="8404" marR="8404" marT="7056" marB="0" anchor="ctr">
                    <a:lnR w="12700" cap="flat" cmpd="sng" algn="ctr">
                      <a:solidFill>
                        <a:schemeClr val="tx1"/>
                      </a:solidFill>
                      <a:prstDash val="solid"/>
                      <a:round/>
                      <a:headEnd type="none" w="med" len="med"/>
                      <a:tailEnd type="none" w="med" len="med"/>
                    </a:lnR>
                  </a:tcPr>
                </a:tc>
              </a:tr>
              <a:tr h="745067">
                <a:tc>
                  <a:txBody>
                    <a:bodyPr/>
                    <a:lstStyle/>
                    <a:p>
                      <a:r>
                        <a:rPr lang="en-US" sz="1800" dirty="0" smtClean="0"/>
                        <a:t>DPQ060</a:t>
                      </a:r>
                      <a:endParaRPr lang="en-US" sz="1800" dirty="0"/>
                    </a:p>
                  </a:txBody>
                  <a:tcPr marL="80682" marR="80682" marT="33867" marB="33867" anchor="ctr">
                    <a:lnL w="12700" cap="flat" cmpd="sng" algn="ctr">
                      <a:solidFill>
                        <a:schemeClr val="tx1"/>
                      </a:solidFill>
                      <a:prstDash val="solid"/>
                      <a:round/>
                      <a:headEnd type="none" w="med" len="med"/>
                      <a:tailEnd type="none" w="med" len="med"/>
                    </a:lnL>
                  </a:tcPr>
                </a:tc>
                <a:tc>
                  <a:txBody>
                    <a:bodyPr/>
                    <a:lstStyle/>
                    <a:p>
                      <a:r>
                        <a:rPr lang="en-US" sz="1600" dirty="0" smtClean="0"/>
                        <a:t>Feeling bad about yourself - or that you are a failure or have let yourself or your family down?</a:t>
                      </a:r>
                      <a:endParaRPr lang="en-US" sz="1600" dirty="0"/>
                    </a:p>
                  </a:txBody>
                  <a:tcPr marL="80682" marR="80682" marT="33867" marB="33867" anchor="ctr"/>
                </a:tc>
                <a:tc>
                  <a:txBody>
                    <a:bodyPr/>
                    <a:lstStyle/>
                    <a:p>
                      <a:pPr algn="l" fontAlgn="b"/>
                      <a:r>
                        <a:rPr lang="en-US" sz="1800" b="0" i="0" u="none" strike="noStrike" dirty="0">
                          <a:solidFill>
                            <a:srgbClr val="000000"/>
                          </a:solidFill>
                          <a:effectLst/>
                          <a:latin typeface="Calibri"/>
                        </a:rPr>
                        <a:t>3043801</a:t>
                      </a:r>
                    </a:p>
                  </a:txBody>
                  <a:tcPr marL="8404" marR="8404" marT="7056" marB="0" anchor="ctr"/>
                </a:tc>
                <a:tc>
                  <a:txBody>
                    <a:bodyPr/>
                    <a:lstStyle/>
                    <a:p>
                      <a:pPr algn="l" fontAlgn="b"/>
                      <a:r>
                        <a:rPr lang="en-US" sz="1600" b="0" i="0" u="none" strike="noStrike" dirty="0">
                          <a:solidFill>
                            <a:srgbClr val="000000"/>
                          </a:solidFill>
                          <a:effectLst/>
                          <a:latin typeface="Calibri"/>
                        </a:rPr>
                        <a:t>Feeling bad about yourself - or that you are a failure or have let yourself or your family down in last 2 weeks [</a:t>
                      </a:r>
                      <a:r>
                        <a:rPr lang="en-US" sz="1600" b="0" i="0" u="none" strike="noStrike" dirty="0" err="1">
                          <a:solidFill>
                            <a:srgbClr val="000000"/>
                          </a:solidFill>
                          <a:effectLst/>
                          <a:latin typeface="Calibri"/>
                        </a:rPr>
                        <a:t>Reported.PHQ</a:t>
                      </a:r>
                      <a:r>
                        <a:rPr lang="en-US" sz="1600" b="0" i="0" u="none" strike="noStrike" dirty="0">
                          <a:solidFill>
                            <a:srgbClr val="000000"/>
                          </a:solidFill>
                          <a:effectLst/>
                          <a:latin typeface="Calibri"/>
                        </a:rPr>
                        <a:t>]</a:t>
                      </a:r>
                    </a:p>
                  </a:txBody>
                  <a:tcPr marL="8404" marR="8404" marT="7056" marB="0" anchor="ctr">
                    <a:lnR w="12700" cap="flat" cmpd="sng" algn="ctr">
                      <a:solidFill>
                        <a:schemeClr val="tx1"/>
                      </a:solidFill>
                      <a:prstDash val="solid"/>
                      <a:round/>
                      <a:headEnd type="none" w="med" len="med"/>
                      <a:tailEnd type="none" w="med" len="med"/>
                    </a:lnR>
                  </a:tcPr>
                </a:tc>
              </a:tr>
              <a:tr h="684389">
                <a:tc>
                  <a:txBody>
                    <a:bodyPr/>
                    <a:lstStyle/>
                    <a:p>
                      <a:r>
                        <a:rPr lang="en-US" sz="1800" dirty="0" smtClean="0"/>
                        <a:t>DPQ070</a:t>
                      </a:r>
                      <a:endParaRPr lang="en-US" sz="1800" dirty="0"/>
                    </a:p>
                  </a:txBody>
                  <a:tcPr marL="80682" marR="80682" marT="33867" marB="33867" anchor="ctr">
                    <a:lnL w="12700" cap="flat" cmpd="sng" algn="ctr">
                      <a:solidFill>
                        <a:schemeClr val="tx1"/>
                      </a:solidFill>
                      <a:prstDash val="solid"/>
                      <a:round/>
                      <a:headEnd type="none" w="med" len="med"/>
                      <a:tailEnd type="none" w="med" len="med"/>
                    </a:lnL>
                  </a:tcPr>
                </a:tc>
                <a:tc>
                  <a:txBody>
                    <a:bodyPr/>
                    <a:lstStyle/>
                    <a:p>
                      <a:r>
                        <a:rPr lang="en-US" sz="1600" dirty="0" smtClean="0"/>
                        <a:t>Trouble concentrating on things, such as reading the newspaper or watching TV?</a:t>
                      </a:r>
                      <a:endParaRPr lang="en-US" sz="1600" dirty="0"/>
                    </a:p>
                  </a:txBody>
                  <a:tcPr marL="80682" marR="80682" marT="33867" marB="33867" anchor="ctr"/>
                </a:tc>
                <a:tc>
                  <a:txBody>
                    <a:bodyPr/>
                    <a:lstStyle/>
                    <a:p>
                      <a:pPr algn="l" fontAlgn="b"/>
                      <a:r>
                        <a:rPr lang="en-US" sz="1800" b="0" i="0" u="none" strike="noStrike" dirty="0">
                          <a:solidFill>
                            <a:srgbClr val="000000"/>
                          </a:solidFill>
                          <a:effectLst/>
                          <a:latin typeface="Calibri"/>
                        </a:rPr>
                        <a:t>3045019</a:t>
                      </a:r>
                    </a:p>
                  </a:txBody>
                  <a:tcPr marL="8404" marR="8404" marT="7056" marB="0" anchor="ctr"/>
                </a:tc>
                <a:tc>
                  <a:txBody>
                    <a:bodyPr/>
                    <a:lstStyle/>
                    <a:p>
                      <a:pPr algn="l" fontAlgn="b"/>
                      <a:r>
                        <a:rPr lang="en-US" sz="1600" b="0" i="0" u="none" strike="noStrike" dirty="0">
                          <a:solidFill>
                            <a:srgbClr val="000000"/>
                          </a:solidFill>
                          <a:effectLst/>
                          <a:latin typeface="Calibri"/>
                        </a:rPr>
                        <a:t>Trouble concentrating on things, such as reading the newspaper or watching television in last 2 weeks [</a:t>
                      </a:r>
                      <a:r>
                        <a:rPr lang="en-US" sz="1600" b="0" i="0" u="none" strike="noStrike" dirty="0" err="1">
                          <a:solidFill>
                            <a:srgbClr val="000000"/>
                          </a:solidFill>
                          <a:effectLst/>
                          <a:latin typeface="Calibri"/>
                        </a:rPr>
                        <a:t>Reported.PHQ</a:t>
                      </a:r>
                      <a:r>
                        <a:rPr lang="en-US" sz="1600" b="0" i="0" u="none" strike="noStrike" dirty="0">
                          <a:solidFill>
                            <a:srgbClr val="000000"/>
                          </a:solidFill>
                          <a:effectLst/>
                          <a:latin typeface="Calibri"/>
                        </a:rPr>
                        <a:t>]</a:t>
                      </a:r>
                    </a:p>
                  </a:txBody>
                  <a:tcPr marL="8404" marR="8404" marT="7056" marB="0" anchor="ctr">
                    <a:lnR w="12700" cap="flat" cmpd="sng" algn="ctr">
                      <a:solidFill>
                        <a:schemeClr val="tx1"/>
                      </a:solidFill>
                      <a:prstDash val="solid"/>
                      <a:round/>
                      <a:headEnd type="none" w="med" len="med"/>
                      <a:tailEnd type="none" w="med" len="med"/>
                    </a:lnR>
                  </a:tcPr>
                </a:tc>
              </a:tr>
              <a:tr h="970844">
                <a:tc>
                  <a:txBody>
                    <a:bodyPr/>
                    <a:lstStyle/>
                    <a:p>
                      <a:r>
                        <a:rPr lang="en-US" sz="1800" dirty="0" smtClean="0"/>
                        <a:t>DPQ080</a:t>
                      </a:r>
                      <a:endParaRPr lang="en-US" sz="1800" dirty="0"/>
                    </a:p>
                  </a:txBody>
                  <a:tcPr marL="80682" marR="80682" marT="33867" marB="33867" anchor="ctr">
                    <a:lnL w="12700" cap="flat" cmpd="sng" algn="ctr">
                      <a:solidFill>
                        <a:schemeClr val="tx1"/>
                      </a:solidFill>
                      <a:prstDash val="solid"/>
                      <a:round/>
                      <a:headEnd type="none" w="med" len="med"/>
                      <a:tailEnd type="none" w="med" len="med"/>
                    </a:lnL>
                  </a:tcPr>
                </a:tc>
                <a:tc>
                  <a:txBody>
                    <a:bodyPr/>
                    <a:lstStyle/>
                    <a:p>
                      <a:r>
                        <a:rPr lang="en-US" sz="1600" dirty="0" smtClean="0"/>
                        <a:t>Moving or speaking so slowly that other people could have noticed? Or the opposite - being so fidgety or restless that you have been moving around a lot more than usual?</a:t>
                      </a:r>
                      <a:endParaRPr lang="en-US" sz="1600" dirty="0"/>
                    </a:p>
                  </a:txBody>
                  <a:tcPr marL="80682" marR="80682" marT="33867" marB="33867" anchor="ctr"/>
                </a:tc>
                <a:tc>
                  <a:txBody>
                    <a:bodyPr/>
                    <a:lstStyle/>
                    <a:p>
                      <a:pPr algn="l" fontAlgn="b"/>
                      <a:r>
                        <a:rPr lang="en-US" sz="1800" b="0" i="0" u="none" strike="noStrike" dirty="0">
                          <a:solidFill>
                            <a:srgbClr val="000000"/>
                          </a:solidFill>
                          <a:effectLst/>
                          <a:latin typeface="Calibri"/>
                        </a:rPr>
                        <a:t>3043785</a:t>
                      </a:r>
                    </a:p>
                  </a:txBody>
                  <a:tcPr marL="8404" marR="8404" marT="7056" marB="0" anchor="ctr"/>
                </a:tc>
                <a:tc>
                  <a:txBody>
                    <a:bodyPr/>
                    <a:lstStyle/>
                    <a:p>
                      <a:pPr algn="l" fontAlgn="b"/>
                      <a:r>
                        <a:rPr lang="en-US" sz="1600" b="0" i="0" u="none" strike="noStrike" dirty="0" smtClean="0">
                          <a:solidFill>
                            <a:srgbClr val="000000"/>
                          </a:solidFill>
                          <a:effectLst/>
                          <a:latin typeface="+mn-lt"/>
                        </a:rPr>
                        <a:t>Moving or speaking so slowly that other people could have noticed. Or the opposite - being so fidgety or restless that you have been moving around a lot more than usual in last 2 weeks [</a:t>
                      </a:r>
                      <a:r>
                        <a:rPr lang="en-US" sz="1600" b="0" i="0" u="none" strike="noStrike" dirty="0" err="1" smtClean="0">
                          <a:solidFill>
                            <a:srgbClr val="000000"/>
                          </a:solidFill>
                          <a:effectLst/>
                          <a:latin typeface="+mn-lt"/>
                        </a:rPr>
                        <a:t>Reported.PHQ</a:t>
                      </a:r>
                      <a:r>
                        <a:rPr lang="en-US" sz="1600" b="0" i="0" u="none" strike="noStrike" dirty="0" smtClean="0">
                          <a:solidFill>
                            <a:srgbClr val="000000"/>
                          </a:solidFill>
                          <a:effectLst/>
                          <a:latin typeface="+mn-lt"/>
                        </a:rPr>
                        <a:t>]</a:t>
                      </a:r>
                      <a:endParaRPr lang="en-US" sz="1600" b="0" i="0" u="none" strike="noStrike" dirty="0">
                        <a:solidFill>
                          <a:srgbClr val="000000"/>
                        </a:solidFill>
                        <a:effectLst/>
                        <a:latin typeface="Calibri"/>
                      </a:endParaRPr>
                    </a:p>
                  </a:txBody>
                  <a:tcPr marL="8404" marR="8404" marT="7056" marB="0" anchor="ctr">
                    <a:lnR w="12700" cap="flat" cmpd="sng" algn="ctr">
                      <a:solidFill>
                        <a:schemeClr val="tx1"/>
                      </a:solidFill>
                      <a:prstDash val="solid"/>
                      <a:round/>
                      <a:headEnd type="none" w="med" len="med"/>
                      <a:tailEnd type="none" w="med" len="med"/>
                    </a:lnR>
                  </a:tcPr>
                </a:tc>
              </a:tr>
              <a:tr h="519289">
                <a:tc>
                  <a:txBody>
                    <a:bodyPr/>
                    <a:lstStyle/>
                    <a:p>
                      <a:r>
                        <a:rPr lang="en-US" sz="1800" dirty="0" smtClean="0"/>
                        <a:t>DPQ090</a:t>
                      </a:r>
                      <a:endParaRPr lang="en-US" sz="1800" dirty="0"/>
                    </a:p>
                  </a:txBody>
                  <a:tcPr marL="80682" marR="80682" marT="33867" marB="33867" anchor="ctr">
                    <a:lnL w="12700" cap="flat" cmpd="sng" algn="ctr">
                      <a:solidFill>
                        <a:schemeClr val="tx1"/>
                      </a:solidFill>
                      <a:prstDash val="solid"/>
                      <a:round/>
                      <a:headEnd type="none" w="med" len="med"/>
                      <a:tailEnd type="none" w="med" len="med"/>
                    </a:lnL>
                  </a:tcPr>
                </a:tc>
                <a:tc>
                  <a:txBody>
                    <a:bodyPr/>
                    <a:lstStyle/>
                    <a:p>
                      <a:r>
                        <a:rPr lang="en-US" sz="1600" smtClean="0"/>
                        <a:t>Thoughts </a:t>
                      </a:r>
                      <a:r>
                        <a:rPr lang="en-US" sz="1600" dirty="0" smtClean="0"/>
                        <a:t>that you would be better off dead or of hurting yourself in some way?</a:t>
                      </a:r>
                      <a:endParaRPr lang="en-US" sz="1600" dirty="0"/>
                    </a:p>
                  </a:txBody>
                  <a:tcPr marL="80682" marR="80682" marT="33867" marB="33867" anchor="ctr"/>
                </a:tc>
                <a:tc>
                  <a:txBody>
                    <a:bodyPr/>
                    <a:lstStyle/>
                    <a:p>
                      <a:pPr algn="l" fontAlgn="b"/>
                      <a:r>
                        <a:rPr lang="en-US" sz="1800" b="0" i="0" u="none" strike="noStrike" dirty="0">
                          <a:solidFill>
                            <a:srgbClr val="000000"/>
                          </a:solidFill>
                          <a:effectLst/>
                          <a:latin typeface="Calibri"/>
                        </a:rPr>
                        <a:t>3043462</a:t>
                      </a:r>
                    </a:p>
                  </a:txBody>
                  <a:tcPr marL="8404" marR="8404" marT="7056" marB="0" anchor="ctr"/>
                </a:tc>
                <a:tc>
                  <a:txBody>
                    <a:bodyPr/>
                    <a:lstStyle/>
                    <a:p>
                      <a:pPr algn="l" fontAlgn="b"/>
                      <a:r>
                        <a:rPr lang="en-US" sz="1600" b="0" i="0" u="none" strike="noStrike" dirty="0">
                          <a:solidFill>
                            <a:srgbClr val="000000"/>
                          </a:solidFill>
                          <a:effectLst/>
                          <a:latin typeface="Calibri"/>
                        </a:rPr>
                        <a:t>Thoughts that you would be better off dead, or of hurting yourself in some way in last 2 weeks [</a:t>
                      </a:r>
                      <a:r>
                        <a:rPr lang="en-US" sz="1600" b="0" i="0" u="none" strike="noStrike" dirty="0" err="1">
                          <a:solidFill>
                            <a:srgbClr val="000000"/>
                          </a:solidFill>
                          <a:effectLst/>
                          <a:latin typeface="Calibri"/>
                        </a:rPr>
                        <a:t>Reported.PHQ</a:t>
                      </a:r>
                      <a:r>
                        <a:rPr lang="en-US" sz="1600" b="0" i="0" u="none" strike="noStrike" dirty="0">
                          <a:solidFill>
                            <a:srgbClr val="000000"/>
                          </a:solidFill>
                          <a:effectLst/>
                          <a:latin typeface="Calibri"/>
                        </a:rPr>
                        <a:t>]</a:t>
                      </a:r>
                    </a:p>
                  </a:txBody>
                  <a:tcPr marL="8404" marR="8404" marT="7056" marB="0" anchor="ctr">
                    <a:lnR w="12700" cap="flat" cmpd="sng" algn="ctr">
                      <a:solidFill>
                        <a:schemeClr val="tx1"/>
                      </a:solidFill>
                      <a:prstDash val="solid"/>
                      <a:round/>
                      <a:headEnd type="none" w="med" len="med"/>
                      <a:tailEnd type="none" w="med" len="med"/>
                    </a:lnR>
                  </a:tcPr>
                </a:tc>
              </a:tr>
              <a:tr h="745067">
                <a:tc>
                  <a:txBody>
                    <a:bodyPr/>
                    <a:lstStyle/>
                    <a:p>
                      <a:r>
                        <a:rPr lang="en-US" sz="1800" dirty="0" smtClean="0"/>
                        <a:t>DPQ100</a:t>
                      </a:r>
                      <a:endParaRPr lang="en-US" sz="1800" dirty="0"/>
                    </a:p>
                  </a:txBody>
                  <a:tcPr marL="80682" marR="80682" marT="33867" marB="33867"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600" dirty="0" smtClean="0"/>
                        <a:t>How difficult have these problems made it for you to do your work, take care of things at home, or get along with people?</a:t>
                      </a:r>
                      <a:endParaRPr lang="en-US" sz="1600" dirty="0"/>
                    </a:p>
                  </a:txBody>
                  <a:tcPr marL="80682" marR="80682" marT="33867" marB="33867" anchor="ctr">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40772146</a:t>
                      </a:r>
                    </a:p>
                  </a:txBody>
                  <a:tcPr marL="8404" marR="8404" marT="7056" marB="0" anchor="ctr">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a:rPr>
                        <a:t>How difficult have these made it for you to do your work, take care of things at home, or get along with other people [</a:t>
                      </a:r>
                      <a:r>
                        <a:rPr lang="en-US" sz="1600" b="0" i="0" u="none" strike="noStrike" dirty="0" err="1">
                          <a:solidFill>
                            <a:srgbClr val="000000"/>
                          </a:solidFill>
                          <a:effectLst/>
                          <a:latin typeface="Calibri"/>
                        </a:rPr>
                        <a:t>Reported.PHQ</a:t>
                      </a:r>
                      <a:r>
                        <a:rPr lang="en-US" sz="1600" b="0" i="0" u="none" strike="noStrike" dirty="0">
                          <a:solidFill>
                            <a:srgbClr val="000000"/>
                          </a:solidFill>
                          <a:effectLst/>
                          <a:latin typeface="Calibri"/>
                        </a:rPr>
                        <a:t>]</a:t>
                      </a:r>
                    </a:p>
                  </a:txBody>
                  <a:tcPr marL="8404" marR="8404" marT="7056"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6" name="TextBox 50"/>
          <p:cNvSpPr txBox="1">
            <a:spLocks noChangeArrowheads="1"/>
          </p:cNvSpPr>
          <p:nvPr/>
        </p:nvSpPr>
        <p:spPr bwMode="auto">
          <a:xfrm flipH="1">
            <a:off x="291766" y="25167382"/>
            <a:ext cx="12231221" cy="350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731" tIns="36366" rIns="72731" bIns="36366">
            <a:spAutoFit/>
          </a:bodyPr>
          <a:lstStyle>
            <a:lvl1pPr marL="342900" indent="-342900" eaLnBrk="0" hangingPunct="0">
              <a:spcBef>
                <a:spcPct val="20000"/>
              </a:spcBef>
              <a:buFont typeface="Arial" charset="0"/>
              <a:buChar char="•"/>
              <a:defRPr sz="16100">
                <a:solidFill>
                  <a:schemeClr val="tx1"/>
                </a:solidFill>
                <a:latin typeface="Calibri" pitchFamily="34" charset="0"/>
              </a:defRPr>
            </a:lvl1pPr>
            <a:lvl2pPr marL="742950" indent="-285750" eaLnBrk="0" hangingPunct="0">
              <a:spcBef>
                <a:spcPct val="20000"/>
              </a:spcBef>
              <a:buFont typeface="Arial" charset="0"/>
              <a:buChar char="–"/>
              <a:defRPr sz="14100">
                <a:solidFill>
                  <a:schemeClr val="tx1"/>
                </a:solidFill>
                <a:latin typeface="Calibri" pitchFamily="34" charset="0"/>
              </a:defRPr>
            </a:lvl2pPr>
            <a:lvl3pPr marL="1143000" indent="-228600" eaLnBrk="0" hangingPunct="0">
              <a:spcBef>
                <a:spcPct val="20000"/>
              </a:spcBef>
              <a:buFont typeface="Arial" charset="0"/>
              <a:buChar char="•"/>
              <a:defRPr sz="12100">
                <a:solidFill>
                  <a:schemeClr val="tx1"/>
                </a:solidFill>
                <a:latin typeface="Calibri" pitchFamily="34" charset="0"/>
              </a:defRPr>
            </a:lvl3pPr>
            <a:lvl4pPr marL="1600200" indent="-228600" eaLnBrk="0" hangingPunct="0">
              <a:spcBef>
                <a:spcPct val="20000"/>
              </a:spcBef>
              <a:buFont typeface="Arial" charset="0"/>
              <a:buChar char="–"/>
              <a:defRPr sz="10100">
                <a:solidFill>
                  <a:schemeClr val="tx1"/>
                </a:solidFill>
                <a:latin typeface="Calibri" pitchFamily="34" charset="0"/>
              </a:defRPr>
            </a:lvl4pPr>
            <a:lvl5pPr marL="2057400" indent="-228600" eaLnBrk="0" hangingPunct="0">
              <a:spcBef>
                <a:spcPct val="20000"/>
              </a:spcBef>
              <a:buFont typeface="Arial" charset="0"/>
              <a:buChar char="»"/>
              <a:defRPr sz="10100">
                <a:solidFill>
                  <a:schemeClr val="tx1"/>
                </a:solidFill>
                <a:latin typeface="Calibri" pitchFamily="34" charset="0"/>
              </a:defRPr>
            </a:lvl5pPr>
            <a:lvl6pPr marL="25146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6pPr>
            <a:lvl7pPr marL="29718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7pPr>
            <a:lvl8pPr marL="34290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8pPr>
            <a:lvl9pPr marL="38862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9pPr>
          </a:lstStyle>
          <a:p>
            <a:pPr marL="0" indent="0" eaLnBrk="1" hangingPunct="1">
              <a:spcBef>
                <a:spcPct val="0"/>
              </a:spcBef>
              <a:buNone/>
            </a:pPr>
            <a:r>
              <a:rPr lang="en-US" altLang="en-US" sz="1800" b="1" dirty="0">
                <a:latin typeface="Verdana" pitchFamily="34" charset="0"/>
              </a:rPr>
              <a:t>Table 1: </a:t>
            </a:r>
            <a:r>
              <a:rPr lang="en-US" altLang="en-US" sz="1800" dirty="0">
                <a:latin typeface="Verdana" pitchFamily="34" charset="0"/>
              </a:rPr>
              <a:t>NHANES </a:t>
            </a:r>
            <a:r>
              <a:rPr lang="en-US" altLang="en-US" sz="1800" dirty="0" smtClean="0">
                <a:latin typeface="Verdana" pitchFamily="34" charset="0"/>
              </a:rPr>
              <a:t>Mental Health Depression Screener Questions </a:t>
            </a:r>
            <a:r>
              <a:rPr lang="en-US" altLang="en-US" sz="1800" dirty="0">
                <a:latin typeface="Verdana" pitchFamily="34" charset="0"/>
              </a:rPr>
              <a:t>Mapped to LOINC Concepts using </a:t>
            </a:r>
            <a:r>
              <a:rPr lang="en-US" altLang="en-US" sz="1800" dirty="0" err="1">
                <a:latin typeface="Verdana" pitchFamily="34" charset="0"/>
              </a:rPr>
              <a:t>Usagi</a:t>
            </a:r>
            <a:endParaRPr lang="en-US" altLang="en-US" sz="1800" dirty="0">
              <a:latin typeface="Verdana" pitchFamily="34" charset="0"/>
            </a:endParaRPr>
          </a:p>
        </p:txBody>
      </p:sp>
      <p:sp>
        <p:nvSpPr>
          <p:cNvPr id="17" name="TextBox 50"/>
          <p:cNvSpPr txBox="1">
            <a:spLocks noChangeArrowheads="1"/>
          </p:cNvSpPr>
          <p:nvPr/>
        </p:nvSpPr>
        <p:spPr bwMode="auto">
          <a:xfrm flipH="1">
            <a:off x="289852" y="32733779"/>
            <a:ext cx="12231221" cy="365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731" tIns="36366" rIns="72731" bIns="36366">
            <a:spAutoFit/>
          </a:bodyPr>
          <a:lstStyle>
            <a:lvl1pPr marL="342900" indent="-342900" eaLnBrk="0" hangingPunct="0">
              <a:spcBef>
                <a:spcPct val="20000"/>
              </a:spcBef>
              <a:buFont typeface="Arial" charset="0"/>
              <a:buChar char="•"/>
              <a:defRPr sz="16100">
                <a:solidFill>
                  <a:schemeClr val="tx1"/>
                </a:solidFill>
                <a:latin typeface="Calibri" pitchFamily="34" charset="0"/>
              </a:defRPr>
            </a:lvl1pPr>
            <a:lvl2pPr marL="742950" indent="-285750" eaLnBrk="0" hangingPunct="0">
              <a:spcBef>
                <a:spcPct val="20000"/>
              </a:spcBef>
              <a:buFont typeface="Arial" charset="0"/>
              <a:buChar char="–"/>
              <a:defRPr sz="14100">
                <a:solidFill>
                  <a:schemeClr val="tx1"/>
                </a:solidFill>
                <a:latin typeface="Calibri" pitchFamily="34" charset="0"/>
              </a:defRPr>
            </a:lvl2pPr>
            <a:lvl3pPr marL="1143000" indent="-228600" eaLnBrk="0" hangingPunct="0">
              <a:spcBef>
                <a:spcPct val="20000"/>
              </a:spcBef>
              <a:buFont typeface="Arial" charset="0"/>
              <a:buChar char="•"/>
              <a:defRPr sz="12100">
                <a:solidFill>
                  <a:schemeClr val="tx1"/>
                </a:solidFill>
                <a:latin typeface="Calibri" pitchFamily="34" charset="0"/>
              </a:defRPr>
            </a:lvl3pPr>
            <a:lvl4pPr marL="1600200" indent="-228600" eaLnBrk="0" hangingPunct="0">
              <a:spcBef>
                <a:spcPct val="20000"/>
              </a:spcBef>
              <a:buFont typeface="Arial" charset="0"/>
              <a:buChar char="–"/>
              <a:defRPr sz="10100">
                <a:solidFill>
                  <a:schemeClr val="tx1"/>
                </a:solidFill>
                <a:latin typeface="Calibri" pitchFamily="34" charset="0"/>
              </a:defRPr>
            </a:lvl4pPr>
            <a:lvl5pPr marL="2057400" indent="-228600" eaLnBrk="0" hangingPunct="0">
              <a:spcBef>
                <a:spcPct val="20000"/>
              </a:spcBef>
              <a:buFont typeface="Arial" charset="0"/>
              <a:buChar char="»"/>
              <a:defRPr sz="10100">
                <a:solidFill>
                  <a:schemeClr val="tx1"/>
                </a:solidFill>
                <a:latin typeface="Calibri" pitchFamily="34" charset="0"/>
              </a:defRPr>
            </a:lvl5pPr>
            <a:lvl6pPr marL="25146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6pPr>
            <a:lvl7pPr marL="29718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7pPr>
            <a:lvl8pPr marL="34290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8pPr>
            <a:lvl9pPr marL="38862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9pPr>
          </a:lstStyle>
          <a:p>
            <a:pPr marL="0" indent="0" eaLnBrk="1" hangingPunct="1">
              <a:spcBef>
                <a:spcPct val="0"/>
              </a:spcBef>
              <a:buNone/>
            </a:pPr>
            <a:r>
              <a:rPr lang="en-US" altLang="en-US" sz="1900" dirty="0">
                <a:latin typeface="Verdana" pitchFamily="34" charset="0"/>
              </a:rPr>
              <a:t>*</a:t>
            </a:r>
            <a:r>
              <a:rPr lang="en-US" altLang="en-US" sz="1600" dirty="0" smtClean="0">
                <a:latin typeface="Verdana" pitchFamily="34" charset="0"/>
              </a:rPr>
              <a:t>Each </a:t>
            </a:r>
            <a:r>
              <a:rPr lang="en-US" altLang="en-US" sz="1600" dirty="0">
                <a:latin typeface="Verdana" pitchFamily="34" charset="0"/>
              </a:rPr>
              <a:t>question was asked in relation to the past 2 weeks.</a:t>
            </a:r>
          </a:p>
        </p:txBody>
      </p:sp>
      <p:graphicFrame>
        <p:nvGraphicFramePr>
          <p:cNvPr id="3" name="Table 2"/>
          <p:cNvGraphicFramePr>
            <a:graphicFrameLocks noGrp="1"/>
          </p:cNvGraphicFramePr>
          <p:nvPr>
            <p:extLst>
              <p:ext uri="{D42A27DB-BD31-4B8C-83A1-F6EECF244321}">
                <p14:modId xmlns:p14="http://schemas.microsoft.com/office/powerpoint/2010/main" val="2139139121"/>
              </p:ext>
            </p:extLst>
          </p:nvPr>
        </p:nvGraphicFramePr>
        <p:xfrm>
          <a:off x="13562796" y="8839200"/>
          <a:ext cx="13319009" cy="1128888"/>
        </p:xfrm>
        <a:graphic>
          <a:graphicData uri="http://schemas.openxmlformats.org/drawingml/2006/table">
            <a:tbl>
              <a:tblPr/>
              <a:tblGrid>
                <a:gridCol w="1210819"/>
                <a:gridCol w="1210819"/>
                <a:gridCol w="1210819"/>
                <a:gridCol w="1210819"/>
                <a:gridCol w="1210819"/>
                <a:gridCol w="1210819"/>
                <a:gridCol w="1210819"/>
                <a:gridCol w="1210819"/>
                <a:gridCol w="1210819"/>
                <a:gridCol w="1210819"/>
                <a:gridCol w="1210819"/>
              </a:tblGrid>
              <a:tr h="564444">
                <a:tc>
                  <a:txBody>
                    <a:bodyPr/>
                    <a:lstStyle/>
                    <a:p>
                      <a:pPr algn="l" fontAlgn="b"/>
                      <a:r>
                        <a:rPr lang="en-US" sz="2100" b="1" i="0" u="none" strike="noStrike" dirty="0">
                          <a:solidFill>
                            <a:srgbClr val="000000"/>
                          </a:solidFill>
                          <a:effectLst/>
                          <a:latin typeface="Calibri"/>
                        </a:rPr>
                        <a:t>SEQN</a:t>
                      </a:r>
                    </a:p>
                  </a:txBody>
                  <a:tcPr marL="80682" marR="0"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dirty="0">
                          <a:solidFill>
                            <a:srgbClr val="000000"/>
                          </a:solidFill>
                          <a:effectLst/>
                          <a:latin typeface="Calibri"/>
                        </a:rPr>
                        <a:t>DPQ010</a:t>
                      </a:r>
                    </a:p>
                  </a:txBody>
                  <a:tcPr marL="80682" marR="0"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a:solidFill>
                            <a:srgbClr val="000000"/>
                          </a:solidFill>
                          <a:effectLst/>
                          <a:latin typeface="Calibri"/>
                        </a:rPr>
                        <a:t>DPQ020</a:t>
                      </a:r>
                    </a:p>
                  </a:txBody>
                  <a:tcPr marL="80682" marR="0"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dirty="0">
                          <a:solidFill>
                            <a:srgbClr val="000000"/>
                          </a:solidFill>
                          <a:effectLst/>
                          <a:latin typeface="Calibri"/>
                        </a:rPr>
                        <a:t>DPQ030</a:t>
                      </a:r>
                    </a:p>
                  </a:txBody>
                  <a:tcPr marL="80682" marR="0"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a:solidFill>
                            <a:srgbClr val="000000"/>
                          </a:solidFill>
                          <a:effectLst/>
                          <a:latin typeface="Calibri"/>
                        </a:rPr>
                        <a:t>DPQ040</a:t>
                      </a:r>
                    </a:p>
                  </a:txBody>
                  <a:tcPr marL="80682" marR="0"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a:solidFill>
                            <a:srgbClr val="000000"/>
                          </a:solidFill>
                          <a:effectLst/>
                          <a:latin typeface="Calibri"/>
                        </a:rPr>
                        <a:t>DPQ050</a:t>
                      </a:r>
                    </a:p>
                  </a:txBody>
                  <a:tcPr marL="80682" marR="0"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dirty="0">
                          <a:solidFill>
                            <a:srgbClr val="000000"/>
                          </a:solidFill>
                          <a:effectLst/>
                          <a:latin typeface="Calibri"/>
                        </a:rPr>
                        <a:t>DPQ060</a:t>
                      </a:r>
                    </a:p>
                  </a:txBody>
                  <a:tcPr marL="80682" marR="0"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a:solidFill>
                            <a:srgbClr val="000000"/>
                          </a:solidFill>
                          <a:effectLst/>
                          <a:latin typeface="Calibri"/>
                        </a:rPr>
                        <a:t>DPQ070</a:t>
                      </a:r>
                    </a:p>
                  </a:txBody>
                  <a:tcPr marL="80682" marR="0"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a:solidFill>
                            <a:srgbClr val="000000"/>
                          </a:solidFill>
                          <a:effectLst/>
                          <a:latin typeface="Calibri"/>
                        </a:rPr>
                        <a:t>DPQ080</a:t>
                      </a:r>
                    </a:p>
                  </a:txBody>
                  <a:tcPr marL="80682" marR="0"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a:solidFill>
                            <a:srgbClr val="000000"/>
                          </a:solidFill>
                          <a:effectLst/>
                          <a:latin typeface="Calibri"/>
                        </a:rPr>
                        <a:t>DPQ090</a:t>
                      </a:r>
                    </a:p>
                  </a:txBody>
                  <a:tcPr marL="80682" marR="0"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a:solidFill>
                            <a:srgbClr val="000000"/>
                          </a:solidFill>
                          <a:effectLst/>
                          <a:latin typeface="Calibri"/>
                        </a:rPr>
                        <a:t>DPQ100</a:t>
                      </a:r>
                    </a:p>
                  </a:txBody>
                  <a:tcPr marL="80682" marR="0"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r h="564444">
                <a:tc>
                  <a:txBody>
                    <a:bodyPr/>
                    <a:lstStyle/>
                    <a:p>
                      <a:pPr algn="r" fontAlgn="b"/>
                      <a:r>
                        <a:rPr lang="en-US" sz="2400" b="0" i="0" u="none" strike="noStrike" dirty="0">
                          <a:solidFill>
                            <a:srgbClr val="000000"/>
                          </a:solidFill>
                          <a:effectLst/>
                          <a:latin typeface="Calibri"/>
                        </a:rPr>
                        <a:t>31214</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a:solidFill>
                            <a:srgbClr val="000000"/>
                          </a:solidFill>
                          <a:effectLst/>
                          <a:latin typeface="Calibri"/>
                        </a:rPr>
                        <a:t>2</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a:solidFill>
                            <a:srgbClr val="000000"/>
                          </a:solidFill>
                          <a:effectLst/>
                          <a:latin typeface="Calibri"/>
                        </a:rPr>
                        <a:t>3</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a:solidFill>
                            <a:srgbClr val="000000"/>
                          </a:solidFill>
                          <a:effectLst/>
                          <a:latin typeface="Calibri"/>
                        </a:rPr>
                        <a:t>1</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a:solidFill>
                            <a:srgbClr val="000000"/>
                          </a:solidFill>
                          <a:effectLst/>
                          <a:latin typeface="Calibri"/>
                        </a:rPr>
                        <a:t>2</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a:solidFill>
                            <a:srgbClr val="000000"/>
                          </a:solidFill>
                          <a:effectLst/>
                          <a:latin typeface="Calibri"/>
                        </a:rPr>
                        <a:t>2</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a:solidFill>
                            <a:srgbClr val="000000"/>
                          </a:solidFill>
                          <a:effectLst/>
                          <a:latin typeface="Calibri"/>
                        </a:rPr>
                        <a:t>2</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a:solidFill>
                            <a:srgbClr val="000000"/>
                          </a:solidFill>
                          <a:effectLst/>
                          <a:latin typeface="Calibri"/>
                        </a:rPr>
                        <a:t>2</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a:solidFill>
                            <a:srgbClr val="000000"/>
                          </a:solidFill>
                          <a:effectLst/>
                          <a:latin typeface="Calibri"/>
                        </a:rPr>
                        <a:t>0</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a:solidFill>
                            <a:srgbClr val="000000"/>
                          </a:solidFill>
                          <a:effectLst/>
                          <a:latin typeface="Calibri"/>
                        </a:rPr>
                        <a:t>0</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a:solidFill>
                            <a:srgbClr val="000000"/>
                          </a:solidFill>
                          <a:effectLst/>
                          <a:latin typeface="Calibri"/>
                        </a:rPr>
                        <a:t>1</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0" name="TextBox 50"/>
          <p:cNvSpPr txBox="1">
            <a:spLocks noChangeArrowheads="1"/>
          </p:cNvSpPr>
          <p:nvPr/>
        </p:nvSpPr>
        <p:spPr bwMode="auto">
          <a:xfrm flipH="1">
            <a:off x="14107390" y="7148420"/>
            <a:ext cx="11734799" cy="1304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731" tIns="36366" rIns="72731" bIns="36366">
            <a:spAutoFit/>
          </a:bodyPr>
          <a:lstStyle>
            <a:lvl1pPr marL="342900" indent="-342900" eaLnBrk="0" hangingPunct="0">
              <a:spcBef>
                <a:spcPct val="20000"/>
              </a:spcBef>
              <a:buFont typeface="Arial" charset="0"/>
              <a:buChar char="•"/>
              <a:defRPr sz="16100">
                <a:solidFill>
                  <a:schemeClr val="tx1"/>
                </a:solidFill>
                <a:latin typeface="Calibri" pitchFamily="34" charset="0"/>
              </a:defRPr>
            </a:lvl1pPr>
            <a:lvl2pPr marL="742950" indent="-285750" eaLnBrk="0" hangingPunct="0">
              <a:spcBef>
                <a:spcPct val="20000"/>
              </a:spcBef>
              <a:buFont typeface="Arial" charset="0"/>
              <a:buChar char="–"/>
              <a:defRPr sz="14100">
                <a:solidFill>
                  <a:schemeClr val="tx1"/>
                </a:solidFill>
                <a:latin typeface="Calibri" pitchFamily="34" charset="0"/>
              </a:defRPr>
            </a:lvl2pPr>
            <a:lvl3pPr marL="1143000" indent="-228600" eaLnBrk="0" hangingPunct="0">
              <a:spcBef>
                <a:spcPct val="20000"/>
              </a:spcBef>
              <a:buFont typeface="Arial" charset="0"/>
              <a:buChar char="•"/>
              <a:defRPr sz="12100">
                <a:solidFill>
                  <a:schemeClr val="tx1"/>
                </a:solidFill>
                <a:latin typeface="Calibri" pitchFamily="34" charset="0"/>
              </a:defRPr>
            </a:lvl3pPr>
            <a:lvl4pPr marL="1600200" indent="-228600" eaLnBrk="0" hangingPunct="0">
              <a:spcBef>
                <a:spcPct val="20000"/>
              </a:spcBef>
              <a:buFont typeface="Arial" charset="0"/>
              <a:buChar char="–"/>
              <a:defRPr sz="10100">
                <a:solidFill>
                  <a:schemeClr val="tx1"/>
                </a:solidFill>
                <a:latin typeface="Calibri" pitchFamily="34" charset="0"/>
              </a:defRPr>
            </a:lvl4pPr>
            <a:lvl5pPr marL="2057400" indent="-228600" eaLnBrk="0" hangingPunct="0">
              <a:spcBef>
                <a:spcPct val="20000"/>
              </a:spcBef>
              <a:buFont typeface="Arial" charset="0"/>
              <a:buChar char="»"/>
              <a:defRPr sz="10100">
                <a:solidFill>
                  <a:schemeClr val="tx1"/>
                </a:solidFill>
                <a:latin typeface="Calibri" pitchFamily="34" charset="0"/>
              </a:defRPr>
            </a:lvl5pPr>
            <a:lvl6pPr marL="25146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6pPr>
            <a:lvl7pPr marL="29718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7pPr>
            <a:lvl8pPr marL="34290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8pPr>
            <a:lvl9pPr marL="38862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9pPr>
          </a:lstStyle>
          <a:p>
            <a:pPr marL="0" indent="0" eaLnBrk="1" hangingPunct="1">
              <a:spcBef>
                <a:spcPct val="0"/>
              </a:spcBef>
              <a:buNone/>
            </a:pPr>
            <a:r>
              <a:rPr lang="en-US" altLang="en-US" sz="2000" b="1" dirty="0">
                <a:latin typeface="Verdana" pitchFamily="34" charset="0"/>
              </a:rPr>
              <a:t>Step 1: </a:t>
            </a:r>
            <a:r>
              <a:rPr lang="en-US" altLang="en-US" sz="2000" dirty="0">
                <a:latin typeface="Verdana" pitchFamily="34" charset="0"/>
              </a:rPr>
              <a:t>NHANES</a:t>
            </a:r>
            <a:r>
              <a:rPr lang="en-US" altLang="en-US" sz="2000" b="1" dirty="0">
                <a:latin typeface="Verdana" pitchFamily="34" charset="0"/>
              </a:rPr>
              <a:t> </a:t>
            </a:r>
            <a:r>
              <a:rPr lang="en-US" altLang="en-US" sz="2000" dirty="0">
                <a:latin typeface="Verdana" pitchFamily="34" charset="0"/>
              </a:rPr>
              <a:t>Mental Health Depression Screener data loaded. SEQN represents a unique patient identifier and each column represents a survey question. </a:t>
            </a:r>
            <a:r>
              <a:rPr lang="en-US" altLang="en-US" sz="2000" dirty="0" smtClean="0">
                <a:latin typeface="Verdana" pitchFamily="34" charset="0"/>
              </a:rPr>
              <a:t>In the below example person 31214 responded to question DPQ020 with </a:t>
            </a:r>
            <a:r>
              <a:rPr lang="en-US" altLang="en-US" sz="2000" dirty="0">
                <a:latin typeface="Verdana" pitchFamily="34" charset="0"/>
              </a:rPr>
              <a:t>a </a:t>
            </a:r>
            <a:r>
              <a:rPr lang="en-US" altLang="en-US" sz="2000" dirty="0" smtClean="0">
                <a:latin typeface="Verdana" pitchFamily="34" charset="0"/>
              </a:rPr>
              <a:t>three, </a:t>
            </a:r>
            <a:r>
              <a:rPr lang="en-US" altLang="en-US" sz="2000" dirty="0">
                <a:latin typeface="Verdana" pitchFamily="34" charset="0"/>
              </a:rPr>
              <a:t>which in this instance </a:t>
            </a:r>
            <a:r>
              <a:rPr lang="en-US" altLang="en-US" sz="2000" dirty="0" smtClean="0">
                <a:latin typeface="Verdana" pitchFamily="34" charset="0"/>
              </a:rPr>
              <a:t> means “Nearly every day”.</a:t>
            </a:r>
            <a:endParaRPr lang="en-US" altLang="en-US" sz="2000" dirty="0">
              <a:latin typeface="Verdan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10854871"/>
              </p:ext>
            </p:extLst>
          </p:nvPr>
        </p:nvGraphicFramePr>
        <p:xfrm>
          <a:off x="14603690" y="10884329"/>
          <a:ext cx="4323926" cy="4628443"/>
        </p:xfrm>
        <a:graphic>
          <a:graphicData uri="http://schemas.openxmlformats.org/drawingml/2006/table">
            <a:tbl>
              <a:tblPr/>
              <a:tblGrid>
                <a:gridCol w="1441309"/>
                <a:gridCol w="1633535"/>
                <a:gridCol w="1249082"/>
              </a:tblGrid>
              <a:tr h="745533">
                <a:tc>
                  <a:txBody>
                    <a:bodyPr/>
                    <a:lstStyle/>
                    <a:p>
                      <a:pPr algn="l" fontAlgn="b"/>
                      <a:r>
                        <a:rPr lang="en-US" sz="2100" b="1" i="0" u="none" strike="noStrike" dirty="0">
                          <a:solidFill>
                            <a:srgbClr val="000000"/>
                          </a:solidFill>
                          <a:effectLst/>
                          <a:latin typeface="Calibri"/>
                        </a:rPr>
                        <a:t>SEQN</a:t>
                      </a:r>
                    </a:p>
                  </a:txBody>
                  <a:tcPr marL="80682" marR="8404"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dirty="0">
                          <a:solidFill>
                            <a:srgbClr val="000000"/>
                          </a:solidFill>
                          <a:effectLst/>
                          <a:latin typeface="Calibri"/>
                        </a:rPr>
                        <a:t>Source Code</a:t>
                      </a:r>
                    </a:p>
                  </a:txBody>
                  <a:tcPr marL="80682" marR="8404"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dirty="0" smtClean="0">
                          <a:solidFill>
                            <a:srgbClr val="000000"/>
                          </a:solidFill>
                          <a:effectLst/>
                          <a:latin typeface="Calibri"/>
                        </a:rPr>
                        <a:t>Source Value</a:t>
                      </a:r>
                      <a:endParaRPr lang="en-US" sz="2100" b="1" i="0" u="none" strike="noStrike" dirty="0">
                        <a:solidFill>
                          <a:srgbClr val="000000"/>
                        </a:solidFill>
                        <a:effectLst/>
                        <a:latin typeface="Calibri"/>
                      </a:endParaRPr>
                    </a:p>
                  </a:txBody>
                  <a:tcPr marL="80682" marR="8404"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r h="388291">
                <a:tc>
                  <a:txBody>
                    <a:bodyPr/>
                    <a:lstStyle/>
                    <a:p>
                      <a:pPr algn="r" fontAlgn="b"/>
                      <a:r>
                        <a:rPr lang="en-US" sz="2400" b="0" i="0" u="none" strike="noStrike" dirty="0">
                          <a:solidFill>
                            <a:srgbClr val="000000"/>
                          </a:solidFill>
                          <a:effectLst/>
                          <a:latin typeface="Calibri"/>
                        </a:rPr>
                        <a:t>31214</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a:rPr>
                        <a:t>DPQ010</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fontAlgn="b"/>
                      <a:r>
                        <a:rPr lang="en-US" sz="2400" b="0" i="0" u="none" strike="noStrike">
                          <a:solidFill>
                            <a:srgbClr val="000000"/>
                          </a:solidFill>
                          <a:effectLst/>
                          <a:latin typeface="Calibri"/>
                        </a:rPr>
                        <a:t>2</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291">
                <a:tc>
                  <a:txBody>
                    <a:bodyPr/>
                    <a:lstStyle/>
                    <a:p>
                      <a:pPr algn="r" fontAlgn="b"/>
                      <a:r>
                        <a:rPr lang="en-US" sz="2400" b="0" i="0" u="none" strike="noStrike" dirty="0">
                          <a:solidFill>
                            <a:srgbClr val="000000"/>
                          </a:solidFill>
                          <a:effectLst/>
                          <a:latin typeface="Calibri"/>
                        </a:rPr>
                        <a:t>31214</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a:rPr>
                        <a:t>DPQ020</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fontAlgn="b"/>
                      <a:r>
                        <a:rPr lang="en-US" sz="2400" b="0" i="0" u="none" strike="noStrike" dirty="0">
                          <a:solidFill>
                            <a:srgbClr val="000000"/>
                          </a:solidFill>
                          <a:effectLst/>
                          <a:latin typeface="Calibri"/>
                        </a:rPr>
                        <a:t>3</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291">
                <a:tc>
                  <a:txBody>
                    <a:bodyPr/>
                    <a:lstStyle/>
                    <a:p>
                      <a:pPr algn="r" fontAlgn="b"/>
                      <a:r>
                        <a:rPr lang="en-US" sz="2400" b="0" i="0" u="none" strike="noStrike">
                          <a:solidFill>
                            <a:srgbClr val="000000"/>
                          </a:solidFill>
                          <a:effectLst/>
                          <a:latin typeface="Calibri"/>
                        </a:rPr>
                        <a:t>31214</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a:rPr>
                        <a:t>DPQ030</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fontAlgn="b"/>
                      <a:r>
                        <a:rPr lang="en-US" sz="2400" b="0" i="0" u="none" strike="noStrike" dirty="0">
                          <a:solidFill>
                            <a:srgbClr val="000000"/>
                          </a:solidFill>
                          <a:effectLst/>
                          <a:latin typeface="Calibri"/>
                        </a:rPr>
                        <a:t>1</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291">
                <a:tc>
                  <a:txBody>
                    <a:bodyPr/>
                    <a:lstStyle/>
                    <a:p>
                      <a:pPr algn="r" fontAlgn="b"/>
                      <a:r>
                        <a:rPr lang="en-US" sz="2400" b="0" i="0" u="none" strike="noStrike" dirty="0">
                          <a:solidFill>
                            <a:srgbClr val="000000"/>
                          </a:solidFill>
                          <a:effectLst/>
                          <a:latin typeface="Calibri"/>
                        </a:rPr>
                        <a:t>31214</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400" b="0" i="0" u="none" strike="noStrike">
                          <a:solidFill>
                            <a:srgbClr val="000000"/>
                          </a:solidFill>
                          <a:effectLst/>
                          <a:latin typeface="Calibri"/>
                        </a:rPr>
                        <a:t>DPQ040</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fontAlgn="b"/>
                      <a:r>
                        <a:rPr lang="en-US" sz="2400" b="0" i="0" u="none" strike="noStrike" dirty="0">
                          <a:solidFill>
                            <a:srgbClr val="000000"/>
                          </a:solidFill>
                          <a:effectLst/>
                          <a:latin typeface="Calibri"/>
                        </a:rPr>
                        <a:t>2</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291">
                <a:tc>
                  <a:txBody>
                    <a:bodyPr/>
                    <a:lstStyle/>
                    <a:p>
                      <a:pPr algn="r" fontAlgn="b"/>
                      <a:r>
                        <a:rPr lang="en-US" sz="2400" b="0" i="0" u="none" strike="noStrike">
                          <a:solidFill>
                            <a:srgbClr val="000000"/>
                          </a:solidFill>
                          <a:effectLst/>
                          <a:latin typeface="Calibri"/>
                        </a:rPr>
                        <a:t>31214</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a:rPr>
                        <a:t>DPQ050</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fontAlgn="b"/>
                      <a:r>
                        <a:rPr lang="en-US" sz="2400" b="0" i="0" u="none" strike="noStrike" dirty="0">
                          <a:solidFill>
                            <a:srgbClr val="000000"/>
                          </a:solidFill>
                          <a:effectLst/>
                          <a:latin typeface="Calibri"/>
                        </a:rPr>
                        <a:t>2</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291">
                <a:tc>
                  <a:txBody>
                    <a:bodyPr/>
                    <a:lstStyle/>
                    <a:p>
                      <a:pPr algn="r" fontAlgn="b"/>
                      <a:r>
                        <a:rPr lang="en-US" sz="2400" b="0" i="0" u="none" strike="noStrike">
                          <a:solidFill>
                            <a:srgbClr val="000000"/>
                          </a:solidFill>
                          <a:effectLst/>
                          <a:latin typeface="Calibri"/>
                        </a:rPr>
                        <a:t>31214</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400" b="0" i="0" u="none" strike="noStrike">
                          <a:solidFill>
                            <a:srgbClr val="000000"/>
                          </a:solidFill>
                          <a:effectLst/>
                          <a:latin typeface="Calibri"/>
                        </a:rPr>
                        <a:t>DPQ060</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fontAlgn="b"/>
                      <a:r>
                        <a:rPr lang="en-US" sz="2400" b="0" i="0" u="none" strike="noStrike" dirty="0">
                          <a:solidFill>
                            <a:srgbClr val="000000"/>
                          </a:solidFill>
                          <a:effectLst/>
                          <a:latin typeface="Calibri"/>
                        </a:rPr>
                        <a:t>2</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291">
                <a:tc>
                  <a:txBody>
                    <a:bodyPr/>
                    <a:lstStyle/>
                    <a:p>
                      <a:pPr algn="r" fontAlgn="b"/>
                      <a:r>
                        <a:rPr lang="en-US" sz="2400" b="0" i="0" u="none" strike="noStrike" dirty="0">
                          <a:solidFill>
                            <a:srgbClr val="000000"/>
                          </a:solidFill>
                          <a:effectLst/>
                          <a:latin typeface="Calibri"/>
                        </a:rPr>
                        <a:t>31214</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400" b="0" i="0" u="none" strike="noStrike">
                          <a:solidFill>
                            <a:srgbClr val="000000"/>
                          </a:solidFill>
                          <a:effectLst/>
                          <a:latin typeface="Calibri"/>
                        </a:rPr>
                        <a:t>DPQ070</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fontAlgn="b"/>
                      <a:r>
                        <a:rPr lang="en-US" sz="2400" b="0" i="0" u="none" strike="noStrike" dirty="0">
                          <a:solidFill>
                            <a:srgbClr val="000000"/>
                          </a:solidFill>
                          <a:effectLst/>
                          <a:latin typeface="Calibri"/>
                        </a:rPr>
                        <a:t>2</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291">
                <a:tc>
                  <a:txBody>
                    <a:bodyPr/>
                    <a:lstStyle/>
                    <a:p>
                      <a:pPr algn="r" fontAlgn="b"/>
                      <a:r>
                        <a:rPr lang="en-US" sz="2400" b="0" i="0" u="none" strike="noStrike">
                          <a:solidFill>
                            <a:srgbClr val="000000"/>
                          </a:solidFill>
                          <a:effectLst/>
                          <a:latin typeface="Calibri"/>
                        </a:rPr>
                        <a:t>31214</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a:rPr>
                        <a:t>DPQ080</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fontAlgn="b"/>
                      <a:r>
                        <a:rPr lang="en-US" sz="2400" b="0" i="0" u="none" strike="noStrike" dirty="0">
                          <a:solidFill>
                            <a:srgbClr val="000000"/>
                          </a:solidFill>
                          <a:effectLst/>
                          <a:latin typeface="Calibri"/>
                        </a:rPr>
                        <a:t>0</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291">
                <a:tc>
                  <a:txBody>
                    <a:bodyPr/>
                    <a:lstStyle/>
                    <a:p>
                      <a:pPr algn="r" fontAlgn="b"/>
                      <a:r>
                        <a:rPr lang="en-US" sz="2400" b="0" i="0" u="none" strike="noStrike">
                          <a:solidFill>
                            <a:srgbClr val="000000"/>
                          </a:solidFill>
                          <a:effectLst/>
                          <a:latin typeface="Calibri"/>
                        </a:rPr>
                        <a:t>31214</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400" b="0" i="0" u="none" strike="noStrike">
                          <a:solidFill>
                            <a:srgbClr val="000000"/>
                          </a:solidFill>
                          <a:effectLst/>
                          <a:latin typeface="Calibri"/>
                        </a:rPr>
                        <a:t>DPQ090</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fontAlgn="b"/>
                      <a:r>
                        <a:rPr lang="en-US" sz="2400" b="0" i="0" u="none" strike="noStrike" dirty="0">
                          <a:solidFill>
                            <a:srgbClr val="000000"/>
                          </a:solidFill>
                          <a:effectLst/>
                          <a:latin typeface="Calibri"/>
                        </a:rPr>
                        <a:t>0</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291">
                <a:tc>
                  <a:txBody>
                    <a:bodyPr/>
                    <a:lstStyle/>
                    <a:p>
                      <a:pPr algn="r" fontAlgn="b"/>
                      <a:r>
                        <a:rPr lang="en-US" sz="2400" b="0" i="0" u="none" strike="noStrike">
                          <a:solidFill>
                            <a:srgbClr val="000000"/>
                          </a:solidFill>
                          <a:effectLst/>
                          <a:latin typeface="Calibri"/>
                        </a:rPr>
                        <a:t>31214</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400" b="0" i="0" u="none" strike="noStrike">
                          <a:solidFill>
                            <a:srgbClr val="000000"/>
                          </a:solidFill>
                          <a:effectLst/>
                          <a:latin typeface="Calibri"/>
                        </a:rPr>
                        <a:t>DPQ100</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fontAlgn="b"/>
                      <a:r>
                        <a:rPr lang="en-US" sz="2400" b="0" i="0" u="none" strike="noStrike" dirty="0">
                          <a:solidFill>
                            <a:srgbClr val="000000"/>
                          </a:solidFill>
                          <a:effectLst/>
                          <a:latin typeface="Calibri"/>
                        </a:rPr>
                        <a:t>1</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Left Brace 4"/>
          <p:cNvSpPr/>
          <p:nvPr/>
        </p:nvSpPr>
        <p:spPr>
          <a:xfrm>
            <a:off x="13698392" y="11730995"/>
            <a:ext cx="628231" cy="3781778"/>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72731" tIns="36366" rIns="72731" bIns="36366" spcCol="0" rtlCol="0" anchor="ctr"/>
          <a:lstStyle/>
          <a:p>
            <a:pPr algn="ctr"/>
            <a:endParaRPr lang="en-US"/>
          </a:p>
        </p:txBody>
      </p:sp>
      <p:sp>
        <p:nvSpPr>
          <p:cNvPr id="8" name="Curved Right Arrow 7"/>
          <p:cNvSpPr/>
          <p:nvPr/>
        </p:nvSpPr>
        <p:spPr>
          <a:xfrm>
            <a:off x="11978276" y="9601201"/>
            <a:ext cx="1479176" cy="4349184"/>
          </a:xfrm>
          <a:prstGeom prst="curvedRightArrow">
            <a:avLst/>
          </a:prstGeom>
          <a:solidFill>
            <a:srgbClr val="34B233"/>
          </a:solidFill>
        </p:spPr>
        <p:style>
          <a:lnRef idx="3">
            <a:schemeClr val="lt1"/>
          </a:lnRef>
          <a:fillRef idx="1">
            <a:schemeClr val="accent3"/>
          </a:fillRef>
          <a:effectRef idx="1">
            <a:schemeClr val="accent3"/>
          </a:effectRef>
          <a:fontRef idx="minor">
            <a:schemeClr val="lt1"/>
          </a:fontRef>
        </p:style>
        <p:txBody>
          <a:bodyPr lIns="72731" tIns="36366" rIns="72731" bIns="36366" spcCol="0" rtlCol="0" anchor="ctr"/>
          <a:lstStyle/>
          <a:p>
            <a:pPr algn="ctr"/>
            <a:endParaRPr lang="en-US">
              <a:solidFill>
                <a:schemeClr val="tx1"/>
              </a:solidFill>
            </a:endParaRPr>
          </a:p>
        </p:txBody>
      </p:sp>
      <p:sp>
        <p:nvSpPr>
          <p:cNvPr id="29" name="Left Brace 28"/>
          <p:cNvSpPr/>
          <p:nvPr/>
        </p:nvSpPr>
        <p:spPr>
          <a:xfrm rot="10800000">
            <a:off x="19074766" y="11730995"/>
            <a:ext cx="628231" cy="3781778"/>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72731" tIns="36366" rIns="72731" bIns="36366" spcCol="0" rtlCol="0" anchor="ctr"/>
          <a:lstStyle/>
          <a:p>
            <a:pPr algn="ctr"/>
            <a:endParaRPr lang="en-US"/>
          </a:p>
        </p:txBody>
      </p:sp>
      <p:sp>
        <p:nvSpPr>
          <p:cNvPr id="30" name="Left Brace 29"/>
          <p:cNvSpPr/>
          <p:nvPr/>
        </p:nvSpPr>
        <p:spPr>
          <a:xfrm rot="16200000">
            <a:off x="20580921" y="4326764"/>
            <a:ext cx="527404" cy="11985309"/>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72731" tIns="36366" rIns="72731" bIns="36366" spcCol="0" rtlCol="0" anchor="ctr"/>
          <a:lstStyle/>
          <a:p>
            <a:pPr algn="ctr"/>
            <a:endParaRPr lang="en-US"/>
          </a:p>
        </p:txBody>
      </p:sp>
      <p:sp>
        <p:nvSpPr>
          <p:cNvPr id="11" name="Left-Up Arrow 10"/>
          <p:cNvSpPr/>
          <p:nvPr/>
        </p:nvSpPr>
        <p:spPr>
          <a:xfrm>
            <a:off x="19948824" y="10884329"/>
            <a:ext cx="1277471" cy="3048000"/>
          </a:xfrm>
          <a:prstGeom prst="leftUpArrow">
            <a:avLst/>
          </a:prstGeom>
          <a:solidFill>
            <a:srgbClr val="34B233"/>
          </a:solidFill>
        </p:spPr>
        <p:style>
          <a:lnRef idx="3">
            <a:schemeClr val="lt1"/>
          </a:lnRef>
          <a:fillRef idx="1">
            <a:schemeClr val="accent5"/>
          </a:fillRef>
          <a:effectRef idx="1">
            <a:schemeClr val="accent5"/>
          </a:effectRef>
          <a:fontRef idx="minor">
            <a:schemeClr val="lt1"/>
          </a:fontRef>
        </p:style>
        <p:txBody>
          <a:bodyPr lIns="72731" tIns="36366" rIns="72731" bIns="36366" spcCol="0" rtlCol="0" anchor="ctr"/>
          <a:lstStyle/>
          <a:p>
            <a:pPr algn="ctr"/>
            <a:endParaRPr lang="en-US"/>
          </a:p>
        </p:txBody>
      </p:sp>
      <p:sp>
        <p:nvSpPr>
          <p:cNvPr id="32" name="TextBox 50"/>
          <p:cNvSpPr txBox="1">
            <a:spLocks noChangeArrowheads="1"/>
          </p:cNvSpPr>
          <p:nvPr/>
        </p:nvSpPr>
        <p:spPr bwMode="auto">
          <a:xfrm flipH="1">
            <a:off x="21965881" y="11279815"/>
            <a:ext cx="4773708" cy="222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731" tIns="36366" rIns="72731" bIns="36366">
            <a:spAutoFit/>
          </a:bodyPr>
          <a:lstStyle>
            <a:lvl1pPr marL="342900" indent="-342900" eaLnBrk="0" hangingPunct="0">
              <a:spcBef>
                <a:spcPct val="20000"/>
              </a:spcBef>
              <a:buFont typeface="Arial" charset="0"/>
              <a:buChar char="•"/>
              <a:defRPr sz="16100">
                <a:solidFill>
                  <a:schemeClr val="tx1"/>
                </a:solidFill>
                <a:latin typeface="Calibri" pitchFamily="34" charset="0"/>
              </a:defRPr>
            </a:lvl1pPr>
            <a:lvl2pPr marL="742950" indent="-285750" eaLnBrk="0" hangingPunct="0">
              <a:spcBef>
                <a:spcPct val="20000"/>
              </a:spcBef>
              <a:buFont typeface="Arial" charset="0"/>
              <a:buChar char="–"/>
              <a:defRPr sz="14100">
                <a:solidFill>
                  <a:schemeClr val="tx1"/>
                </a:solidFill>
                <a:latin typeface="Calibri" pitchFamily="34" charset="0"/>
              </a:defRPr>
            </a:lvl2pPr>
            <a:lvl3pPr marL="1143000" indent="-228600" eaLnBrk="0" hangingPunct="0">
              <a:spcBef>
                <a:spcPct val="20000"/>
              </a:spcBef>
              <a:buFont typeface="Arial" charset="0"/>
              <a:buChar char="•"/>
              <a:defRPr sz="12100">
                <a:solidFill>
                  <a:schemeClr val="tx1"/>
                </a:solidFill>
                <a:latin typeface="Calibri" pitchFamily="34" charset="0"/>
              </a:defRPr>
            </a:lvl3pPr>
            <a:lvl4pPr marL="1600200" indent="-228600" eaLnBrk="0" hangingPunct="0">
              <a:spcBef>
                <a:spcPct val="20000"/>
              </a:spcBef>
              <a:buFont typeface="Arial" charset="0"/>
              <a:buChar char="–"/>
              <a:defRPr sz="10100">
                <a:solidFill>
                  <a:schemeClr val="tx1"/>
                </a:solidFill>
                <a:latin typeface="Calibri" pitchFamily="34" charset="0"/>
              </a:defRPr>
            </a:lvl4pPr>
            <a:lvl5pPr marL="2057400" indent="-228600" eaLnBrk="0" hangingPunct="0">
              <a:spcBef>
                <a:spcPct val="20000"/>
              </a:spcBef>
              <a:buFont typeface="Arial" charset="0"/>
              <a:buChar char="»"/>
              <a:defRPr sz="10100">
                <a:solidFill>
                  <a:schemeClr val="tx1"/>
                </a:solidFill>
                <a:latin typeface="Calibri" pitchFamily="34" charset="0"/>
              </a:defRPr>
            </a:lvl5pPr>
            <a:lvl6pPr marL="25146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6pPr>
            <a:lvl7pPr marL="29718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7pPr>
            <a:lvl8pPr marL="34290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8pPr>
            <a:lvl9pPr marL="38862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9pPr>
          </a:lstStyle>
          <a:p>
            <a:pPr marL="0" indent="0" eaLnBrk="1" hangingPunct="1">
              <a:spcBef>
                <a:spcPct val="0"/>
              </a:spcBef>
              <a:buNone/>
            </a:pPr>
            <a:r>
              <a:rPr lang="en-US" altLang="en-US" sz="2000" b="1" dirty="0" smtClean="0">
                <a:latin typeface="Verdana" pitchFamily="34" charset="0"/>
              </a:rPr>
              <a:t>Step 2: </a:t>
            </a:r>
            <a:r>
              <a:rPr lang="en-US" altLang="en-US" sz="2000" dirty="0" smtClean="0">
                <a:latin typeface="Verdana" pitchFamily="34" charset="0"/>
              </a:rPr>
              <a:t>Source data are pivoted so that each row represents one unique response. The question identifier is now housed in the “Source Code” column and the patient’s answers are housed in the “Source Value” column. </a:t>
            </a:r>
            <a:endParaRPr lang="en-US" altLang="en-US" sz="2000" dirty="0">
              <a:latin typeface="Verdana"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4165228451"/>
              </p:ext>
            </p:extLst>
          </p:nvPr>
        </p:nvGraphicFramePr>
        <p:xfrm>
          <a:off x="12744017" y="17221200"/>
          <a:ext cx="14225573" cy="5294337"/>
        </p:xfrm>
        <a:graphic>
          <a:graphicData uri="http://schemas.openxmlformats.org/drawingml/2006/table">
            <a:tbl>
              <a:tblPr/>
              <a:tblGrid>
                <a:gridCol w="1500173"/>
                <a:gridCol w="1905000"/>
                <a:gridCol w="1143000"/>
                <a:gridCol w="1371600"/>
                <a:gridCol w="3048000"/>
                <a:gridCol w="2514600"/>
                <a:gridCol w="2743200"/>
              </a:tblGrid>
              <a:tr h="955322">
                <a:tc>
                  <a:txBody>
                    <a:bodyPr/>
                    <a:lstStyle/>
                    <a:p>
                      <a:pPr algn="l" fontAlgn="b"/>
                      <a:r>
                        <a:rPr lang="en-US" sz="2100" b="1" i="0" u="none" strike="noStrike" dirty="0">
                          <a:solidFill>
                            <a:srgbClr val="000000"/>
                          </a:solidFill>
                          <a:effectLst/>
                          <a:latin typeface="Calibri"/>
                        </a:rPr>
                        <a:t>PERSON_ID</a:t>
                      </a:r>
                    </a:p>
                  </a:txBody>
                  <a:tcPr marR="8404"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dirty="0">
                          <a:solidFill>
                            <a:srgbClr val="000000"/>
                          </a:solidFill>
                          <a:effectLst/>
                          <a:latin typeface="Calibri"/>
                        </a:rPr>
                        <a:t>OBSERVATION_CONCEPT_ID</a:t>
                      </a:r>
                    </a:p>
                  </a:txBody>
                  <a:tcPr marR="8404"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en-US" sz="2100" b="1" i="0" u="none" strike="noStrike" dirty="0">
                          <a:solidFill>
                            <a:srgbClr val="000000"/>
                          </a:solidFill>
                          <a:effectLst/>
                          <a:latin typeface="Calibri"/>
                        </a:rPr>
                        <a:t>…</a:t>
                      </a:r>
                    </a:p>
                  </a:txBody>
                  <a:tcPr marR="8404"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dirty="0">
                          <a:solidFill>
                            <a:srgbClr val="000000"/>
                          </a:solidFill>
                          <a:effectLst/>
                          <a:latin typeface="Calibri"/>
                        </a:rPr>
                        <a:t>VALUE_AS_NUMBER</a:t>
                      </a:r>
                    </a:p>
                  </a:txBody>
                  <a:tcPr marR="8404"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dirty="0">
                          <a:solidFill>
                            <a:srgbClr val="000000"/>
                          </a:solidFill>
                          <a:effectLst/>
                          <a:latin typeface="Calibri"/>
                        </a:rPr>
                        <a:t>VALUE_AS_STRING</a:t>
                      </a:r>
                    </a:p>
                  </a:txBody>
                  <a:tcPr marR="8404"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dirty="0">
                          <a:solidFill>
                            <a:srgbClr val="000000"/>
                          </a:solidFill>
                          <a:effectLst/>
                          <a:latin typeface="Calibri"/>
                        </a:rPr>
                        <a:t>VALUE_AS_CONCEPT_ID</a:t>
                      </a:r>
                    </a:p>
                  </a:txBody>
                  <a:tcPr marR="8404"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en-US" sz="2100" b="1" i="0" u="none" strike="noStrike" dirty="0">
                          <a:solidFill>
                            <a:srgbClr val="000000"/>
                          </a:solidFill>
                          <a:effectLst/>
                          <a:latin typeface="Calibri"/>
                        </a:rPr>
                        <a:t>OBSERVATION_SOURCE_VALUE</a:t>
                      </a:r>
                    </a:p>
                  </a:txBody>
                  <a:tcPr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r h="660174">
                <a:tc>
                  <a:txBody>
                    <a:bodyPr/>
                    <a:lstStyle/>
                    <a:p>
                      <a:pPr algn="r" fontAlgn="b"/>
                      <a:r>
                        <a:rPr lang="en-US" sz="2100" b="0" i="0" u="none" strike="noStrike" dirty="0">
                          <a:solidFill>
                            <a:srgbClr val="000000"/>
                          </a:solidFill>
                          <a:effectLst/>
                          <a:latin typeface="Calibri"/>
                        </a:rPr>
                        <a:t>31214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dirty="0">
                          <a:solidFill>
                            <a:srgbClr val="000000"/>
                          </a:solidFill>
                          <a:effectLst/>
                          <a:latin typeface="Calibri"/>
                        </a:rPr>
                        <a:t>3042924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100" b="0" i="0" u="none" strike="noStrike" dirty="0">
                          <a:solidFill>
                            <a:srgbClr val="000000"/>
                          </a:solidFill>
                          <a:effectLst/>
                          <a:latin typeface="Calibri"/>
                        </a:rPr>
                        <a:t>…</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dirty="0">
                          <a:solidFill>
                            <a:srgbClr val="000000"/>
                          </a:solidFill>
                          <a:effectLst/>
                          <a:latin typeface="Calibri"/>
                        </a:rPr>
                        <a:t>2</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dirty="0">
                          <a:solidFill>
                            <a:srgbClr val="000000"/>
                          </a:solidFill>
                          <a:effectLst/>
                          <a:latin typeface="Calibri"/>
                        </a:rPr>
                        <a:t>More than half the days</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dirty="0">
                          <a:solidFill>
                            <a:srgbClr val="000000"/>
                          </a:solidFill>
                          <a:effectLst/>
                          <a:latin typeface="Calibri"/>
                        </a:rPr>
                        <a:t>45878994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dirty="0">
                          <a:solidFill>
                            <a:srgbClr val="000000"/>
                          </a:solidFill>
                          <a:effectLst/>
                          <a:latin typeface="Calibri"/>
                        </a:rPr>
                        <a:t>DPQ010</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4207">
                <a:tc>
                  <a:txBody>
                    <a:bodyPr/>
                    <a:lstStyle/>
                    <a:p>
                      <a:pPr algn="r" fontAlgn="b"/>
                      <a:r>
                        <a:rPr lang="en-US" sz="2100" b="0" i="0" u="none" strike="noStrike" dirty="0">
                          <a:solidFill>
                            <a:srgbClr val="000000"/>
                          </a:solidFill>
                          <a:effectLst/>
                          <a:latin typeface="Calibri"/>
                        </a:rPr>
                        <a:t>31214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dirty="0">
                          <a:solidFill>
                            <a:srgbClr val="000000"/>
                          </a:solidFill>
                          <a:effectLst/>
                          <a:latin typeface="Calibri"/>
                        </a:rPr>
                        <a:t>40757792</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100" b="0" i="0" u="none" strike="noStrike" dirty="0">
                          <a:solidFill>
                            <a:srgbClr val="000000"/>
                          </a:solidFill>
                          <a:effectLst/>
                          <a:latin typeface="Calibri"/>
                        </a:rPr>
                        <a:t>…</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dirty="0">
                          <a:solidFill>
                            <a:srgbClr val="000000"/>
                          </a:solidFill>
                          <a:effectLst/>
                          <a:latin typeface="Calibri"/>
                        </a:rPr>
                        <a:t>3</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dirty="0">
                          <a:solidFill>
                            <a:srgbClr val="000000"/>
                          </a:solidFill>
                          <a:effectLst/>
                          <a:latin typeface="Calibri"/>
                        </a:rPr>
                        <a:t>Nearly every day</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dirty="0">
                          <a:solidFill>
                            <a:srgbClr val="000000"/>
                          </a:solidFill>
                          <a:effectLst/>
                          <a:latin typeface="Calibri"/>
                        </a:rPr>
                        <a:t>45882010</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dirty="0">
                          <a:solidFill>
                            <a:srgbClr val="000000"/>
                          </a:solidFill>
                          <a:effectLst/>
                          <a:latin typeface="Calibri"/>
                        </a:rPr>
                        <a:t>DPQ020</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4207">
                <a:tc>
                  <a:txBody>
                    <a:bodyPr/>
                    <a:lstStyle/>
                    <a:p>
                      <a:pPr algn="r" fontAlgn="b"/>
                      <a:r>
                        <a:rPr lang="en-US" sz="2100" b="0" i="0" u="none" strike="noStrike">
                          <a:solidFill>
                            <a:srgbClr val="000000"/>
                          </a:solidFill>
                          <a:effectLst/>
                          <a:latin typeface="Calibri"/>
                        </a:rPr>
                        <a:t>31214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a:solidFill>
                            <a:srgbClr val="000000"/>
                          </a:solidFill>
                          <a:effectLst/>
                          <a:latin typeface="Calibri"/>
                        </a:rPr>
                        <a:t>3045933</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100" b="0" i="0" u="none" strike="noStrike">
                          <a:solidFill>
                            <a:srgbClr val="000000"/>
                          </a:solidFill>
                          <a:effectLst/>
                          <a:latin typeface="Calibri"/>
                        </a:rPr>
                        <a:t>…</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a:solidFill>
                            <a:srgbClr val="000000"/>
                          </a:solidFill>
                          <a:effectLst/>
                          <a:latin typeface="Calibri"/>
                        </a:rPr>
                        <a:t>1</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dirty="0">
                          <a:solidFill>
                            <a:srgbClr val="000000"/>
                          </a:solidFill>
                          <a:effectLst/>
                          <a:latin typeface="Calibri"/>
                        </a:rPr>
                        <a:t>Several days</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dirty="0">
                          <a:solidFill>
                            <a:srgbClr val="000000"/>
                          </a:solidFill>
                          <a:effectLst/>
                          <a:latin typeface="Calibri"/>
                        </a:rPr>
                        <a:t>45879886</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dirty="0">
                          <a:solidFill>
                            <a:srgbClr val="000000"/>
                          </a:solidFill>
                          <a:effectLst/>
                          <a:latin typeface="Calibri"/>
                        </a:rPr>
                        <a:t>DPQ030</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7890">
                <a:tc>
                  <a:txBody>
                    <a:bodyPr/>
                    <a:lstStyle/>
                    <a:p>
                      <a:pPr algn="r" fontAlgn="b"/>
                      <a:r>
                        <a:rPr lang="en-US" sz="2100" b="0" i="0" u="none" strike="noStrike">
                          <a:solidFill>
                            <a:srgbClr val="000000"/>
                          </a:solidFill>
                          <a:effectLst/>
                          <a:latin typeface="Calibri"/>
                        </a:rPr>
                        <a:t>31214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a:solidFill>
                            <a:srgbClr val="000000"/>
                          </a:solidFill>
                          <a:effectLst/>
                          <a:latin typeface="Calibri"/>
                        </a:rPr>
                        <a:t>42870477</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100" b="0" i="0" u="none" strike="noStrike">
                          <a:solidFill>
                            <a:srgbClr val="000000"/>
                          </a:solidFill>
                          <a:effectLst/>
                          <a:latin typeface="Calibri"/>
                        </a:rPr>
                        <a:t>…</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dirty="0">
                          <a:solidFill>
                            <a:srgbClr val="000000"/>
                          </a:solidFill>
                          <a:effectLst/>
                          <a:latin typeface="Calibri"/>
                        </a:rPr>
                        <a:t>2</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dirty="0">
                          <a:solidFill>
                            <a:srgbClr val="000000"/>
                          </a:solidFill>
                          <a:effectLst/>
                          <a:latin typeface="Calibri"/>
                        </a:rPr>
                        <a:t>More than half the days</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dirty="0">
                          <a:solidFill>
                            <a:srgbClr val="000000"/>
                          </a:solidFill>
                          <a:effectLst/>
                          <a:latin typeface="Calibri"/>
                        </a:rPr>
                        <a:t>45878994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dirty="0">
                          <a:solidFill>
                            <a:srgbClr val="000000"/>
                          </a:solidFill>
                          <a:effectLst/>
                          <a:latin typeface="Calibri"/>
                        </a:rPr>
                        <a:t>DPQ040</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pPr algn="r" fontAlgn="b"/>
                      <a:r>
                        <a:rPr lang="en-US" sz="2100" b="0" i="0" u="none" strike="noStrike">
                          <a:solidFill>
                            <a:srgbClr val="000000"/>
                          </a:solidFill>
                          <a:effectLst/>
                          <a:latin typeface="Calibri"/>
                        </a:rPr>
                        <a:t>31214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a:solidFill>
                            <a:srgbClr val="000000"/>
                          </a:solidFill>
                          <a:effectLst/>
                          <a:latin typeface="Calibri"/>
                        </a:rPr>
                        <a:t>3044098</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100" b="0" i="0" u="none" strike="noStrike" dirty="0">
                          <a:solidFill>
                            <a:srgbClr val="000000"/>
                          </a:solidFill>
                          <a:effectLst/>
                          <a:latin typeface="Calibri"/>
                        </a:rPr>
                        <a:t>…</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a:solidFill>
                            <a:srgbClr val="000000"/>
                          </a:solidFill>
                          <a:effectLst/>
                          <a:latin typeface="Calibri"/>
                        </a:rPr>
                        <a:t>2</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a:solidFill>
                            <a:srgbClr val="000000"/>
                          </a:solidFill>
                          <a:effectLst/>
                          <a:latin typeface="Calibri"/>
                        </a:rPr>
                        <a:t>More than half the days</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dirty="0">
                          <a:solidFill>
                            <a:srgbClr val="000000"/>
                          </a:solidFill>
                          <a:effectLst/>
                          <a:latin typeface="Calibri"/>
                        </a:rPr>
                        <a:t>45878994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dirty="0">
                          <a:solidFill>
                            <a:srgbClr val="000000"/>
                          </a:solidFill>
                          <a:effectLst/>
                          <a:latin typeface="Calibri"/>
                        </a:rPr>
                        <a:t>DPQ050</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r" fontAlgn="b"/>
                      <a:r>
                        <a:rPr lang="en-US" sz="2100" b="0" i="0" u="none" strike="noStrike">
                          <a:solidFill>
                            <a:srgbClr val="000000"/>
                          </a:solidFill>
                          <a:effectLst/>
                          <a:latin typeface="Calibri"/>
                        </a:rPr>
                        <a:t>31214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a:solidFill>
                            <a:srgbClr val="000000"/>
                          </a:solidFill>
                          <a:effectLst/>
                          <a:latin typeface="Calibri"/>
                        </a:rPr>
                        <a:t>3043801</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100" b="0" i="0" u="none" strike="noStrike">
                          <a:solidFill>
                            <a:srgbClr val="000000"/>
                          </a:solidFill>
                          <a:effectLst/>
                          <a:latin typeface="Calibri"/>
                        </a:rPr>
                        <a:t>…</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a:solidFill>
                            <a:srgbClr val="000000"/>
                          </a:solidFill>
                          <a:effectLst/>
                          <a:latin typeface="Calibri"/>
                        </a:rPr>
                        <a:t>2</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a:solidFill>
                            <a:srgbClr val="000000"/>
                          </a:solidFill>
                          <a:effectLst/>
                          <a:latin typeface="Calibri"/>
                        </a:rPr>
                        <a:t>More than half the days</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dirty="0">
                          <a:solidFill>
                            <a:srgbClr val="000000"/>
                          </a:solidFill>
                          <a:effectLst/>
                          <a:latin typeface="Calibri"/>
                        </a:rPr>
                        <a:t>45878994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dirty="0">
                          <a:solidFill>
                            <a:srgbClr val="000000"/>
                          </a:solidFill>
                          <a:effectLst/>
                          <a:latin typeface="Calibri"/>
                        </a:rPr>
                        <a:t>DPQ060</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r" fontAlgn="b"/>
                      <a:r>
                        <a:rPr lang="en-US" sz="2100" b="0" i="0" u="none" strike="noStrike">
                          <a:solidFill>
                            <a:srgbClr val="000000"/>
                          </a:solidFill>
                          <a:effectLst/>
                          <a:latin typeface="Calibri"/>
                        </a:rPr>
                        <a:t>31214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a:solidFill>
                            <a:srgbClr val="000000"/>
                          </a:solidFill>
                          <a:effectLst/>
                          <a:latin typeface="Calibri"/>
                        </a:rPr>
                        <a:t>3045019</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100" b="0" i="0" u="none" strike="noStrike">
                          <a:solidFill>
                            <a:srgbClr val="000000"/>
                          </a:solidFill>
                          <a:effectLst/>
                          <a:latin typeface="Calibri"/>
                        </a:rPr>
                        <a:t>…</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a:solidFill>
                            <a:srgbClr val="000000"/>
                          </a:solidFill>
                          <a:effectLst/>
                          <a:latin typeface="Calibri"/>
                        </a:rPr>
                        <a:t>2</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a:solidFill>
                            <a:srgbClr val="000000"/>
                          </a:solidFill>
                          <a:effectLst/>
                          <a:latin typeface="Calibri"/>
                        </a:rPr>
                        <a:t>More than half the days</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dirty="0">
                          <a:solidFill>
                            <a:srgbClr val="000000"/>
                          </a:solidFill>
                          <a:effectLst/>
                          <a:latin typeface="Calibri"/>
                        </a:rPr>
                        <a:t>45878994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dirty="0">
                          <a:solidFill>
                            <a:srgbClr val="000000"/>
                          </a:solidFill>
                          <a:effectLst/>
                          <a:latin typeface="Calibri"/>
                        </a:rPr>
                        <a:t>DPQ070</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3144">
                <a:tc>
                  <a:txBody>
                    <a:bodyPr/>
                    <a:lstStyle/>
                    <a:p>
                      <a:pPr algn="r" fontAlgn="b"/>
                      <a:r>
                        <a:rPr lang="en-US" sz="2100" b="0" i="0" u="none" strike="noStrike">
                          <a:solidFill>
                            <a:srgbClr val="000000"/>
                          </a:solidFill>
                          <a:effectLst/>
                          <a:latin typeface="Calibri"/>
                        </a:rPr>
                        <a:t>31214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a:solidFill>
                            <a:srgbClr val="000000"/>
                          </a:solidFill>
                          <a:effectLst/>
                          <a:latin typeface="Calibri"/>
                        </a:rPr>
                        <a:t>3043785</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100" b="0" i="0" u="none" strike="noStrike">
                          <a:solidFill>
                            <a:srgbClr val="000000"/>
                          </a:solidFill>
                          <a:effectLst/>
                          <a:latin typeface="Calibri"/>
                        </a:rPr>
                        <a:t>…</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a:solidFill>
                            <a:srgbClr val="000000"/>
                          </a:solidFill>
                          <a:effectLst/>
                          <a:latin typeface="Calibri"/>
                        </a:rPr>
                        <a:t>0</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a:solidFill>
                            <a:srgbClr val="000000"/>
                          </a:solidFill>
                          <a:effectLst/>
                          <a:latin typeface="Calibri"/>
                        </a:rPr>
                        <a:t>Not at all</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dirty="0">
                          <a:solidFill>
                            <a:srgbClr val="000000"/>
                          </a:solidFill>
                          <a:effectLst/>
                          <a:latin typeface="Calibri"/>
                        </a:rPr>
                        <a:t>45883172</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dirty="0">
                          <a:solidFill>
                            <a:srgbClr val="000000"/>
                          </a:solidFill>
                          <a:effectLst/>
                          <a:latin typeface="Calibri"/>
                        </a:rPr>
                        <a:t>DPQ080</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3144">
                <a:tc>
                  <a:txBody>
                    <a:bodyPr/>
                    <a:lstStyle/>
                    <a:p>
                      <a:pPr algn="r" fontAlgn="b"/>
                      <a:r>
                        <a:rPr lang="en-US" sz="2100" b="0" i="0" u="none" strike="noStrike">
                          <a:solidFill>
                            <a:srgbClr val="000000"/>
                          </a:solidFill>
                          <a:effectLst/>
                          <a:latin typeface="Calibri"/>
                        </a:rPr>
                        <a:t>31214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a:solidFill>
                            <a:srgbClr val="000000"/>
                          </a:solidFill>
                          <a:effectLst/>
                          <a:latin typeface="Calibri"/>
                        </a:rPr>
                        <a:t>3043462</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100" b="0" i="0" u="none" strike="noStrike">
                          <a:solidFill>
                            <a:srgbClr val="000000"/>
                          </a:solidFill>
                          <a:effectLst/>
                          <a:latin typeface="Calibri"/>
                        </a:rPr>
                        <a:t>…</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a:solidFill>
                            <a:srgbClr val="000000"/>
                          </a:solidFill>
                          <a:effectLst/>
                          <a:latin typeface="Calibri"/>
                        </a:rPr>
                        <a:t>0</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a:solidFill>
                            <a:srgbClr val="000000"/>
                          </a:solidFill>
                          <a:effectLst/>
                          <a:latin typeface="Calibri"/>
                        </a:rPr>
                        <a:t>Not at all</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dirty="0">
                          <a:solidFill>
                            <a:srgbClr val="000000"/>
                          </a:solidFill>
                          <a:effectLst/>
                          <a:latin typeface="Calibri"/>
                        </a:rPr>
                        <a:t>45883172</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dirty="0">
                          <a:solidFill>
                            <a:srgbClr val="000000"/>
                          </a:solidFill>
                          <a:effectLst/>
                          <a:latin typeface="Calibri"/>
                        </a:rPr>
                        <a:t>DPQ090</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4207">
                <a:tc>
                  <a:txBody>
                    <a:bodyPr/>
                    <a:lstStyle/>
                    <a:p>
                      <a:pPr algn="r" fontAlgn="b"/>
                      <a:r>
                        <a:rPr lang="en-US" sz="2100" b="0" i="0" u="none" strike="noStrike">
                          <a:solidFill>
                            <a:srgbClr val="000000"/>
                          </a:solidFill>
                          <a:effectLst/>
                          <a:latin typeface="Calibri"/>
                        </a:rPr>
                        <a:t>31214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a:solidFill>
                            <a:srgbClr val="000000"/>
                          </a:solidFill>
                          <a:effectLst/>
                          <a:latin typeface="Calibri"/>
                        </a:rPr>
                        <a:t>40772146</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100" b="0" i="0" u="none" strike="noStrike">
                          <a:solidFill>
                            <a:srgbClr val="000000"/>
                          </a:solidFill>
                          <a:effectLst/>
                          <a:latin typeface="Calibri"/>
                        </a:rPr>
                        <a:t>…</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a:solidFill>
                            <a:srgbClr val="000000"/>
                          </a:solidFill>
                          <a:effectLst/>
                          <a:latin typeface="Calibri"/>
                        </a:rPr>
                        <a:t>1</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dirty="0">
                          <a:solidFill>
                            <a:srgbClr val="000000"/>
                          </a:solidFill>
                          <a:effectLst/>
                          <a:latin typeface="Calibri"/>
                        </a:rPr>
                        <a:t>Somewhat difficult</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100" b="0" i="0" u="none" strike="noStrike" dirty="0">
                          <a:solidFill>
                            <a:srgbClr val="000000"/>
                          </a:solidFill>
                          <a:effectLst/>
                          <a:latin typeface="Calibri"/>
                        </a:rPr>
                        <a:t>45877108</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100" b="0" i="0" u="none" strike="noStrike" dirty="0">
                          <a:solidFill>
                            <a:srgbClr val="000000"/>
                          </a:solidFill>
                          <a:effectLst/>
                          <a:latin typeface="Calibri"/>
                        </a:rPr>
                        <a:t>DPQ100</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40" name="Table 39"/>
          <p:cNvGraphicFramePr>
            <a:graphicFrameLocks noGrp="1"/>
          </p:cNvGraphicFramePr>
          <p:nvPr>
            <p:extLst>
              <p:ext uri="{D42A27DB-BD31-4B8C-83A1-F6EECF244321}">
                <p14:modId xmlns:p14="http://schemas.microsoft.com/office/powerpoint/2010/main" val="2844056998"/>
              </p:ext>
            </p:extLst>
          </p:nvPr>
        </p:nvGraphicFramePr>
        <p:xfrm>
          <a:off x="175729" y="26975226"/>
          <a:ext cx="12459464" cy="685800"/>
        </p:xfrm>
        <a:graphic>
          <a:graphicData uri="http://schemas.openxmlformats.org/drawingml/2006/table">
            <a:tbl>
              <a:tblPr>
                <a:effectLst>
                  <a:outerShdw blurRad="50800" dist="63500" dir="5400000" sx="101000" sy="101000" algn="t" rotWithShape="0">
                    <a:prstClr val="black">
                      <a:alpha val="49000"/>
                    </a:prstClr>
                  </a:outerShdw>
                </a:effectLst>
                <a:tableStyleId>{93296810-A885-4BE3-A3E7-6D5BEEA58F35}</a:tableStyleId>
              </a:tblPr>
              <a:tblGrid>
                <a:gridCol w="1478437"/>
                <a:gridCol w="4191000"/>
                <a:gridCol w="1310993"/>
                <a:gridCol w="5479034"/>
              </a:tblGrid>
              <a:tr h="685800">
                <a:tc>
                  <a:txBody>
                    <a:bodyPr/>
                    <a:lstStyle/>
                    <a:p>
                      <a:r>
                        <a:rPr lang="en-US" sz="2000" b="1" dirty="0" smtClean="0"/>
                        <a:t>DPQ020</a:t>
                      </a:r>
                      <a:endParaRPr lang="en-US" sz="2000" b="1" dirty="0"/>
                    </a:p>
                  </a:txBody>
                  <a:tcPr marL="80682" marR="80682" marT="33867" marB="33867"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smtClean="0"/>
                        <a:t>Feeling down, depressed or hopeless?</a:t>
                      </a:r>
                      <a:endParaRPr lang="en-US" sz="1800" b="1" dirty="0"/>
                    </a:p>
                  </a:txBody>
                  <a:tcPr marL="80682" marR="80682" marT="33867" marB="3386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b="1" i="0" u="none" strike="noStrike" dirty="0" smtClean="0">
                          <a:solidFill>
                            <a:srgbClr val="000000"/>
                          </a:solidFill>
                          <a:effectLst/>
                          <a:latin typeface="Calibri"/>
                        </a:rPr>
                        <a:t>40757792</a:t>
                      </a:r>
                      <a:endParaRPr lang="en-US" sz="2000" b="1" i="0" u="none" strike="noStrike" dirty="0">
                        <a:solidFill>
                          <a:srgbClr val="000000"/>
                        </a:solidFill>
                        <a:effectLst/>
                        <a:latin typeface="Calibri"/>
                      </a:endParaRPr>
                    </a:p>
                  </a:txBody>
                  <a:tcPr marL="8404" marR="8404" marT="7056"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1" i="0" u="none" strike="noStrike" dirty="0" smtClean="0">
                          <a:solidFill>
                            <a:srgbClr val="000000"/>
                          </a:solidFill>
                          <a:effectLst/>
                          <a:latin typeface="+mn-lt"/>
                        </a:rPr>
                        <a:t>Feeling or appearing down, depressed, or hopeless in last 2 </a:t>
                      </a:r>
                      <a:r>
                        <a:rPr lang="en-US" sz="1800" b="1" i="0" u="none" strike="noStrike" dirty="0" err="1" smtClean="0">
                          <a:solidFill>
                            <a:srgbClr val="000000"/>
                          </a:solidFill>
                          <a:effectLst/>
                          <a:latin typeface="+mn-lt"/>
                        </a:rPr>
                        <a:t>weeks.frequency</a:t>
                      </a:r>
                      <a:r>
                        <a:rPr lang="en-US" sz="1800" b="1" i="0" u="none" strike="noStrike" dirty="0" smtClean="0">
                          <a:solidFill>
                            <a:srgbClr val="000000"/>
                          </a:solidFill>
                          <a:effectLst/>
                          <a:latin typeface="+mn-lt"/>
                        </a:rPr>
                        <a:t> [Observed PHQ-9 MDSv3]</a:t>
                      </a:r>
                      <a:endParaRPr lang="en-US" sz="1800" b="1" i="0" u="none" strike="noStrike" dirty="0">
                        <a:solidFill>
                          <a:srgbClr val="000000"/>
                        </a:solidFill>
                        <a:effectLst/>
                        <a:latin typeface="+mn-lt"/>
                      </a:endParaRPr>
                    </a:p>
                  </a:txBody>
                  <a:tcPr marL="8404" marR="8404" marT="7056"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val="3473436371"/>
              </p:ext>
            </p:extLst>
          </p:nvPr>
        </p:nvGraphicFramePr>
        <p:xfrm>
          <a:off x="15783793" y="8763000"/>
          <a:ext cx="1554638" cy="1292716"/>
        </p:xfrm>
        <a:graphic>
          <a:graphicData uri="http://schemas.openxmlformats.org/drawingml/2006/table">
            <a:tbl>
              <a:tblPr>
                <a:effectLst>
                  <a:outerShdw blurRad="50800" dist="63500" dir="5400000" sx="101000" sy="101000" algn="t" rotWithShape="0">
                    <a:prstClr val="black">
                      <a:alpha val="49000"/>
                    </a:prstClr>
                  </a:outerShdw>
                </a:effectLst>
                <a:tableStyleId>{93296810-A885-4BE3-A3E7-6D5BEEA58F35}</a:tableStyleId>
              </a:tblPr>
              <a:tblGrid>
                <a:gridCol w="1554638"/>
              </a:tblGrid>
              <a:tr h="646358">
                <a:tc>
                  <a:txBody>
                    <a:bodyPr/>
                    <a:lstStyle/>
                    <a:p>
                      <a:pPr algn="l"/>
                      <a:r>
                        <a:rPr lang="en-US" sz="2400" b="1" dirty="0" smtClean="0"/>
                        <a:t>DPQ020</a:t>
                      </a:r>
                      <a:endParaRPr lang="en-US" sz="2400" b="1" dirty="0"/>
                    </a:p>
                  </a:txBody>
                  <a:tcPr marL="80682" marR="80682" marT="33867" marB="3386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646358">
                <a:tc>
                  <a:txBody>
                    <a:bodyPr/>
                    <a:lstStyle/>
                    <a:p>
                      <a:pPr algn="r"/>
                      <a:r>
                        <a:rPr lang="en-US" sz="2400" b="1" dirty="0" smtClean="0"/>
                        <a:t>3</a:t>
                      </a:r>
                      <a:endParaRPr lang="en-US" sz="2400" b="1" dirty="0"/>
                    </a:p>
                  </a:txBody>
                  <a:tcPr marL="80682" marR="80682" marT="33867" marB="338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val="1111574984"/>
              </p:ext>
            </p:extLst>
          </p:nvPr>
        </p:nvGraphicFramePr>
        <p:xfrm>
          <a:off x="14448975" y="11989338"/>
          <a:ext cx="4616646" cy="433776"/>
        </p:xfrm>
        <a:graphic>
          <a:graphicData uri="http://schemas.openxmlformats.org/drawingml/2006/table">
            <a:tbl>
              <a:tblPr>
                <a:effectLst>
                  <a:outerShdw blurRad="50800" dist="63500" dir="5400000" sx="101000" sy="101000" algn="t" rotWithShape="0">
                    <a:prstClr val="black">
                      <a:alpha val="49000"/>
                    </a:prstClr>
                  </a:outerShdw>
                </a:effectLst>
                <a:tableStyleId>{93296810-A885-4BE3-A3E7-6D5BEEA58F35}</a:tableStyleId>
              </a:tblPr>
              <a:tblGrid>
                <a:gridCol w="1524002"/>
                <a:gridCol w="1783080"/>
                <a:gridCol w="1309564"/>
              </a:tblGrid>
              <a:tr h="417758">
                <a:tc>
                  <a:txBody>
                    <a:bodyPr/>
                    <a:lstStyle/>
                    <a:p>
                      <a:pPr algn="r" fontAlgn="b"/>
                      <a:r>
                        <a:rPr lang="en-US" sz="2800" b="1" i="0" u="none" strike="noStrike" dirty="0">
                          <a:solidFill>
                            <a:srgbClr val="000000"/>
                          </a:solidFill>
                          <a:effectLst/>
                          <a:latin typeface="Calibri"/>
                        </a:rPr>
                        <a:t>31214</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800" b="1" i="0" u="none" strike="noStrike" dirty="0">
                          <a:solidFill>
                            <a:srgbClr val="000000"/>
                          </a:solidFill>
                          <a:effectLst/>
                          <a:latin typeface="Calibri"/>
                        </a:rPr>
                        <a:t>DPQ020</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6EA"/>
                    </a:solidFill>
                  </a:tcPr>
                </a:tc>
                <a:tc>
                  <a:txBody>
                    <a:bodyPr/>
                    <a:lstStyle/>
                    <a:p>
                      <a:pPr algn="r" fontAlgn="b"/>
                      <a:r>
                        <a:rPr lang="en-US" sz="2800" b="1" i="0" u="none" strike="noStrike" dirty="0">
                          <a:solidFill>
                            <a:srgbClr val="000000"/>
                          </a:solidFill>
                          <a:effectLst/>
                          <a:latin typeface="Calibri"/>
                        </a:rPr>
                        <a:t>3</a:t>
                      </a: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3" name="TextBox 50"/>
          <p:cNvSpPr txBox="1">
            <a:spLocks noChangeArrowheads="1"/>
          </p:cNvSpPr>
          <p:nvPr/>
        </p:nvSpPr>
        <p:spPr bwMode="auto">
          <a:xfrm flipH="1">
            <a:off x="12744017" y="22707600"/>
            <a:ext cx="14311315" cy="1304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731" tIns="36366" rIns="72731" bIns="36366">
            <a:spAutoFit/>
          </a:bodyPr>
          <a:lstStyle>
            <a:lvl1pPr marL="342900" indent="-342900" eaLnBrk="0" hangingPunct="0">
              <a:spcBef>
                <a:spcPct val="20000"/>
              </a:spcBef>
              <a:buFont typeface="Arial" charset="0"/>
              <a:buChar char="•"/>
              <a:defRPr sz="16100">
                <a:solidFill>
                  <a:schemeClr val="tx1"/>
                </a:solidFill>
                <a:latin typeface="Calibri" pitchFamily="34" charset="0"/>
              </a:defRPr>
            </a:lvl1pPr>
            <a:lvl2pPr marL="742950" indent="-285750" eaLnBrk="0" hangingPunct="0">
              <a:spcBef>
                <a:spcPct val="20000"/>
              </a:spcBef>
              <a:buFont typeface="Arial" charset="0"/>
              <a:buChar char="–"/>
              <a:defRPr sz="14100">
                <a:solidFill>
                  <a:schemeClr val="tx1"/>
                </a:solidFill>
                <a:latin typeface="Calibri" pitchFamily="34" charset="0"/>
              </a:defRPr>
            </a:lvl2pPr>
            <a:lvl3pPr marL="1143000" indent="-228600" eaLnBrk="0" hangingPunct="0">
              <a:spcBef>
                <a:spcPct val="20000"/>
              </a:spcBef>
              <a:buFont typeface="Arial" charset="0"/>
              <a:buChar char="•"/>
              <a:defRPr sz="12100">
                <a:solidFill>
                  <a:schemeClr val="tx1"/>
                </a:solidFill>
                <a:latin typeface="Calibri" pitchFamily="34" charset="0"/>
              </a:defRPr>
            </a:lvl3pPr>
            <a:lvl4pPr marL="1600200" indent="-228600" eaLnBrk="0" hangingPunct="0">
              <a:spcBef>
                <a:spcPct val="20000"/>
              </a:spcBef>
              <a:buFont typeface="Arial" charset="0"/>
              <a:buChar char="–"/>
              <a:defRPr sz="10100">
                <a:solidFill>
                  <a:schemeClr val="tx1"/>
                </a:solidFill>
                <a:latin typeface="Calibri" pitchFamily="34" charset="0"/>
              </a:defRPr>
            </a:lvl4pPr>
            <a:lvl5pPr marL="2057400" indent="-228600" eaLnBrk="0" hangingPunct="0">
              <a:spcBef>
                <a:spcPct val="20000"/>
              </a:spcBef>
              <a:buFont typeface="Arial" charset="0"/>
              <a:buChar char="»"/>
              <a:defRPr sz="10100">
                <a:solidFill>
                  <a:schemeClr val="tx1"/>
                </a:solidFill>
                <a:latin typeface="Calibri" pitchFamily="34" charset="0"/>
              </a:defRPr>
            </a:lvl5pPr>
            <a:lvl6pPr marL="25146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6pPr>
            <a:lvl7pPr marL="29718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7pPr>
            <a:lvl8pPr marL="34290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8pPr>
            <a:lvl9pPr marL="38862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9pPr>
          </a:lstStyle>
          <a:p>
            <a:pPr marL="0" indent="0" eaLnBrk="1" hangingPunct="1">
              <a:spcBef>
                <a:spcPct val="0"/>
              </a:spcBef>
              <a:buNone/>
            </a:pPr>
            <a:r>
              <a:rPr lang="en-US" altLang="en-US" sz="2000" b="1" dirty="0">
                <a:latin typeface="Verdana" pitchFamily="34" charset="0"/>
              </a:rPr>
              <a:t>Step </a:t>
            </a:r>
            <a:r>
              <a:rPr lang="en-US" altLang="en-US" sz="2000" b="1" dirty="0" smtClean="0">
                <a:latin typeface="Verdana" pitchFamily="34" charset="0"/>
              </a:rPr>
              <a:t>3: </a:t>
            </a:r>
            <a:r>
              <a:rPr lang="en-US" altLang="en-US" sz="2000" dirty="0" smtClean="0">
                <a:latin typeface="Verdana" pitchFamily="34" charset="0"/>
              </a:rPr>
              <a:t>The SOURCE_TO_CONCEPT_MAP table is used to map the questions and answers into the OBSERVATION table. In this instance the OBSERVATION table is the destination because the framework of the table allows for the storage of both the question and answer as concepts while also allowing the question identifier (OBSERVATION_SOURCE_VALUE) to be captured. </a:t>
            </a:r>
            <a:endParaRPr lang="en-US" altLang="en-US" sz="2000" dirty="0">
              <a:latin typeface="Verdana" pitchFamily="34" charset="0"/>
            </a:endParaRPr>
          </a:p>
        </p:txBody>
      </p:sp>
      <p:sp>
        <p:nvSpPr>
          <p:cNvPr id="24" name="Down Arrow 23"/>
          <p:cNvSpPr/>
          <p:nvPr/>
        </p:nvSpPr>
        <p:spPr>
          <a:xfrm>
            <a:off x="16475260" y="15732466"/>
            <a:ext cx="609600" cy="1219200"/>
          </a:xfrm>
          <a:prstGeom prst="downArrow">
            <a:avLst/>
          </a:prstGeom>
          <a:solidFill>
            <a:srgbClr val="34B233"/>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cxnSp>
        <p:nvCxnSpPr>
          <p:cNvPr id="2048" name="Straight Arrow Connector 2047"/>
          <p:cNvCxnSpPr/>
          <p:nvPr/>
        </p:nvCxnSpPr>
        <p:spPr>
          <a:xfrm flipH="1">
            <a:off x="17084861" y="16217801"/>
            <a:ext cx="3143109" cy="0"/>
          </a:xfrm>
          <a:prstGeom prst="straightConnector1">
            <a:avLst/>
          </a:prstGeom>
          <a:ln w="38100">
            <a:solidFill>
              <a:schemeClr val="tx1"/>
            </a:solidFill>
            <a:prstDash val="lgDash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54" name="Table 53"/>
          <p:cNvGraphicFramePr>
            <a:graphicFrameLocks noGrp="1"/>
          </p:cNvGraphicFramePr>
          <p:nvPr>
            <p:extLst>
              <p:ext uri="{D42A27DB-BD31-4B8C-83A1-F6EECF244321}">
                <p14:modId xmlns:p14="http://schemas.microsoft.com/office/powerpoint/2010/main" val="2655549739"/>
              </p:ext>
            </p:extLst>
          </p:nvPr>
        </p:nvGraphicFramePr>
        <p:xfrm>
          <a:off x="20406563" y="14823286"/>
          <a:ext cx="3428999" cy="1818360"/>
        </p:xfrm>
        <a:graphic>
          <a:graphicData uri="http://schemas.openxmlformats.org/drawingml/2006/table">
            <a:tbl>
              <a:tblPr/>
              <a:tblGrid>
                <a:gridCol w="1143000"/>
                <a:gridCol w="1295441"/>
                <a:gridCol w="990558"/>
              </a:tblGrid>
              <a:tr h="315721">
                <a:tc>
                  <a:txBody>
                    <a:bodyPr/>
                    <a:lstStyle/>
                    <a:p>
                      <a:pPr algn="l" fontAlgn="b"/>
                      <a:endParaRPr lang="en-US" sz="2100" b="1" i="0" u="none" strike="noStrike" dirty="0">
                        <a:solidFill>
                          <a:srgbClr val="000000"/>
                        </a:solidFill>
                        <a:effectLst/>
                        <a:latin typeface="Calibri"/>
                      </a:endParaRPr>
                    </a:p>
                  </a:txBody>
                  <a:tcPr marL="80682" marR="8404"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endParaRPr lang="en-US" sz="2100" b="1" i="0" u="none" strike="noStrike" dirty="0">
                        <a:solidFill>
                          <a:srgbClr val="000000"/>
                        </a:solidFill>
                        <a:effectLst/>
                        <a:latin typeface="Calibri"/>
                      </a:endParaRPr>
                    </a:p>
                  </a:txBody>
                  <a:tcPr marL="80682" marR="8404"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endParaRPr lang="en-US" sz="2100" b="1" i="0" u="none" strike="noStrike" dirty="0">
                        <a:solidFill>
                          <a:srgbClr val="000000"/>
                        </a:solidFill>
                        <a:effectLst/>
                        <a:latin typeface="Calibri"/>
                      </a:endParaRPr>
                    </a:p>
                  </a:txBody>
                  <a:tcPr marL="80682" marR="8404"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r h="359851">
                <a:tc>
                  <a:txBody>
                    <a:bodyPr/>
                    <a:lstStyle/>
                    <a:p>
                      <a:pPr algn="r" fontAlgn="b"/>
                      <a:endParaRPr lang="en-US" sz="2400" b="0" i="0" u="none" strike="noStrike" dirty="0">
                        <a:solidFill>
                          <a:srgbClr val="000000"/>
                        </a:solidFill>
                        <a:effectLst/>
                        <a:latin typeface="Calibri"/>
                      </a:endParaRP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2400" b="0" i="0" u="none" strike="noStrike" dirty="0">
                        <a:solidFill>
                          <a:srgbClr val="000000"/>
                        </a:solidFill>
                        <a:effectLst/>
                        <a:latin typeface="Calibri"/>
                      </a:endParaRP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fontAlgn="b"/>
                      <a:endParaRPr lang="en-US" sz="2400" b="0" i="0" u="none" strike="noStrike" dirty="0">
                        <a:solidFill>
                          <a:srgbClr val="000000"/>
                        </a:solidFill>
                        <a:effectLst/>
                        <a:latin typeface="Calibri"/>
                      </a:endParaRP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9851">
                <a:tc>
                  <a:txBody>
                    <a:bodyPr/>
                    <a:lstStyle/>
                    <a:p>
                      <a:pPr algn="r" fontAlgn="b"/>
                      <a:endParaRPr lang="en-US" sz="2400" b="0" i="0" u="none" strike="noStrike" dirty="0">
                        <a:solidFill>
                          <a:srgbClr val="000000"/>
                        </a:solidFill>
                        <a:effectLst/>
                        <a:latin typeface="Calibri"/>
                      </a:endParaRP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2400" b="0" i="0" u="none" strike="noStrike" dirty="0">
                        <a:solidFill>
                          <a:srgbClr val="000000"/>
                        </a:solidFill>
                        <a:effectLst/>
                        <a:latin typeface="Calibri"/>
                      </a:endParaRP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fontAlgn="b"/>
                      <a:endParaRPr lang="en-US" sz="2400" b="0" i="0" u="none" strike="noStrike" dirty="0">
                        <a:solidFill>
                          <a:srgbClr val="000000"/>
                        </a:solidFill>
                        <a:effectLst/>
                        <a:latin typeface="Calibri"/>
                      </a:endParaRP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9851">
                <a:tc>
                  <a:txBody>
                    <a:bodyPr/>
                    <a:lstStyle/>
                    <a:p>
                      <a:pPr algn="r" fontAlgn="b"/>
                      <a:endParaRPr lang="en-US" sz="2400" b="0" i="0" u="none" strike="noStrike" dirty="0">
                        <a:solidFill>
                          <a:srgbClr val="000000"/>
                        </a:solidFill>
                        <a:effectLst/>
                        <a:latin typeface="Calibri"/>
                      </a:endParaRP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2400" b="0" i="0" u="none" strike="noStrike" dirty="0">
                        <a:solidFill>
                          <a:srgbClr val="000000"/>
                        </a:solidFill>
                        <a:effectLst/>
                        <a:latin typeface="Calibri"/>
                      </a:endParaRP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fontAlgn="b"/>
                      <a:endParaRPr lang="en-US" sz="2400" b="0" i="0" u="none" strike="noStrike" dirty="0">
                        <a:solidFill>
                          <a:srgbClr val="000000"/>
                        </a:solidFill>
                        <a:effectLst/>
                        <a:latin typeface="Calibri"/>
                      </a:endParaRP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9851">
                <a:tc>
                  <a:txBody>
                    <a:bodyPr/>
                    <a:lstStyle/>
                    <a:p>
                      <a:pPr algn="r" fontAlgn="b"/>
                      <a:endParaRPr lang="en-US" sz="2400" b="0" i="0" u="none" strike="noStrike" dirty="0">
                        <a:solidFill>
                          <a:srgbClr val="000000"/>
                        </a:solidFill>
                        <a:effectLst/>
                        <a:latin typeface="Calibri"/>
                      </a:endParaRP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2400" b="0" i="0" u="none" strike="noStrike">
                        <a:solidFill>
                          <a:srgbClr val="000000"/>
                        </a:solidFill>
                        <a:effectLst/>
                        <a:latin typeface="Calibri"/>
                      </a:endParaRP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fontAlgn="b"/>
                      <a:endParaRPr lang="en-US" sz="2400" b="0" i="0" u="none" strike="noStrike" dirty="0">
                        <a:solidFill>
                          <a:srgbClr val="000000"/>
                        </a:solidFill>
                        <a:effectLst/>
                        <a:latin typeface="Calibri"/>
                      </a:endParaRPr>
                    </a:p>
                  </a:txBody>
                  <a:tcPr marL="80682" marR="80682"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8" name="TextBox 27"/>
          <p:cNvSpPr txBox="1"/>
          <p:nvPr/>
        </p:nvSpPr>
        <p:spPr>
          <a:xfrm>
            <a:off x="20652390" y="15387959"/>
            <a:ext cx="2948684" cy="954107"/>
          </a:xfrm>
          <a:prstGeom prst="rect">
            <a:avLst/>
          </a:prstGeom>
          <a:solidFill>
            <a:srgbClr val="F2F6EA"/>
          </a:solidFill>
          <a:ln>
            <a:solidFill>
              <a:schemeClr val="tx1"/>
            </a:solidFill>
          </a:ln>
          <a:effectLst>
            <a:outerShdw blurRad="63500" dist="63500" dir="2700000" sx="101000" sy="101000" algn="tl" rotWithShape="0">
              <a:prstClr val="black">
                <a:alpha val="40000"/>
              </a:prstClr>
            </a:outerShdw>
          </a:effectLst>
        </p:spPr>
        <p:txBody>
          <a:bodyPr wrap="square" rtlCol="0">
            <a:spAutoFit/>
          </a:bodyPr>
          <a:lstStyle/>
          <a:p>
            <a:pPr algn="ctr"/>
            <a:r>
              <a:rPr lang="en-US" sz="2800" b="1" dirty="0" smtClean="0"/>
              <a:t>SOURCE_TO_ CONCEPT_MAP</a:t>
            </a:r>
            <a:endParaRPr lang="en-US" sz="2800" b="1" dirty="0"/>
          </a:p>
        </p:txBody>
      </p:sp>
      <p:graphicFrame>
        <p:nvGraphicFramePr>
          <p:cNvPr id="58" name="Table 57"/>
          <p:cNvGraphicFramePr>
            <a:graphicFrameLocks noGrp="1"/>
          </p:cNvGraphicFramePr>
          <p:nvPr>
            <p:extLst>
              <p:ext uri="{D42A27DB-BD31-4B8C-83A1-F6EECF244321}">
                <p14:modId xmlns:p14="http://schemas.microsoft.com/office/powerpoint/2010/main" val="480969840"/>
              </p:ext>
            </p:extLst>
          </p:nvPr>
        </p:nvGraphicFramePr>
        <p:xfrm>
          <a:off x="12415389" y="18745200"/>
          <a:ext cx="14821984" cy="685800"/>
        </p:xfrm>
        <a:graphic>
          <a:graphicData uri="http://schemas.openxmlformats.org/drawingml/2006/table">
            <a:tbl>
              <a:tblPr>
                <a:effectLst>
                  <a:outerShdw blurRad="50800" dist="63500" dir="5400000" sx="101000" sy="101000" algn="t" rotWithShape="0">
                    <a:prstClr val="black">
                      <a:alpha val="49000"/>
                    </a:prstClr>
                  </a:outerShdw>
                </a:effectLst>
                <a:tableStyleId>{93296810-A885-4BE3-A3E7-6D5BEEA58F35}</a:tableStyleId>
              </a:tblPr>
              <a:tblGrid>
                <a:gridCol w="1742210"/>
                <a:gridCol w="1981200"/>
                <a:gridCol w="1143000"/>
                <a:gridCol w="1305791"/>
                <a:gridCol w="3200400"/>
                <a:gridCol w="2514600"/>
                <a:gridCol w="2934783"/>
              </a:tblGrid>
              <a:tr h="685800">
                <a:tc>
                  <a:txBody>
                    <a:bodyPr/>
                    <a:lstStyle/>
                    <a:p>
                      <a:pPr algn="r" fontAlgn="b"/>
                      <a:r>
                        <a:rPr lang="en-US" sz="2800" b="1" i="0" u="none" strike="noStrike" dirty="0">
                          <a:solidFill>
                            <a:srgbClr val="000000"/>
                          </a:solidFill>
                          <a:effectLst/>
                          <a:latin typeface="Calibri"/>
                        </a:rPr>
                        <a:t>31214</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800" b="1" i="0" u="none" strike="noStrike" dirty="0">
                          <a:solidFill>
                            <a:srgbClr val="000000"/>
                          </a:solidFill>
                          <a:effectLst/>
                          <a:latin typeface="Calibri"/>
                        </a:rPr>
                        <a:t>40757792</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800" b="1" i="0" u="none" strike="noStrike" dirty="0">
                          <a:solidFill>
                            <a:srgbClr val="000000"/>
                          </a:solidFill>
                          <a:effectLst/>
                          <a:latin typeface="Calibri"/>
                        </a:rPr>
                        <a:t>…</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800" b="1" i="0" u="none" strike="noStrike" dirty="0">
                          <a:solidFill>
                            <a:srgbClr val="000000"/>
                          </a:solidFill>
                          <a:effectLst/>
                          <a:latin typeface="Calibri"/>
                        </a:rPr>
                        <a:t>3</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800" b="1" i="0" u="none" strike="noStrike" dirty="0">
                          <a:solidFill>
                            <a:srgbClr val="000000"/>
                          </a:solidFill>
                          <a:effectLst/>
                          <a:latin typeface="Calibri"/>
                        </a:rPr>
                        <a:t>Nearly every day</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800" b="1" i="0" u="none" strike="noStrike" dirty="0">
                          <a:solidFill>
                            <a:srgbClr val="000000"/>
                          </a:solidFill>
                          <a:effectLst/>
                          <a:latin typeface="Calibri"/>
                        </a:rPr>
                        <a:t>45882010</a:t>
                      </a:r>
                    </a:p>
                  </a:txBody>
                  <a:tcPr marT="7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2800" b="1" i="0" u="none" strike="noStrike" dirty="0">
                          <a:solidFill>
                            <a:srgbClr val="000000"/>
                          </a:solidFill>
                          <a:effectLst/>
                          <a:latin typeface="Calibri"/>
                        </a:rPr>
                        <a:t>DPQ020</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2067" name="Table 2066"/>
          <p:cNvGraphicFramePr>
            <a:graphicFrameLocks noGrp="1"/>
          </p:cNvGraphicFramePr>
          <p:nvPr>
            <p:extLst>
              <p:ext uri="{D42A27DB-BD31-4B8C-83A1-F6EECF244321}">
                <p14:modId xmlns:p14="http://schemas.microsoft.com/office/powerpoint/2010/main" val="1061322099"/>
              </p:ext>
            </p:extLst>
          </p:nvPr>
        </p:nvGraphicFramePr>
        <p:xfrm>
          <a:off x="17754739" y="2819400"/>
          <a:ext cx="7848600" cy="3784856"/>
        </p:xfrm>
        <a:graphic>
          <a:graphicData uri="http://schemas.openxmlformats.org/drawingml/2006/table">
            <a:tbl>
              <a:tblPr>
                <a:tableStyleId>{93296810-A885-4BE3-A3E7-6D5BEEA58F35}</a:tableStyleId>
              </a:tblPr>
              <a:tblGrid>
                <a:gridCol w="1358992"/>
                <a:gridCol w="3303537"/>
                <a:gridCol w="1383522"/>
                <a:gridCol w="1802549"/>
              </a:tblGrid>
              <a:tr h="345119">
                <a:tc gridSpan="4">
                  <a:txBody>
                    <a:bodyPr/>
                    <a:lstStyle/>
                    <a:p>
                      <a:pPr algn="ctr" fontAlgn="b"/>
                      <a:r>
                        <a:rPr lang="en-US" sz="2800" b="1" u="none" strike="noStrike" dirty="0" smtClean="0">
                          <a:solidFill>
                            <a:schemeClr val="bg1"/>
                          </a:solidFill>
                          <a:effectLst/>
                        </a:rPr>
                        <a:t>DPQ020 Response Frequency</a:t>
                      </a:r>
                      <a:endParaRPr lang="en-US" sz="28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79780">
                <a:tc>
                  <a:txBody>
                    <a:bodyPr/>
                    <a:lstStyle/>
                    <a:p>
                      <a:pPr algn="ctr" fontAlgn="b"/>
                      <a:r>
                        <a:rPr lang="en-US" sz="2400" b="0" u="none" strike="noStrike" dirty="0">
                          <a:solidFill>
                            <a:schemeClr val="tx1"/>
                          </a:solidFill>
                          <a:effectLst/>
                        </a:rPr>
                        <a:t>Code or Value</a:t>
                      </a:r>
                      <a:endParaRPr lang="en-US" sz="2400" b="0" i="0" u="none" strike="noStrike" dirty="0">
                        <a:solidFill>
                          <a:schemeClr val="tx1"/>
                        </a:solidFill>
                        <a:effectLst/>
                        <a:latin typeface="Verdana"/>
                      </a:endParaRPr>
                    </a:p>
                  </a:txBody>
                  <a:tcPr marL="9525" marR="9525" marT="9525" marB="0" anchor="b">
                    <a:lnL w="12700" cap="flat" cmpd="sng" algn="ctr">
                      <a:solidFill>
                        <a:schemeClr val="tx1"/>
                      </a:solidFill>
                      <a:prstDash val="solid"/>
                      <a:round/>
                      <a:headEnd type="none" w="med" len="med"/>
                      <a:tailEnd type="none" w="med" len="med"/>
                    </a:lnL>
                    <a:solidFill>
                      <a:schemeClr val="accent6">
                        <a:lumMod val="60000"/>
                        <a:lumOff val="40000"/>
                      </a:schemeClr>
                    </a:solidFill>
                  </a:tcPr>
                </a:tc>
                <a:tc>
                  <a:txBody>
                    <a:bodyPr/>
                    <a:lstStyle/>
                    <a:p>
                      <a:pPr algn="ctr" fontAlgn="b"/>
                      <a:r>
                        <a:rPr lang="en-US" sz="2400" b="0" u="none" strike="noStrike" dirty="0">
                          <a:solidFill>
                            <a:schemeClr val="tx1"/>
                          </a:solidFill>
                          <a:effectLst/>
                        </a:rPr>
                        <a:t>Value Description</a:t>
                      </a:r>
                      <a:endParaRPr lang="en-US" sz="2400" b="0" i="0" u="none" strike="noStrike" dirty="0">
                        <a:solidFill>
                          <a:schemeClr val="tx1"/>
                        </a:solidFill>
                        <a:effectLst/>
                        <a:latin typeface="Verdana"/>
                      </a:endParaRPr>
                    </a:p>
                  </a:txBody>
                  <a:tcPr marL="9525" marR="9525" marT="9525" marB="0" anchor="b">
                    <a:solidFill>
                      <a:schemeClr val="accent6">
                        <a:lumMod val="60000"/>
                        <a:lumOff val="40000"/>
                      </a:schemeClr>
                    </a:solidFill>
                  </a:tcPr>
                </a:tc>
                <a:tc>
                  <a:txBody>
                    <a:bodyPr/>
                    <a:lstStyle/>
                    <a:p>
                      <a:pPr algn="ctr" fontAlgn="b"/>
                      <a:r>
                        <a:rPr lang="en-US" sz="2400" b="0" u="none" strike="noStrike" dirty="0">
                          <a:solidFill>
                            <a:schemeClr val="tx1"/>
                          </a:solidFill>
                          <a:effectLst/>
                        </a:rPr>
                        <a:t>Count</a:t>
                      </a:r>
                      <a:endParaRPr lang="en-US" sz="2400" b="0" i="0" u="none" strike="noStrike" dirty="0">
                        <a:solidFill>
                          <a:schemeClr val="tx1"/>
                        </a:solidFill>
                        <a:effectLst/>
                        <a:latin typeface="Verdana"/>
                      </a:endParaRPr>
                    </a:p>
                  </a:txBody>
                  <a:tcPr marL="9525" marR="9525" marT="9525" marB="0" anchor="b">
                    <a:solidFill>
                      <a:schemeClr val="accent6">
                        <a:lumMod val="60000"/>
                        <a:lumOff val="40000"/>
                      </a:schemeClr>
                    </a:solidFill>
                  </a:tcPr>
                </a:tc>
                <a:tc>
                  <a:txBody>
                    <a:bodyPr/>
                    <a:lstStyle/>
                    <a:p>
                      <a:pPr algn="ctr" fontAlgn="b"/>
                      <a:r>
                        <a:rPr lang="en-US" sz="2400" b="0" u="none" strike="noStrike" dirty="0">
                          <a:solidFill>
                            <a:schemeClr val="tx1"/>
                          </a:solidFill>
                          <a:effectLst/>
                        </a:rPr>
                        <a:t>Cumulative</a:t>
                      </a:r>
                      <a:endParaRPr lang="en-US" sz="2400" b="0" i="0" u="none" strike="noStrike" dirty="0">
                        <a:solidFill>
                          <a:schemeClr val="tx1"/>
                        </a:solidFill>
                        <a:effectLst/>
                        <a:latin typeface="Verdana"/>
                      </a:endParaRPr>
                    </a:p>
                  </a:txBody>
                  <a:tcPr marL="9525" marR="9525" marT="9525" marB="0" anchor="b">
                    <a:lnR w="12700" cap="flat" cmpd="sng" algn="ctr">
                      <a:solidFill>
                        <a:schemeClr val="tx1"/>
                      </a:solidFill>
                      <a:prstDash val="solid"/>
                      <a:round/>
                      <a:headEnd type="none" w="med" len="med"/>
                      <a:tailEnd type="none" w="med" len="med"/>
                    </a:lnR>
                    <a:solidFill>
                      <a:schemeClr val="accent6">
                        <a:lumMod val="60000"/>
                        <a:lumOff val="40000"/>
                      </a:schemeClr>
                    </a:solidFill>
                  </a:tcPr>
                </a:tc>
              </a:tr>
              <a:tr h="311653">
                <a:tc>
                  <a:txBody>
                    <a:bodyPr/>
                    <a:lstStyle/>
                    <a:p>
                      <a:pPr algn="r" fontAlgn="t"/>
                      <a:r>
                        <a:rPr lang="en-US" sz="2400" u="none" strike="noStrike" dirty="0">
                          <a:effectLst/>
                        </a:rPr>
                        <a:t>0</a:t>
                      </a:r>
                      <a:endParaRPr lang="en-US" sz="2400" b="0" i="0" u="none" strike="noStrike" dirty="0">
                        <a:solidFill>
                          <a:srgbClr val="000000"/>
                        </a:solidFill>
                        <a:effectLst/>
                        <a:latin typeface="Verdana"/>
                      </a:endParaRPr>
                    </a:p>
                  </a:txBody>
                  <a:tcPr marT="9525" marB="0" anchor="ctr">
                    <a:lnL w="12700" cap="flat" cmpd="sng" algn="ctr">
                      <a:solidFill>
                        <a:schemeClr val="tx1"/>
                      </a:solidFill>
                      <a:prstDash val="solid"/>
                      <a:round/>
                      <a:headEnd type="none" w="med" len="med"/>
                      <a:tailEnd type="none" w="med" len="med"/>
                    </a:lnL>
                    <a:solidFill>
                      <a:srgbClr val="FDEFE9"/>
                    </a:solidFill>
                  </a:tcPr>
                </a:tc>
                <a:tc>
                  <a:txBody>
                    <a:bodyPr/>
                    <a:lstStyle/>
                    <a:p>
                      <a:pPr algn="l" fontAlgn="t"/>
                      <a:r>
                        <a:rPr lang="en-US" sz="2400" u="none" strike="noStrike" dirty="0">
                          <a:effectLst/>
                        </a:rPr>
                        <a:t>Not at all</a:t>
                      </a:r>
                      <a:endParaRPr lang="en-US" sz="2400" b="0" i="0" u="none" strike="noStrike" dirty="0">
                        <a:solidFill>
                          <a:srgbClr val="000000"/>
                        </a:solidFill>
                        <a:effectLst/>
                        <a:latin typeface="Verdana"/>
                      </a:endParaRPr>
                    </a:p>
                  </a:txBody>
                  <a:tcPr marT="9525" marB="0" anchor="ctr">
                    <a:solidFill>
                      <a:srgbClr val="FDEFE9"/>
                    </a:solidFill>
                  </a:tcPr>
                </a:tc>
                <a:tc>
                  <a:txBody>
                    <a:bodyPr/>
                    <a:lstStyle/>
                    <a:p>
                      <a:pPr algn="r" fontAlgn="t"/>
                      <a:r>
                        <a:rPr lang="en-US" sz="2400" u="none" strike="noStrike" dirty="0" smtClean="0">
                          <a:effectLst/>
                        </a:rPr>
                        <a:t>3,769</a:t>
                      </a:r>
                      <a:endParaRPr lang="en-US" sz="2400" b="0" i="0" u="none" strike="noStrike" dirty="0">
                        <a:solidFill>
                          <a:srgbClr val="000000"/>
                        </a:solidFill>
                        <a:effectLst/>
                        <a:latin typeface="Verdana"/>
                      </a:endParaRPr>
                    </a:p>
                  </a:txBody>
                  <a:tcPr marT="9525" marB="0" anchor="ctr">
                    <a:solidFill>
                      <a:srgbClr val="FDEFE9"/>
                    </a:solidFill>
                  </a:tcPr>
                </a:tc>
                <a:tc>
                  <a:txBody>
                    <a:bodyPr/>
                    <a:lstStyle/>
                    <a:p>
                      <a:pPr algn="r" fontAlgn="t"/>
                      <a:r>
                        <a:rPr lang="en-US" sz="2400" u="none" strike="noStrike" dirty="0" smtClean="0">
                          <a:effectLst/>
                        </a:rPr>
                        <a:t>3,769</a:t>
                      </a:r>
                      <a:endParaRPr lang="en-US" sz="2400" b="0" i="0" u="none" strike="noStrike" dirty="0">
                        <a:solidFill>
                          <a:srgbClr val="000000"/>
                        </a:solidFill>
                        <a:effectLst/>
                        <a:latin typeface="Verdana"/>
                      </a:endParaRPr>
                    </a:p>
                  </a:txBody>
                  <a:tcPr marT="9525" marB="0" anchor="ctr">
                    <a:lnR w="12700" cap="flat" cmpd="sng" algn="ctr">
                      <a:solidFill>
                        <a:schemeClr val="tx1"/>
                      </a:solidFill>
                      <a:prstDash val="solid"/>
                      <a:round/>
                      <a:headEnd type="none" w="med" len="med"/>
                      <a:tailEnd type="none" w="med" len="med"/>
                    </a:lnR>
                    <a:solidFill>
                      <a:srgbClr val="FDEFE9"/>
                    </a:solidFill>
                  </a:tcPr>
                </a:tc>
              </a:tr>
              <a:tr h="477495">
                <a:tc>
                  <a:txBody>
                    <a:bodyPr/>
                    <a:lstStyle/>
                    <a:p>
                      <a:pPr algn="r" fontAlgn="t"/>
                      <a:r>
                        <a:rPr lang="en-US" sz="2400" u="none" strike="noStrike" dirty="0">
                          <a:effectLst/>
                        </a:rPr>
                        <a:t>1</a:t>
                      </a:r>
                      <a:endParaRPr lang="en-US" sz="2400" b="0" i="0" u="none" strike="noStrike" dirty="0">
                        <a:solidFill>
                          <a:srgbClr val="000000"/>
                        </a:solidFill>
                        <a:effectLst/>
                        <a:latin typeface="Verdana"/>
                      </a:endParaRPr>
                    </a:p>
                  </a:txBody>
                  <a:tcPr marT="9525" marB="0" anchor="ctr">
                    <a:lnL w="12700" cap="flat" cmpd="sng" algn="ctr">
                      <a:solidFill>
                        <a:schemeClr val="tx1"/>
                      </a:solidFill>
                      <a:prstDash val="solid"/>
                      <a:round/>
                      <a:headEnd type="none" w="med" len="med"/>
                      <a:tailEnd type="none" w="med" len="med"/>
                    </a:lnL>
                    <a:solidFill>
                      <a:srgbClr val="FCDDCF"/>
                    </a:solidFill>
                  </a:tcPr>
                </a:tc>
                <a:tc>
                  <a:txBody>
                    <a:bodyPr/>
                    <a:lstStyle/>
                    <a:p>
                      <a:pPr algn="l" fontAlgn="t"/>
                      <a:r>
                        <a:rPr lang="en-US" sz="2400" u="none" strike="noStrike" dirty="0">
                          <a:effectLst/>
                        </a:rPr>
                        <a:t>Several days</a:t>
                      </a:r>
                      <a:endParaRPr lang="en-US" sz="2400" b="0" i="0" u="none" strike="noStrike" dirty="0">
                        <a:solidFill>
                          <a:srgbClr val="000000"/>
                        </a:solidFill>
                        <a:effectLst/>
                        <a:latin typeface="Verdana"/>
                      </a:endParaRPr>
                    </a:p>
                  </a:txBody>
                  <a:tcPr marT="9525" marB="0" anchor="ctr">
                    <a:solidFill>
                      <a:srgbClr val="FCDDCF"/>
                    </a:solidFill>
                  </a:tcPr>
                </a:tc>
                <a:tc>
                  <a:txBody>
                    <a:bodyPr/>
                    <a:lstStyle/>
                    <a:p>
                      <a:pPr algn="r" fontAlgn="t"/>
                      <a:r>
                        <a:rPr lang="en-US" sz="2400" u="none" strike="noStrike" dirty="0">
                          <a:effectLst/>
                        </a:rPr>
                        <a:t>769</a:t>
                      </a:r>
                      <a:endParaRPr lang="en-US" sz="2400" b="0" i="0" u="none" strike="noStrike" dirty="0">
                        <a:solidFill>
                          <a:srgbClr val="000000"/>
                        </a:solidFill>
                        <a:effectLst/>
                        <a:latin typeface="Verdana"/>
                      </a:endParaRPr>
                    </a:p>
                  </a:txBody>
                  <a:tcPr marT="9525" marB="0" anchor="ctr">
                    <a:solidFill>
                      <a:srgbClr val="FCDDCF"/>
                    </a:solidFill>
                  </a:tcPr>
                </a:tc>
                <a:tc>
                  <a:txBody>
                    <a:bodyPr/>
                    <a:lstStyle/>
                    <a:p>
                      <a:pPr algn="r" fontAlgn="t"/>
                      <a:r>
                        <a:rPr lang="en-US" sz="2400" u="none" strike="noStrike" dirty="0" smtClean="0">
                          <a:effectLst/>
                        </a:rPr>
                        <a:t>4,538</a:t>
                      </a:r>
                      <a:endParaRPr lang="en-US" sz="2400" b="0" i="0" u="none" strike="noStrike" dirty="0">
                        <a:solidFill>
                          <a:srgbClr val="000000"/>
                        </a:solidFill>
                        <a:effectLst/>
                        <a:latin typeface="Verdana"/>
                      </a:endParaRPr>
                    </a:p>
                  </a:txBody>
                  <a:tcPr marT="9525" marB="0" anchor="ctr">
                    <a:lnR w="12700" cap="flat" cmpd="sng" algn="ctr">
                      <a:solidFill>
                        <a:schemeClr val="tx1"/>
                      </a:solidFill>
                      <a:prstDash val="solid"/>
                      <a:round/>
                      <a:headEnd type="none" w="med" len="med"/>
                      <a:tailEnd type="none" w="med" len="med"/>
                    </a:lnR>
                    <a:solidFill>
                      <a:srgbClr val="FCDDCF"/>
                    </a:solidFill>
                  </a:tcPr>
                </a:tc>
              </a:tr>
              <a:tr h="424511">
                <a:tc>
                  <a:txBody>
                    <a:bodyPr/>
                    <a:lstStyle/>
                    <a:p>
                      <a:pPr algn="r" fontAlgn="t"/>
                      <a:r>
                        <a:rPr lang="en-US" sz="2400" u="none" strike="noStrike" dirty="0">
                          <a:effectLst/>
                        </a:rPr>
                        <a:t>2</a:t>
                      </a:r>
                      <a:endParaRPr lang="en-US" sz="2400" b="0" i="0" u="none" strike="noStrike" dirty="0">
                        <a:solidFill>
                          <a:srgbClr val="000000"/>
                        </a:solidFill>
                        <a:effectLst/>
                        <a:latin typeface="Verdana"/>
                      </a:endParaRPr>
                    </a:p>
                  </a:txBody>
                  <a:tcPr marT="9525" marB="0" anchor="ctr">
                    <a:lnL w="12700" cap="flat" cmpd="sng" algn="ctr">
                      <a:solidFill>
                        <a:schemeClr val="tx1"/>
                      </a:solidFill>
                      <a:prstDash val="solid"/>
                      <a:round/>
                      <a:headEnd type="none" w="med" len="med"/>
                      <a:tailEnd type="none" w="med" len="med"/>
                    </a:lnL>
                  </a:tcPr>
                </a:tc>
                <a:tc>
                  <a:txBody>
                    <a:bodyPr/>
                    <a:lstStyle/>
                    <a:p>
                      <a:pPr algn="l" fontAlgn="t"/>
                      <a:r>
                        <a:rPr lang="en-US" sz="2400" u="none" strike="noStrike" dirty="0">
                          <a:effectLst/>
                        </a:rPr>
                        <a:t>More than half the days</a:t>
                      </a:r>
                      <a:endParaRPr lang="en-US" sz="2400" b="0" i="0" u="none" strike="noStrike" dirty="0">
                        <a:solidFill>
                          <a:srgbClr val="000000"/>
                        </a:solidFill>
                        <a:effectLst/>
                        <a:latin typeface="Verdana"/>
                      </a:endParaRPr>
                    </a:p>
                  </a:txBody>
                  <a:tcPr marT="9525" marB="0" anchor="ctr"/>
                </a:tc>
                <a:tc>
                  <a:txBody>
                    <a:bodyPr/>
                    <a:lstStyle/>
                    <a:p>
                      <a:pPr algn="r" fontAlgn="t"/>
                      <a:r>
                        <a:rPr lang="en-US" sz="2400" u="none" strike="noStrike" dirty="0">
                          <a:effectLst/>
                        </a:rPr>
                        <a:t>179</a:t>
                      </a:r>
                      <a:endParaRPr lang="en-US" sz="2400" b="0" i="0" u="none" strike="noStrike" dirty="0">
                        <a:solidFill>
                          <a:srgbClr val="000000"/>
                        </a:solidFill>
                        <a:effectLst/>
                        <a:latin typeface="Verdana"/>
                      </a:endParaRPr>
                    </a:p>
                  </a:txBody>
                  <a:tcPr marT="9525" marB="0" anchor="ctr"/>
                </a:tc>
                <a:tc>
                  <a:txBody>
                    <a:bodyPr/>
                    <a:lstStyle/>
                    <a:p>
                      <a:pPr algn="r" fontAlgn="t"/>
                      <a:r>
                        <a:rPr lang="en-US" sz="2400" u="none" strike="noStrike" dirty="0" smtClean="0">
                          <a:effectLst/>
                        </a:rPr>
                        <a:t>4,717</a:t>
                      </a:r>
                      <a:endParaRPr lang="en-US" sz="2400" b="0" i="0" u="none" strike="noStrike" dirty="0">
                        <a:solidFill>
                          <a:srgbClr val="000000"/>
                        </a:solidFill>
                        <a:effectLst/>
                        <a:latin typeface="Verdana"/>
                      </a:endParaRPr>
                    </a:p>
                  </a:txBody>
                  <a:tcPr marT="9525" marB="0" anchor="ctr">
                    <a:lnR w="12700" cap="flat" cmpd="sng" algn="ctr">
                      <a:solidFill>
                        <a:schemeClr val="tx1"/>
                      </a:solidFill>
                      <a:prstDash val="solid"/>
                      <a:round/>
                      <a:headEnd type="none" w="med" len="med"/>
                      <a:tailEnd type="none" w="med" len="med"/>
                    </a:lnR>
                  </a:tcPr>
                </a:tc>
              </a:tr>
              <a:tr h="477495">
                <a:tc>
                  <a:txBody>
                    <a:bodyPr/>
                    <a:lstStyle/>
                    <a:p>
                      <a:pPr algn="r" fontAlgn="t"/>
                      <a:r>
                        <a:rPr lang="en-US" sz="2400" u="none" strike="noStrike" dirty="0">
                          <a:effectLst/>
                        </a:rPr>
                        <a:t>3</a:t>
                      </a:r>
                      <a:endParaRPr lang="en-US" sz="2400" b="0" i="0" u="none" strike="noStrike" dirty="0">
                        <a:solidFill>
                          <a:srgbClr val="000000"/>
                        </a:solidFill>
                        <a:effectLst/>
                        <a:latin typeface="Verdana"/>
                      </a:endParaRPr>
                    </a:p>
                  </a:txBody>
                  <a:tcPr marT="9525" marB="0" anchor="ctr">
                    <a:lnL w="12700" cap="flat" cmpd="sng" algn="ctr">
                      <a:solidFill>
                        <a:schemeClr val="tx1"/>
                      </a:solidFill>
                      <a:prstDash val="solid"/>
                      <a:round/>
                      <a:headEnd type="none" w="med" len="med"/>
                      <a:tailEnd type="none" w="med" len="med"/>
                    </a:lnL>
                    <a:solidFill>
                      <a:srgbClr val="FCDDCF"/>
                    </a:solidFill>
                  </a:tcPr>
                </a:tc>
                <a:tc>
                  <a:txBody>
                    <a:bodyPr/>
                    <a:lstStyle/>
                    <a:p>
                      <a:pPr algn="l" fontAlgn="t"/>
                      <a:r>
                        <a:rPr lang="en-US" sz="2400" u="none" strike="noStrike" dirty="0">
                          <a:effectLst/>
                        </a:rPr>
                        <a:t>Nearly every day</a:t>
                      </a:r>
                      <a:endParaRPr lang="en-US" sz="2400" b="0" i="0" u="none" strike="noStrike" dirty="0">
                        <a:solidFill>
                          <a:srgbClr val="000000"/>
                        </a:solidFill>
                        <a:effectLst/>
                        <a:latin typeface="Verdana"/>
                      </a:endParaRPr>
                    </a:p>
                  </a:txBody>
                  <a:tcPr marT="9525" marB="0" anchor="ctr">
                    <a:solidFill>
                      <a:srgbClr val="FCDDCF"/>
                    </a:solidFill>
                  </a:tcPr>
                </a:tc>
                <a:tc>
                  <a:txBody>
                    <a:bodyPr/>
                    <a:lstStyle/>
                    <a:p>
                      <a:pPr algn="r" fontAlgn="t"/>
                      <a:r>
                        <a:rPr lang="en-US" sz="2400" u="none" strike="noStrike" dirty="0">
                          <a:effectLst/>
                        </a:rPr>
                        <a:t>114</a:t>
                      </a:r>
                      <a:endParaRPr lang="en-US" sz="2400" b="0" i="0" u="none" strike="noStrike" dirty="0">
                        <a:solidFill>
                          <a:srgbClr val="000000"/>
                        </a:solidFill>
                        <a:effectLst/>
                        <a:latin typeface="Verdana"/>
                      </a:endParaRPr>
                    </a:p>
                  </a:txBody>
                  <a:tcPr marT="9525" marB="0" anchor="ctr">
                    <a:solidFill>
                      <a:srgbClr val="FCDDCF"/>
                    </a:solidFill>
                  </a:tcPr>
                </a:tc>
                <a:tc>
                  <a:txBody>
                    <a:bodyPr/>
                    <a:lstStyle/>
                    <a:p>
                      <a:pPr algn="r" fontAlgn="t"/>
                      <a:r>
                        <a:rPr lang="en-US" sz="2400" u="none" strike="noStrike" dirty="0" smtClean="0">
                          <a:effectLst/>
                        </a:rPr>
                        <a:t>4,831</a:t>
                      </a:r>
                      <a:endParaRPr lang="en-US" sz="2400" b="0" i="0" u="none" strike="noStrike" dirty="0">
                        <a:solidFill>
                          <a:srgbClr val="000000"/>
                        </a:solidFill>
                        <a:effectLst/>
                        <a:latin typeface="Verdana"/>
                      </a:endParaRPr>
                    </a:p>
                  </a:txBody>
                  <a:tcPr marT="9525" marB="0" anchor="ctr">
                    <a:lnR w="12700" cap="flat" cmpd="sng" algn="ctr">
                      <a:solidFill>
                        <a:schemeClr val="tx1"/>
                      </a:solidFill>
                      <a:prstDash val="solid"/>
                      <a:round/>
                      <a:headEnd type="none" w="med" len="med"/>
                      <a:tailEnd type="none" w="med" len="med"/>
                    </a:lnR>
                    <a:solidFill>
                      <a:srgbClr val="FCDDCF"/>
                    </a:solidFill>
                  </a:tcPr>
                </a:tc>
              </a:tr>
              <a:tr h="477495">
                <a:tc>
                  <a:txBody>
                    <a:bodyPr/>
                    <a:lstStyle/>
                    <a:p>
                      <a:pPr algn="r" fontAlgn="t"/>
                      <a:r>
                        <a:rPr lang="en-US" sz="2400" u="none" strike="noStrike" dirty="0">
                          <a:effectLst/>
                        </a:rPr>
                        <a:t>9</a:t>
                      </a:r>
                      <a:endParaRPr lang="en-US" sz="2400" b="0" i="0" u="none" strike="noStrike" dirty="0">
                        <a:solidFill>
                          <a:srgbClr val="000000"/>
                        </a:solidFill>
                        <a:effectLst/>
                        <a:latin typeface="Verdana"/>
                      </a:endParaRPr>
                    </a:p>
                  </a:txBody>
                  <a:tcPr marT="9525" marB="0" anchor="ctr">
                    <a:lnL w="12700" cap="flat" cmpd="sng" algn="ctr">
                      <a:solidFill>
                        <a:schemeClr val="tx1"/>
                      </a:solidFill>
                      <a:prstDash val="solid"/>
                      <a:round/>
                      <a:headEnd type="none" w="med" len="med"/>
                      <a:tailEnd type="none" w="med" len="med"/>
                    </a:lnL>
                  </a:tcPr>
                </a:tc>
                <a:tc>
                  <a:txBody>
                    <a:bodyPr/>
                    <a:lstStyle/>
                    <a:p>
                      <a:pPr algn="l" fontAlgn="t"/>
                      <a:r>
                        <a:rPr lang="en-US" sz="2400" u="none" strike="noStrike" dirty="0">
                          <a:effectLst/>
                        </a:rPr>
                        <a:t>Don't know</a:t>
                      </a:r>
                      <a:endParaRPr lang="en-US" sz="2400" b="0" i="0" u="none" strike="noStrike" dirty="0">
                        <a:solidFill>
                          <a:srgbClr val="000000"/>
                        </a:solidFill>
                        <a:effectLst/>
                        <a:latin typeface="Verdana"/>
                      </a:endParaRPr>
                    </a:p>
                  </a:txBody>
                  <a:tcPr marT="9525" marB="0" anchor="ctr"/>
                </a:tc>
                <a:tc>
                  <a:txBody>
                    <a:bodyPr/>
                    <a:lstStyle/>
                    <a:p>
                      <a:pPr algn="r" fontAlgn="t"/>
                      <a:r>
                        <a:rPr lang="en-US" sz="2400" u="none" strike="noStrike" dirty="0">
                          <a:effectLst/>
                        </a:rPr>
                        <a:t>5</a:t>
                      </a:r>
                      <a:endParaRPr lang="en-US" sz="2400" b="0" i="0" u="none" strike="noStrike" dirty="0">
                        <a:solidFill>
                          <a:srgbClr val="000000"/>
                        </a:solidFill>
                        <a:effectLst/>
                        <a:latin typeface="Verdana"/>
                      </a:endParaRPr>
                    </a:p>
                  </a:txBody>
                  <a:tcPr marT="9525" marB="0" anchor="ctr"/>
                </a:tc>
                <a:tc>
                  <a:txBody>
                    <a:bodyPr/>
                    <a:lstStyle/>
                    <a:p>
                      <a:pPr algn="r" fontAlgn="t"/>
                      <a:r>
                        <a:rPr lang="en-US" sz="2400" u="none" strike="noStrike" dirty="0" smtClean="0">
                          <a:effectLst/>
                        </a:rPr>
                        <a:t>4,836</a:t>
                      </a:r>
                      <a:endParaRPr lang="en-US" sz="2400" b="0" i="0" u="none" strike="noStrike" dirty="0">
                        <a:solidFill>
                          <a:srgbClr val="000000"/>
                        </a:solidFill>
                        <a:effectLst/>
                        <a:latin typeface="Verdana"/>
                      </a:endParaRPr>
                    </a:p>
                  </a:txBody>
                  <a:tcPr marT="9525" marB="0" anchor="ctr">
                    <a:lnR w="12700" cap="flat" cmpd="sng" algn="ctr">
                      <a:solidFill>
                        <a:schemeClr val="tx1"/>
                      </a:solidFill>
                      <a:prstDash val="solid"/>
                      <a:round/>
                      <a:headEnd type="none" w="med" len="med"/>
                      <a:tailEnd type="none" w="med" len="med"/>
                    </a:lnR>
                  </a:tcPr>
                </a:tc>
              </a:tr>
              <a:tr h="311653">
                <a:tc>
                  <a:txBody>
                    <a:bodyPr/>
                    <a:lstStyle/>
                    <a:p>
                      <a:pPr algn="r" fontAlgn="t"/>
                      <a:r>
                        <a:rPr lang="en-US" sz="2400" u="none" strike="noStrike" dirty="0">
                          <a:effectLst/>
                        </a:rPr>
                        <a:t>.</a:t>
                      </a:r>
                      <a:endParaRPr lang="en-US" sz="2400" b="0" i="0" u="none" strike="noStrike" dirty="0">
                        <a:solidFill>
                          <a:srgbClr val="000000"/>
                        </a:solidFill>
                        <a:effectLst/>
                        <a:latin typeface="Verdana"/>
                      </a:endParaRPr>
                    </a:p>
                  </a:txBody>
                  <a:tcPr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CDDCF"/>
                    </a:solidFill>
                  </a:tcPr>
                </a:tc>
                <a:tc>
                  <a:txBody>
                    <a:bodyPr/>
                    <a:lstStyle/>
                    <a:p>
                      <a:pPr algn="l" fontAlgn="t"/>
                      <a:r>
                        <a:rPr lang="en-US" sz="2400" u="none" strike="noStrike" dirty="0">
                          <a:effectLst/>
                        </a:rPr>
                        <a:t>Missing</a:t>
                      </a:r>
                      <a:endParaRPr lang="en-US" sz="2400" b="0" i="0" u="none" strike="noStrike" dirty="0">
                        <a:solidFill>
                          <a:srgbClr val="000000"/>
                        </a:solidFill>
                        <a:effectLst/>
                        <a:latin typeface="Verdana"/>
                      </a:endParaRPr>
                    </a:p>
                  </a:txBody>
                  <a:tcPr marT="9525" marB="0" anchor="ctr">
                    <a:lnB w="12700" cap="flat" cmpd="sng" algn="ctr">
                      <a:solidFill>
                        <a:schemeClr val="tx1"/>
                      </a:solidFill>
                      <a:prstDash val="solid"/>
                      <a:round/>
                      <a:headEnd type="none" w="med" len="med"/>
                      <a:tailEnd type="none" w="med" len="med"/>
                    </a:lnB>
                    <a:solidFill>
                      <a:srgbClr val="FCDDCF"/>
                    </a:solidFill>
                  </a:tcPr>
                </a:tc>
                <a:tc>
                  <a:txBody>
                    <a:bodyPr/>
                    <a:lstStyle/>
                    <a:p>
                      <a:pPr algn="r" fontAlgn="t"/>
                      <a:r>
                        <a:rPr lang="en-US" sz="2400" u="none" strike="noStrike" dirty="0">
                          <a:effectLst/>
                        </a:rPr>
                        <a:t>498</a:t>
                      </a:r>
                      <a:endParaRPr lang="en-US" sz="2400" b="0" i="0" u="none" strike="noStrike" dirty="0">
                        <a:solidFill>
                          <a:srgbClr val="000000"/>
                        </a:solidFill>
                        <a:effectLst/>
                        <a:latin typeface="Verdana"/>
                      </a:endParaRPr>
                    </a:p>
                  </a:txBody>
                  <a:tcPr marT="9525" marB="0" anchor="ctr">
                    <a:lnB w="12700" cap="flat" cmpd="sng" algn="ctr">
                      <a:solidFill>
                        <a:schemeClr val="tx1"/>
                      </a:solidFill>
                      <a:prstDash val="solid"/>
                      <a:round/>
                      <a:headEnd type="none" w="med" len="med"/>
                      <a:tailEnd type="none" w="med" len="med"/>
                    </a:lnB>
                    <a:solidFill>
                      <a:srgbClr val="FCDDCF"/>
                    </a:solidFill>
                  </a:tcPr>
                </a:tc>
                <a:tc>
                  <a:txBody>
                    <a:bodyPr/>
                    <a:lstStyle/>
                    <a:p>
                      <a:pPr algn="r" fontAlgn="t"/>
                      <a:r>
                        <a:rPr lang="en-US" sz="2400" u="none" strike="noStrike" dirty="0" smtClean="0">
                          <a:effectLst/>
                        </a:rPr>
                        <a:t>5,334</a:t>
                      </a:r>
                      <a:endParaRPr lang="en-US" sz="2400" b="0" i="0" u="none" strike="noStrike" dirty="0">
                        <a:solidFill>
                          <a:srgbClr val="000000"/>
                        </a:solidFill>
                        <a:effectLst/>
                        <a:latin typeface="Verdana"/>
                      </a:endParaRPr>
                    </a:p>
                  </a:txBody>
                  <a:tcPr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CDDCF"/>
                    </a:solidFill>
                  </a:tcPr>
                </a:tc>
              </a:tr>
            </a:tbl>
          </a:graphicData>
        </a:graphic>
      </p:graphicFrame>
      <p:sp>
        <p:nvSpPr>
          <p:cNvPr id="36" name="TextBox 50"/>
          <p:cNvSpPr txBox="1">
            <a:spLocks noChangeArrowheads="1"/>
          </p:cNvSpPr>
          <p:nvPr/>
        </p:nvSpPr>
        <p:spPr bwMode="auto">
          <a:xfrm flipH="1">
            <a:off x="13947885" y="3651750"/>
            <a:ext cx="3581400" cy="2535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731" tIns="36366" rIns="72731" bIns="36366">
            <a:spAutoFit/>
          </a:bodyPr>
          <a:lstStyle>
            <a:lvl1pPr marL="342900" indent="-342900" eaLnBrk="0" hangingPunct="0">
              <a:spcBef>
                <a:spcPct val="20000"/>
              </a:spcBef>
              <a:buFont typeface="Arial" charset="0"/>
              <a:buChar char="•"/>
              <a:defRPr sz="16100">
                <a:solidFill>
                  <a:schemeClr val="tx1"/>
                </a:solidFill>
                <a:latin typeface="Calibri" pitchFamily="34" charset="0"/>
              </a:defRPr>
            </a:lvl1pPr>
            <a:lvl2pPr marL="742950" indent="-285750" eaLnBrk="0" hangingPunct="0">
              <a:spcBef>
                <a:spcPct val="20000"/>
              </a:spcBef>
              <a:buFont typeface="Arial" charset="0"/>
              <a:buChar char="–"/>
              <a:defRPr sz="14100">
                <a:solidFill>
                  <a:schemeClr val="tx1"/>
                </a:solidFill>
                <a:latin typeface="Calibri" pitchFamily="34" charset="0"/>
              </a:defRPr>
            </a:lvl2pPr>
            <a:lvl3pPr marL="1143000" indent="-228600" eaLnBrk="0" hangingPunct="0">
              <a:spcBef>
                <a:spcPct val="20000"/>
              </a:spcBef>
              <a:buFont typeface="Arial" charset="0"/>
              <a:buChar char="•"/>
              <a:defRPr sz="12100">
                <a:solidFill>
                  <a:schemeClr val="tx1"/>
                </a:solidFill>
                <a:latin typeface="Calibri" pitchFamily="34" charset="0"/>
              </a:defRPr>
            </a:lvl3pPr>
            <a:lvl4pPr marL="1600200" indent="-228600" eaLnBrk="0" hangingPunct="0">
              <a:spcBef>
                <a:spcPct val="20000"/>
              </a:spcBef>
              <a:buFont typeface="Arial" charset="0"/>
              <a:buChar char="–"/>
              <a:defRPr sz="10100">
                <a:solidFill>
                  <a:schemeClr val="tx1"/>
                </a:solidFill>
                <a:latin typeface="Calibri" pitchFamily="34" charset="0"/>
              </a:defRPr>
            </a:lvl4pPr>
            <a:lvl5pPr marL="2057400" indent="-228600" eaLnBrk="0" hangingPunct="0">
              <a:spcBef>
                <a:spcPct val="20000"/>
              </a:spcBef>
              <a:buFont typeface="Arial" charset="0"/>
              <a:buChar char="»"/>
              <a:defRPr sz="10100">
                <a:solidFill>
                  <a:schemeClr val="tx1"/>
                </a:solidFill>
                <a:latin typeface="Calibri" pitchFamily="34" charset="0"/>
              </a:defRPr>
            </a:lvl5pPr>
            <a:lvl6pPr marL="25146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6pPr>
            <a:lvl7pPr marL="29718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7pPr>
            <a:lvl8pPr marL="34290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8pPr>
            <a:lvl9pPr marL="38862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9pPr>
          </a:lstStyle>
          <a:p>
            <a:pPr marL="0" indent="0" eaLnBrk="1" hangingPunct="1">
              <a:spcBef>
                <a:spcPct val="0"/>
              </a:spcBef>
              <a:buNone/>
            </a:pPr>
            <a:r>
              <a:rPr lang="en-US" altLang="en-US" sz="2000" b="1" dirty="0" smtClean="0">
                <a:latin typeface="Verdana" pitchFamily="34" charset="0"/>
              </a:rPr>
              <a:t>Table 2: </a:t>
            </a:r>
            <a:r>
              <a:rPr lang="en-US" altLang="en-US" sz="2000" dirty="0" smtClean="0">
                <a:latin typeface="Verdana" pitchFamily="34" charset="0"/>
              </a:rPr>
              <a:t>As reported by NHANES, the raw data breakout showing the frequency of each response to the 2005-2006 Mental Health Depression Screener question DPQ020</a:t>
            </a:r>
            <a:r>
              <a:rPr lang="en-US" sz="2000" baseline="30000" dirty="0">
                <a:latin typeface="Verdana" panose="020B0604030504040204" pitchFamily="34" charset="0"/>
                <a:ea typeface="Verdana" panose="020B0604030504040204" pitchFamily="34" charset="0"/>
                <a:cs typeface="Verdana" panose="020B0604030504040204" pitchFamily="34" charset="0"/>
              </a:rPr>
              <a:t>4</a:t>
            </a:r>
            <a:r>
              <a:rPr lang="en-US" altLang="en-US" sz="2000" dirty="0" smtClean="0">
                <a:latin typeface="Verdana" pitchFamily="34" charset="0"/>
              </a:rPr>
              <a:t>.</a:t>
            </a:r>
            <a:endParaRPr lang="en-US" altLang="en-US" sz="2000" dirty="0">
              <a:latin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14797</TotalTime>
  <Words>1907</Words>
  <Application>Microsoft Office PowerPoint</Application>
  <PresentationFormat>Custom</PresentationFormat>
  <Paragraphs>271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Applying the OMOP Common Data Model to Survey Data Margaret S. Blacketer, MPH1,2, Erica A. Voss, MPH1,2,  Patrick B. Ryan, PhD1,2 1Janssen Research &amp; Development, LLC, Raritan, NJ 2OHDSI collaborators, Observational Health Data Sciences and Informatics (OHDSI), New York, NY </vt:lpstr>
    </vt:vector>
  </TitlesOfParts>
  <Company>Johnson &amp; Johnson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Voss, Erica</dc:creator>
  <cp:lastModifiedBy>Blacketer, Margaret [JRDUS]</cp:lastModifiedBy>
  <cp:revision>361</cp:revision>
  <dcterms:created xsi:type="dcterms:W3CDTF">2013-10-15T12:51:59Z</dcterms:created>
  <dcterms:modified xsi:type="dcterms:W3CDTF">2015-09-08T13:19:34Z</dcterms:modified>
</cp:coreProperties>
</file>