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3" r:id="rId4"/>
  </p:sldMasterIdLst>
  <p:notesMasterIdLst>
    <p:notesMasterId r:id="rId18"/>
  </p:notesMasterIdLst>
  <p:sldIdLst>
    <p:sldId id="334" r:id="rId5"/>
    <p:sldId id="632" r:id="rId6"/>
    <p:sldId id="664" r:id="rId7"/>
    <p:sldId id="665" r:id="rId8"/>
    <p:sldId id="452" r:id="rId9"/>
    <p:sldId id="667" r:id="rId10"/>
    <p:sldId id="668" r:id="rId11"/>
    <p:sldId id="669" r:id="rId12"/>
    <p:sldId id="670" r:id="rId13"/>
    <p:sldId id="671" r:id="rId14"/>
    <p:sldId id="672" r:id="rId15"/>
    <p:sldId id="673" r:id="rId16"/>
    <p:sldId id="674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9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9F18"/>
    <a:srgbClr val="E5D13F"/>
    <a:srgbClr val="20425A"/>
    <a:srgbClr val="F7AF15"/>
    <a:srgbClr val="F28F1B"/>
    <a:srgbClr val="FAC760"/>
    <a:srgbClr val="CE7674"/>
    <a:srgbClr val="D89290"/>
    <a:srgbClr val="CB7E25"/>
    <a:srgbClr val="008C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6" autoAdjust="0"/>
    <p:restoredTop sz="89819" autoAdjust="0"/>
  </p:normalViewPr>
  <p:slideViewPr>
    <p:cSldViewPr snapToGrid="0" snapToObjects="1" showGuides="1">
      <p:cViewPr varScale="1">
        <p:scale>
          <a:sx n="115" d="100"/>
          <a:sy n="115" d="100"/>
        </p:scale>
        <p:origin x="1416" y="108"/>
      </p:cViewPr>
      <p:guideLst>
        <p:guide orient="horz" pos="199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19" d="100"/>
        <a:sy n="11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A31955-9C68-4B01-8B59-D00714C61901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A48DA9-255D-4021-9152-50E7A9D6F4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585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130425"/>
            <a:ext cx="6096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038600"/>
            <a:ext cx="6096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027" name="Picture 3" descr="C:\Users\pryan4\Downloads\want-impact-public-health-help-shape-journey-ahead\OHDSI logo with text - vertical - colored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875375"/>
            <a:ext cx="2682875" cy="32300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909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2050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pPr defTabSz="914400"/>
            <a:fld id="{444583ED-F364-40B3-B25B-483B5033DFA3}" type="slidenum">
              <a:rPr lang="en-US" smtClean="0"/>
              <a:pPr defTabSz="91440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14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11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pPr defTabSz="914400"/>
            <a:fld id="{444583ED-F364-40B3-B25B-483B5033DFA3}" type="slidenum">
              <a:rPr lang="en-US" smtClean="0"/>
              <a:pPr defTabSz="91440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697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13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pPr defTabSz="914400"/>
            <a:fld id="{444583ED-F364-40B3-B25B-483B5033DFA3}" type="slidenum">
              <a:rPr lang="en-US" smtClean="0"/>
              <a:pPr defTabSz="91440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939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9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pPr defTabSz="914400"/>
            <a:fld id="{444583ED-F364-40B3-B25B-483B5033DFA3}" type="slidenum">
              <a:rPr lang="en-US" smtClean="0"/>
              <a:pPr defTabSz="91440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705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8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pPr defTabSz="914400"/>
            <a:fld id="{444583ED-F364-40B3-B25B-483B5033DFA3}" type="slidenum">
              <a:rPr lang="en-US" smtClean="0"/>
              <a:pPr defTabSz="91440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013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784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7.gif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8172" y="161820"/>
            <a:ext cx="6544056" cy="1755775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OHDSI Gold Standard Phenotype Library Working Group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2275462"/>
            <a:ext cx="6096000" cy="17526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Library Architecture and Implementation:</a:t>
            </a:r>
          </a:p>
          <a:p>
            <a:r>
              <a:rPr lang="en-US" sz="3200" b="1" dirty="0" smtClean="0"/>
              <a:t>Progress Update and Next Steps</a:t>
            </a:r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362200" y="4845760"/>
            <a:ext cx="6096000" cy="9789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rgbClr val="153153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smtClean="0"/>
              <a:t>Aaron Potvien</a:t>
            </a:r>
          </a:p>
          <a:p>
            <a:r>
              <a:rPr lang="en-US" sz="2400" b="1" dirty="0" smtClean="0"/>
              <a:t>March 26, 2019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14082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-5542"/>
            <a:ext cx="75438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Flagship Use Case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96439" y="1511746"/>
            <a:ext cx="809036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Going forward with the first “real” phenotype…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What will this group’s flagship example definition be?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Any volunteers to put forward </a:t>
            </a:r>
            <a:r>
              <a:rPr lang="en-US" sz="2400" dirty="0" smtClean="0"/>
              <a:t>one definition for this use?</a:t>
            </a: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Any volunteers to validate this definition, once it’s available?</a:t>
            </a:r>
          </a:p>
        </p:txBody>
      </p:sp>
    </p:spTree>
    <p:extLst>
      <p:ext uri="{BB962C8B-B14F-4D97-AF65-F5344CB8AC3E}">
        <p14:creationId xmlns:p14="http://schemas.microsoft.com/office/powerpoint/2010/main" val="778516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-5542"/>
            <a:ext cx="75438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Program for Simplified Inputs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97181" y="1111641"/>
            <a:ext cx="431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JSON data might look something like this: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76851" y="1480973"/>
            <a:ext cx="3167149" cy="1200329"/>
          </a:xfrm>
          <a:prstGeom prst="rect">
            <a:avLst/>
          </a:prstGeom>
          <a:noFill/>
          <a:ln>
            <a:solidFill>
              <a:srgbClr val="20425A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Any ideas for a form-like structure that can automatically check data validity and </a:t>
            </a:r>
            <a:r>
              <a:rPr lang="en-US" dirty="0" err="1" smtClean="0"/>
              <a:t>JSONify</a:t>
            </a:r>
            <a:r>
              <a:rPr lang="en-US" dirty="0" smtClean="0"/>
              <a:t> it?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37" y="1480973"/>
            <a:ext cx="5904114" cy="491040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976850" y="2681302"/>
            <a:ext cx="3167149" cy="646331"/>
          </a:xfrm>
          <a:prstGeom prst="rect">
            <a:avLst/>
          </a:prstGeom>
          <a:noFill/>
          <a:ln>
            <a:solidFill>
              <a:srgbClr val="20425A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What should submission to the library look like?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54680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-5542"/>
            <a:ext cx="75438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Testing and Feedback (Alpha/Beta)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97180" y="1419212"/>
            <a:ext cx="838962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Once we’ve established our Flagship Example, we should repeat the process for a few other </a:t>
            </a:r>
            <a:r>
              <a:rPr lang="en-US" sz="2000" dirty="0" smtClean="0"/>
              <a:t>hand-curated </a:t>
            </a:r>
            <a:r>
              <a:rPr lang="en-US" sz="2000" dirty="0" smtClean="0"/>
              <a:t>examples.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Ideally, we would have multiple participants to get a variety of experiences with the library.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This gives us a chance to work out any kinks before we deploy it to the larger community.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Think “Alpha” or “Beta” </a:t>
            </a:r>
            <a:r>
              <a:rPr lang="en-US" sz="2000" dirty="0" smtClean="0"/>
              <a:t>testing.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62451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-5542"/>
            <a:ext cx="75438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After that…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97180" y="1543903"/>
            <a:ext cx="838962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Deployment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Assignment of roles (e.g. who will be the librarians)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Dissemination at the OHDSI Symposium, Forums,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(And plenty of other details to be accounted for along the way!)</a:t>
            </a:r>
          </a:p>
        </p:txBody>
      </p:sp>
    </p:spTree>
    <p:extLst>
      <p:ext uri="{BB962C8B-B14F-4D97-AF65-F5344CB8AC3E}">
        <p14:creationId xmlns:p14="http://schemas.microsoft.com/office/powerpoint/2010/main" val="3557189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Gold Standard Phenotype Library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676650" y="1066800"/>
            <a:ext cx="2476500" cy="647700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Phenotypes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1123949" y="2489200"/>
            <a:ext cx="2476500" cy="647700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Design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5827714" y="2489200"/>
            <a:ext cx="2476500" cy="647700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Evaluation</a:t>
            </a:r>
            <a:endParaRPr lang="en-US" sz="2400" dirty="0"/>
          </a:p>
        </p:txBody>
      </p:sp>
      <p:cxnSp>
        <p:nvCxnSpPr>
          <p:cNvPr id="8" name="Elbow Connector 7"/>
          <p:cNvCxnSpPr>
            <a:stCxn id="5" idx="2"/>
            <a:endCxn id="6" idx="0"/>
          </p:cNvCxnSpPr>
          <p:nvPr/>
        </p:nvCxnSpPr>
        <p:spPr>
          <a:xfrm rot="5400000">
            <a:off x="3251200" y="825500"/>
            <a:ext cx="774700" cy="2552701"/>
          </a:xfrm>
          <a:prstGeom prst="bentConnector3">
            <a:avLst/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/>
          <p:cNvCxnSpPr>
            <a:stCxn id="5" idx="2"/>
            <a:endCxn id="7" idx="0"/>
          </p:cNvCxnSpPr>
          <p:nvPr/>
        </p:nvCxnSpPr>
        <p:spPr>
          <a:xfrm rot="16200000" flipH="1">
            <a:off x="5603082" y="1026318"/>
            <a:ext cx="774700" cy="2151064"/>
          </a:xfrm>
          <a:prstGeom prst="bentConnector3">
            <a:avLst>
              <a:gd name="adj1" fmla="val 50000"/>
            </a:avLst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19880" y="3873500"/>
            <a:ext cx="1828800" cy="647700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Rule-Based</a:t>
            </a:r>
            <a:br>
              <a:rPr lang="en-US" sz="2200" dirty="0" smtClean="0"/>
            </a:br>
            <a:r>
              <a:rPr lang="en-US" sz="2200" dirty="0" smtClean="0"/>
              <a:t>(Heuristic)</a:t>
            </a:r>
            <a:endParaRPr lang="en-US" sz="2200" dirty="0"/>
          </a:p>
        </p:txBody>
      </p:sp>
      <p:sp>
        <p:nvSpPr>
          <p:cNvPr id="13" name="Rectangle 12"/>
          <p:cNvSpPr/>
          <p:nvPr/>
        </p:nvSpPr>
        <p:spPr>
          <a:xfrm>
            <a:off x="2348708" y="3873500"/>
            <a:ext cx="2035175" cy="647700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Computable</a:t>
            </a:r>
            <a:br>
              <a:rPr lang="en-US" sz="2200" dirty="0" smtClean="0"/>
            </a:br>
            <a:r>
              <a:rPr lang="en-US" sz="2200" dirty="0" smtClean="0"/>
              <a:t>(Probabilistic)</a:t>
            </a:r>
            <a:endParaRPr lang="en-US" sz="2200" dirty="0"/>
          </a:p>
        </p:txBody>
      </p:sp>
      <p:sp>
        <p:nvSpPr>
          <p:cNvPr id="14" name="Rectangle 13"/>
          <p:cNvSpPr/>
          <p:nvPr/>
        </p:nvSpPr>
        <p:spPr>
          <a:xfrm>
            <a:off x="4914901" y="3873500"/>
            <a:ext cx="1946276" cy="647700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Chart Review</a:t>
            </a:r>
            <a:br>
              <a:rPr lang="en-US" sz="2200" dirty="0" smtClean="0"/>
            </a:br>
            <a:r>
              <a:rPr lang="en-US" sz="2200" dirty="0" smtClean="0"/>
              <a:t>(Annotations)</a:t>
            </a:r>
            <a:endParaRPr lang="en-US" sz="2200" dirty="0"/>
          </a:p>
        </p:txBody>
      </p:sp>
      <p:sp>
        <p:nvSpPr>
          <p:cNvPr id="15" name="Rectangle 14"/>
          <p:cNvSpPr/>
          <p:nvPr/>
        </p:nvSpPr>
        <p:spPr>
          <a:xfrm>
            <a:off x="7065964" y="3873500"/>
            <a:ext cx="1822450" cy="647700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Automated</a:t>
            </a:r>
            <a:br>
              <a:rPr lang="en-US" sz="2200" dirty="0" smtClean="0"/>
            </a:br>
            <a:r>
              <a:rPr lang="en-US" sz="2200" dirty="0" smtClean="0"/>
              <a:t>(Algorithmic)</a:t>
            </a:r>
            <a:endParaRPr lang="en-US" sz="2200" dirty="0"/>
          </a:p>
        </p:txBody>
      </p:sp>
      <p:cxnSp>
        <p:nvCxnSpPr>
          <p:cNvPr id="16" name="Elbow Connector 15"/>
          <p:cNvCxnSpPr>
            <a:stCxn id="6" idx="2"/>
            <a:endCxn id="12" idx="0"/>
          </p:cNvCxnSpPr>
          <p:nvPr/>
        </p:nvCxnSpPr>
        <p:spPr>
          <a:xfrm rot="5400000">
            <a:off x="1429940" y="2941241"/>
            <a:ext cx="736600" cy="1127919"/>
          </a:xfrm>
          <a:prstGeom prst="bentConnector3">
            <a:avLst>
              <a:gd name="adj1" fmla="val 50000"/>
            </a:avLst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6" idx="2"/>
            <a:endCxn id="13" idx="0"/>
          </p:cNvCxnSpPr>
          <p:nvPr/>
        </p:nvCxnSpPr>
        <p:spPr>
          <a:xfrm rot="16200000" flipH="1">
            <a:off x="2495947" y="3003151"/>
            <a:ext cx="736600" cy="1004097"/>
          </a:xfrm>
          <a:prstGeom prst="bentConnector3">
            <a:avLst>
              <a:gd name="adj1" fmla="val 50000"/>
            </a:avLst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stCxn id="7" idx="2"/>
            <a:endCxn id="14" idx="0"/>
          </p:cNvCxnSpPr>
          <p:nvPr/>
        </p:nvCxnSpPr>
        <p:spPr>
          <a:xfrm rot="5400000">
            <a:off x="6108702" y="2916238"/>
            <a:ext cx="736600" cy="1177925"/>
          </a:xfrm>
          <a:prstGeom prst="bentConnector3">
            <a:avLst>
              <a:gd name="adj1" fmla="val 50000"/>
            </a:avLst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7" idx="2"/>
            <a:endCxn id="15" idx="0"/>
          </p:cNvCxnSpPr>
          <p:nvPr/>
        </p:nvCxnSpPr>
        <p:spPr>
          <a:xfrm rot="16200000" flipH="1">
            <a:off x="7153276" y="3049587"/>
            <a:ext cx="736600" cy="911225"/>
          </a:xfrm>
          <a:prstGeom prst="bentConnector3">
            <a:avLst>
              <a:gd name="adj1" fmla="val 50000"/>
            </a:avLst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638550" y="5213348"/>
            <a:ext cx="2641203" cy="647700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Library Architecture and Implementation</a:t>
            </a:r>
            <a:endParaRPr lang="en-US" sz="2200" dirty="0"/>
          </a:p>
        </p:txBody>
      </p:sp>
      <p:sp>
        <p:nvSpPr>
          <p:cNvPr id="21" name="Cross 20"/>
          <p:cNvSpPr/>
          <p:nvPr/>
        </p:nvSpPr>
        <p:spPr>
          <a:xfrm>
            <a:off x="3074591" y="5308598"/>
            <a:ext cx="457200" cy="457200"/>
          </a:xfrm>
          <a:prstGeom prst="plus">
            <a:avLst>
              <a:gd name="adj" fmla="val 41667"/>
            </a:avLst>
          </a:prstGeom>
          <a:solidFill>
            <a:srgbClr val="20425A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709801" y="4789423"/>
            <a:ext cx="4151376" cy="149555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412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Gold Standard Phenotype Library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90105" y="1401613"/>
            <a:ext cx="2476500" cy="1099243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Preliminary Work and Brainstorming</a:t>
            </a:r>
            <a:endParaRPr lang="en-US" sz="2400" dirty="0"/>
          </a:p>
        </p:txBody>
      </p:sp>
      <p:cxnSp>
        <p:nvCxnSpPr>
          <p:cNvPr id="9" name="Elbow Connector 8"/>
          <p:cNvCxnSpPr>
            <a:stCxn id="5" idx="3"/>
            <a:endCxn id="22" idx="1"/>
          </p:cNvCxnSpPr>
          <p:nvPr/>
        </p:nvCxnSpPr>
        <p:spPr>
          <a:xfrm>
            <a:off x="2966605" y="1951235"/>
            <a:ext cx="346869" cy="1"/>
          </a:xfrm>
          <a:prstGeom prst="bentConnector3">
            <a:avLst>
              <a:gd name="adj1" fmla="val 50000"/>
            </a:avLst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313474" y="1401614"/>
            <a:ext cx="2476500" cy="1099243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Library Architecture Formulation</a:t>
            </a:r>
            <a:endParaRPr lang="en-US" sz="2400" dirty="0"/>
          </a:p>
        </p:txBody>
      </p:sp>
      <p:sp>
        <p:nvSpPr>
          <p:cNvPr id="23" name="Rectangle 22"/>
          <p:cNvSpPr/>
          <p:nvPr/>
        </p:nvSpPr>
        <p:spPr>
          <a:xfrm>
            <a:off x="6136843" y="1401613"/>
            <a:ext cx="2476500" cy="1099243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Example Viewer App Developed</a:t>
            </a:r>
            <a:endParaRPr lang="en-US" sz="2400" dirty="0"/>
          </a:p>
        </p:txBody>
      </p:sp>
      <p:cxnSp>
        <p:nvCxnSpPr>
          <p:cNvPr id="24" name="Elbow Connector 23"/>
          <p:cNvCxnSpPr>
            <a:stCxn id="22" idx="3"/>
            <a:endCxn id="23" idx="1"/>
          </p:cNvCxnSpPr>
          <p:nvPr/>
        </p:nvCxnSpPr>
        <p:spPr>
          <a:xfrm flipV="1">
            <a:off x="5789974" y="1951235"/>
            <a:ext cx="346869" cy="1"/>
          </a:xfrm>
          <a:prstGeom prst="bentConnector3">
            <a:avLst>
              <a:gd name="adj1" fmla="val 50000"/>
            </a:avLst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90105" y="2773413"/>
            <a:ext cx="2476500" cy="1099243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Example Viewer App Deployed</a:t>
            </a:r>
            <a:endParaRPr lang="en-US" sz="2400" dirty="0"/>
          </a:p>
        </p:txBody>
      </p:sp>
      <p:sp>
        <p:nvSpPr>
          <p:cNvPr id="28" name="Rectangle 27"/>
          <p:cNvSpPr/>
          <p:nvPr/>
        </p:nvSpPr>
        <p:spPr>
          <a:xfrm>
            <a:off x="3292800" y="2776638"/>
            <a:ext cx="2476500" cy="1099243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Demonstrate External File Reading</a:t>
            </a:r>
            <a:endParaRPr lang="en-US" sz="2400" dirty="0"/>
          </a:p>
        </p:txBody>
      </p:sp>
      <p:sp>
        <p:nvSpPr>
          <p:cNvPr id="29" name="Rectangle 28"/>
          <p:cNvSpPr/>
          <p:nvPr/>
        </p:nvSpPr>
        <p:spPr>
          <a:xfrm>
            <a:off x="6116169" y="2776638"/>
            <a:ext cx="2476500" cy="1099243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Flagship Use Case</a:t>
            </a:r>
            <a:endParaRPr lang="en-US" sz="2400" dirty="0"/>
          </a:p>
        </p:txBody>
      </p:sp>
      <p:sp>
        <p:nvSpPr>
          <p:cNvPr id="32" name="Rectangle 31"/>
          <p:cNvSpPr/>
          <p:nvPr/>
        </p:nvSpPr>
        <p:spPr>
          <a:xfrm>
            <a:off x="510779" y="4185796"/>
            <a:ext cx="2476500" cy="1099243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Program for Simplified Inputs</a:t>
            </a:r>
            <a:endParaRPr lang="en-US" sz="2400" dirty="0"/>
          </a:p>
        </p:txBody>
      </p:sp>
      <p:sp>
        <p:nvSpPr>
          <p:cNvPr id="33" name="Rectangle 32"/>
          <p:cNvSpPr/>
          <p:nvPr/>
        </p:nvSpPr>
        <p:spPr>
          <a:xfrm>
            <a:off x="3313474" y="4185797"/>
            <a:ext cx="2476500" cy="1099243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Transition Data to Final Location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136843" y="4185796"/>
            <a:ext cx="2476500" cy="1099243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Test and Feedback (Alpha/Beta)</a:t>
            </a:r>
            <a:endParaRPr lang="en-US" sz="2400" dirty="0"/>
          </a:p>
        </p:txBody>
      </p:sp>
      <p:cxnSp>
        <p:nvCxnSpPr>
          <p:cNvPr id="36" name="Elbow Connector 35"/>
          <p:cNvCxnSpPr>
            <a:stCxn id="23" idx="2"/>
            <a:endCxn id="27" idx="0"/>
          </p:cNvCxnSpPr>
          <p:nvPr/>
        </p:nvCxnSpPr>
        <p:spPr>
          <a:xfrm rot="5400000">
            <a:off x="4415446" y="-186235"/>
            <a:ext cx="272557" cy="5646738"/>
          </a:xfrm>
          <a:prstGeom prst="bentConnector3">
            <a:avLst>
              <a:gd name="adj1" fmla="val 31700"/>
            </a:avLst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/>
          <p:cNvCxnSpPr>
            <a:stCxn id="27" idx="3"/>
            <a:endCxn id="28" idx="1"/>
          </p:cNvCxnSpPr>
          <p:nvPr/>
        </p:nvCxnSpPr>
        <p:spPr>
          <a:xfrm>
            <a:off x="2966605" y="3323035"/>
            <a:ext cx="326195" cy="3225"/>
          </a:xfrm>
          <a:prstGeom prst="bentConnector3">
            <a:avLst>
              <a:gd name="adj1" fmla="val 50000"/>
            </a:avLst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/>
          <p:nvPr/>
        </p:nvCxnSpPr>
        <p:spPr>
          <a:xfrm>
            <a:off x="5769300" y="3326260"/>
            <a:ext cx="326195" cy="3225"/>
          </a:xfrm>
          <a:prstGeom prst="bentConnector3">
            <a:avLst>
              <a:gd name="adj1" fmla="val 50000"/>
            </a:avLst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/>
          <p:nvPr/>
        </p:nvCxnSpPr>
        <p:spPr>
          <a:xfrm>
            <a:off x="2997616" y="4732193"/>
            <a:ext cx="326195" cy="3225"/>
          </a:xfrm>
          <a:prstGeom prst="bentConnector3">
            <a:avLst>
              <a:gd name="adj1" fmla="val 50000"/>
            </a:avLst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/>
          <p:nvPr/>
        </p:nvCxnSpPr>
        <p:spPr>
          <a:xfrm>
            <a:off x="5810648" y="4735418"/>
            <a:ext cx="326195" cy="3225"/>
          </a:xfrm>
          <a:prstGeom prst="bentConnector3">
            <a:avLst>
              <a:gd name="adj1" fmla="val 50000"/>
            </a:avLst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29" idx="2"/>
            <a:endCxn id="32" idx="0"/>
          </p:cNvCxnSpPr>
          <p:nvPr/>
        </p:nvCxnSpPr>
        <p:spPr>
          <a:xfrm rot="5400000">
            <a:off x="4396767" y="1228143"/>
            <a:ext cx="309915" cy="5605390"/>
          </a:xfrm>
          <a:prstGeom prst="bentConnector3">
            <a:avLst>
              <a:gd name="adj1" fmla="val 33906"/>
            </a:avLst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stCxn id="34" idx="2"/>
          </p:cNvCxnSpPr>
          <p:nvPr/>
        </p:nvCxnSpPr>
        <p:spPr>
          <a:xfrm rot="16200000" flipH="1">
            <a:off x="7639321" y="5020811"/>
            <a:ext cx="883005" cy="1411460"/>
          </a:xfrm>
          <a:prstGeom prst="bentConnector2">
            <a:avLst/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526374" y="5767934"/>
            <a:ext cx="11088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Onward!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3057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Gold Standard Phenotype Library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90105" y="1401613"/>
            <a:ext cx="2476500" cy="1099243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Preliminary Work and Brainstorming</a:t>
            </a:r>
            <a:endParaRPr lang="en-US" sz="2400" dirty="0"/>
          </a:p>
        </p:txBody>
      </p:sp>
      <p:cxnSp>
        <p:nvCxnSpPr>
          <p:cNvPr id="9" name="Elbow Connector 8"/>
          <p:cNvCxnSpPr>
            <a:stCxn id="5" idx="3"/>
            <a:endCxn id="22" idx="1"/>
          </p:cNvCxnSpPr>
          <p:nvPr/>
        </p:nvCxnSpPr>
        <p:spPr>
          <a:xfrm>
            <a:off x="2966605" y="1951235"/>
            <a:ext cx="346869" cy="1"/>
          </a:xfrm>
          <a:prstGeom prst="bentConnector3">
            <a:avLst>
              <a:gd name="adj1" fmla="val 50000"/>
            </a:avLst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313474" y="1401614"/>
            <a:ext cx="2476500" cy="1099243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Library Architecture Formulation</a:t>
            </a:r>
            <a:endParaRPr lang="en-US" sz="2400" dirty="0"/>
          </a:p>
        </p:txBody>
      </p:sp>
      <p:sp>
        <p:nvSpPr>
          <p:cNvPr id="23" name="Rectangle 22"/>
          <p:cNvSpPr/>
          <p:nvPr/>
        </p:nvSpPr>
        <p:spPr>
          <a:xfrm>
            <a:off x="6136843" y="1401613"/>
            <a:ext cx="2476500" cy="1099243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Example Viewer App Developed</a:t>
            </a:r>
            <a:endParaRPr lang="en-US" sz="2400" dirty="0"/>
          </a:p>
        </p:txBody>
      </p:sp>
      <p:cxnSp>
        <p:nvCxnSpPr>
          <p:cNvPr id="24" name="Elbow Connector 23"/>
          <p:cNvCxnSpPr>
            <a:stCxn id="22" idx="3"/>
            <a:endCxn id="23" idx="1"/>
          </p:cNvCxnSpPr>
          <p:nvPr/>
        </p:nvCxnSpPr>
        <p:spPr>
          <a:xfrm flipV="1">
            <a:off x="5789974" y="1951235"/>
            <a:ext cx="346869" cy="1"/>
          </a:xfrm>
          <a:prstGeom prst="bentConnector3">
            <a:avLst>
              <a:gd name="adj1" fmla="val 50000"/>
            </a:avLst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90105" y="2773413"/>
            <a:ext cx="2476500" cy="1099243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Example Viewer App Deployed</a:t>
            </a:r>
            <a:endParaRPr lang="en-US" sz="2400" dirty="0"/>
          </a:p>
        </p:txBody>
      </p:sp>
      <p:sp>
        <p:nvSpPr>
          <p:cNvPr id="28" name="Rectangle 27"/>
          <p:cNvSpPr/>
          <p:nvPr/>
        </p:nvSpPr>
        <p:spPr>
          <a:xfrm>
            <a:off x="3292800" y="2776638"/>
            <a:ext cx="2476500" cy="1099243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Demonstrate External File Reading</a:t>
            </a:r>
            <a:endParaRPr lang="en-US" sz="2400" dirty="0"/>
          </a:p>
        </p:txBody>
      </p:sp>
      <p:sp>
        <p:nvSpPr>
          <p:cNvPr id="29" name="Rectangle 28"/>
          <p:cNvSpPr/>
          <p:nvPr/>
        </p:nvSpPr>
        <p:spPr>
          <a:xfrm>
            <a:off x="6116169" y="2776638"/>
            <a:ext cx="2476500" cy="1099243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Flagship Use Case</a:t>
            </a:r>
            <a:endParaRPr lang="en-US" sz="2400" dirty="0"/>
          </a:p>
        </p:txBody>
      </p:sp>
      <p:sp>
        <p:nvSpPr>
          <p:cNvPr id="32" name="Rectangle 31"/>
          <p:cNvSpPr/>
          <p:nvPr/>
        </p:nvSpPr>
        <p:spPr>
          <a:xfrm>
            <a:off x="510779" y="4185796"/>
            <a:ext cx="2476500" cy="1099243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Program for Simplified </a:t>
            </a:r>
            <a:r>
              <a:rPr lang="en-US" sz="2400" dirty="0" smtClean="0"/>
              <a:t>Inputs</a:t>
            </a:r>
            <a:endParaRPr lang="en-US" sz="2400" dirty="0"/>
          </a:p>
        </p:txBody>
      </p:sp>
      <p:sp>
        <p:nvSpPr>
          <p:cNvPr id="33" name="Rectangle 32"/>
          <p:cNvSpPr/>
          <p:nvPr/>
        </p:nvSpPr>
        <p:spPr>
          <a:xfrm>
            <a:off x="3313474" y="4185797"/>
            <a:ext cx="2476500" cy="1099243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Transition Data to Final Location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136843" y="4185796"/>
            <a:ext cx="2476500" cy="1099243"/>
          </a:xfrm>
          <a:prstGeom prst="rect">
            <a:avLst/>
          </a:prstGeom>
          <a:solidFill>
            <a:srgbClr val="F49F18"/>
          </a:solidFill>
          <a:ln>
            <a:solidFill>
              <a:srgbClr val="204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Test and Feedback (Alpha/Beta)</a:t>
            </a:r>
            <a:endParaRPr lang="en-US" sz="2400" dirty="0"/>
          </a:p>
        </p:txBody>
      </p:sp>
      <p:cxnSp>
        <p:nvCxnSpPr>
          <p:cNvPr id="36" name="Elbow Connector 35"/>
          <p:cNvCxnSpPr>
            <a:stCxn id="23" idx="2"/>
            <a:endCxn id="27" idx="0"/>
          </p:cNvCxnSpPr>
          <p:nvPr/>
        </p:nvCxnSpPr>
        <p:spPr>
          <a:xfrm rot="5400000">
            <a:off x="4415446" y="-186235"/>
            <a:ext cx="272557" cy="5646738"/>
          </a:xfrm>
          <a:prstGeom prst="bentConnector3">
            <a:avLst>
              <a:gd name="adj1" fmla="val 31700"/>
            </a:avLst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/>
          <p:cNvCxnSpPr>
            <a:stCxn id="27" idx="3"/>
            <a:endCxn id="28" idx="1"/>
          </p:cNvCxnSpPr>
          <p:nvPr/>
        </p:nvCxnSpPr>
        <p:spPr>
          <a:xfrm>
            <a:off x="2966605" y="3323035"/>
            <a:ext cx="326195" cy="3225"/>
          </a:xfrm>
          <a:prstGeom prst="bentConnector3">
            <a:avLst>
              <a:gd name="adj1" fmla="val 50000"/>
            </a:avLst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/>
          <p:nvPr/>
        </p:nvCxnSpPr>
        <p:spPr>
          <a:xfrm>
            <a:off x="5769300" y="3326260"/>
            <a:ext cx="326195" cy="3225"/>
          </a:xfrm>
          <a:prstGeom prst="bentConnector3">
            <a:avLst>
              <a:gd name="adj1" fmla="val 50000"/>
            </a:avLst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/>
          <p:nvPr/>
        </p:nvCxnSpPr>
        <p:spPr>
          <a:xfrm>
            <a:off x="2997616" y="4732193"/>
            <a:ext cx="326195" cy="3225"/>
          </a:xfrm>
          <a:prstGeom prst="bentConnector3">
            <a:avLst>
              <a:gd name="adj1" fmla="val 50000"/>
            </a:avLst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/>
          <p:nvPr/>
        </p:nvCxnSpPr>
        <p:spPr>
          <a:xfrm>
            <a:off x="5810648" y="4735418"/>
            <a:ext cx="326195" cy="3225"/>
          </a:xfrm>
          <a:prstGeom prst="bentConnector3">
            <a:avLst>
              <a:gd name="adj1" fmla="val 50000"/>
            </a:avLst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29" idx="2"/>
            <a:endCxn id="32" idx="0"/>
          </p:cNvCxnSpPr>
          <p:nvPr/>
        </p:nvCxnSpPr>
        <p:spPr>
          <a:xfrm rot="5400000">
            <a:off x="4396767" y="1228143"/>
            <a:ext cx="309915" cy="5605390"/>
          </a:xfrm>
          <a:prstGeom prst="bentConnector3">
            <a:avLst>
              <a:gd name="adj1" fmla="val 33906"/>
            </a:avLst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stCxn id="34" idx="2"/>
          </p:cNvCxnSpPr>
          <p:nvPr/>
        </p:nvCxnSpPr>
        <p:spPr>
          <a:xfrm rot="16200000" flipH="1">
            <a:off x="7639321" y="5020811"/>
            <a:ext cx="883005" cy="1411460"/>
          </a:xfrm>
          <a:prstGeom prst="bentConnector2">
            <a:avLst/>
          </a:prstGeom>
          <a:ln w="50800">
            <a:solidFill>
              <a:srgbClr val="20425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526374" y="5767934"/>
            <a:ext cx="11088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Onward!</a:t>
            </a:r>
            <a:endParaRPr lang="en-US" sz="20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4656" y="1751193"/>
            <a:ext cx="997528" cy="865650"/>
          </a:xfrm>
          <a:prstGeom prst="rect">
            <a:avLst/>
          </a:prstGeom>
          <a:noFill/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7967" y="1722548"/>
            <a:ext cx="997528" cy="865650"/>
          </a:xfrm>
          <a:prstGeom prst="rect">
            <a:avLst/>
          </a:prstGeom>
          <a:noFill/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6709" y="1771484"/>
            <a:ext cx="997528" cy="865650"/>
          </a:xfrm>
          <a:prstGeom prst="rect">
            <a:avLst/>
          </a:prstGeom>
          <a:noFill/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200" y="3169857"/>
            <a:ext cx="997528" cy="8656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52613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Preliminary Work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448887" y="1421476"/>
            <a:ext cx="78638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Development of Use Cases</a:t>
            </a:r>
          </a:p>
          <a:p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2019 Kick-off: GSPL </a:t>
            </a:r>
            <a:r>
              <a:rPr lang="en-US" sz="2000" dirty="0" smtClean="0"/>
              <a:t>Group Formation with biweekly meetings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Brainstorming, presentations, and discussion</a:t>
            </a:r>
            <a:endParaRPr lang="en-US" sz="2000" dirty="0" smtClean="0"/>
          </a:p>
          <a:p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Breakdown of Design/Evaluation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portions </a:t>
            </a:r>
            <a:r>
              <a:rPr lang="en-US" sz="2000" dirty="0" smtClean="0"/>
              <a:t>and assignment of task leads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72" y="5508546"/>
            <a:ext cx="997528" cy="865650"/>
          </a:xfrm>
          <a:prstGeom prst="rect">
            <a:avLst/>
          </a:prstGeom>
          <a:noFill/>
        </p:spPr>
      </p:pic>
      <p:grpSp>
        <p:nvGrpSpPr>
          <p:cNvPr id="6" name="Group 5"/>
          <p:cNvGrpSpPr/>
          <p:nvPr/>
        </p:nvGrpSpPr>
        <p:grpSpPr>
          <a:xfrm>
            <a:off x="4231844" y="3136899"/>
            <a:ext cx="4831803" cy="3148074"/>
            <a:chOff x="319880" y="1066800"/>
            <a:chExt cx="8568534" cy="5218173"/>
          </a:xfrm>
        </p:grpSpPr>
        <p:sp>
          <p:nvSpPr>
            <p:cNvPr id="7" name="Rectangle 6"/>
            <p:cNvSpPr/>
            <p:nvPr/>
          </p:nvSpPr>
          <p:spPr>
            <a:xfrm>
              <a:off x="3676650" y="1066800"/>
              <a:ext cx="2476500" cy="647700"/>
            </a:xfrm>
            <a:prstGeom prst="rect">
              <a:avLst/>
            </a:prstGeom>
            <a:solidFill>
              <a:srgbClr val="F49F18"/>
            </a:solidFill>
            <a:ln>
              <a:solidFill>
                <a:srgbClr val="20425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Phenotypes</a:t>
              </a:r>
              <a:endParaRPr lang="en-US" sz="12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123949" y="2489200"/>
              <a:ext cx="2476500" cy="647700"/>
            </a:xfrm>
            <a:prstGeom prst="rect">
              <a:avLst/>
            </a:prstGeom>
            <a:solidFill>
              <a:srgbClr val="F49F18"/>
            </a:solidFill>
            <a:ln>
              <a:solidFill>
                <a:srgbClr val="20425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Design</a:t>
              </a:r>
              <a:endParaRPr lang="en-US" sz="12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827714" y="2489200"/>
              <a:ext cx="2476500" cy="647700"/>
            </a:xfrm>
            <a:prstGeom prst="rect">
              <a:avLst/>
            </a:prstGeom>
            <a:solidFill>
              <a:srgbClr val="F49F18"/>
            </a:solidFill>
            <a:ln>
              <a:solidFill>
                <a:srgbClr val="20425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Evaluation</a:t>
              </a:r>
              <a:endParaRPr lang="en-US" sz="1200" dirty="0"/>
            </a:p>
          </p:txBody>
        </p:sp>
        <p:cxnSp>
          <p:nvCxnSpPr>
            <p:cNvPr id="10" name="Elbow Connector 9"/>
            <p:cNvCxnSpPr>
              <a:stCxn id="7" idx="2"/>
              <a:endCxn id="8" idx="0"/>
            </p:cNvCxnSpPr>
            <p:nvPr/>
          </p:nvCxnSpPr>
          <p:spPr>
            <a:xfrm rot="5400000">
              <a:off x="3251200" y="825500"/>
              <a:ext cx="774700" cy="2552701"/>
            </a:xfrm>
            <a:prstGeom prst="bentConnector3">
              <a:avLst/>
            </a:prstGeom>
            <a:ln w="50800">
              <a:solidFill>
                <a:srgbClr val="20425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Elbow Connector 10"/>
            <p:cNvCxnSpPr>
              <a:stCxn id="7" idx="2"/>
              <a:endCxn id="9" idx="0"/>
            </p:cNvCxnSpPr>
            <p:nvPr/>
          </p:nvCxnSpPr>
          <p:spPr>
            <a:xfrm rot="16200000" flipH="1">
              <a:off x="5603082" y="1026318"/>
              <a:ext cx="774700" cy="2151064"/>
            </a:xfrm>
            <a:prstGeom prst="bentConnector3">
              <a:avLst>
                <a:gd name="adj1" fmla="val 50000"/>
              </a:avLst>
            </a:prstGeom>
            <a:ln w="50800">
              <a:solidFill>
                <a:srgbClr val="20425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/>
          </p:nvSpPr>
          <p:spPr>
            <a:xfrm>
              <a:off x="319880" y="3873500"/>
              <a:ext cx="1828800" cy="647700"/>
            </a:xfrm>
            <a:prstGeom prst="rect">
              <a:avLst/>
            </a:prstGeom>
            <a:solidFill>
              <a:srgbClr val="F49F18"/>
            </a:solidFill>
            <a:ln>
              <a:solidFill>
                <a:srgbClr val="20425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Rule-Based</a:t>
              </a:r>
              <a:br>
                <a:rPr lang="en-US" sz="1200" dirty="0" smtClean="0"/>
              </a:br>
              <a:r>
                <a:rPr lang="en-US" sz="1200" dirty="0" smtClean="0"/>
                <a:t>(Heuristic)</a:t>
              </a:r>
              <a:endParaRPr lang="en-US" sz="1200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348708" y="3873500"/>
              <a:ext cx="2035175" cy="647700"/>
            </a:xfrm>
            <a:prstGeom prst="rect">
              <a:avLst/>
            </a:prstGeom>
            <a:solidFill>
              <a:srgbClr val="F49F18"/>
            </a:solidFill>
            <a:ln>
              <a:solidFill>
                <a:srgbClr val="20425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Computable</a:t>
              </a:r>
              <a:br>
                <a:rPr lang="en-US" sz="1200" dirty="0" smtClean="0"/>
              </a:br>
              <a:r>
                <a:rPr lang="en-US" sz="1200" dirty="0" smtClean="0"/>
                <a:t>(Probabilistic)</a:t>
              </a:r>
              <a:endParaRPr lang="en-US" sz="1200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914901" y="3873500"/>
              <a:ext cx="1946276" cy="647700"/>
            </a:xfrm>
            <a:prstGeom prst="rect">
              <a:avLst/>
            </a:prstGeom>
            <a:solidFill>
              <a:srgbClr val="F49F18"/>
            </a:solidFill>
            <a:ln>
              <a:solidFill>
                <a:srgbClr val="20425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Chart Review</a:t>
              </a:r>
              <a:br>
                <a:rPr lang="en-US" sz="1200" dirty="0" smtClean="0"/>
              </a:br>
              <a:r>
                <a:rPr lang="en-US" sz="1200" dirty="0" smtClean="0"/>
                <a:t>(Annotations)</a:t>
              </a:r>
              <a:endParaRPr lang="en-US" sz="1200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065964" y="3873500"/>
              <a:ext cx="1822450" cy="647700"/>
            </a:xfrm>
            <a:prstGeom prst="rect">
              <a:avLst/>
            </a:prstGeom>
            <a:solidFill>
              <a:srgbClr val="F49F18"/>
            </a:solidFill>
            <a:ln>
              <a:solidFill>
                <a:srgbClr val="20425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Automated</a:t>
              </a:r>
              <a:br>
                <a:rPr lang="en-US" sz="1200" dirty="0" smtClean="0"/>
              </a:br>
              <a:r>
                <a:rPr lang="en-US" sz="1200" dirty="0" smtClean="0"/>
                <a:t>(Algorithmic)</a:t>
              </a:r>
              <a:endParaRPr lang="en-US" sz="1200" dirty="0"/>
            </a:p>
          </p:txBody>
        </p:sp>
        <p:cxnSp>
          <p:nvCxnSpPr>
            <p:cNvPr id="16" name="Elbow Connector 15"/>
            <p:cNvCxnSpPr>
              <a:stCxn id="8" idx="2"/>
              <a:endCxn id="12" idx="0"/>
            </p:cNvCxnSpPr>
            <p:nvPr/>
          </p:nvCxnSpPr>
          <p:spPr>
            <a:xfrm rot="5400000">
              <a:off x="1429940" y="2941241"/>
              <a:ext cx="736600" cy="1127919"/>
            </a:xfrm>
            <a:prstGeom prst="bentConnector3">
              <a:avLst>
                <a:gd name="adj1" fmla="val 50000"/>
              </a:avLst>
            </a:prstGeom>
            <a:ln w="50800">
              <a:solidFill>
                <a:srgbClr val="20425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lbow Connector 16"/>
            <p:cNvCxnSpPr>
              <a:stCxn id="8" idx="2"/>
              <a:endCxn id="13" idx="0"/>
            </p:cNvCxnSpPr>
            <p:nvPr/>
          </p:nvCxnSpPr>
          <p:spPr>
            <a:xfrm rot="16200000" flipH="1">
              <a:off x="2495947" y="3003151"/>
              <a:ext cx="736600" cy="1004097"/>
            </a:xfrm>
            <a:prstGeom prst="bentConnector3">
              <a:avLst>
                <a:gd name="adj1" fmla="val 50000"/>
              </a:avLst>
            </a:prstGeom>
            <a:ln w="50800">
              <a:solidFill>
                <a:srgbClr val="20425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Elbow Connector 17"/>
            <p:cNvCxnSpPr>
              <a:stCxn id="9" idx="2"/>
              <a:endCxn id="14" idx="0"/>
            </p:cNvCxnSpPr>
            <p:nvPr/>
          </p:nvCxnSpPr>
          <p:spPr>
            <a:xfrm rot="5400000">
              <a:off x="6108702" y="2916238"/>
              <a:ext cx="736600" cy="1177925"/>
            </a:xfrm>
            <a:prstGeom prst="bentConnector3">
              <a:avLst>
                <a:gd name="adj1" fmla="val 50000"/>
              </a:avLst>
            </a:prstGeom>
            <a:ln w="50800">
              <a:solidFill>
                <a:srgbClr val="20425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lbow Connector 18"/>
            <p:cNvCxnSpPr>
              <a:stCxn id="9" idx="2"/>
              <a:endCxn id="15" idx="0"/>
            </p:cNvCxnSpPr>
            <p:nvPr/>
          </p:nvCxnSpPr>
          <p:spPr>
            <a:xfrm rot="16200000" flipH="1">
              <a:off x="7153276" y="3049587"/>
              <a:ext cx="736600" cy="911225"/>
            </a:xfrm>
            <a:prstGeom prst="bentConnector3">
              <a:avLst>
                <a:gd name="adj1" fmla="val 50000"/>
              </a:avLst>
            </a:prstGeom>
            <a:ln w="50800">
              <a:solidFill>
                <a:srgbClr val="20425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3638550" y="5213348"/>
              <a:ext cx="2641203" cy="647700"/>
            </a:xfrm>
            <a:prstGeom prst="rect">
              <a:avLst/>
            </a:prstGeom>
            <a:solidFill>
              <a:srgbClr val="F49F18"/>
            </a:solidFill>
            <a:ln>
              <a:solidFill>
                <a:srgbClr val="20425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Library Architecture and Implementation</a:t>
              </a:r>
              <a:endParaRPr lang="en-US" sz="1200" dirty="0"/>
            </a:p>
          </p:txBody>
        </p:sp>
        <p:sp>
          <p:nvSpPr>
            <p:cNvPr id="21" name="Cross 20"/>
            <p:cNvSpPr/>
            <p:nvPr/>
          </p:nvSpPr>
          <p:spPr>
            <a:xfrm>
              <a:off x="3074591" y="5308598"/>
              <a:ext cx="457200" cy="457200"/>
            </a:xfrm>
            <a:prstGeom prst="plus">
              <a:avLst>
                <a:gd name="adj" fmla="val 41667"/>
              </a:avLst>
            </a:prstGeom>
            <a:solidFill>
              <a:srgbClr val="20425A"/>
            </a:solidFill>
            <a:ln>
              <a:solidFill>
                <a:srgbClr val="20425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2709801" y="4789423"/>
              <a:ext cx="4151376" cy="149555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53981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-5542"/>
            <a:ext cx="75438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Library Architecture Formulation</a:t>
            </a:r>
            <a:endParaRPr lang="en-US" dirty="0"/>
          </a:p>
        </p:txBody>
      </p:sp>
      <p:pic>
        <p:nvPicPr>
          <p:cNvPr id="4" name="Picture 3" descr="Effects of Information Technology on Society - ClassTalker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212" y="1452662"/>
            <a:ext cx="1874635" cy="1926708"/>
          </a:xfrm>
          <a:prstGeom prst="rect">
            <a:avLst/>
          </a:prstGeom>
        </p:spPr>
      </p:pic>
      <p:pic>
        <p:nvPicPr>
          <p:cNvPr id="5" name="Picture 4" descr="خبرگزاری تسنیم - بی‌نظمی درآمدی در حوزه فناوری اطلاعات ..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850" y="4212236"/>
            <a:ext cx="2417879" cy="1683448"/>
          </a:xfrm>
          <a:prstGeom prst="rect">
            <a:avLst/>
          </a:prstGeom>
        </p:spPr>
      </p:pic>
      <p:pic>
        <p:nvPicPr>
          <p:cNvPr id="6" name="Picture 5" descr="Giochi con la lingua | Noi parliamo italiano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599" y="1458310"/>
            <a:ext cx="1921060" cy="192106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1168501" y="838512"/>
            <a:ext cx="2686575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20425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End User</a:t>
            </a:r>
            <a:endParaRPr lang="en-US" sz="28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168501" y="3479123"/>
            <a:ext cx="2686575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20425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Librarians</a:t>
            </a:r>
            <a:endParaRPr lang="en-US" sz="2800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411842" y="838512"/>
            <a:ext cx="2686575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20425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Authors</a:t>
            </a:r>
            <a:endParaRPr lang="en-US" sz="28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411842" y="3501030"/>
            <a:ext cx="2686575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20425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Validators</a:t>
            </a:r>
            <a:endParaRPr lang="en-US" sz="2800" dirty="0"/>
          </a:p>
        </p:txBody>
      </p:sp>
      <p:pic>
        <p:nvPicPr>
          <p:cNvPr id="11" name="Picture 10" descr="PROW 100: Foundations of Composition: Grammar Detective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0047" y="4185374"/>
            <a:ext cx="1934395" cy="179165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72" y="5508546"/>
            <a:ext cx="997528" cy="8656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81220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-5542"/>
            <a:ext cx="75438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Viewer Application Developed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102" y="832658"/>
            <a:ext cx="7327595" cy="539034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72" y="5508546"/>
            <a:ext cx="997528" cy="8656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03942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-5542"/>
            <a:ext cx="75438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Viewer Application Deployed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3533" y="1063090"/>
            <a:ext cx="7496911" cy="327016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4563687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To Access:</a:t>
            </a:r>
          </a:p>
          <a:p>
            <a:pPr algn="ctr"/>
            <a:r>
              <a:rPr lang="en-US" sz="2800" dirty="0" smtClean="0"/>
              <a:t>data.ohdsi.org</a:t>
            </a:r>
            <a:endParaRPr lang="en-US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72" y="5508546"/>
            <a:ext cx="997528" cy="8656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70726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-5542"/>
            <a:ext cx="75438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Demonstrate External File Reading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467196" y="2205391"/>
            <a:ext cx="7007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2) Need to decouple the data in the viewer app from the app itself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467196" y="3442485"/>
            <a:ext cx="2319251" cy="673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OHDSI/</a:t>
            </a:r>
            <a:r>
              <a:rPr lang="en-US" dirty="0" err="1" smtClean="0"/>
              <a:t>ShinyDeploy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268883" y="3450796"/>
            <a:ext cx="2515985" cy="673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OHDSI/</a:t>
            </a:r>
            <a:r>
              <a:rPr lang="en-US" dirty="0" err="1" smtClean="0"/>
              <a:t>PhenotypeLibrary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14" idx="3"/>
            <a:endCxn id="16" idx="1"/>
          </p:cNvCxnSpPr>
          <p:nvPr/>
        </p:nvCxnSpPr>
        <p:spPr>
          <a:xfrm>
            <a:off x="3786447" y="4452480"/>
            <a:ext cx="1482436" cy="83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467196" y="4115814"/>
            <a:ext cx="2319251" cy="673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Hosts the app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268883" y="4124127"/>
            <a:ext cx="2515985" cy="673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Hosts the data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006733" y="4125141"/>
            <a:ext cx="1386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Get JSON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467196" y="1368815"/>
            <a:ext cx="7007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1) Need to restructure data in JSON 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336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HDSI FDA 2017" id="{0711340E-1C62-5143-9475-78586A6B5A69}" vid="{A4FE9E93-04AA-594D-8922-A35274B103E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d9d0f46b-f6a6-4db7-a277-b2edc3298236">26</Year>
    <Doc_x0020_Status xmlns="d9d0f46b-f6a6-4db7-a277-b2edc3298236">1</Doc_x0020_Status>
    <Retention_x0020_Schedule xmlns="d9d0f46b-f6a6-4db7-a277-b2edc3298236">9</Retention_x0020_Schedule>
    <Content_x0020_Region xmlns="d9d0f46b-f6a6-4db7-a277-b2edc3298236">6</Content_x0020_Region>
    <Responsible_x0020_Office xmlns="d9d0f46b-f6a6-4db7-a277-b2edc3298236">3</Responsible_x0020_Offic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IA Document" ma:contentTypeID="0x0101007EDFF2051E4E304A84E61DD9B9CEA93D0087EDDD5C47F55842BF75A8A4CF5A86DA" ma:contentTypeVersion="3" ma:contentTypeDescription="Create a new document." ma:contentTypeScope="" ma:versionID="e83f33d9bd97579b23abc90f31121010">
  <xsd:schema xmlns:xsd="http://www.w3.org/2001/XMLSchema" xmlns:xs="http://www.w3.org/2001/XMLSchema" xmlns:p="http://schemas.microsoft.com/office/2006/metadata/properties" xmlns:ns2="d9d0f46b-f6a6-4db7-a277-b2edc3298236" targetNamespace="http://schemas.microsoft.com/office/2006/metadata/properties" ma:root="true" ma:fieldsID="5e3891f1ff536d154d65905e7d539514" ns2:_="">
    <xsd:import namespace="d9d0f46b-f6a6-4db7-a277-b2edc3298236"/>
    <xsd:element name="properties">
      <xsd:complexType>
        <xsd:sequence>
          <xsd:element name="documentManagement">
            <xsd:complexType>
              <xsd:all>
                <xsd:element ref="ns2:Year"/>
                <xsd:element ref="ns2:Content_x0020_Region"/>
                <xsd:element ref="ns2:Retention_x0020_Schedule"/>
                <xsd:element ref="ns2:Responsible_x0020_Office"/>
                <xsd:element ref="ns2:Doc_x0020_Statu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d0f46b-f6a6-4db7-a277-b2edc3298236" elementFormDefault="qualified">
    <xsd:import namespace="http://schemas.microsoft.com/office/2006/documentManagement/types"/>
    <xsd:import namespace="http://schemas.microsoft.com/office/infopath/2007/PartnerControls"/>
    <xsd:element name="Year" ma:index="8" ma:displayName="Year" ma:list="{090302be-5fa6-4807-8954-04f8be0b0748}" ma:internalName="Year" ma:showField="Title" ma:web="d9d0f46b-f6a6-4db7-a277-b2edc3298236">
      <xsd:simpleType>
        <xsd:restriction base="dms:Lookup"/>
      </xsd:simpleType>
    </xsd:element>
    <xsd:element name="Content_x0020_Region" ma:index="9" ma:displayName="Content Region" ma:list="{6f98ea51-7189-4b6a-a911-ad4d34d5dcf8}" ma:internalName="Content_x0020_Region" ma:showField="Title" ma:web="d9d0f46b-f6a6-4db7-a277-b2edc3298236">
      <xsd:simpleType>
        <xsd:restriction base="dms:Lookup"/>
      </xsd:simpleType>
    </xsd:element>
    <xsd:element name="Retention_x0020_Schedule" ma:index="10" ma:displayName="Retention Schedule" ma:list="{88ff0776-613d-4cb1-be01-79219c896d29}" ma:internalName="Retention_x0020_Schedule" ma:showField="Title" ma:web="d9d0f46b-f6a6-4db7-a277-b2edc3298236">
      <xsd:simpleType>
        <xsd:restriction base="dms:Lookup"/>
      </xsd:simpleType>
    </xsd:element>
    <xsd:element name="Responsible_x0020_Office" ma:index="11" ma:displayName="Responsible Office" ma:list="{f4bb6a4e-f6fb-4236-8cef-05f09eb91670}" ma:internalName="Responsible_x0020_Office" ma:showField="Title" ma:web="d9d0f46b-f6a6-4db7-a277-b2edc3298236">
      <xsd:simpleType>
        <xsd:restriction base="dms:Lookup"/>
      </xsd:simpleType>
    </xsd:element>
    <xsd:element name="Doc_x0020_Status" ma:index="12" ma:displayName="Doc Status" ma:list="{9c958115-5b88-40e9-a53f-abb8ad925efc}" ma:internalName="Doc_x0020_Status" ma:readOnly="false" ma:showField="Title" ma:web="d9d0f46b-f6a6-4db7-a277-b2edc3298236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838D099-2BEE-488C-80B3-6947A2EDAFB5}">
  <ds:schemaRefs>
    <ds:schemaRef ds:uri="http://schemas.microsoft.com/office/2006/metadata/properties"/>
    <ds:schemaRef ds:uri="d9d0f46b-f6a6-4db7-a277-b2edc3298236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DD6B813-4D67-4F41-901E-EE278B8CA00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C8C4C4-AC2F-405B-A1FB-F54829AE5F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d0f46b-f6a6-4db7-a277-b2edc32982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OHDSI Template</Template>
  <TotalTime>4182</TotalTime>
  <Words>411</Words>
  <Application>Microsoft Office PowerPoint</Application>
  <PresentationFormat>On-screen Show (4:3)</PresentationFormat>
  <Paragraphs>98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OHDSI Gold Standard Phenotype Library Working Group</vt:lpstr>
      <vt:lpstr>Gold Standard Phenotype Library</vt:lpstr>
      <vt:lpstr>Gold Standard Phenotype Library</vt:lpstr>
      <vt:lpstr>Gold Standard Phenotype Library</vt:lpstr>
      <vt:lpstr>Preliminary Work</vt:lpstr>
      <vt:lpstr>Library Architecture Formulation</vt:lpstr>
      <vt:lpstr>Example Viewer Application Developed</vt:lpstr>
      <vt:lpstr>Example Viewer Application Deployed</vt:lpstr>
      <vt:lpstr>Demonstrate External File Reading</vt:lpstr>
      <vt:lpstr>Flagship Use Case</vt:lpstr>
      <vt:lpstr>Program for Simplified Inputs</vt:lpstr>
      <vt:lpstr>Testing and Feedback (Alpha/Beta)</vt:lpstr>
      <vt:lpstr>After that…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Observational Health Data Sciences and Informatics (OHDSI)</dc:title>
  <dc:creator>Potvien, Aaron</dc:creator>
  <cp:lastModifiedBy>Potvien, Aaron</cp:lastModifiedBy>
  <cp:revision>138</cp:revision>
  <dcterms:created xsi:type="dcterms:W3CDTF">2019-01-09T18:18:12Z</dcterms:created>
  <dcterms:modified xsi:type="dcterms:W3CDTF">2019-03-26T13:50:48Z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0x0101007EDFF2051E4E304A84E61DD9B9CEA93D0087EDDD5C47F55842BF75A8A4CF5A86DA</vt:lpwstr>
  </property>
</Properties>
</file>