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7010400" cy="9296400"/>
  <p:defaultTextStyle>
    <a:defPPr>
      <a:defRPr lang="en-US"/>
    </a:defPPr>
    <a:lvl1pPr algn="l" defTabSz="4386612" rtl="0" fontAlgn="base">
      <a:spcBef>
        <a:spcPct val="0"/>
      </a:spcBef>
      <a:spcAft>
        <a:spcPct val="0"/>
      </a:spcAft>
      <a:defRPr sz="8600" kern="1200">
        <a:solidFill>
          <a:schemeClr val="tx1"/>
        </a:solidFill>
        <a:latin typeface="Calibri" pitchFamily="34" charset="0"/>
        <a:ea typeface="+mn-ea"/>
        <a:cs typeface="Arial" charset="0"/>
      </a:defRPr>
    </a:lvl1pPr>
    <a:lvl2pPr marL="2192549" indent="-1610698" algn="l" defTabSz="4386612" rtl="0" fontAlgn="base">
      <a:spcBef>
        <a:spcPct val="0"/>
      </a:spcBef>
      <a:spcAft>
        <a:spcPct val="0"/>
      </a:spcAft>
      <a:defRPr sz="8600" kern="1200">
        <a:solidFill>
          <a:schemeClr val="tx1"/>
        </a:solidFill>
        <a:latin typeface="Calibri" pitchFamily="34" charset="0"/>
        <a:ea typeface="+mn-ea"/>
        <a:cs typeface="Arial" charset="0"/>
      </a:defRPr>
    </a:lvl2pPr>
    <a:lvl3pPr marL="4386612" indent="-3222910" algn="l" defTabSz="4386612" rtl="0" fontAlgn="base">
      <a:spcBef>
        <a:spcPct val="0"/>
      </a:spcBef>
      <a:spcAft>
        <a:spcPct val="0"/>
      </a:spcAft>
      <a:defRPr sz="8600" kern="1200">
        <a:solidFill>
          <a:schemeClr val="tx1"/>
        </a:solidFill>
        <a:latin typeface="Calibri" pitchFamily="34" charset="0"/>
        <a:ea typeface="+mn-ea"/>
        <a:cs typeface="Arial" charset="0"/>
      </a:defRPr>
    </a:lvl3pPr>
    <a:lvl4pPr marL="6580675" indent="-4835122" algn="l" defTabSz="4386612" rtl="0" fontAlgn="base">
      <a:spcBef>
        <a:spcPct val="0"/>
      </a:spcBef>
      <a:spcAft>
        <a:spcPct val="0"/>
      </a:spcAft>
      <a:defRPr sz="8600" kern="1200">
        <a:solidFill>
          <a:schemeClr val="tx1"/>
        </a:solidFill>
        <a:latin typeface="Calibri" pitchFamily="34" charset="0"/>
        <a:ea typeface="+mn-ea"/>
        <a:cs typeface="Arial" charset="0"/>
      </a:defRPr>
    </a:lvl4pPr>
    <a:lvl5pPr marL="8774738" indent="-6447334" algn="l" defTabSz="4386612" rtl="0" fontAlgn="base">
      <a:spcBef>
        <a:spcPct val="0"/>
      </a:spcBef>
      <a:spcAft>
        <a:spcPct val="0"/>
      </a:spcAft>
      <a:defRPr sz="8600" kern="1200">
        <a:solidFill>
          <a:schemeClr val="tx1"/>
        </a:solidFill>
        <a:latin typeface="Calibri" pitchFamily="34" charset="0"/>
        <a:ea typeface="+mn-ea"/>
        <a:cs typeface="Arial" charset="0"/>
      </a:defRPr>
    </a:lvl5pPr>
    <a:lvl6pPr marL="2181941" algn="l" defTabSz="872777" rtl="0" eaLnBrk="1" latinLnBrk="0" hangingPunct="1">
      <a:defRPr sz="8600" kern="1200">
        <a:solidFill>
          <a:schemeClr val="tx1"/>
        </a:solidFill>
        <a:latin typeface="Calibri" pitchFamily="34" charset="0"/>
        <a:ea typeface="+mn-ea"/>
        <a:cs typeface="Arial" charset="0"/>
      </a:defRPr>
    </a:lvl6pPr>
    <a:lvl7pPr marL="2618329" algn="l" defTabSz="872777" rtl="0" eaLnBrk="1" latinLnBrk="0" hangingPunct="1">
      <a:defRPr sz="8600" kern="1200">
        <a:solidFill>
          <a:schemeClr val="tx1"/>
        </a:solidFill>
        <a:latin typeface="Calibri" pitchFamily="34" charset="0"/>
        <a:ea typeface="+mn-ea"/>
        <a:cs typeface="Arial" charset="0"/>
      </a:defRPr>
    </a:lvl7pPr>
    <a:lvl8pPr marL="3054718" algn="l" defTabSz="872777" rtl="0" eaLnBrk="1" latinLnBrk="0" hangingPunct="1">
      <a:defRPr sz="8600" kern="1200">
        <a:solidFill>
          <a:schemeClr val="tx1"/>
        </a:solidFill>
        <a:latin typeface="Calibri" pitchFamily="34" charset="0"/>
        <a:ea typeface="+mn-ea"/>
        <a:cs typeface="Arial" charset="0"/>
      </a:defRPr>
    </a:lvl8pPr>
    <a:lvl9pPr marL="3491106" algn="l" defTabSz="872777" rtl="0" eaLnBrk="1" latinLnBrk="0" hangingPunct="1">
      <a:defRPr sz="86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lacketer, Margaret [JRDUS]" initials="CB" lastIdx="1" clrIdx="0"/>
  <p:cmAuthor id="1" name="Voss, Erica " initials="EAV" lastIdx="40" clrIdx="1"/>
  <p:cmAuthor id="2" name="Makadia, Rupa [JRDUS]" initials="RM" lastIdx="2" clrIdx="2"/>
  <p:cmAuthor id="3" name="Forlenza, Jamie [OMJUS]" initials="JF" lastIdx="2" clrIdx="3"/>
  <p:cmAuthor id="4" name="Hardin, Jill [JRDUS]" initials="HJ[" lastIdx="1" clrIdx="4">
    <p:extLst>
      <p:ext uri="{19B8F6BF-5375-455C-9EA6-DF929625EA0E}">
        <p15:presenceInfo xmlns:p15="http://schemas.microsoft.com/office/powerpoint/2012/main" userId="S-1-5-21-1614895754-2146847981-1606980848-1373982" providerId="AD"/>
      </p:ext>
    </p:extLst>
  </p:cmAuthor>
  <p:cmAuthor id="5" name="Dona Petrozzi" initials="DP" lastIdx="1" clrIdx="5">
    <p:extLst>
      <p:ext uri="{19B8F6BF-5375-455C-9EA6-DF929625EA0E}">
        <p15:presenceInfo xmlns:p15="http://schemas.microsoft.com/office/powerpoint/2012/main" userId="S-1-5-21-1595355838-2571744447-1739761664-60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3EA"/>
    <a:srgbClr val="FCDDCF"/>
    <a:srgbClr val="FDEFE9"/>
    <a:srgbClr val="34B233"/>
    <a:srgbClr val="F2F6EA"/>
    <a:srgbClr val="C1E7F7"/>
    <a:srgbClr val="84B9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456" autoAdjust="0"/>
    <p:restoredTop sz="93714" autoAdjust="0"/>
  </p:normalViewPr>
  <p:slideViewPr>
    <p:cSldViewPr>
      <p:cViewPr>
        <p:scale>
          <a:sx n="30" d="100"/>
          <a:sy n="30" d="100"/>
        </p:scale>
        <p:origin x="24" y="-1800"/>
      </p:cViewPr>
      <p:guideLst>
        <p:guide orient="horz" pos="10368"/>
        <p:guide pos="13824"/>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7" tIns="46589" rIns="93177" bIns="46589" numCol="1" anchor="t" anchorCtr="0" compatLnSpc="1">
            <a:prstTxWarp prst="textNoShape">
              <a:avLst/>
            </a:prstTxWarp>
          </a:bodyPr>
          <a:lstStyle>
            <a:lvl1pPr defTabSz="4684633">
              <a:defRPr sz="1200">
                <a:cs typeface="Arial" charset="0"/>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defTabSz="4684633">
              <a:defRPr sz="1200">
                <a:cs typeface="Arial" charset="0"/>
              </a:defRPr>
            </a:lvl1pPr>
          </a:lstStyle>
          <a:p>
            <a:pPr>
              <a:defRPr/>
            </a:pPr>
            <a:fld id="{AAB1D58E-0104-4601-8BB8-F4F8BF849D6E}" type="datetimeFigureOut">
              <a:rPr lang="en-US"/>
              <a:pPr>
                <a:defRPr/>
              </a:pPr>
              <a:t>10/9/2017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7" tIns="46589" rIns="93177" bIns="46589" numCol="1" anchor="b" anchorCtr="0" compatLnSpc="1">
            <a:prstTxWarp prst="textNoShape">
              <a:avLst/>
            </a:prstTxWarp>
          </a:bodyPr>
          <a:lstStyle>
            <a:lvl1pPr defTabSz="4684633">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defTabSz="4684633">
              <a:defRPr sz="1200">
                <a:cs typeface="Arial" charset="0"/>
              </a:defRPr>
            </a:lvl1pPr>
          </a:lstStyle>
          <a:p>
            <a:pPr>
              <a:defRPr/>
            </a:pPr>
            <a:fld id="{45E5DC6F-DCCD-4773-94C0-23F2B6386E37}" type="slidenum">
              <a:rPr lang="en-US"/>
              <a:pPr>
                <a:defRPr/>
              </a:pPr>
              <a:t>‹#›</a:t>
            </a:fld>
            <a:endParaRPr lang="en-US"/>
          </a:p>
        </p:txBody>
      </p:sp>
    </p:spTree>
    <p:extLst>
      <p:ext uri="{BB962C8B-B14F-4D97-AF65-F5344CB8AC3E}">
        <p14:creationId xmlns:p14="http://schemas.microsoft.com/office/powerpoint/2010/main" val="31346143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mn-lt"/>
        <a:ea typeface="+mn-ea"/>
        <a:cs typeface="+mn-cs"/>
      </a:defRPr>
    </a:lvl1pPr>
    <a:lvl2pPr marL="580337" algn="l" rtl="0" eaLnBrk="0" fontAlgn="base" hangingPunct="0">
      <a:spcBef>
        <a:spcPct val="30000"/>
      </a:spcBef>
      <a:spcAft>
        <a:spcPct val="0"/>
      </a:spcAft>
      <a:defRPr sz="1600" kern="1200">
        <a:solidFill>
          <a:schemeClr val="tx1"/>
        </a:solidFill>
        <a:latin typeface="+mn-lt"/>
        <a:ea typeface="+mn-ea"/>
        <a:cs typeface="+mn-cs"/>
      </a:defRPr>
    </a:lvl2pPr>
    <a:lvl3pPr marL="1162187" algn="l" rtl="0" eaLnBrk="0" fontAlgn="base" hangingPunct="0">
      <a:spcBef>
        <a:spcPct val="30000"/>
      </a:spcBef>
      <a:spcAft>
        <a:spcPct val="0"/>
      </a:spcAft>
      <a:defRPr sz="1600" kern="1200">
        <a:solidFill>
          <a:schemeClr val="tx1"/>
        </a:solidFill>
        <a:latin typeface="+mn-lt"/>
        <a:ea typeface="+mn-ea"/>
        <a:cs typeface="+mn-cs"/>
      </a:defRPr>
    </a:lvl3pPr>
    <a:lvl4pPr marL="1744038" algn="l" rtl="0" eaLnBrk="0" fontAlgn="base" hangingPunct="0">
      <a:spcBef>
        <a:spcPct val="30000"/>
      </a:spcBef>
      <a:spcAft>
        <a:spcPct val="0"/>
      </a:spcAft>
      <a:defRPr sz="1600" kern="1200">
        <a:solidFill>
          <a:schemeClr val="tx1"/>
        </a:solidFill>
        <a:latin typeface="+mn-lt"/>
        <a:ea typeface="+mn-ea"/>
        <a:cs typeface="+mn-cs"/>
      </a:defRPr>
    </a:lvl4pPr>
    <a:lvl5pPr marL="2325889" algn="l" rtl="0" eaLnBrk="0" fontAlgn="base" hangingPunct="0">
      <a:spcBef>
        <a:spcPct val="30000"/>
      </a:spcBef>
      <a:spcAft>
        <a:spcPct val="0"/>
      </a:spcAft>
      <a:defRPr sz="1600" kern="1200">
        <a:solidFill>
          <a:schemeClr val="tx1"/>
        </a:solidFill>
        <a:latin typeface="+mn-lt"/>
        <a:ea typeface="+mn-ea"/>
        <a:cs typeface="+mn-cs"/>
      </a:defRPr>
    </a:lvl5pPr>
    <a:lvl6pPr marL="2909183" algn="l" defTabSz="1163674" rtl="0" eaLnBrk="1" latinLnBrk="0" hangingPunct="1">
      <a:defRPr sz="1600" kern="1200">
        <a:solidFill>
          <a:schemeClr val="tx1"/>
        </a:solidFill>
        <a:latin typeface="+mn-lt"/>
        <a:ea typeface="+mn-ea"/>
        <a:cs typeface="+mn-cs"/>
      </a:defRPr>
    </a:lvl6pPr>
    <a:lvl7pPr marL="3491020" algn="l" defTabSz="1163674" rtl="0" eaLnBrk="1" latinLnBrk="0" hangingPunct="1">
      <a:defRPr sz="1600" kern="1200">
        <a:solidFill>
          <a:schemeClr val="tx1"/>
        </a:solidFill>
        <a:latin typeface="+mn-lt"/>
        <a:ea typeface="+mn-ea"/>
        <a:cs typeface="+mn-cs"/>
      </a:defRPr>
    </a:lvl7pPr>
    <a:lvl8pPr marL="4072855" algn="l" defTabSz="1163674" rtl="0" eaLnBrk="1" latinLnBrk="0" hangingPunct="1">
      <a:defRPr sz="1600" kern="1200">
        <a:solidFill>
          <a:schemeClr val="tx1"/>
        </a:solidFill>
        <a:latin typeface="+mn-lt"/>
        <a:ea typeface="+mn-ea"/>
        <a:cs typeface="+mn-cs"/>
      </a:defRPr>
    </a:lvl8pPr>
    <a:lvl9pPr marL="4654692" algn="l" defTabSz="1163674"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600">
                <a:solidFill>
                  <a:schemeClr val="tx1"/>
                </a:solidFill>
                <a:latin typeface="Calibri" pitchFamily="34" charset="0"/>
              </a:defRPr>
            </a:lvl1pPr>
            <a:lvl2pPr marL="757066" indent="-291179" eaLnBrk="0" hangingPunct="0">
              <a:spcBef>
                <a:spcPct val="30000"/>
              </a:spcBef>
              <a:defRPr sz="1600">
                <a:solidFill>
                  <a:schemeClr val="tx1"/>
                </a:solidFill>
                <a:latin typeface="Calibri" pitchFamily="34" charset="0"/>
              </a:defRPr>
            </a:lvl2pPr>
            <a:lvl3pPr marL="1164717" indent="-232943" eaLnBrk="0" hangingPunct="0">
              <a:spcBef>
                <a:spcPct val="30000"/>
              </a:spcBef>
              <a:defRPr sz="1600">
                <a:solidFill>
                  <a:schemeClr val="tx1"/>
                </a:solidFill>
                <a:latin typeface="Calibri" pitchFamily="34" charset="0"/>
              </a:defRPr>
            </a:lvl3pPr>
            <a:lvl4pPr marL="1630604" indent="-232943" eaLnBrk="0" hangingPunct="0">
              <a:spcBef>
                <a:spcPct val="30000"/>
              </a:spcBef>
              <a:defRPr sz="1600">
                <a:solidFill>
                  <a:schemeClr val="tx1"/>
                </a:solidFill>
                <a:latin typeface="Calibri" pitchFamily="34" charset="0"/>
              </a:defRPr>
            </a:lvl4pPr>
            <a:lvl5pPr marL="2096491" indent="-232943" eaLnBrk="0" hangingPunct="0">
              <a:spcBef>
                <a:spcPct val="30000"/>
              </a:spcBef>
              <a:defRPr sz="1600">
                <a:solidFill>
                  <a:schemeClr val="tx1"/>
                </a:solidFill>
                <a:latin typeface="Calibri" pitchFamily="34" charset="0"/>
              </a:defRPr>
            </a:lvl5pPr>
            <a:lvl6pPr marL="2562377" indent="-232943" defTabSz="4683133" eaLnBrk="0" fontAlgn="base" hangingPunct="0">
              <a:spcBef>
                <a:spcPct val="30000"/>
              </a:spcBef>
              <a:spcAft>
                <a:spcPct val="0"/>
              </a:spcAft>
              <a:defRPr sz="1600">
                <a:solidFill>
                  <a:schemeClr val="tx1"/>
                </a:solidFill>
                <a:latin typeface="Calibri" pitchFamily="34" charset="0"/>
              </a:defRPr>
            </a:lvl6pPr>
            <a:lvl7pPr marL="3028264" indent="-232943" defTabSz="4683133" eaLnBrk="0" fontAlgn="base" hangingPunct="0">
              <a:spcBef>
                <a:spcPct val="30000"/>
              </a:spcBef>
              <a:spcAft>
                <a:spcPct val="0"/>
              </a:spcAft>
              <a:defRPr sz="1600">
                <a:solidFill>
                  <a:schemeClr val="tx1"/>
                </a:solidFill>
                <a:latin typeface="Calibri" pitchFamily="34" charset="0"/>
              </a:defRPr>
            </a:lvl7pPr>
            <a:lvl8pPr marL="3494151" indent="-232943" defTabSz="4683133" eaLnBrk="0" fontAlgn="base" hangingPunct="0">
              <a:spcBef>
                <a:spcPct val="30000"/>
              </a:spcBef>
              <a:spcAft>
                <a:spcPct val="0"/>
              </a:spcAft>
              <a:defRPr sz="1600">
                <a:solidFill>
                  <a:schemeClr val="tx1"/>
                </a:solidFill>
                <a:latin typeface="Calibri" pitchFamily="34" charset="0"/>
              </a:defRPr>
            </a:lvl8pPr>
            <a:lvl9pPr marL="3960038" indent="-232943" defTabSz="4683133" eaLnBrk="0" fontAlgn="base" hangingPunct="0">
              <a:spcBef>
                <a:spcPct val="30000"/>
              </a:spcBef>
              <a:spcAft>
                <a:spcPct val="0"/>
              </a:spcAft>
              <a:defRPr sz="1600">
                <a:solidFill>
                  <a:schemeClr val="tx1"/>
                </a:solidFill>
                <a:latin typeface="Calibri" pitchFamily="34" charset="0"/>
              </a:defRPr>
            </a:lvl9pPr>
          </a:lstStyle>
          <a:p>
            <a:pPr defTabSz="4683133" eaLnBrk="1" hangingPunct="1">
              <a:spcBef>
                <a:spcPct val="0"/>
              </a:spcBef>
            </a:pPr>
            <a:fld id="{A4ECFABB-215A-44D8-BE70-787466DC1AAB}" type="slidenum">
              <a:rPr lang="en-US" altLang="en-US" sz="1200"/>
              <a:pPr defTabSz="4683133" eaLnBrk="1" hangingPunct="1">
                <a:spcBef>
                  <a:spcPct val="0"/>
                </a:spcBef>
              </a:pPr>
              <a:t>1</a:t>
            </a:fld>
            <a:endParaRPr lang="en-US" altLang="en-US" sz="1200"/>
          </a:p>
        </p:txBody>
      </p:sp>
    </p:spTree>
    <p:extLst>
      <p:ext uri="{BB962C8B-B14F-4D97-AF65-F5344CB8AC3E}">
        <p14:creationId xmlns:p14="http://schemas.microsoft.com/office/powerpoint/2010/main" val="2532252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5"/>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350" indent="0" algn="ctr">
              <a:buNone/>
              <a:defRPr>
                <a:solidFill>
                  <a:schemeClr val="tx1">
                    <a:tint val="75000"/>
                  </a:schemeClr>
                </a:solidFill>
              </a:defRPr>
            </a:lvl2pPr>
            <a:lvl3pPr marL="4388698" indent="0" algn="ctr">
              <a:buNone/>
              <a:defRPr>
                <a:solidFill>
                  <a:schemeClr val="tx1">
                    <a:tint val="75000"/>
                  </a:schemeClr>
                </a:solidFill>
              </a:defRPr>
            </a:lvl3pPr>
            <a:lvl4pPr marL="6583046" indent="0" algn="ctr">
              <a:buNone/>
              <a:defRPr>
                <a:solidFill>
                  <a:schemeClr val="tx1">
                    <a:tint val="75000"/>
                  </a:schemeClr>
                </a:solidFill>
              </a:defRPr>
            </a:lvl4pPr>
            <a:lvl5pPr marL="8777396" indent="0" algn="ctr">
              <a:buNone/>
              <a:defRPr>
                <a:solidFill>
                  <a:schemeClr val="tx1">
                    <a:tint val="75000"/>
                  </a:schemeClr>
                </a:solidFill>
              </a:defRPr>
            </a:lvl5pPr>
            <a:lvl6pPr marL="10971745" indent="0" algn="ctr">
              <a:buNone/>
              <a:defRPr>
                <a:solidFill>
                  <a:schemeClr val="tx1">
                    <a:tint val="75000"/>
                  </a:schemeClr>
                </a:solidFill>
              </a:defRPr>
            </a:lvl6pPr>
            <a:lvl7pPr marL="13166093" indent="0" algn="ctr">
              <a:buNone/>
              <a:defRPr>
                <a:solidFill>
                  <a:schemeClr val="tx1">
                    <a:tint val="75000"/>
                  </a:schemeClr>
                </a:solidFill>
              </a:defRPr>
            </a:lvl7pPr>
            <a:lvl8pPr marL="15360442" indent="0" algn="ctr">
              <a:buNone/>
              <a:defRPr>
                <a:solidFill>
                  <a:schemeClr val="tx1">
                    <a:tint val="75000"/>
                  </a:schemeClr>
                </a:solidFill>
              </a:defRPr>
            </a:lvl8pPr>
            <a:lvl9pPr marL="1755479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F82AEEFF-D598-46A7-AEA6-0C8809D48B36}" type="datetimeFigureOut">
              <a:rPr lang="en-US"/>
              <a:pPr>
                <a:defRPr/>
              </a:pPr>
              <a:t>10/9/2017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A839EFE-77EE-46B2-BDDF-21B08E0250B6}" type="slidenum">
              <a:rPr lang="en-US"/>
              <a:pPr>
                <a:defRPr/>
              </a:pPr>
              <a:t>‹#›</a:t>
            </a:fld>
            <a:endParaRPr lang="en-US"/>
          </a:p>
        </p:txBody>
      </p:sp>
    </p:spTree>
    <p:extLst>
      <p:ext uri="{BB962C8B-B14F-4D97-AF65-F5344CB8AC3E}">
        <p14:creationId xmlns:p14="http://schemas.microsoft.com/office/powerpoint/2010/main" val="92140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92A705-B5BD-4011-AD0C-E38C652C7519}" type="datetimeFigureOut">
              <a:rPr lang="en-US"/>
              <a:pPr>
                <a:defRPr/>
              </a:pPr>
              <a:t>10/9/2017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31BF2E-4E1B-4C8F-BE65-A8E81706FF65}" type="slidenum">
              <a:rPr lang="en-US"/>
              <a:pPr>
                <a:defRPr/>
              </a:pPr>
              <a:t>‹#›</a:t>
            </a:fld>
            <a:endParaRPr lang="en-US"/>
          </a:p>
        </p:txBody>
      </p:sp>
    </p:spTree>
    <p:extLst>
      <p:ext uri="{BB962C8B-B14F-4D97-AF65-F5344CB8AC3E}">
        <p14:creationId xmlns:p14="http://schemas.microsoft.com/office/powerpoint/2010/main" val="2831400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201322" y="7033265"/>
            <a:ext cx="55298343" cy="14979396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291067" y="7033265"/>
            <a:ext cx="165178736" cy="1497939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2E63D67-3A2E-4510-914D-2B2F2568AF45}" type="datetimeFigureOut">
              <a:rPr lang="en-US"/>
              <a:pPr>
                <a:defRPr/>
              </a:pPr>
              <a:t>10/9/2017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DB2CAA-F3FF-43EA-8F49-8487A36D42CE}" type="slidenum">
              <a:rPr lang="en-US"/>
              <a:pPr>
                <a:defRPr/>
              </a:pPr>
              <a:t>‹#›</a:t>
            </a:fld>
            <a:endParaRPr lang="en-US"/>
          </a:p>
        </p:txBody>
      </p:sp>
    </p:spTree>
    <p:extLst>
      <p:ext uri="{BB962C8B-B14F-4D97-AF65-F5344CB8AC3E}">
        <p14:creationId xmlns:p14="http://schemas.microsoft.com/office/powerpoint/2010/main" val="1369666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C7217EE-D031-489C-AEAD-B9C504D2D117}" type="datetimeFigureOut">
              <a:rPr lang="en-US"/>
              <a:pPr>
                <a:defRPr/>
              </a:pPr>
              <a:t>10/9/2017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742D07-10C2-4F0C-B32C-7066A08DBF69}" type="slidenum">
              <a:rPr lang="en-US"/>
              <a:pPr>
                <a:defRPr/>
              </a:pPr>
              <a:t>‹#›</a:t>
            </a:fld>
            <a:endParaRPr lang="en-US"/>
          </a:p>
        </p:txBody>
      </p:sp>
    </p:spTree>
    <p:extLst>
      <p:ext uri="{BB962C8B-B14F-4D97-AF65-F5344CB8AC3E}">
        <p14:creationId xmlns:p14="http://schemas.microsoft.com/office/powerpoint/2010/main" val="4261378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4"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4" y="13952227"/>
            <a:ext cx="37307520" cy="7200896"/>
          </a:xfrm>
        </p:spPr>
        <p:txBody>
          <a:bodyPr anchor="b"/>
          <a:lstStyle>
            <a:lvl1pPr marL="0" indent="0">
              <a:buNone/>
              <a:defRPr sz="9600">
                <a:solidFill>
                  <a:schemeClr val="tx1">
                    <a:tint val="75000"/>
                  </a:schemeClr>
                </a:solidFill>
              </a:defRPr>
            </a:lvl1pPr>
            <a:lvl2pPr marL="2194350" indent="0">
              <a:buNone/>
              <a:defRPr sz="8600">
                <a:solidFill>
                  <a:schemeClr val="tx1">
                    <a:tint val="75000"/>
                  </a:schemeClr>
                </a:solidFill>
              </a:defRPr>
            </a:lvl2pPr>
            <a:lvl3pPr marL="4388698" indent="0">
              <a:buNone/>
              <a:defRPr sz="7700">
                <a:solidFill>
                  <a:schemeClr val="tx1">
                    <a:tint val="75000"/>
                  </a:schemeClr>
                </a:solidFill>
              </a:defRPr>
            </a:lvl3pPr>
            <a:lvl4pPr marL="6583046" indent="0">
              <a:buNone/>
              <a:defRPr sz="6700">
                <a:solidFill>
                  <a:schemeClr val="tx1">
                    <a:tint val="75000"/>
                  </a:schemeClr>
                </a:solidFill>
              </a:defRPr>
            </a:lvl4pPr>
            <a:lvl5pPr marL="8777396" indent="0">
              <a:buNone/>
              <a:defRPr sz="6700">
                <a:solidFill>
                  <a:schemeClr val="tx1">
                    <a:tint val="75000"/>
                  </a:schemeClr>
                </a:solidFill>
              </a:defRPr>
            </a:lvl5pPr>
            <a:lvl6pPr marL="10971745" indent="0">
              <a:buNone/>
              <a:defRPr sz="6700">
                <a:solidFill>
                  <a:schemeClr val="tx1">
                    <a:tint val="75000"/>
                  </a:schemeClr>
                </a:solidFill>
              </a:defRPr>
            </a:lvl6pPr>
            <a:lvl7pPr marL="13166093" indent="0">
              <a:buNone/>
              <a:defRPr sz="6700">
                <a:solidFill>
                  <a:schemeClr val="tx1">
                    <a:tint val="75000"/>
                  </a:schemeClr>
                </a:solidFill>
              </a:defRPr>
            </a:lvl7pPr>
            <a:lvl8pPr marL="15360442" indent="0">
              <a:buNone/>
              <a:defRPr sz="6700">
                <a:solidFill>
                  <a:schemeClr val="tx1">
                    <a:tint val="75000"/>
                  </a:schemeClr>
                </a:solidFill>
              </a:defRPr>
            </a:lvl8pPr>
            <a:lvl9pPr marL="17554792"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ADBD6CE-7A5A-4481-A917-1CFAEB9A6931}" type="datetimeFigureOut">
              <a:rPr lang="en-US"/>
              <a:pPr>
                <a:defRPr/>
              </a:pPr>
              <a:t>10/9/2017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AFB3D9-D9D4-43BA-B7C0-F979450CDDAE}" type="slidenum">
              <a:rPr lang="en-US"/>
              <a:pPr>
                <a:defRPr/>
              </a:pPr>
              <a:t>‹#›</a:t>
            </a:fld>
            <a:endParaRPr lang="en-US"/>
          </a:p>
        </p:txBody>
      </p:sp>
    </p:spTree>
    <p:extLst>
      <p:ext uri="{BB962C8B-B14F-4D97-AF65-F5344CB8AC3E}">
        <p14:creationId xmlns:p14="http://schemas.microsoft.com/office/powerpoint/2010/main" val="3352852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2291065" y="40965120"/>
            <a:ext cx="110238537" cy="1158621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3261125" y="40965120"/>
            <a:ext cx="110238544" cy="1158621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B47F6BC-19EC-4364-A507-84FB431F8A45}" type="datetimeFigureOut">
              <a:rPr lang="en-US"/>
              <a:pPr>
                <a:defRPr/>
              </a:pPr>
              <a:t>10/9/2017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B052D81-3BE2-4D41-A4AF-32A67A6699EA}" type="slidenum">
              <a:rPr lang="en-US"/>
              <a:pPr>
                <a:defRPr/>
              </a:pPr>
              <a:t>‹#›</a:t>
            </a:fld>
            <a:endParaRPr lang="en-US"/>
          </a:p>
        </p:txBody>
      </p:sp>
    </p:spTree>
    <p:extLst>
      <p:ext uri="{BB962C8B-B14F-4D97-AF65-F5344CB8AC3E}">
        <p14:creationId xmlns:p14="http://schemas.microsoft.com/office/powerpoint/2010/main" val="3041095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1" y="7368543"/>
            <a:ext cx="19392903" cy="3070858"/>
          </a:xfrm>
        </p:spPr>
        <p:txBody>
          <a:bodyPr anchor="b"/>
          <a:lstStyle>
            <a:lvl1pPr marL="0" indent="0">
              <a:buNone/>
              <a:defRPr sz="11500" b="1"/>
            </a:lvl1pPr>
            <a:lvl2pPr marL="2194350" indent="0">
              <a:buNone/>
              <a:defRPr sz="9600" b="1"/>
            </a:lvl2pPr>
            <a:lvl3pPr marL="4388698" indent="0">
              <a:buNone/>
              <a:defRPr sz="8600" b="1"/>
            </a:lvl3pPr>
            <a:lvl4pPr marL="6583046" indent="0">
              <a:buNone/>
              <a:defRPr sz="7700" b="1"/>
            </a:lvl4pPr>
            <a:lvl5pPr marL="8777396" indent="0">
              <a:buNone/>
              <a:defRPr sz="7700" b="1"/>
            </a:lvl5pPr>
            <a:lvl6pPr marL="10971745" indent="0">
              <a:buNone/>
              <a:defRPr sz="7700" b="1"/>
            </a:lvl6pPr>
            <a:lvl7pPr marL="13166093" indent="0">
              <a:buNone/>
              <a:defRPr sz="7700" b="1"/>
            </a:lvl7pPr>
            <a:lvl8pPr marL="15360442" indent="0">
              <a:buNone/>
              <a:defRPr sz="7700" b="1"/>
            </a:lvl8pPr>
            <a:lvl9pPr marL="17554792"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1" y="10439401"/>
            <a:ext cx="19392903"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5" y="7368543"/>
            <a:ext cx="19400521" cy="3070858"/>
          </a:xfrm>
        </p:spPr>
        <p:txBody>
          <a:bodyPr anchor="b"/>
          <a:lstStyle>
            <a:lvl1pPr marL="0" indent="0">
              <a:buNone/>
              <a:defRPr sz="11500" b="1"/>
            </a:lvl1pPr>
            <a:lvl2pPr marL="2194350" indent="0">
              <a:buNone/>
              <a:defRPr sz="9600" b="1"/>
            </a:lvl2pPr>
            <a:lvl3pPr marL="4388698" indent="0">
              <a:buNone/>
              <a:defRPr sz="8600" b="1"/>
            </a:lvl3pPr>
            <a:lvl4pPr marL="6583046" indent="0">
              <a:buNone/>
              <a:defRPr sz="7700" b="1"/>
            </a:lvl4pPr>
            <a:lvl5pPr marL="8777396" indent="0">
              <a:buNone/>
              <a:defRPr sz="7700" b="1"/>
            </a:lvl5pPr>
            <a:lvl6pPr marL="10971745" indent="0">
              <a:buNone/>
              <a:defRPr sz="7700" b="1"/>
            </a:lvl6pPr>
            <a:lvl7pPr marL="13166093" indent="0">
              <a:buNone/>
              <a:defRPr sz="7700" b="1"/>
            </a:lvl7pPr>
            <a:lvl8pPr marL="15360442" indent="0">
              <a:buNone/>
              <a:defRPr sz="7700" b="1"/>
            </a:lvl8pPr>
            <a:lvl9pPr marL="17554792"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5" y="10439401"/>
            <a:ext cx="19400521"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F106442-25EB-4A46-9CB8-B80E7D3C8F17}" type="datetimeFigureOut">
              <a:rPr lang="en-US"/>
              <a:pPr>
                <a:defRPr/>
              </a:pPr>
              <a:t>10/9/2017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78B7C27-F1F0-48DC-960C-FC998695ED2C}" type="slidenum">
              <a:rPr lang="en-US"/>
              <a:pPr>
                <a:defRPr/>
              </a:pPr>
              <a:t>‹#›</a:t>
            </a:fld>
            <a:endParaRPr lang="en-US"/>
          </a:p>
        </p:txBody>
      </p:sp>
    </p:spTree>
    <p:extLst>
      <p:ext uri="{BB962C8B-B14F-4D97-AF65-F5344CB8AC3E}">
        <p14:creationId xmlns:p14="http://schemas.microsoft.com/office/powerpoint/2010/main" val="3981309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50CA672-7848-44F3-9385-E54D81F5E1DC}" type="datetimeFigureOut">
              <a:rPr lang="en-US"/>
              <a:pPr>
                <a:defRPr/>
              </a:pPr>
              <a:t>10/9/2017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B857366-A19B-40DE-8BFE-64DB6227324D}" type="slidenum">
              <a:rPr lang="en-US"/>
              <a:pPr>
                <a:defRPr/>
              </a:pPr>
              <a:t>‹#›</a:t>
            </a:fld>
            <a:endParaRPr lang="en-US"/>
          </a:p>
        </p:txBody>
      </p:sp>
    </p:spTree>
    <p:extLst>
      <p:ext uri="{BB962C8B-B14F-4D97-AF65-F5344CB8AC3E}">
        <p14:creationId xmlns:p14="http://schemas.microsoft.com/office/powerpoint/2010/main" val="127495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D777D6-3964-4E01-A983-ACFBDF9A21E8}" type="datetimeFigureOut">
              <a:rPr lang="en-US"/>
              <a:pPr>
                <a:defRPr/>
              </a:pPr>
              <a:t>10/9/2017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72911BA-6AD8-4E01-91C4-3CBD7C00EA5B}" type="slidenum">
              <a:rPr lang="en-US"/>
              <a:pPr>
                <a:defRPr/>
              </a:pPr>
              <a:t>‹#›</a:t>
            </a:fld>
            <a:endParaRPr lang="en-US"/>
          </a:p>
        </p:txBody>
      </p:sp>
    </p:spTree>
    <p:extLst>
      <p:ext uri="{BB962C8B-B14F-4D97-AF65-F5344CB8AC3E}">
        <p14:creationId xmlns:p14="http://schemas.microsoft.com/office/powerpoint/2010/main" val="1965719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5" y="1310640"/>
            <a:ext cx="14439904"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1" y="1310643"/>
            <a:ext cx="24536400" cy="28094944"/>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5" y="6888483"/>
            <a:ext cx="14439904" cy="22517104"/>
          </a:xfrm>
        </p:spPr>
        <p:txBody>
          <a:bodyPr/>
          <a:lstStyle>
            <a:lvl1pPr marL="0" indent="0">
              <a:buNone/>
              <a:defRPr sz="6700"/>
            </a:lvl1pPr>
            <a:lvl2pPr marL="2194350" indent="0">
              <a:buNone/>
              <a:defRPr sz="5800"/>
            </a:lvl2pPr>
            <a:lvl3pPr marL="4388698" indent="0">
              <a:buNone/>
              <a:defRPr sz="4900"/>
            </a:lvl3pPr>
            <a:lvl4pPr marL="6583046" indent="0">
              <a:buNone/>
              <a:defRPr sz="4300"/>
            </a:lvl4pPr>
            <a:lvl5pPr marL="8777396" indent="0">
              <a:buNone/>
              <a:defRPr sz="4300"/>
            </a:lvl5pPr>
            <a:lvl6pPr marL="10971745" indent="0">
              <a:buNone/>
              <a:defRPr sz="4300"/>
            </a:lvl6pPr>
            <a:lvl7pPr marL="13166093" indent="0">
              <a:buNone/>
              <a:defRPr sz="4300"/>
            </a:lvl7pPr>
            <a:lvl8pPr marL="15360442" indent="0">
              <a:buNone/>
              <a:defRPr sz="4300"/>
            </a:lvl8pPr>
            <a:lvl9pPr marL="17554792" indent="0">
              <a:buNone/>
              <a:defRPr sz="4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0CA9126-705A-4364-8931-6D4A78DFFC4B}" type="datetimeFigureOut">
              <a:rPr lang="en-US"/>
              <a:pPr>
                <a:defRPr/>
              </a:pPr>
              <a:t>10/9/2017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76D6B1-DD9A-4ECE-A2DA-F699EF775BFF}" type="slidenum">
              <a:rPr lang="en-US"/>
              <a:pPr>
                <a:defRPr/>
              </a:pPr>
              <a:t>‹#›</a:t>
            </a:fld>
            <a:endParaRPr lang="en-US"/>
          </a:p>
        </p:txBody>
      </p:sp>
    </p:spTree>
    <p:extLst>
      <p:ext uri="{BB962C8B-B14F-4D97-AF65-F5344CB8AC3E}">
        <p14:creationId xmlns:p14="http://schemas.microsoft.com/office/powerpoint/2010/main" val="961811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2"/>
            <a:ext cx="26334720" cy="2720344"/>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3" y="2941320"/>
            <a:ext cx="26334720" cy="19751040"/>
          </a:xfrm>
        </p:spPr>
        <p:txBody>
          <a:bodyPr rtlCol="0">
            <a:normAutofit/>
          </a:bodyPr>
          <a:lstStyle>
            <a:lvl1pPr marL="0" indent="0">
              <a:buNone/>
              <a:defRPr sz="15400"/>
            </a:lvl1pPr>
            <a:lvl2pPr marL="2194350" indent="0">
              <a:buNone/>
              <a:defRPr sz="13400"/>
            </a:lvl2pPr>
            <a:lvl3pPr marL="4388698" indent="0">
              <a:buNone/>
              <a:defRPr sz="11500"/>
            </a:lvl3pPr>
            <a:lvl4pPr marL="6583046" indent="0">
              <a:buNone/>
              <a:defRPr sz="9600"/>
            </a:lvl4pPr>
            <a:lvl5pPr marL="8777396" indent="0">
              <a:buNone/>
              <a:defRPr sz="9600"/>
            </a:lvl5pPr>
            <a:lvl6pPr marL="10971745" indent="0">
              <a:buNone/>
              <a:defRPr sz="9600"/>
            </a:lvl6pPr>
            <a:lvl7pPr marL="13166093" indent="0">
              <a:buNone/>
              <a:defRPr sz="9600"/>
            </a:lvl7pPr>
            <a:lvl8pPr marL="15360442" indent="0">
              <a:buNone/>
              <a:defRPr sz="9600"/>
            </a:lvl8pPr>
            <a:lvl9pPr marL="17554792" indent="0">
              <a:buNone/>
              <a:defRPr sz="9600"/>
            </a:lvl9pPr>
          </a:lstStyle>
          <a:p>
            <a:pPr lvl="0"/>
            <a:endParaRPr lang="en-US" noProof="0" dirty="0"/>
          </a:p>
        </p:txBody>
      </p:sp>
      <p:sp>
        <p:nvSpPr>
          <p:cNvPr id="4" name="Text Placeholder 3"/>
          <p:cNvSpPr>
            <a:spLocks noGrp="1"/>
          </p:cNvSpPr>
          <p:nvPr>
            <p:ph type="body" sz="half" idx="2"/>
          </p:nvPr>
        </p:nvSpPr>
        <p:spPr>
          <a:xfrm>
            <a:off x="8602983" y="25763226"/>
            <a:ext cx="26334720" cy="3863336"/>
          </a:xfrm>
        </p:spPr>
        <p:txBody>
          <a:bodyPr/>
          <a:lstStyle>
            <a:lvl1pPr marL="0" indent="0">
              <a:buNone/>
              <a:defRPr sz="6700"/>
            </a:lvl1pPr>
            <a:lvl2pPr marL="2194350" indent="0">
              <a:buNone/>
              <a:defRPr sz="5800"/>
            </a:lvl2pPr>
            <a:lvl3pPr marL="4388698" indent="0">
              <a:buNone/>
              <a:defRPr sz="4900"/>
            </a:lvl3pPr>
            <a:lvl4pPr marL="6583046" indent="0">
              <a:buNone/>
              <a:defRPr sz="4300"/>
            </a:lvl4pPr>
            <a:lvl5pPr marL="8777396" indent="0">
              <a:buNone/>
              <a:defRPr sz="4300"/>
            </a:lvl5pPr>
            <a:lvl6pPr marL="10971745" indent="0">
              <a:buNone/>
              <a:defRPr sz="4300"/>
            </a:lvl6pPr>
            <a:lvl7pPr marL="13166093" indent="0">
              <a:buNone/>
              <a:defRPr sz="4300"/>
            </a:lvl7pPr>
            <a:lvl8pPr marL="15360442" indent="0">
              <a:buNone/>
              <a:defRPr sz="4300"/>
            </a:lvl8pPr>
            <a:lvl9pPr marL="17554792" indent="0">
              <a:buNone/>
              <a:defRPr sz="43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8F5FFFB-1424-43B1-AB14-19065E4996B2}" type="datetimeFigureOut">
              <a:rPr lang="en-US"/>
              <a:pPr>
                <a:defRPr/>
              </a:pPr>
              <a:t>10/9/2017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F58805-FB9B-4E65-AB54-63D7E0ABBDD8}" type="slidenum">
              <a:rPr lang="en-US"/>
              <a:pPr>
                <a:defRPr/>
              </a:pPr>
              <a:t>‹#›</a:t>
            </a:fld>
            <a:endParaRPr lang="en-US"/>
          </a:p>
        </p:txBody>
      </p:sp>
    </p:spTree>
    <p:extLst>
      <p:ext uri="{BB962C8B-B14F-4D97-AF65-F5344CB8AC3E}">
        <p14:creationId xmlns:p14="http://schemas.microsoft.com/office/powerpoint/2010/main" val="948130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94113" y="1317626"/>
            <a:ext cx="39502976"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69" tIns="219434" rIns="438869" bIns="219434"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2194113" y="7680326"/>
            <a:ext cx="39502976" cy="21725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69" tIns="219434" rIns="438869" bIns="21943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2194113" y="30509633"/>
            <a:ext cx="10242176" cy="1753659"/>
          </a:xfrm>
          <a:prstGeom prst="rect">
            <a:avLst/>
          </a:prstGeom>
        </p:spPr>
        <p:txBody>
          <a:bodyPr vert="horz" wrap="square" lIns="438869" tIns="219434" rIns="438869" bIns="219434" numCol="1" anchor="ctr" anchorCtr="0" compatLnSpc="1">
            <a:prstTxWarp prst="textNoShape">
              <a:avLst/>
            </a:prstTxWarp>
          </a:bodyPr>
          <a:lstStyle>
            <a:lvl1pPr defTabSz="4388016">
              <a:defRPr sz="5800">
                <a:solidFill>
                  <a:srgbClr val="898989"/>
                </a:solidFill>
                <a:cs typeface="Arial" charset="0"/>
              </a:defRPr>
            </a:lvl1pPr>
          </a:lstStyle>
          <a:p>
            <a:pPr>
              <a:defRPr/>
            </a:pPr>
            <a:fld id="{AB7E2940-FACA-459F-A3F2-23253A4BDA3A}" type="datetimeFigureOut">
              <a:rPr lang="en-US"/>
              <a:pPr>
                <a:defRPr/>
              </a:pPr>
              <a:t>10/9/2017</a:t>
            </a:fld>
            <a:endParaRPr lang="en-US"/>
          </a:p>
        </p:txBody>
      </p:sp>
      <p:sp>
        <p:nvSpPr>
          <p:cNvPr id="5" name="Footer Placeholder 4"/>
          <p:cNvSpPr>
            <a:spLocks noGrp="1"/>
          </p:cNvSpPr>
          <p:nvPr>
            <p:ph type="ftr" sz="quarter" idx="3"/>
          </p:nvPr>
        </p:nvSpPr>
        <p:spPr>
          <a:xfrm>
            <a:off x="14995713" y="30509633"/>
            <a:ext cx="13899776" cy="1753659"/>
          </a:xfrm>
          <a:prstGeom prst="rect">
            <a:avLst/>
          </a:prstGeom>
        </p:spPr>
        <p:txBody>
          <a:bodyPr vert="horz" wrap="square" lIns="438869" tIns="219434" rIns="438869" bIns="219434" numCol="1" anchor="ctr" anchorCtr="0" compatLnSpc="1">
            <a:prstTxWarp prst="textNoShape">
              <a:avLst/>
            </a:prstTxWarp>
          </a:bodyPr>
          <a:lstStyle>
            <a:lvl1pPr algn="ctr" defTabSz="4388016">
              <a:defRPr sz="5800">
                <a:solidFill>
                  <a:srgbClr val="898989"/>
                </a:solidFill>
                <a:cs typeface="Arial" charset="0"/>
              </a:defRPr>
            </a:lvl1pPr>
          </a:lstStyle>
          <a:p>
            <a:pPr>
              <a:defRPr/>
            </a:pPr>
            <a:endParaRPr lang="en-US"/>
          </a:p>
        </p:txBody>
      </p:sp>
      <p:sp>
        <p:nvSpPr>
          <p:cNvPr id="6" name="Slide Number Placeholder 5"/>
          <p:cNvSpPr>
            <a:spLocks noGrp="1"/>
          </p:cNvSpPr>
          <p:nvPr>
            <p:ph type="sldNum" sz="quarter" idx="4"/>
          </p:nvPr>
        </p:nvSpPr>
        <p:spPr>
          <a:xfrm>
            <a:off x="31454913" y="30509633"/>
            <a:ext cx="10242176" cy="1753659"/>
          </a:xfrm>
          <a:prstGeom prst="rect">
            <a:avLst/>
          </a:prstGeom>
        </p:spPr>
        <p:txBody>
          <a:bodyPr vert="horz" wrap="square" lIns="438869" tIns="219434" rIns="438869" bIns="219434" numCol="1" anchor="ctr" anchorCtr="0" compatLnSpc="1">
            <a:prstTxWarp prst="textNoShape">
              <a:avLst/>
            </a:prstTxWarp>
          </a:bodyPr>
          <a:lstStyle>
            <a:lvl1pPr algn="r" defTabSz="4388016">
              <a:defRPr sz="5800">
                <a:solidFill>
                  <a:srgbClr val="898989"/>
                </a:solidFill>
                <a:cs typeface="Arial" charset="0"/>
              </a:defRPr>
            </a:lvl1pPr>
          </a:lstStyle>
          <a:p>
            <a:pPr>
              <a:defRPr/>
            </a:pPr>
            <a:fld id="{DA7AD5B6-5DBB-423A-B129-4C53F92BE2B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6612" rtl="0" eaLnBrk="0" fontAlgn="base" hangingPunct="0">
        <a:spcBef>
          <a:spcPct val="0"/>
        </a:spcBef>
        <a:spcAft>
          <a:spcPct val="0"/>
        </a:spcAft>
        <a:defRPr sz="21100" kern="1200">
          <a:solidFill>
            <a:schemeClr val="tx1"/>
          </a:solidFill>
          <a:latin typeface="+mj-lt"/>
          <a:ea typeface="+mj-ea"/>
          <a:cs typeface="+mj-cs"/>
        </a:defRPr>
      </a:lvl1pPr>
      <a:lvl2pPr algn="ctr" defTabSz="4386612" rtl="0" eaLnBrk="0" fontAlgn="base" hangingPunct="0">
        <a:spcBef>
          <a:spcPct val="0"/>
        </a:spcBef>
        <a:spcAft>
          <a:spcPct val="0"/>
        </a:spcAft>
        <a:defRPr sz="21100">
          <a:solidFill>
            <a:schemeClr val="tx1"/>
          </a:solidFill>
          <a:latin typeface="Calibri" pitchFamily="34" charset="0"/>
        </a:defRPr>
      </a:lvl2pPr>
      <a:lvl3pPr algn="ctr" defTabSz="4386612" rtl="0" eaLnBrk="0" fontAlgn="base" hangingPunct="0">
        <a:spcBef>
          <a:spcPct val="0"/>
        </a:spcBef>
        <a:spcAft>
          <a:spcPct val="0"/>
        </a:spcAft>
        <a:defRPr sz="21100">
          <a:solidFill>
            <a:schemeClr val="tx1"/>
          </a:solidFill>
          <a:latin typeface="Calibri" pitchFamily="34" charset="0"/>
        </a:defRPr>
      </a:lvl3pPr>
      <a:lvl4pPr algn="ctr" defTabSz="4386612" rtl="0" eaLnBrk="0" fontAlgn="base" hangingPunct="0">
        <a:spcBef>
          <a:spcPct val="0"/>
        </a:spcBef>
        <a:spcAft>
          <a:spcPct val="0"/>
        </a:spcAft>
        <a:defRPr sz="21100">
          <a:solidFill>
            <a:schemeClr val="tx1"/>
          </a:solidFill>
          <a:latin typeface="Calibri" pitchFamily="34" charset="0"/>
        </a:defRPr>
      </a:lvl4pPr>
      <a:lvl5pPr algn="ctr" defTabSz="4386612" rtl="0" eaLnBrk="0" fontAlgn="base" hangingPunct="0">
        <a:spcBef>
          <a:spcPct val="0"/>
        </a:spcBef>
        <a:spcAft>
          <a:spcPct val="0"/>
        </a:spcAft>
        <a:defRPr sz="21100">
          <a:solidFill>
            <a:schemeClr val="tx1"/>
          </a:solidFill>
          <a:latin typeface="Calibri" pitchFamily="34" charset="0"/>
        </a:defRPr>
      </a:lvl5pPr>
      <a:lvl6pPr marL="581837" algn="ctr" defTabSz="4388016" rtl="0" fontAlgn="base">
        <a:spcBef>
          <a:spcPct val="0"/>
        </a:spcBef>
        <a:spcAft>
          <a:spcPct val="0"/>
        </a:spcAft>
        <a:defRPr sz="21100">
          <a:solidFill>
            <a:schemeClr val="tx1"/>
          </a:solidFill>
          <a:latin typeface="Calibri" pitchFamily="34" charset="0"/>
        </a:defRPr>
      </a:lvl6pPr>
      <a:lvl7pPr marL="1163674" algn="ctr" defTabSz="4388016" rtl="0" fontAlgn="base">
        <a:spcBef>
          <a:spcPct val="0"/>
        </a:spcBef>
        <a:spcAft>
          <a:spcPct val="0"/>
        </a:spcAft>
        <a:defRPr sz="21100">
          <a:solidFill>
            <a:schemeClr val="tx1"/>
          </a:solidFill>
          <a:latin typeface="Calibri" pitchFamily="34" charset="0"/>
        </a:defRPr>
      </a:lvl7pPr>
      <a:lvl8pPr marL="1745509" algn="ctr" defTabSz="4388016" rtl="0" fontAlgn="base">
        <a:spcBef>
          <a:spcPct val="0"/>
        </a:spcBef>
        <a:spcAft>
          <a:spcPct val="0"/>
        </a:spcAft>
        <a:defRPr sz="21100">
          <a:solidFill>
            <a:schemeClr val="tx1"/>
          </a:solidFill>
          <a:latin typeface="Calibri" pitchFamily="34" charset="0"/>
        </a:defRPr>
      </a:lvl8pPr>
      <a:lvl9pPr marL="2327346" algn="ctr" defTabSz="4388016" rtl="0" fontAlgn="base">
        <a:spcBef>
          <a:spcPct val="0"/>
        </a:spcBef>
        <a:spcAft>
          <a:spcPct val="0"/>
        </a:spcAft>
        <a:defRPr sz="21100">
          <a:solidFill>
            <a:schemeClr val="tx1"/>
          </a:solidFill>
          <a:latin typeface="Calibri" pitchFamily="34" charset="0"/>
        </a:defRPr>
      </a:lvl9pPr>
    </p:titleStyle>
    <p:bodyStyle>
      <a:lvl1pPr marL="872777" indent="-872777" algn="l" defTabSz="4386612" rtl="0" eaLnBrk="0" fontAlgn="base" hangingPunct="0">
        <a:spcBef>
          <a:spcPct val="20000"/>
        </a:spcBef>
        <a:spcAft>
          <a:spcPct val="0"/>
        </a:spcAft>
        <a:buFont typeface="Arial" charset="0"/>
        <a:buChar char="•"/>
        <a:defRPr sz="15400" kern="1200">
          <a:solidFill>
            <a:schemeClr val="tx1"/>
          </a:solidFill>
          <a:latin typeface="+mn-lt"/>
          <a:ea typeface="+mn-ea"/>
          <a:cs typeface="+mn-cs"/>
        </a:defRPr>
      </a:lvl1pPr>
      <a:lvl2pPr marL="1571302" indent="625793" algn="l" defTabSz="4386612" rtl="0" eaLnBrk="0" fontAlgn="base" hangingPunct="0">
        <a:spcBef>
          <a:spcPct val="20000"/>
        </a:spcBef>
        <a:spcAft>
          <a:spcPct val="0"/>
        </a:spcAft>
        <a:buFont typeface="Arial" charset="0"/>
        <a:buChar char="–"/>
        <a:defRPr sz="13400" kern="1200">
          <a:solidFill>
            <a:schemeClr val="tx1"/>
          </a:solidFill>
          <a:latin typeface="+mn-lt"/>
          <a:ea typeface="+mn-ea"/>
          <a:cs typeface="+mn-cs"/>
        </a:defRPr>
      </a:lvl2pPr>
      <a:lvl3pPr marL="5483644" indent="-1095517" algn="l" defTabSz="4386612" rtl="0" eaLnBrk="0" fontAlgn="base" hangingPunct="0">
        <a:spcBef>
          <a:spcPct val="20000"/>
        </a:spcBef>
        <a:spcAft>
          <a:spcPct val="0"/>
        </a:spcAft>
        <a:buFont typeface="Arial" charset="0"/>
        <a:buChar char="•"/>
        <a:defRPr sz="11500" kern="1200">
          <a:solidFill>
            <a:schemeClr val="tx1"/>
          </a:solidFill>
          <a:latin typeface="+mn-lt"/>
          <a:ea typeface="+mn-ea"/>
          <a:cs typeface="+mn-cs"/>
        </a:defRPr>
      </a:lvl3pPr>
      <a:lvl4pPr marL="7677707" indent="-1095517" algn="l" defTabSz="4386612" rtl="0" eaLnBrk="0" fontAlgn="base" hangingPunct="0">
        <a:spcBef>
          <a:spcPct val="20000"/>
        </a:spcBef>
        <a:spcAft>
          <a:spcPct val="0"/>
        </a:spcAft>
        <a:buFont typeface="Arial" charset="0"/>
        <a:buChar char="–"/>
        <a:defRPr sz="9600" kern="1200">
          <a:solidFill>
            <a:schemeClr val="tx1"/>
          </a:solidFill>
          <a:latin typeface="+mn-lt"/>
          <a:ea typeface="+mn-ea"/>
          <a:cs typeface="+mn-cs"/>
        </a:defRPr>
      </a:lvl4pPr>
      <a:lvl5pPr marL="9871770" indent="-1095517" algn="l" defTabSz="4386612" rtl="0" eaLnBrk="0" fontAlgn="base" hangingPunct="0">
        <a:spcBef>
          <a:spcPct val="20000"/>
        </a:spcBef>
        <a:spcAft>
          <a:spcPct val="0"/>
        </a:spcAft>
        <a:buFont typeface="Arial" charset="0"/>
        <a:buChar char="»"/>
        <a:defRPr sz="9600" kern="1200">
          <a:solidFill>
            <a:schemeClr val="tx1"/>
          </a:solidFill>
          <a:latin typeface="+mn-lt"/>
          <a:ea typeface="+mn-ea"/>
          <a:cs typeface="+mn-cs"/>
        </a:defRPr>
      </a:lvl5pPr>
      <a:lvl6pPr marL="12068918" indent="-1097174" algn="l" defTabSz="4388698"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3268" indent="-1097174" algn="l" defTabSz="4388698"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7617" indent="-1097174" algn="l" defTabSz="4388698"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1965" indent="-1097174" algn="l" defTabSz="4388698"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8698" rtl="0" eaLnBrk="1" latinLnBrk="0" hangingPunct="1">
        <a:defRPr sz="8600" kern="1200">
          <a:solidFill>
            <a:schemeClr val="tx1"/>
          </a:solidFill>
          <a:latin typeface="+mn-lt"/>
          <a:ea typeface="+mn-ea"/>
          <a:cs typeface="+mn-cs"/>
        </a:defRPr>
      </a:lvl1pPr>
      <a:lvl2pPr marL="2194350" algn="l" defTabSz="4388698" rtl="0" eaLnBrk="1" latinLnBrk="0" hangingPunct="1">
        <a:defRPr sz="8600" kern="1200">
          <a:solidFill>
            <a:schemeClr val="tx1"/>
          </a:solidFill>
          <a:latin typeface="+mn-lt"/>
          <a:ea typeface="+mn-ea"/>
          <a:cs typeface="+mn-cs"/>
        </a:defRPr>
      </a:lvl2pPr>
      <a:lvl3pPr marL="4388698" algn="l" defTabSz="4388698" rtl="0" eaLnBrk="1" latinLnBrk="0" hangingPunct="1">
        <a:defRPr sz="8600" kern="1200">
          <a:solidFill>
            <a:schemeClr val="tx1"/>
          </a:solidFill>
          <a:latin typeface="+mn-lt"/>
          <a:ea typeface="+mn-ea"/>
          <a:cs typeface="+mn-cs"/>
        </a:defRPr>
      </a:lvl3pPr>
      <a:lvl4pPr marL="6583046" algn="l" defTabSz="4388698" rtl="0" eaLnBrk="1" latinLnBrk="0" hangingPunct="1">
        <a:defRPr sz="8600" kern="1200">
          <a:solidFill>
            <a:schemeClr val="tx1"/>
          </a:solidFill>
          <a:latin typeface="+mn-lt"/>
          <a:ea typeface="+mn-ea"/>
          <a:cs typeface="+mn-cs"/>
        </a:defRPr>
      </a:lvl4pPr>
      <a:lvl5pPr marL="8777396" algn="l" defTabSz="4388698" rtl="0" eaLnBrk="1" latinLnBrk="0" hangingPunct="1">
        <a:defRPr sz="8600" kern="1200">
          <a:solidFill>
            <a:schemeClr val="tx1"/>
          </a:solidFill>
          <a:latin typeface="+mn-lt"/>
          <a:ea typeface="+mn-ea"/>
          <a:cs typeface="+mn-cs"/>
        </a:defRPr>
      </a:lvl5pPr>
      <a:lvl6pPr marL="10971745" algn="l" defTabSz="4388698" rtl="0" eaLnBrk="1" latinLnBrk="0" hangingPunct="1">
        <a:defRPr sz="8600" kern="1200">
          <a:solidFill>
            <a:schemeClr val="tx1"/>
          </a:solidFill>
          <a:latin typeface="+mn-lt"/>
          <a:ea typeface="+mn-ea"/>
          <a:cs typeface="+mn-cs"/>
        </a:defRPr>
      </a:lvl6pPr>
      <a:lvl7pPr marL="13166093" algn="l" defTabSz="4388698" rtl="0" eaLnBrk="1" latinLnBrk="0" hangingPunct="1">
        <a:defRPr sz="8600" kern="1200">
          <a:solidFill>
            <a:schemeClr val="tx1"/>
          </a:solidFill>
          <a:latin typeface="+mn-lt"/>
          <a:ea typeface="+mn-ea"/>
          <a:cs typeface="+mn-cs"/>
        </a:defRPr>
      </a:lvl7pPr>
      <a:lvl8pPr marL="15360442" algn="l" defTabSz="4388698" rtl="0" eaLnBrk="1" latinLnBrk="0" hangingPunct="1">
        <a:defRPr sz="8600" kern="1200">
          <a:solidFill>
            <a:schemeClr val="tx1"/>
          </a:solidFill>
          <a:latin typeface="+mn-lt"/>
          <a:ea typeface="+mn-ea"/>
          <a:cs typeface="+mn-cs"/>
        </a:defRPr>
      </a:lvl8pPr>
      <a:lvl9pPr marL="17554792" algn="l" defTabSz="4388698"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 descr="\\rarusrafps01.na.jnj.com\HomeF$\FDefalco\My Pictures\Janssen\Janssen_Prof_RGB.jpg"/>
          <p:cNvPicPr>
            <a:picLocks noChangeAspect="1" noChangeArrowheads="1"/>
          </p:cNvPicPr>
          <p:nvPr/>
        </p:nvPicPr>
        <p:blipFill rotWithShape="1">
          <a:blip r:embed="rId3">
            <a:extLst>
              <a:ext uri="{28A0092B-C50C-407E-A947-70E740481C1C}">
                <a14:useLocalDpi xmlns:a14="http://schemas.microsoft.com/office/drawing/2010/main" val="0"/>
              </a:ext>
            </a:extLst>
          </a:blip>
          <a:srcRect t="20202" b="12902"/>
          <a:stretch/>
        </p:blipFill>
        <p:spPr bwMode="auto">
          <a:xfrm>
            <a:off x="3186025" y="2035242"/>
            <a:ext cx="4156723" cy="2085533"/>
          </a:xfrm>
          <a:prstGeom prst="rect">
            <a:avLst/>
          </a:prstGeom>
          <a:noFill/>
          <a:extLst>
            <a:ext uri="{909E8E84-426E-40DD-AFC4-6F175D3DCCD1}">
              <a14:hiddenFill xmlns:a14="http://schemas.microsoft.com/office/drawing/2010/main">
                <a:solidFill>
                  <a:srgbClr val="FFFFFF"/>
                </a:solidFill>
              </a14:hiddenFill>
            </a:ext>
          </a:extLst>
        </p:spPr>
      </p:pic>
      <p:sp>
        <p:nvSpPr>
          <p:cNvPr id="53" name="TextBox 52"/>
          <p:cNvSpPr txBox="1"/>
          <p:nvPr/>
        </p:nvSpPr>
        <p:spPr>
          <a:xfrm flipH="1">
            <a:off x="11573450" y="3276600"/>
            <a:ext cx="20887750" cy="38883366"/>
          </a:xfrm>
          <a:prstGeom prst="rect">
            <a:avLst/>
          </a:prstGeom>
          <a:noFill/>
        </p:spPr>
        <p:txBody>
          <a:bodyPr wrap="square" lIns="87277" tIns="43639" rIns="87277" bIns="43639">
            <a:spAutoFit/>
          </a:bodyPr>
          <a:lstStyle/>
          <a:p>
            <a:pPr>
              <a:defRPr/>
            </a:pPr>
            <a:r>
              <a:rPr lang="en-US" altLang="en-US" sz="2800" b="1" dirty="0">
                <a:latin typeface="Verdana" pitchFamily="34" charset="0"/>
              </a:rPr>
              <a:t>Table 1. Condition cohort descriptions and statistics</a:t>
            </a: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r>
              <a:rPr lang="en-US" altLang="en-US" sz="3000" b="1" dirty="0">
                <a:latin typeface="Verdana" pitchFamily="34" charset="0"/>
              </a:rPr>
              <a:t>Figure 1. Plots of covariate prevalence for 4 cohorts</a:t>
            </a: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altLang="en-US" sz="2800" b="1" dirty="0">
              <a:latin typeface="Verdana"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9091"/>
            <a:endParaRPr lang="en-US" altLang="en-US" sz="2400" dirty="0">
              <a:latin typeface="Verdana" pitchFamily="34" charset="0"/>
            </a:endParaRPr>
          </a:p>
          <a:p>
            <a:pPr marL="9091"/>
            <a:endParaRPr lang="en-US" altLang="en-US" sz="2400" dirty="0">
              <a:latin typeface="Verdana" pitchFamily="34" charset="0"/>
            </a:endParaRPr>
          </a:p>
          <a:p>
            <a:pPr marL="9091"/>
            <a:endParaRPr lang="en-US" altLang="en-US" sz="2400" dirty="0">
              <a:latin typeface="Verdana" pitchFamily="34" charset="0"/>
            </a:endParaRPr>
          </a:p>
          <a:p>
            <a:pPr marL="9091"/>
            <a:endParaRPr lang="en-US" altLang="en-US" sz="2400" dirty="0">
              <a:latin typeface="Verdana" pitchFamily="34" charset="0"/>
            </a:endParaRPr>
          </a:p>
          <a:p>
            <a:pPr marL="9091"/>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420571" indent="-411480">
              <a:buFont typeface="Wingdings" panose="05000000000000000000" pitchFamily="2" charset="2"/>
              <a:buChar char="q"/>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420571" indent="-411480">
              <a:buFont typeface="Wingdings" panose="05000000000000000000" pitchFamily="2" charset="2"/>
              <a:buChar char="q"/>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9091"/>
            <a:r>
              <a:rPr lang="en-US" sz="2800" b="1" dirty="0"/>
              <a:t>Cohort covariate prevalence plots with absolute standardized difference of mean (</a:t>
            </a:r>
            <a:r>
              <a:rPr lang="en-US" sz="2800" b="1" dirty="0" err="1"/>
              <a:t>aSMD</a:t>
            </a:r>
            <a:r>
              <a:rPr lang="en-US" sz="2800" b="1" dirty="0"/>
              <a:t>) comparisons</a:t>
            </a:r>
            <a:r>
              <a:rPr lang="en-US" sz="2800" dirty="0"/>
              <a:t>. The Y-Axis represents the prevalence of covariates in the target cohort and the X-Axis represents the prevalence of covariates in the comparator cohort. The covariates are colored based on vocabulary domain. The 45 degree line represents full covariate balance; that is, an </a:t>
            </a:r>
            <a:r>
              <a:rPr lang="en-US" sz="2800" dirty="0" err="1"/>
              <a:t>aSMD</a:t>
            </a:r>
            <a:r>
              <a:rPr lang="en-US" sz="2800" dirty="0"/>
              <a:t> of 0. Plot points that are light blue have an </a:t>
            </a:r>
            <a:r>
              <a:rPr lang="en-US" sz="2800" dirty="0" err="1"/>
              <a:t>aSMD</a:t>
            </a:r>
            <a:r>
              <a:rPr lang="en-US" sz="2800" dirty="0"/>
              <a:t> &lt; 0.1. Covariates further away from the 45 degree line have an </a:t>
            </a:r>
            <a:r>
              <a:rPr lang="en-US" sz="2800" dirty="0" err="1"/>
              <a:t>aSMD</a:t>
            </a:r>
            <a:r>
              <a:rPr lang="en-US" sz="2800" dirty="0"/>
              <a:t> &gt; 0.1, and thus should be reviewed before utilizing the target cohort as a representative subset of the broader diseased population. </a:t>
            </a:r>
          </a:p>
          <a:p>
            <a:pPr marL="420571" indent="-411480">
              <a:buFont typeface="Wingdings" panose="05000000000000000000" pitchFamily="2" charset="2"/>
              <a:buChar char="q"/>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9091"/>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420571" indent="-411480">
              <a:buFont typeface="Wingdings" panose="05000000000000000000" pitchFamily="2" charset="2"/>
              <a:buChar char="q"/>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9091"/>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420571" indent="-411480">
              <a:buFont typeface="Wingdings" panose="05000000000000000000" pitchFamily="2" charset="2"/>
              <a:buChar char="q"/>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420571" indent="-411480">
              <a:buFont typeface="Wingdings" panose="05000000000000000000" pitchFamily="2" charset="2"/>
              <a:buChar char="q"/>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420571" indent="-411480">
              <a:buFont typeface="Wingdings" panose="05000000000000000000" pitchFamily="2" charset="2"/>
              <a:buChar char="q"/>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420571" indent="-411480">
              <a:buFont typeface="Wingdings" panose="05000000000000000000" pitchFamily="2" charset="2"/>
              <a:buChar char="q"/>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endParaRPr lang="en-US" sz="1900" dirty="0">
              <a:latin typeface="Verdana" panose="020B0604030504040204" pitchFamily="34" charset="0"/>
              <a:ea typeface="Verdana" panose="020B0604030504040204" pitchFamily="34" charset="0"/>
              <a:cs typeface="Verdana" panose="020B0604030504040204" pitchFamily="34" charset="0"/>
            </a:endParaRPr>
          </a:p>
        </p:txBody>
      </p:sp>
      <p:sp>
        <p:nvSpPr>
          <p:cNvPr id="10" name="Content Placeholder 9"/>
          <p:cNvSpPr>
            <a:spLocks noGrp="1"/>
          </p:cNvSpPr>
          <p:nvPr>
            <p:ph sz="half" idx="2"/>
          </p:nvPr>
        </p:nvSpPr>
        <p:spPr>
          <a:xfrm>
            <a:off x="474742" y="2971800"/>
            <a:ext cx="11098708" cy="28775499"/>
          </a:xfrm>
          <a:ln w="0">
            <a:noFill/>
          </a:ln>
        </p:spPr>
        <p:txBody>
          <a:bodyPr/>
          <a:lstStyle/>
          <a:p>
            <a:pPr marL="0" indent="0" algn="just">
              <a:buNone/>
              <a:defRPr/>
            </a:pP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defRPr/>
            </a:pPr>
            <a:r>
              <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rPr>
              <a:t>BACKGROUND</a:t>
            </a:r>
          </a:p>
          <a:p>
            <a:pPr>
              <a:buFont typeface="Wingdings" panose="05000000000000000000" pitchFamily="2" charset="2"/>
              <a:buChar char="q"/>
            </a:pPr>
            <a:r>
              <a:rPr lang="en-US" sz="2800" dirty="0">
                <a:latin typeface="Verdana" panose="020B0604030504040204" pitchFamily="34" charset="0"/>
                <a:ea typeface="Verdana" panose="020B0604030504040204" pitchFamily="34" charset="0"/>
                <a:cs typeface="Verdana" panose="020B0604030504040204" pitchFamily="34" charset="0"/>
              </a:rPr>
              <a:t>Laboratory values provide valuable information for characterizing patients with a new condition diagnosis or drug use. However, studies using US administrative claims databases have found that organization- and patient-level factors can influence whether a laboratory test is ordered, received, and recorded in claims data. </a:t>
            </a:r>
          </a:p>
          <a:p>
            <a:pPr>
              <a:buFont typeface="Wingdings" panose="05000000000000000000" pitchFamily="2" charset="2"/>
              <a:buChar char="q"/>
            </a:pPr>
            <a:r>
              <a:rPr lang="en-US" sz="2800" dirty="0">
                <a:latin typeface="Verdana" panose="020B0604030504040204" pitchFamily="34" charset="0"/>
                <a:ea typeface="Verdana" panose="020B0604030504040204" pitchFamily="34" charset="0"/>
                <a:cs typeface="Verdana" panose="020B0604030504040204" pitchFamily="34" charset="0"/>
              </a:rPr>
              <a:t>Organizational-level factors influencing availability of lab test values include linkage of claims to specific national lab test providers, which excludes lab values obtained from other lab providers.(1)</a:t>
            </a:r>
          </a:p>
          <a:p>
            <a:pPr>
              <a:buFont typeface="Wingdings" panose="05000000000000000000" pitchFamily="2" charset="2"/>
              <a:buChar char="q"/>
            </a:pPr>
            <a:r>
              <a:rPr lang="en-US" sz="2800" dirty="0">
                <a:latin typeface="Verdana" panose="020B0604030504040204" pitchFamily="34" charset="0"/>
                <a:ea typeface="Verdana" panose="020B0604030504040204" pitchFamily="34" charset="0"/>
                <a:cs typeface="Verdana" panose="020B0604030504040204" pitchFamily="34" charset="0"/>
              </a:rPr>
              <a:t>Patients may be more likely to receive lab tests if they need diagnostic or monitoring work for disease risk factors, drug use, or other comorbidities(2-4) or if they exhibit health-seeking behaviors.(5) As a result, meaningful lab values may only be available for certain cohort subpopulations and may not accurately reflect true lab values of all patients in the clinical cohort.</a:t>
            </a:r>
          </a:p>
          <a:p>
            <a:pPr>
              <a:buFont typeface="Wingdings" panose="05000000000000000000" pitchFamily="2" charset="2"/>
              <a:buChar char="q"/>
            </a:pPr>
            <a:r>
              <a:rPr lang="en-US" sz="2800" dirty="0">
                <a:latin typeface="Verdana" panose="020B0604030504040204" pitchFamily="34" charset="0"/>
                <a:ea typeface="Verdana" panose="020B0604030504040204" pitchFamily="34" charset="0"/>
                <a:cs typeface="Verdana" panose="020B0604030504040204" pitchFamily="34" charset="0"/>
              </a:rPr>
              <a:t>This study provides a method for comparing and visualizing covariates of patients with and without lab tests ordered within claims-based clinical cohorts as well patients with and without lab test values within clinical cohorts receiving lab tests.</a:t>
            </a:r>
          </a:p>
          <a:p>
            <a:pPr marL="0" indent="0">
              <a:buNone/>
            </a:pPr>
            <a:endParaRPr lang="en-US" sz="1000" dirty="0">
              <a:latin typeface="Verdana" panose="020B0604030504040204" pitchFamily="34" charset="0"/>
              <a:ea typeface="Verdana" panose="020B0604030504040204" pitchFamily="34" charset="0"/>
              <a:cs typeface="Verdana" panose="020B0604030504040204" pitchFamily="34" charset="0"/>
            </a:endParaRPr>
          </a:p>
          <a:p>
            <a:pPr marL="0" indent="0">
              <a:buNone/>
              <a:defRPr/>
            </a:pPr>
            <a:r>
              <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rPr>
              <a:t>METHODS</a:t>
            </a:r>
          </a:p>
          <a:p>
            <a:pPr algn="just">
              <a:buFont typeface="Wingdings" panose="05000000000000000000" pitchFamily="2" charset="2"/>
              <a:buChar char="q"/>
              <a:defRPr/>
            </a:pPr>
            <a:r>
              <a:rPr lang="en-US" sz="2800" dirty="0">
                <a:latin typeface="Verdana" panose="020B0604030504040204" pitchFamily="34" charset="0"/>
                <a:ea typeface="Verdana" panose="020B0604030504040204" pitchFamily="34" charset="0"/>
                <a:cs typeface="Verdana" panose="020B0604030504040204" pitchFamily="34" charset="0"/>
              </a:rPr>
              <a:t>This study used deidentified claims from the Optum </a:t>
            </a:r>
            <a:r>
              <a:rPr lang="en-US" sz="2800" dirty="0" err="1">
                <a:latin typeface="Verdana" panose="020B0604030504040204" pitchFamily="34" charset="0"/>
                <a:ea typeface="Verdana" panose="020B0604030504040204" pitchFamily="34" charset="0"/>
                <a:cs typeface="Verdana" panose="020B0604030504040204" pitchFamily="34" charset="0"/>
              </a:rPr>
              <a:t>Clinformatics</a:t>
            </a:r>
            <a:r>
              <a:rPr lang="en-US" sz="2800" dirty="0">
                <a:latin typeface="Verdana" panose="020B0604030504040204" pitchFamily="34" charset="0"/>
                <a:ea typeface="Verdana" panose="020B0604030504040204" pitchFamily="34" charset="0"/>
                <a:cs typeface="Verdana" panose="020B0604030504040204" pitchFamily="34" charset="0"/>
              </a:rPr>
              <a:t>® Extended Data Mart, Socio-Economic Status version converted to the Observational Medical Outcomes Partnership (OMOP) Common Data Model (CDM), version 5.0.1. Cohorts were developed using the OHDSI Atlas tool.</a:t>
            </a:r>
          </a:p>
          <a:p>
            <a:pPr algn="just">
              <a:buFont typeface="Wingdings" panose="05000000000000000000" pitchFamily="2" charset="2"/>
              <a:buChar char="q"/>
              <a:defRPr/>
            </a:pPr>
            <a:r>
              <a:rPr lang="en-US" sz="2800" dirty="0">
                <a:latin typeface="Verdana" panose="020B0604030504040204" pitchFamily="34" charset="0"/>
                <a:ea typeface="Verdana" panose="020B0604030504040204" pitchFamily="34" charset="0"/>
                <a:cs typeface="Verdana" panose="020B0604030504040204" pitchFamily="34" charset="0"/>
              </a:rPr>
              <a:t>Eligible subjects had to: be 18 years and older, have an initial diagnosis and at least one prior confirmatory diagnosis 365 to 180 days before index, and continuous observation of at least 365 days before the index event</a:t>
            </a:r>
          </a:p>
          <a:p>
            <a:pPr algn="just">
              <a:buFont typeface="Wingdings" panose="05000000000000000000" pitchFamily="2" charset="2"/>
              <a:buChar char="q"/>
              <a:defRPr/>
            </a:pPr>
            <a:r>
              <a:rPr lang="en-US" sz="2800" dirty="0">
                <a:latin typeface="Verdana" panose="020B0604030504040204" pitchFamily="34" charset="0"/>
                <a:ea typeface="Verdana" panose="020B0604030504040204" pitchFamily="34" charset="0"/>
                <a:cs typeface="Verdana" panose="020B0604030504040204" pitchFamily="34" charset="0"/>
              </a:rPr>
              <a:t>We identified four clinical cohorts:</a:t>
            </a:r>
          </a:p>
          <a:p>
            <a:pPr algn="just">
              <a:buFont typeface="Wingdings" panose="05000000000000000000" pitchFamily="2" charset="2"/>
              <a:buChar char="q"/>
              <a:defRPr/>
            </a:pPr>
            <a:endParaRPr lang="en-US" sz="2800" dirty="0">
              <a:latin typeface="Verdana" panose="020B0604030504040204" pitchFamily="34" charset="0"/>
              <a:ea typeface="Verdana" panose="020B0604030504040204" pitchFamily="34" charset="0"/>
              <a:cs typeface="Verdana" panose="020B0604030504040204" pitchFamily="34" charset="0"/>
            </a:endParaRPr>
          </a:p>
          <a:p>
            <a:pPr marL="0" indent="0" algn="just">
              <a:buNone/>
              <a:defRPr/>
            </a:pPr>
            <a:endParaRPr lang="en-US" sz="28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defRPr/>
            </a:pPr>
            <a:endParaRPr lang="en-US" sz="28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defRPr/>
            </a:pPr>
            <a:endParaRPr lang="en-US" sz="28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defRPr/>
            </a:pPr>
            <a:endParaRPr lang="en-US" sz="28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lgn="just">
              <a:buFont typeface="Wingdings" panose="05000000000000000000" pitchFamily="2" charset="2"/>
              <a:buChar char="q"/>
              <a:defRPr/>
            </a:pPr>
            <a:endParaRPr lang="en-US" sz="28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lgn="just">
              <a:buFont typeface="Wingdings" panose="05000000000000000000" pitchFamily="2" charset="2"/>
              <a:buChar char="q"/>
              <a:defRPr/>
            </a:pPr>
            <a:endParaRPr lang="en-US" sz="28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lgn="just">
              <a:buFont typeface="Wingdings" panose="05000000000000000000" pitchFamily="2" charset="2"/>
              <a:buChar char="q"/>
              <a:defRPr/>
            </a:pPr>
            <a:endParaRPr lang="en-US" sz="2800"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lgn="just">
              <a:buFont typeface="Wingdings" panose="05000000000000000000" pitchFamily="2" charset="2"/>
              <a:buChar char="q"/>
              <a:defRPr/>
            </a:pPr>
            <a:r>
              <a:rPr lang="en-US" sz="2800" dirty="0">
                <a:latin typeface="Verdana" panose="020B0604030504040204" pitchFamily="34" charset="0"/>
                <a:ea typeface="Verdana" panose="020B0604030504040204" pitchFamily="34" charset="0"/>
                <a:cs typeface="Verdana" panose="020B0604030504040204" pitchFamily="34" charset="0"/>
              </a:rPr>
              <a:t>For each cohort we identified: subjects with (target) and without (comparison) lab measurement and subjects with a lab measurement and value (target) and without (comparison) value.</a:t>
            </a:r>
          </a:p>
          <a:p>
            <a:pPr algn="just">
              <a:buFont typeface="Wingdings" panose="05000000000000000000" pitchFamily="2" charset="2"/>
              <a:buChar char="q"/>
              <a:defRPr/>
            </a:pPr>
            <a:r>
              <a:rPr lang="en-US" sz="2800" dirty="0">
                <a:latin typeface="Verdana" panose="020B0604030504040204" pitchFamily="34" charset="0"/>
                <a:ea typeface="Verdana" panose="020B0604030504040204" pitchFamily="34" charset="0"/>
                <a:cs typeface="Verdana" panose="020B0604030504040204" pitchFamily="34" charset="0"/>
              </a:rPr>
              <a:t>The unit of analyses are covariates within each domain which are represented as concepts. </a:t>
            </a:r>
          </a:p>
          <a:p>
            <a:pPr algn="just">
              <a:buFont typeface="Wingdings" panose="05000000000000000000" pitchFamily="2" charset="2"/>
              <a:buChar char="q"/>
              <a:defRPr/>
            </a:pPr>
            <a:r>
              <a:rPr lang="en-US" sz="2800" dirty="0">
                <a:latin typeface="Verdana" panose="020B0604030504040204" pitchFamily="34" charset="0"/>
                <a:ea typeface="Verdana" panose="020B0604030504040204" pitchFamily="34" charset="0"/>
                <a:cs typeface="Verdana" panose="020B0604030504040204" pitchFamily="34" charset="0"/>
              </a:rPr>
              <a:t>Cohort comparisons were made by calculating the absolute standardized difference in means (</a:t>
            </a:r>
            <a:r>
              <a:rPr lang="en-US" sz="2800" dirty="0" err="1">
                <a:latin typeface="Verdana" panose="020B0604030504040204" pitchFamily="34" charset="0"/>
                <a:ea typeface="Verdana" panose="020B0604030504040204" pitchFamily="34" charset="0"/>
                <a:cs typeface="Verdana" panose="020B0604030504040204" pitchFamily="34" charset="0"/>
              </a:rPr>
              <a:t>aSMD</a:t>
            </a:r>
            <a:r>
              <a:rPr lang="en-US" sz="2800" dirty="0">
                <a:latin typeface="Verdana" panose="020B0604030504040204" pitchFamily="34" charset="0"/>
                <a:ea typeface="Verdana" panose="020B0604030504040204" pitchFamily="34" charset="0"/>
                <a:cs typeface="Verdana" panose="020B0604030504040204" pitchFamily="34" charset="0"/>
              </a:rPr>
              <a:t>) for all covariates in units of the pooled standard deviation. The expression for calculating the pooled standard deviation and is suitable for dichotomous variables and is not influenced by large sample sizes (6). </a:t>
            </a:r>
          </a:p>
          <a:p>
            <a:pPr marL="0" indent="0" algn="just">
              <a:buNone/>
              <a:defRPr/>
            </a:pPr>
            <a:endParaRPr lang="en-US" sz="28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anose="05000000000000000000" pitchFamily="2" charset="2"/>
              <a:buChar char="q"/>
              <a:defRPr/>
            </a:pPr>
            <a:endParaRPr lang="en-US" sz="28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anose="05000000000000000000" pitchFamily="2" charset="2"/>
              <a:buChar char="q"/>
              <a:defRPr/>
            </a:pPr>
            <a:endParaRPr lang="en-US" sz="2800" dirty="0">
              <a:latin typeface="Verdana" panose="020B0604030504040204" pitchFamily="34" charset="0"/>
              <a:ea typeface="Verdana" panose="020B0604030504040204" pitchFamily="34" charset="0"/>
              <a:cs typeface="Verdana" panose="020B0604030504040204" pitchFamily="34" charset="0"/>
            </a:endParaRPr>
          </a:p>
          <a:p>
            <a:pPr marL="0" indent="0" algn="just">
              <a:buNone/>
              <a:defRPr/>
            </a:pPr>
            <a:endParaRPr lang="en-US" sz="2200" b="1" dirty="0">
              <a:latin typeface="Verdana" pitchFamily="34" charset="0"/>
              <a:cs typeface="Arial" charset="0"/>
            </a:endParaRPr>
          </a:p>
        </p:txBody>
      </p:sp>
      <p:sp>
        <p:nvSpPr>
          <p:cNvPr id="2050" name="Title 1"/>
          <p:cNvSpPr>
            <a:spLocks noGrp="1"/>
          </p:cNvSpPr>
          <p:nvPr>
            <p:ph type="title"/>
          </p:nvPr>
        </p:nvSpPr>
        <p:spPr>
          <a:xfrm>
            <a:off x="474741" y="342899"/>
            <a:ext cx="42701755" cy="2933701"/>
          </a:xfrm>
        </p:spPr>
        <p:txBody>
          <a:bodyPr anchor="t">
            <a:noAutofit/>
          </a:bodyPr>
          <a:lstStyle/>
          <a:p>
            <a:pPr eaLnBrk="1" hangingPunct="1">
              <a:lnSpc>
                <a:spcPts val="6600"/>
              </a:lnSpc>
            </a:pPr>
            <a:r>
              <a:rPr lang="en-US" sz="6200" b="1" dirty="0">
                <a:solidFill>
                  <a:srgbClr val="00B050"/>
                </a:solidFill>
                <a:latin typeface="Verdana" pitchFamily="34" charset="0"/>
                <a:ea typeface="Verdana" pitchFamily="34" charset="0"/>
                <a:cs typeface="Verdana" pitchFamily="34" charset="0"/>
              </a:rPr>
              <a:t>Comparability Assessment of Cohorts with and without Laboratory Values</a:t>
            </a:r>
            <a:r>
              <a:rPr lang="en-US" sz="1600" b="1" dirty="0">
                <a:solidFill>
                  <a:srgbClr val="00B050"/>
                </a:solidFill>
                <a:latin typeface="Verdana" pitchFamily="34" charset="0"/>
                <a:ea typeface="Verdana" pitchFamily="34" charset="0"/>
                <a:cs typeface="Verdana" pitchFamily="34" charset="0"/>
              </a:rPr>
              <a:t> </a:t>
            </a:r>
            <a:br>
              <a:rPr lang="en-US" sz="6200" b="1" dirty="0">
                <a:solidFill>
                  <a:srgbClr val="00B050"/>
                </a:solidFill>
                <a:latin typeface="Verdana" pitchFamily="34" charset="0"/>
                <a:ea typeface="Verdana" pitchFamily="34" charset="0"/>
                <a:cs typeface="Verdana" pitchFamily="34" charset="0"/>
              </a:rPr>
            </a:br>
            <a:r>
              <a:rPr lang="en-US" altLang="en-US" sz="4800" dirty="0">
                <a:latin typeface="Verdana" pitchFamily="34" charset="0"/>
                <a:ea typeface="Verdana" pitchFamily="34" charset="0"/>
                <a:cs typeface="Verdana" pitchFamily="34" charset="0"/>
              </a:rPr>
              <a:t>Rupa Makadia,MS</a:t>
            </a:r>
            <a:r>
              <a:rPr lang="en-US" altLang="en-US" sz="4800" baseline="30000" dirty="0">
                <a:latin typeface="Verdana" pitchFamily="34" charset="0"/>
                <a:ea typeface="Verdana" pitchFamily="34" charset="0"/>
                <a:cs typeface="Verdana" pitchFamily="34" charset="0"/>
              </a:rPr>
              <a:t>1,2</a:t>
            </a:r>
            <a:r>
              <a:rPr lang="en-US" altLang="en-US" sz="4800" dirty="0">
                <a:latin typeface="Verdana" pitchFamily="34" charset="0"/>
                <a:ea typeface="Verdana" pitchFamily="34" charset="0"/>
                <a:cs typeface="Verdana" pitchFamily="34" charset="0"/>
              </a:rPr>
              <a:t>, Jill Hardin,MS,PhD</a:t>
            </a:r>
            <a:r>
              <a:rPr lang="en-US" altLang="en-US" sz="4800" baseline="30000" dirty="0">
                <a:latin typeface="Verdana" pitchFamily="34" charset="0"/>
                <a:ea typeface="Verdana" pitchFamily="34" charset="0"/>
                <a:cs typeface="Verdana" pitchFamily="34" charset="0"/>
              </a:rPr>
              <a:t>1,2</a:t>
            </a:r>
            <a:r>
              <a:rPr lang="en-US" altLang="en-US" sz="4800" dirty="0">
                <a:latin typeface="Verdana" pitchFamily="34" charset="0"/>
                <a:ea typeface="Verdana" pitchFamily="34" charset="0"/>
                <a:cs typeface="Verdana" pitchFamily="34" charset="0"/>
              </a:rPr>
              <a:t>,</a:t>
            </a:r>
            <a:r>
              <a:rPr lang="en-US" sz="8000" b="1" dirty="0"/>
              <a:t> </a:t>
            </a:r>
            <a:r>
              <a:rPr lang="en-US" sz="4800" dirty="0">
                <a:latin typeface="Verdana" pitchFamily="34" charset="0"/>
                <a:ea typeface="Verdana" pitchFamily="34" charset="0"/>
                <a:cs typeface="Verdana" pitchFamily="34" charset="0"/>
              </a:rPr>
              <a:t>Laura Hester, PhD</a:t>
            </a:r>
            <a:r>
              <a:rPr lang="en-US" sz="4800" baseline="30000" dirty="0">
                <a:latin typeface="Verdana" pitchFamily="34" charset="0"/>
                <a:ea typeface="Verdana" pitchFamily="34" charset="0"/>
                <a:cs typeface="Verdana" pitchFamily="34" charset="0"/>
              </a:rPr>
              <a:t>1,2</a:t>
            </a:r>
            <a:r>
              <a:rPr lang="en-US" sz="4800" dirty="0">
                <a:latin typeface="Verdana" pitchFamily="34" charset="0"/>
                <a:ea typeface="Verdana" pitchFamily="34" charset="0"/>
                <a:cs typeface="Verdana" pitchFamily="34" charset="0"/>
              </a:rPr>
              <a:t>, Chris Knoll, BCS</a:t>
            </a:r>
            <a:r>
              <a:rPr lang="en-US" sz="4800" baseline="30000" dirty="0">
                <a:latin typeface="Verdana" pitchFamily="34" charset="0"/>
                <a:ea typeface="Verdana" pitchFamily="34" charset="0"/>
                <a:cs typeface="Verdana" pitchFamily="34" charset="0"/>
              </a:rPr>
              <a:t>1,2</a:t>
            </a:r>
            <a:r>
              <a:rPr lang="en-US" sz="4800" dirty="0">
                <a:latin typeface="Verdana" pitchFamily="34" charset="0"/>
                <a:ea typeface="Verdana" pitchFamily="34" charset="0"/>
                <a:cs typeface="Verdana" pitchFamily="34" charset="0"/>
              </a:rPr>
              <a:t>, Ajit Londhe, MPH</a:t>
            </a:r>
            <a:r>
              <a:rPr lang="en-US" sz="4800" baseline="30000" dirty="0">
                <a:latin typeface="Verdana" pitchFamily="34" charset="0"/>
                <a:ea typeface="Verdana" pitchFamily="34" charset="0"/>
                <a:cs typeface="Verdana" pitchFamily="34" charset="0"/>
              </a:rPr>
              <a:t>1,2</a:t>
            </a:r>
            <a:r>
              <a:rPr lang="en-US" sz="4800" dirty="0">
                <a:latin typeface="Verdana" pitchFamily="34" charset="0"/>
                <a:ea typeface="Verdana" pitchFamily="34" charset="0"/>
                <a:cs typeface="Verdana" pitchFamily="34" charset="0"/>
              </a:rPr>
              <a:t>, Joel Swerdel, MPH</a:t>
            </a:r>
            <a:r>
              <a:rPr lang="en-US" sz="4800" baseline="30000" dirty="0">
                <a:latin typeface="Verdana" pitchFamily="34" charset="0"/>
                <a:ea typeface="Verdana" pitchFamily="34" charset="0"/>
                <a:cs typeface="Verdana" pitchFamily="34" charset="0"/>
              </a:rPr>
              <a:t>1,2</a:t>
            </a:r>
            <a:br>
              <a:rPr lang="en-US" sz="4800" baseline="30000" dirty="0">
                <a:latin typeface="Verdana" pitchFamily="34" charset="0"/>
                <a:ea typeface="Verdana" pitchFamily="34" charset="0"/>
                <a:cs typeface="Verdana" pitchFamily="34" charset="0"/>
              </a:rPr>
            </a:br>
            <a:r>
              <a:rPr lang="en-US" altLang="en-US" sz="3000" baseline="30000" dirty="0">
                <a:latin typeface="Verdana" pitchFamily="34" charset="0"/>
                <a:ea typeface="Verdana" pitchFamily="34" charset="0"/>
                <a:cs typeface="Verdana" pitchFamily="34" charset="0"/>
              </a:rPr>
              <a:t>1</a:t>
            </a:r>
            <a:r>
              <a:rPr lang="en-US" altLang="en-US" sz="3000" dirty="0">
                <a:latin typeface="Verdana" pitchFamily="34" charset="0"/>
                <a:ea typeface="Verdana" pitchFamily="34" charset="0"/>
                <a:cs typeface="Verdana" pitchFamily="34" charset="0"/>
              </a:rPr>
              <a:t>Janssen Research &amp; Development, LLC, Titusville, NJ</a:t>
            </a:r>
            <a:r>
              <a:rPr lang="en-US" altLang="en-US" sz="6100" dirty="0">
                <a:latin typeface="Verdana" pitchFamily="34" charset="0"/>
                <a:ea typeface="Verdana" pitchFamily="34" charset="0"/>
                <a:cs typeface="Verdana" pitchFamily="34" charset="0"/>
              </a:rPr>
              <a:t> </a:t>
            </a:r>
            <a:r>
              <a:rPr lang="en-US" altLang="en-US" sz="3000" baseline="30000" dirty="0">
                <a:latin typeface="Verdana" pitchFamily="34" charset="0"/>
                <a:ea typeface="Verdana" pitchFamily="34" charset="0"/>
                <a:cs typeface="Verdana" pitchFamily="34" charset="0"/>
              </a:rPr>
              <a:t>2</a:t>
            </a:r>
            <a:r>
              <a:rPr lang="en-US" altLang="en-US" sz="3000" dirty="0">
                <a:latin typeface="Verdana" pitchFamily="34" charset="0"/>
                <a:ea typeface="Verdana" pitchFamily="34" charset="0"/>
                <a:cs typeface="Verdana" pitchFamily="34" charset="0"/>
              </a:rPr>
              <a:t>OHDSI collaborators, Observational Health Data Sciences and Informatics (OHDSI), New York, NY </a:t>
            </a:r>
            <a:br>
              <a:rPr lang="en-US" altLang="en-US" sz="3000" dirty="0">
                <a:latin typeface="Verdana" pitchFamily="34" charset="0"/>
                <a:ea typeface="Verdana" pitchFamily="34" charset="0"/>
                <a:cs typeface="Verdana" pitchFamily="34" charset="0"/>
              </a:rPr>
            </a:br>
            <a:endParaRPr lang="en-US" altLang="en-US" sz="10200" dirty="0">
              <a:latin typeface="Verdana" pitchFamily="34" charset="0"/>
              <a:ea typeface="Verdana" pitchFamily="34" charset="0"/>
              <a:cs typeface="Verdana" pitchFamily="34" charset="0"/>
            </a:endParaRPr>
          </a:p>
        </p:txBody>
      </p:sp>
      <p:sp>
        <p:nvSpPr>
          <p:cNvPr id="2052" name="Rectangle 3"/>
          <p:cNvSpPr>
            <a:spLocks noChangeArrowheads="1"/>
          </p:cNvSpPr>
          <p:nvPr/>
        </p:nvSpPr>
        <p:spPr bwMode="auto">
          <a:xfrm>
            <a:off x="0" y="31891817"/>
            <a:ext cx="43891200" cy="1019175"/>
          </a:xfrm>
          <a:prstGeom prst="rect">
            <a:avLst/>
          </a:prstGeom>
          <a:gradFill rotWithShape="1">
            <a:gsLst>
              <a:gs pos="0">
                <a:srgbClr val="003478"/>
              </a:gs>
              <a:gs pos="100000">
                <a:srgbClr val="3C8A2E"/>
              </a:gs>
            </a:gsLst>
            <a:lin ang="0" scaled="1"/>
          </a:gradFill>
          <a:ln>
            <a:noFill/>
          </a:ln>
          <a:effectLst/>
          <a:extLst>
            <a:ext uri="{91240B29-F687-4F45-9708-019B960494DF}">
              <a14:hiddenLine xmlns:a14="http://schemas.microsoft.com/office/drawing/2010/main" w="12700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B8D8E"/>
                  </a:outerShdw>
                </a:effectLst>
              </a14:hiddenEffects>
            </a:ext>
          </a:extLst>
        </p:spPr>
        <p:txBody>
          <a:bodyPr lIns="46547" tIns="46547" rIns="46547" bIns="46547"/>
          <a:lstStyle>
            <a:lvl1pPr eaLnBrk="0" hangingPunct="0">
              <a:spcBef>
                <a:spcPct val="20000"/>
              </a:spcBef>
              <a:buFont typeface="Arial" charset="0"/>
              <a:buChar char="•"/>
              <a:defRPr sz="16100">
                <a:solidFill>
                  <a:schemeClr val="tx1"/>
                </a:solidFill>
                <a:latin typeface="Calibri" pitchFamily="34" charset="0"/>
              </a:defRPr>
            </a:lvl1pPr>
            <a:lvl2pPr marL="742950" indent="-285750" eaLnBrk="0" hangingPunct="0">
              <a:spcBef>
                <a:spcPct val="20000"/>
              </a:spcBef>
              <a:buFont typeface="Arial" charset="0"/>
              <a:buChar char="–"/>
              <a:defRPr sz="14100">
                <a:solidFill>
                  <a:schemeClr val="tx1"/>
                </a:solidFill>
                <a:latin typeface="Calibri" pitchFamily="34" charset="0"/>
              </a:defRPr>
            </a:lvl2pPr>
            <a:lvl3pPr marL="1143000" indent="-228600" eaLnBrk="0" hangingPunct="0">
              <a:spcBef>
                <a:spcPct val="20000"/>
              </a:spcBef>
              <a:buFont typeface="Arial" charset="0"/>
              <a:buChar char="•"/>
              <a:defRPr sz="12100">
                <a:solidFill>
                  <a:schemeClr val="tx1"/>
                </a:solidFill>
                <a:latin typeface="Calibri" pitchFamily="34" charset="0"/>
              </a:defRPr>
            </a:lvl3pPr>
            <a:lvl4pPr marL="1600200" indent="-228600" eaLnBrk="0" hangingPunct="0">
              <a:spcBef>
                <a:spcPct val="20000"/>
              </a:spcBef>
              <a:buFont typeface="Arial" charset="0"/>
              <a:buChar char="–"/>
              <a:defRPr sz="10100">
                <a:solidFill>
                  <a:schemeClr val="tx1"/>
                </a:solidFill>
                <a:latin typeface="Calibri" pitchFamily="34" charset="0"/>
              </a:defRPr>
            </a:lvl4pPr>
            <a:lvl5pPr marL="2057400" indent="-228600" eaLnBrk="0" hangingPunct="0">
              <a:spcBef>
                <a:spcPct val="20000"/>
              </a:spcBef>
              <a:buFont typeface="Arial" charset="0"/>
              <a:buChar char="»"/>
              <a:defRPr sz="10100">
                <a:solidFill>
                  <a:schemeClr val="tx1"/>
                </a:solidFill>
                <a:latin typeface="Calibri" pitchFamily="34" charset="0"/>
              </a:defRPr>
            </a:lvl5pPr>
            <a:lvl6pPr marL="2514600" indent="-228600" defTabSz="4595813" eaLnBrk="0" fontAlgn="base" hangingPunct="0">
              <a:spcBef>
                <a:spcPct val="20000"/>
              </a:spcBef>
              <a:spcAft>
                <a:spcPct val="0"/>
              </a:spcAft>
              <a:buFont typeface="Arial" charset="0"/>
              <a:buChar char="»"/>
              <a:defRPr sz="10100">
                <a:solidFill>
                  <a:schemeClr val="tx1"/>
                </a:solidFill>
                <a:latin typeface="Calibri" pitchFamily="34" charset="0"/>
              </a:defRPr>
            </a:lvl6pPr>
            <a:lvl7pPr marL="2971800" indent="-228600" defTabSz="4595813" eaLnBrk="0" fontAlgn="base" hangingPunct="0">
              <a:spcBef>
                <a:spcPct val="20000"/>
              </a:spcBef>
              <a:spcAft>
                <a:spcPct val="0"/>
              </a:spcAft>
              <a:buFont typeface="Arial" charset="0"/>
              <a:buChar char="»"/>
              <a:defRPr sz="10100">
                <a:solidFill>
                  <a:schemeClr val="tx1"/>
                </a:solidFill>
                <a:latin typeface="Calibri" pitchFamily="34" charset="0"/>
              </a:defRPr>
            </a:lvl7pPr>
            <a:lvl8pPr marL="3429000" indent="-228600" defTabSz="4595813" eaLnBrk="0" fontAlgn="base" hangingPunct="0">
              <a:spcBef>
                <a:spcPct val="20000"/>
              </a:spcBef>
              <a:spcAft>
                <a:spcPct val="0"/>
              </a:spcAft>
              <a:buFont typeface="Arial" charset="0"/>
              <a:buChar char="»"/>
              <a:defRPr sz="10100">
                <a:solidFill>
                  <a:schemeClr val="tx1"/>
                </a:solidFill>
                <a:latin typeface="Calibri" pitchFamily="34" charset="0"/>
              </a:defRPr>
            </a:lvl8pPr>
            <a:lvl9pPr marL="3886200" indent="-228600" defTabSz="4595813" eaLnBrk="0" fontAlgn="base" hangingPunct="0">
              <a:spcBef>
                <a:spcPct val="20000"/>
              </a:spcBef>
              <a:spcAft>
                <a:spcPct val="0"/>
              </a:spcAft>
              <a:buFont typeface="Arial" charset="0"/>
              <a:buChar char="»"/>
              <a:defRPr sz="10100">
                <a:solidFill>
                  <a:schemeClr val="tx1"/>
                </a:solidFill>
                <a:latin typeface="Calibri" pitchFamily="34" charset="0"/>
              </a:defRPr>
            </a:lvl9pPr>
          </a:lstStyle>
          <a:p>
            <a:pPr eaLnBrk="1" hangingPunct="1">
              <a:spcBef>
                <a:spcPct val="0"/>
              </a:spcBef>
              <a:buFontTx/>
              <a:buNone/>
            </a:pPr>
            <a:endParaRPr lang="en-US" altLang="en-US" sz="8600"/>
          </a:p>
        </p:txBody>
      </p:sp>
      <p:pic>
        <p:nvPicPr>
          <p:cNvPr id="25" name="Picture 2" descr="\\rarusrafps01.na.jnj.com\HomeF$\FDefalco\My Pictures\OHDSI\OHDSI logos\OHDSI logo with text - horizontal - color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112777" y="2286000"/>
            <a:ext cx="4280714" cy="13716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9205C149-4716-4567-882D-B4EC5F321A02}"/>
              </a:ext>
            </a:extLst>
          </p:cNvPr>
          <p:cNvGraphicFramePr>
            <a:graphicFrameLocks noGrp="1"/>
          </p:cNvGraphicFramePr>
          <p:nvPr>
            <p:extLst>
              <p:ext uri="{D42A27DB-BD31-4B8C-83A1-F6EECF244321}">
                <p14:modId xmlns:p14="http://schemas.microsoft.com/office/powerpoint/2010/main" val="1843829749"/>
              </p:ext>
            </p:extLst>
          </p:nvPr>
        </p:nvGraphicFramePr>
        <p:xfrm>
          <a:off x="11353800" y="4038600"/>
          <a:ext cx="21107401" cy="8325744"/>
        </p:xfrm>
        <a:graphic>
          <a:graphicData uri="http://schemas.openxmlformats.org/drawingml/2006/table">
            <a:tbl>
              <a:tblPr/>
              <a:tblGrid>
                <a:gridCol w="2590800">
                  <a:extLst>
                    <a:ext uri="{9D8B030D-6E8A-4147-A177-3AD203B41FA5}">
                      <a16:colId xmlns:a16="http://schemas.microsoft.com/office/drawing/2014/main" val="1163721598"/>
                    </a:ext>
                  </a:extLst>
                </a:gridCol>
                <a:gridCol w="1590000">
                  <a:extLst>
                    <a:ext uri="{9D8B030D-6E8A-4147-A177-3AD203B41FA5}">
                      <a16:colId xmlns:a16="http://schemas.microsoft.com/office/drawing/2014/main" val="3604905036"/>
                    </a:ext>
                  </a:extLst>
                </a:gridCol>
                <a:gridCol w="1762800">
                  <a:extLst>
                    <a:ext uri="{9D8B030D-6E8A-4147-A177-3AD203B41FA5}">
                      <a16:colId xmlns:a16="http://schemas.microsoft.com/office/drawing/2014/main" val="3592921275"/>
                    </a:ext>
                  </a:extLst>
                </a:gridCol>
                <a:gridCol w="1447800">
                  <a:extLst>
                    <a:ext uri="{9D8B030D-6E8A-4147-A177-3AD203B41FA5}">
                      <a16:colId xmlns:a16="http://schemas.microsoft.com/office/drawing/2014/main" val="2180443820"/>
                    </a:ext>
                  </a:extLst>
                </a:gridCol>
                <a:gridCol w="1524000">
                  <a:extLst>
                    <a:ext uri="{9D8B030D-6E8A-4147-A177-3AD203B41FA5}">
                      <a16:colId xmlns:a16="http://schemas.microsoft.com/office/drawing/2014/main" val="1179638918"/>
                    </a:ext>
                  </a:extLst>
                </a:gridCol>
                <a:gridCol w="914400">
                  <a:extLst>
                    <a:ext uri="{9D8B030D-6E8A-4147-A177-3AD203B41FA5}">
                      <a16:colId xmlns:a16="http://schemas.microsoft.com/office/drawing/2014/main" val="3880462261"/>
                    </a:ext>
                  </a:extLst>
                </a:gridCol>
                <a:gridCol w="1524000">
                  <a:extLst>
                    <a:ext uri="{9D8B030D-6E8A-4147-A177-3AD203B41FA5}">
                      <a16:colId xmlns:a16="http://schemas.microsoft.com/office/drawing/2014/main" val="3833542211"/>
                    </a:ext>
                  </a:extLst>
                </a:gridCol>
                <a:gridCol w="1600200">
                  <a:extLst>
                    <a:ext uri="{9D8B030D-6E8A-4147-A177-3AD203B41FA5}">
                      <a16:colId xmlns:a16="http://schemas.microsoft.com/office/drawing/2014/main" val="4283466644"/>
                    </a:ext>
                  </a:extLst>
                </a:gridCol>
                <a:gridCol w="1524000">
                  <a:extLst>
                    <a:ext uri="{9D8B030D-6E8A-4147-A177-3AD203B41FA5}">
                      <a16:colId xmlns:a16="http://schemas.microsoft.com/office/drawing/2014/main" val="2121814634"/>
                    </a:ext>
                  </a:extLst>
                </a:gridCol>
                <a:gridCol w="6629401">
                  <a:extLst>
                    <a:ext uri="{9D8B030D-6E8A-4147-A177-3AD203B41FA5}">
                      <a16:colId xmlns:a16="http://schemas.microsoft.com/office/drawing/2014/main" val="1737087619"/>
                    </a:ext>
                  </a:extLst>
                </a:gridCol>
              </a:tblGrid>
              <a:tr h="657324">
                <a:tc>
                  <a:txBody>
                    <a:bodyPr/>
                    <a:lstStyle/>
                    <a:p>
                      <a:pPr algn="ctr" fontAlgn="ctr"/>
                      <a:r>
                        <a:rPr lang="en-US" sz="2800" b="0" i="0" u="none" strike="noStrike" dirty="0">
                          <a:solidFill>
                            <a:srgbClr val="000000"/>
                          </a:solidFill>
                          <a:effectLst/>
                          <a:latin typeface="Calibri" panose="020F0502020204030204" pitchFamily="34" charset="0"/>
                        </a:rPr>
                        <a:t>Measurement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Target Cohort (Absence)</a:t>
                      </a:r>
                      <a:br>
                        <a:rPr lang="en-US" sz="2800" b="0" i="0" u="none" strike="noStrike" dirty="0">
                          <a:solidFill>
                            <a:srgbClr val="000000"/>
                          </a:solidFill>
                          <a:effectLst/>
                          <a:latin typeface="Calibri" panose="020F0502020204030204" pitchFamily="34" charset="0"/>
                        </a:rPr>
                      </a:br>
                      <a:r>
                        <a:rPr lang="en-US" sz="2800" b="0" i="0" u="none" strike="noStrike" dirty="0">
                          <a:solidFill>
                            <a:srgbClr val="000000"/>
                          </a:solidFill>
                          <a:effectLst/>
                          <a:latin typeface="Calibri" panose="020F0502020204030204" pitchFamily="34" charset="0"/>
                        </a:rPr>
                        <a:t> (n subjects)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Comparator Cohort (Presence)</a:t>
                      </a:r>
                      <a:br>
                        <a:rPr lang="en-US" sz="2800" b="0" i="0" u="none" strike="noStrike" dirty="0">
                          <a:solidFill>
                            <a:srgbClr val="000000"/>
                          </a:solidFill>
                          <a:effectLst/>
                          <a:latin typeface="Calibri" panose="020F0502020204030204" pitchFamily="34" charset="0"/>
                        </a:rPr>
                      </a:br>
                      <a:r>
                        <a:rPr lang="en-US" sz="2800" b="0" i="0" u="none" strike="noStrike" dirty="0">
                          <a:solidFill>
                            <a:srgbClr val="000000"/>
                          </a:solidFill>
                          <a:effectLst/>
                          <a:latin typeface="Calibri" panose="020F0502020204030204" pitchFamily="34" charset="0"/>
                        </a:rPr>
                        <a:t> (n subjects)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Total n </a:t>
                      </a:r>
                      <a:r>
                        <a:rPr lang="en-US" sz="2800" b="0" i="0" u="none" strike="noStrike" dirty="0" err="1">
                          <a:solidFill>
                            <a:srgbClr val="000000"/>
                          </a:solidFill>
                          <a:effectLst/>
                          <a:latin typeface="Calibri" panose="020F0502020204030204" pitchFamily="34" charset="0"/>
                        </a:rPr>
                        <a:t>covariatecompare</a:t>
                      </a:r>
                      <a:r>
                        <a:rPr lang="en-US" sz="2800" b="0" i="0" u="none" strike="noStrike" dirty="0">
                          <a:solidFill>
                            <a:srgbClr val="000000"/>
                          </a:solidFill>
                          <a:effectLst/>
                          <a:latin typeface="Calibri" panose="020F0502020204030204" pitchFamily="34" charset="0"/>
                        </a:rPr>
                        <a:t> (all domains)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rtl="0" fontAlgn="ctr"/>
                      <a:r>
                        <a:rPr lang="en-US" sz="2800" b="0" i="0" u="none" strike="noStrike" dirty="0">
                          <a:solidFill>
                            <a:srgbClr val="000000"/>
                          </a:solidFill>
                          <a:effectLst/>
                          <a:latin typeface="Calibri" panose="020F0502020204030204" pitchFamily="34" charset="0"/>
                        </a:rPr>
                        <a:t>Condition (n)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rtl="0" fontAlgn="ctr"/>
                      <a:r>
                        <a:rPr lang="en-US" sz="2800" b="0" i="0" u="none" strike="noStrike" dirty="0">
                          <a:solidFill>
                            <a:srgbClr val="000000"/>
                          </a:solidFill>
                          <a:effectLst/>
                          <a:latin typeface="Calibri" panose="020F0502020204030204" pitchFamily="34" charset="0"/>
                        </a:rPr>
                        <a:t>Drug (n)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Measure-</a:t>
                      </a:r>
                      <a:br>
                        <a:rPr lang="en-US" sz="2800" b="0" i="0" u="none" strike="noStrike" dirty="0">
                          <a:solidFill>
                            <a:srgbClr val="000000"/>
                          </a:solidFill>
                          <a:effectLst/>
                          <a:latin typeface="Calibri" panose="020F0502020204030204" pitchFamily="34" charset="0"/>
                        </a:rPr>
                      </a:br>
                      <a:r>
                        <a:rPr lang="en-US" sz="2800" b="0" i="0" u="none" strike="noStrike" dirty="0" err="1">
                          <a:solidFill>
                            <a:srgbClr val="000000"/>
                          </a:solidFill>
                          <a:effectLst/>
                          <a:latin typeface="Calibri" panose="020F0502020204030204" pitchFamily="34" charset="0"/>
                        </a:rPr>
                        <a:t>ment</a:t>
                      </a:r>
                      <a:r>
                        <a:rPr lang="en-US" sz="2800" b="0" i="0" u="none" strike="noStrike" dirty="0">
                          <a:solidFill>
                            <a:srgbClr val="000000"/>
                          </a:solidFill>
                          <a:effectLst/>
                          <a:latin typeface="Calibri" panose="020F0502020204030204" pitchFamily="34" charset="0"/>
                        </a:rPr>
                        <a:t> (n)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rtl="0" fontAlgn="ctr"/>
                      <a:r>
                        <a:rPr lang="en-US" sz="2800" b="0" i="0" u="none" strike="noStrike" dirty="0">
                          <a:solidFill>
                            <a:srgbClr val="000000"/>
                          </a:solidFill>
                          <a:effectLst/>
                          <a:latin typeface="Calibri" panose="020F0502020204030204" pitchFamily="34" charset="0"/>
                        </a:rPr>
                        <a:t>Procedure (n)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b"/>
                      <a:r>
                        <a:rPr lang="en-US" sz="2800" b="0" i="0" u="none" strike="noStrike" dirty="0">
                          <a:solidFill>
                            <a:srgbClr val="000000"/>
                          </a:solidFill>
                          <a:effectLst/>
                          <a:latin typeface="Calibri" panose="020F0502020204030204" pitchFamily="34" charset="0"/>
                        </a:rPr>
                        <a:t>(N) covariates w/ abs </a:t>
                      </a:r>
                      <a:r>
                        <a:rPr lang="en-US" sz="2800" b="0" i="0" u="none" strike="noStrike" dirty="0" err="1">
                          <a:solidFill>
                            <a:srgbClr val="000000"/>
                          </a:solidFill>
                          <a:effectLst/>
                          <a:latin typeface="Calibri" panose="020F0502020204030204" pitchFamily="34" charset="0"/>
                        </a:rPr>
                        <a:t>std</a:t>
                      </a:r>
                      <a:r>
                        <a:rPr lang="en-US" sz="2800" b="0" i="0" u="none" strike="noStrike" dirty="0">
                          <a:solidFill>
                            <a:srgbClr val="000000"/>
                          </a:solidFill>
                          <a:effectLst/>
                          <a:latin typeface="Calibri" panose="020F0502020204030204" pitchFamily="34" charset="0"/>
                        </a:rPr>
                        <a:t> difference &gt; 0.1 (All domains)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l" fontAlgn="b"/>
                      <a:r>
                        <a:rPr lang="en-US" sz="2800" b="0" i="0" u="none" strike="noStrike" dirty="0">
                          <a:solidFill>
                            <a:srgbClr val="000000"/>
                          </a:solidFill>
                          <a:effectLst/>
                          <a:latin typeface="Calibri" panose="020F0502020204030204" pitchFamily="34" charset="0"/>
                        </a:rPr>
                        <a:t>Covariate differences by domain w/ abs </a:t>
                      </a:r>
                      <a:r>
                        <a:rPr lang="en-US" sz="2800" b="0" i="0" u="none" strike="noStrike" dirty="0" err="1">
                          <a:solidFill>
                            <a:srgbClr val="000000"/>
                          </a:solidFill>
                          <a:effectLst/>
                          <a:latin typeface="Calibri" panose="020F0502020204030204" pitchFamily="34" charset="0"/>
                        </a:rPr>
                        <a:t>std</a:t>
                      </a:r>
                      <a:r>
                        <a:rPr lang="en-US" sz="2800" b="0" i="0" u="none" strike="noStrike" dirty="0">
                          <a:solidFill>
                            <a:srgbClr val="000000"/>
                          </a:solidFill>
                          <a:effectLst/>
                          <a:latin typeface="Calibri" panose="020F0502020204030204" pitchFamily="34" charset="0"/>
                        </a:rPr>
                        <a:t> difference &gt; 0.1 (N,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extLst>
                  <a:ext uri="{0D108BD9-81ED-4DB2-BD59-A6C34878D82A}">
                    <a16:rowId xmlns:a16="http://schemas.microsoft.com/office/drawing/2014/main" val="3894437309"/>
                  </a:ext>
                </a:extLst>
              </a:tr>
              <a:tr h="241664">
                <a:tc gridSpan="10">
                  <a:txBody>
                    <a:bodyPr/>
                    <a:lstStyle/>
                    <a:p>
                      <a:pPr algn="l" fontAlgn="ctr"/>
                      <a:r>
                        <a:rPr lang="en-US" sz="2800" b="0" i="0" u="none" strike="noStrike" dirty="0">
                          <a:solidFill>
                            <a:srgbClr val="000000"/>
                          </a:solidFill>
                          <a:effectLst/>
                          <a:latin typeface="Calibri" panose="020F0502020204030204" pitchFamily="34" charset="0"/>
                        </a:rPr>
                        <a:t>With or without measurement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25616435"/>
                  </a:ext>
                </a:extLst>
              </a:tr>
              <a:tr h="560658">
                <a:tc>
                  <a:txBody>
                    <a:bodyPr/>
                    <a:lstStyle/>
                    <a:p>
                      <a:pPr algn="l" fontAlgn="ctr"/>
                      <a:r>
                        <a:rPr lang="en-US" sz="2800" b="0" i="0" u="none" strike="noStrike" dirty="0">
                          <a:solidFill>
                            <a:srgbClr val="000000"/>
                          </a:solidFill>
                          <a:effectLst/>
                          <a:latin typeface="Calibri" panose="020F0502020204030204" pitchFamily="34" charset="0"/>
                        </a:rPr>
                        <a:t>ALT measure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656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2,076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18,326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10,523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2,622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1,916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3,023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1,576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rowSpan="9">
                  <a:txBody>
                    <a:bodyPr/>
                    <a:lstStyle/>
                    <a:p>
                      <a:pPr algn="ctr" fontAlgn="ctr"/>
                      <a:r>
                        <a:rPr lang="en-US" sz="2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extLst>
                  <a:ext uri="{0D108BD9-81ED-4DB2-BD59-A6C34878D82A}">
                    <a16:rowId xmlns:a16="http://schemas.microsoft.com/office/drawing/2014/main" val="3684482949"/>
                  </a:ext>
                </a:extLst>
              </a:tr>
              <a:tr h="560658">
                <a:tc>
                  <a:txBody>
                    <a:bodyPr/>
                    <a:lstStyle/>
                    <a:p>
                      <a:pPr algn="l" fontAlgn="ctr"/>
                      <a:r>
                        <a:rPr lang="en-US" sz="2800" b="0" i="0" u="none" strike="noStrike" dirty="0">
                          <a:solidFill>
                            <a:srgbClr val="000000"/>
                          </a:solidFill>
                          <a:effectLst/>
                          <a:latin typeface="Calibri" panose="020F0502020204030204" pitchFamily="34" charset="0"/>
                        </a:rPr>
                        <a:t>c reactive protein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4,813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3,846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29,545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17,430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3,297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3,861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4,688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kern="1200" dirty="0">
                          <a:solidFill>
                            <a:srgbClr val="000000"/>
                          </a:solidFill>
                          <a:effectLst/>
                          <a:latin typeface="Calibri" panose="020F0502020204030204" pitchFamily="34" charset="0"/>
                          <a:ea typeface="+mn-ea"/>
                          <a:cs typeface="+mn-cs"/>
                        </a:rPr>
                        <a:t>1,279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vMerge="1">
                  <a:txBody>
                    <a:bodyPr/>
                    <a:lstStyle/>
                    <a:p>
                      <a:endParaRPr lang="en-US"/>
                    </a:p>
                  </a:txBody>
                  <a:tcPr/>
                </a:tc>
                <a:extLst>
                  <a:ext uri="{0D108BD9-81ED-4DB2-BD59-A6C34878D82A}">
                    <a16:rowId xmlns:a16="http://schemas.microsoft.com/office/drawing/2014/main" val="1642407038"/>
                  </a:ext>
                </a:extLst>
              </a:tr>
              <a:tr h="560658">
                <a:tc>
                  <a:txBody>
                    <a:bodyPr/>
                    <a:lstStyle/>
                    <a:p>
                      <a:pPr algn="l" fontAlgn="ctr"/>
                      <a:r>
                        <a:rPr lang="en-US" sz="2800" b="1" i="0" u="none" strike="noStrike" dirty="0">
                          <a:solidFill>
                            <a:srgbClr val="000000"/>
                          </a:solidFill>
                          <a:effectLst/>
                          <a:latin typeface="Calibri" panose="020F0502020204030204" pitchFamily="34" charset="0"/>
                        </a:rPr>
                        <a:t>LDL-c measure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217,867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80,752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52,085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30,440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4,034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8,451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8,864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580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vMerge="1">
                  <a:txBody>
                    <a:bodyPr/>
                    <a:lstStyle/>
                    <a:p>
                      <a:endParaRPr lang="en-US"/>
                    </a:p>
                  </a:txBody>
                  <a:tcPr/>
                </a:tc>
                <a:extLst>
                  <a:ext uri="{0D108BD9-81ED-4DB2-BD59-A6C34878D82A}">
                    <a16:rowId xmlns:a16="http://schemas.microsoft.com/office/drawing/2014/main" val="1817900939"/>
                  </a:ext>
                </a:extLst>
              </a:tr>
              <a:tr h="560658">
                <a:tc>
                  <a:txBody>
                    <a:bodyPr/>
                    <a:lstStyle/>
                    <a:p>
                      <a:pPr algn="l" fontAlgn="ctr"/>
                      <a:r>
                        <a:rPr lang="en-US" sz="2800" b="1" i="0" u="none" strike="noStrike" dirty="0">
                          <a:solidFill>
                            <a:srgbClr val="000000"/>
                          </a:solidFill>
                          <a:effectLst/>
                          <a:latin typeface="Calibri" panose="020F0502020204030204" pitchFamily="34" charset="0"/>
                        </a:rPr>
                        <a:t>total cholesterol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67,565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192,689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48,520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28,982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3,981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7,612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7,663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kern="1200" dirty="0">
                          <a:solidFill>
                            <a:srgbClr val="000000"/>
                          </a:solidFill>
                          <a:effectLst/>
                          <a:latin typeface="Calibri" panose="020F0502020204030204" pitchFamily="34" charset="0"/>
                          <a:ea typeface="+mn-ea"/>
                          <a:cs typeface="+mn-cs"/>
                        </a:rPr>
                        <a:t>1,594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vMerge="1">
                  <a:txBody>
                    <a:bodyPr/>
                    <a:lstStyle/>
                    <a:p>
                      <a:endParaRPr lang="en-US"/>
                    </a:p>
                  </a:txBody>
                  <a:tcPr/>
                </a:tc>
                <a:extLst>
                  <a:ext uri="{0D108BD9-81ED-4DB2-BD59-A6C34878D82A}">
                    <a16:rowId xmlns:a16="http://schemas.microsoft.com/office/drawing/2014/main" val="278121567"/>
                  </a:ext>
                </a:extLst>
              </a:tr>
              <a:tr h="251329">
                <a:tc gridSpan="9">
                  <a:txBody>
                    <a:bodyPr/>
                    <a:lstStyle/>
                    <a:p>
                      <a:pPr algn="l" fontAlgn="ctr"/>
                      <a:r>
                        <a:rPr lang="en-US" sz="2800" b="0" i="0" u="none" strike="noStrike" dirty="0">
                          <a:solidFill>
                            <a:srgbClr val="000000"/>
                          </a:solidFill>
                          <a:effectLst/>
                          <a:latin typeface="Calibri" panose="020F0502020204030204" pitchFamily="34" charset="0"/>
                        </a:rPr>
                        <a:t>With or without measurement value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2387449225"/>
                  </a:ext>
                </a:extLst>
              </a:tr>
              <a:tr h="560658">
                <a:tc>
                  <a:txBody>
                    <a:bodyPr/>
                    <a:lstStyle/>
                    <a:p>
                      <a:pPr algn="l" fontAlgn="ctr"/>
                      <a:r>
                        <a:rPr lang="en-US" sz="2800" b="1" i="0" u="none" strike="noStrike" dirty="0">
                          <a:solidFill>
                            <a:srgbClr val="000000"/>
                          </a:solidFill>
                          <a:effectLst/>
                          <a:latin typeface="Calibri" panose="020F0502020204030204" pitchFamily="34" charset="0"/>
                        </a:rPr>
                        <a:t>ALT measure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1,685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14,554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7,407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2,383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2,433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2,139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2,657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vMerge="1">
                  <a:txBody>
                    <a:bodyPr/>
                    <a:lstStyle/>
                    <a:p>
                      <a:endParaRPr lang="en-US"/>
                    </a:p>
                  </a:txBody>
                  <a:tcPr/>
                </a:tc>
                <a:extLst>
                  <a:ext uri="{0D108BD9-81ED-4DB2-BD59-A6C34878D82A}">
                    <a16:rowId xmlns:a16="http://schemas.microsoft.com/office/drawing/2014/main" val="3629231535"/>
                  </a:ext>
                </a:extLst>
              </a:tr>
              <a:tr h="560658">
                <a:tc>
                  <a:txBody>
                    <a:bodyPr/>
                    <a:lstStyle/>
                    <a:p>
                      <a:pPr algn="l" fontAlgn="ctr"/>
                      <a:r>
                        <a:rPr lang="en-US" sz="2800" b="1" i="0" u="none" strike="noStrike" dirty="0">
                          <a:solidFill>
                            <a:srgbClr val="000000"/>
                          </a:solidFill>
                          <a:effectLst/>
                          <a:latin typeface="Calibri" panose="020F0502020204030204" pitchFamily="34" charset="0"/>
                        </a:rPr>
                        <a:t>c reactive protein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3,082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764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20,039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11,167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2,855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2,755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3,009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1" i="0" u="none" strike="noStrike" dirty="0">
                          <a:solidFill>
                            <a:srgbClr val="000000"/>
                          </a:solidFill>
                          <a:effectLst/>
                          <a:latin typeface="Calibri" panose="020F0502020204030204" pitchFamily="34" charset="0"/>
                        </a:rPr>
                        <a:t>1,805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vMerge="1">
                  <a:txBody>
                    <a:bodyPr/>
                    <a:lstStyle/>
                    <a:p>
                      <a:endParaRPr lang="en-US"/>
                    </a:p>
                  </a:txBody>
                  <a:tcPr/>
                </a:tc>
                <a:extLst>
                  <a:ext uri="{0D108BD9-81ED-4DB2-BD59-A6C34878D82A}">
                    <a16:rowId xmlns:a16="http://schemas.microsoft.com/office/drawing/2014/main" val="1459736087"/>
                  </a:ext>
                </a:extLst>
              </a:tr>
              <a:tr h="560658">
                <a:tc>
                  <a:txBody>
                    <a:bodyPr/>
                    <a:lstStyle/>
                    <a:p>
                      <a:pPr algn="l" fontAlgn="ctr"/>
                      <a:r>
                        <a:rPr lang="en-US" sz="2800" b="0" i="0" u="none" strike="noStrike" dirty="0">
                          <a:solidFill>
                            <a:srgbClr val="000000"/>
                          </a:solidFill>
                          <a:effectLst/>
                          <a:latin typeface="Calibri" panose="020F0502020204030204" pitchFamily="34" charset="0"/>
                        </a:rPr>
                        <a:t>LDL-c measure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5,320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75,432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31,046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18,056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3,263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4,402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5,035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590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vMerge="1">
                  <a:txBody>
                    <a:bodyPr/>
                    <a:lstStyle/>
                    <a:p>
                      <a:endParaRPr lang="en-US"/>
                    </a:p>
                  </a:txBody>
                  <a:tcPr/>
                </a:tc>
                <a:extLst>
                  <a:ext uri="{0D108BD9-81ED-4DB2-BD59-A6C34878D82A}">
                    <a16:rowId xmlns:a16="http://schemas.microsoft.com/office/drawing/2014/main" val="3405677843"/>
                  </a:ext>
                </a:extLst>
              </a:tr>
              <a:tr h="560658">
                <a:tc>
                  <a:txBody>
                    <a:bodyPr/>
                    <a:lstStyle/>
                    <a:p>
                      <a:pPr algn="l" fontAlgn="ctr"/>
                      <a:r>
                        <a:rPr lang="en-US" sz="2800" b="0" i="0" u="none" strike="noStrike" dirty="0">
                          <a:solidFill>
                            <a:srgbClr val="000000"/>
                          </a:solidFill>
                          <a:effectLst/>
                          <a:latin typeface="Calibri" panose="020F0502020204030204" pitchFamily="34" charset="0"/>
                        </a:rPr>
                        <a:t>total cholesterol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14,368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178,321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34,977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19,600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3,499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6,699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4,901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a:txBody>
                    <a:bodyPr/>
                    <a:lstStyle/>
                    <a:p>
                      <a:pPr algn="ctr" fontAlgn="ctr"/>
                      <a:r>
                        <a:rPr lang="en-US" sz="2800" b="0" i="0" u="none" strike="noStrike" dirty="0">
                          <a:solidFill>
                            <a:srgbClr val="000000"/>
                          </a:solidFill>
                          <a:effectLst/>
                          <a:latin typeface="Calibri" panose="020F0502020204030204" pitchFamily="34" charset="0"/>
                        </a:rPr>
                        <a:t>1,948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vMerge="1">
                  <a:txBody>
                    <a:bodyPr/>
                    <a:lstStyle/>
                    <a:p>
                      <a:endParaRPr lang="en-US"/>
                    </a:p>
                  </a:txBody>
                  <a:tcPr/>
                </a:tc>
                <a:extLst>
                  <a:ext uri="{0D108BD9-81ED-4DB2-BD59-A6C34878D82A}">
                    <a16:rowId xmlns:a16="http://schemas.microsoft.com/office/drawing/2014/main" val="1807205653"/>
                  </a:ext>
                </a:extLst>
              </a:tr>
              <a:tr h="241664">
                <a:tc gridSpan="10">
                  <a:txBody>
                    <a:bodyPr/>
                    <a:lstStyle/>
                    <a:p>
                      <a:pPr algn="l" fontAlgn="b"/>
                      <a:r>
                        <a:rPr lang="en-US" sz="2800" b="0" i="0" u="none" strike="noStrike" dirty="0">
                          <a:solidFill>
                            <a:srgbClr val="000000"/>
                          </a:solidFill>
                          <a:effectLst/>
                          <a:latin typeface="Calibri" panose="020F0502020204030204" pitchFamily="34" charset="0"/>
                        </a:rPr>
                        <a:t>**Domains with N less than 10 were not displayed (Gender, Race, Ethnicity, Metadata)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F3E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21178527"/>
                  </a:ext>
                </a:extLst>
              </a:tr>
            </a:tbl>
          </a:graphicData>
        </a:graphic>
      </p:graphicFrame>
      <p:pic>
        <p:nvPicPr>
          <p:cNvPr id="3" name="Picture 2">
            <a:extLst>
              <a:ext uri="{FF2B5EF4-FFF2-40B4-BE49-F238E27FC236}">
                <a16:creationId xmlns:a16="http://schemas.microsoft.com/office/drawing/2014/main" id="{6DEDE4D6-38ED-4A69-A06A-7215B7369C5A}"/>
              </a:ext>
            </a:extLst>
          </p:cNvPr>
          <p:cNvPicPr>
            <a:picLocks noChangeAspect="1"/>
          </p:cNvPicPr>
          <p:nvPr/>
        </p:nvPicPr>
        <p:blipFill>
          <a:blip r:embed="rId5"/>
          <a:stretch>
            <a:fillRect/>
          </a:stretch>
        </p:blipFill>
        <p:spPr>
          <a:xfrm>
            <a:off x="25889780" y="11955031"/>
            <a:ext cx="6477000" cy="409313"/>
          </a:xfrm>
          <a:prstGeom prst="rect">
            <a:avLst/>
          </a:prstGeom>
        </p:spPr>
      </p:pic>
      <p:pic>
        <p:nvPicPr>
          <p:cNvPr id="7" name="Picture 6">
            <a:extLst>
              <a:ext uri="{FF2B5EF4-FFF2-40B4-BE49-F238E27FC236}">
                <a16:creationId xmlns:a16="http://schemas.microsoft.com/office/drawing/2014/main" id="{77A87252-6BDB-4349-A7BD-1DAAF3D3E649}"/>
              </a:ext>
            </a:extLst>
          </p:cNvPr>
          <p:cNvPicPr>
            <a:picLocks noChangeAspect="1"/>
          </p:cNvPicPr>
          <p:nvPr/>
        </p:nvPicPr>
        <p:blipFill>
          <a:blip r:embed="rId6"/>
          <a:stretch>
            <a:fillRect/>
          </a:stretch>
        </p:blipFill>
        <p:spPr>
          <a:xfrm>
            <a:off x="25831800" y="6629400"/>
            <a:ext cx="6616898" cy="380465"/>
          </a:xfrm>
          <a:prstGeom prst="rect">
            <a:avLst/>
          </a:prstGeom>
        </p:spPr>
      </p:pic>
      <p:pic>
        <p:nvPicPr>
          <p:cNvPr id="9" name="Picture 8">
            <a:extLst>
              <a:ext uri="{FF2B5EF4-FFF2-40B4-BE49-F238E27FC236}">
                <a16:creationId xmlns:a16="http://schemas.microsoft.com/office/drawing/2014/main" id="{5EE2AB5D-51C7-4574-8719-8A19148DFC1A}"/>
              </a:ext>
            </a:extLst>
          </p:cNvPr>
          <p:cNvPicPr>
            <a:picLocks noChangeAspect="1"/>
          </p:cNvPicPr>
          <p:nvPr/>
        </p:nvPicPr>
        <p:blipFill>
          <a:blip r:embed="rId7"/>
          <a:stretch>
            <a:fillRect/>
          </a:stretch>
        </p:blipFill>
        <p:spPr>
          <a:xfrm>
            <a:off x="26289000" y="5589530"/>
            <a:ext cx="5850628" cy="466883"/>
          </a:xfrm>
          <a:prstGeom prst="rect">
            <a:avLst/>
          </a:prstGeom>
        </p:spPr>
      </p:pic>
      <p:pic>
        <p:nvPicPr>
          <p:cNvPr id="21" name="Picture 20">
            <a:extLst>
              <a:ext uri="{FF2B5EF4-FFF2-40B4-BE49-F238E27FC236}">
                <a16:creationId xmlns:a16="http://schemas.microsoft.com/office/drawing/2014/main" id="{2AB16651-71CF-4201-A4BA-D0874E8F539B}"/>
              </a:ext>
            </a:extLst>
          </p:cNvPr>
          <p:cNvPicPr>
            <a:picLocks noChangeAspect="1"/>
          </p:cNvPicPr>
          <p:nvPr/>
        </p:nvPicPr>
        <p:blipFill rotWithShape="1">
          <a:blip r:embed="rId8"/>
          <a:srcRect l="-2" r="11924" b="52927"/>
          <a:stretch/>
        </p:blipFill>
        <p:spPr>
          <a:xfrm>
            <a:off x="25908830" y="7082124"/>
            <a:ext cx="5256970" cy="2238695"/>
          </a:xfrm>
          <a:prstGeom prst="rect">
            <a:avLst/>
          </a:prstGeom>
          <a:ln>
            <a:noFill/>
          </a:ln>
          <a:effectLst>
            <a:softEdge rad="112500"/>
          </a:effectLst>
        </p:spPr>
      </p:pic>
      <p:pic>
        <p:nvPicPr>
          <p:cNvPr id="12" name="Picture 11">
            <a:extLst>
              <a:ext uri="{FF2B5EF4-FFF2-40B4-BE49-F238E27FC236}">
                <a16:creationId xmlns:a16="http://schemas.microsoft.com/office/drawing/2014/main" id="{CADA596E-D95E-48A2-8FFB-9F8EB44E8822}"/>
              </a:ext>
            </a:extLst>
          </p:cNvPr>
          <p:cNvPicPr>
            <a:picLocks noChangeAspect="1"/>
          </p:cNvPicPr>
          <p:nvPr/>
        </p:nvPicPr>
        <p:blipFill rotWithShape="1">
          <a:blip r:embed="rId9"/>
          <a:srcRect t="46514" r="11884" b="8727"/>
          <a:stretch/>
        </p:blipFill>
        <p:spPr>
          <a:xfrm>
            <a:off x="25831800" y="9734277"/>
            <a:ext cx="5334000" cy="2148494"/>
          </a:xfrm>
          <a:prstGeom prst="rect">
            <a:avLst/>
          </a:prstGeom>
        </p:spPr>
      </p:pic>
      <p:pic>
        <p:nvPicPr>
          <p:cNvPr id="4" name="Picture 3">
            <a:extLst>
              <a:ext uri="{FF2B5EF4-FFF2-40B4-BE49-F238E27FC236}">
                <a16:creationId xmlns:a16="http://schemas.microsoft.com/office/drawing/2014/main" id="{2F5C39DF-8984-45BF-891C-156CC5B583FE}"/>
              </a:ext>
            </a:extLst>
          </p:cNvPr>
          <p:cNvPicPr>
            <a:picLocks noChangeAspect="1"/>
          </p:cNvPicPr>
          <p:nvPr/>
        </p:nvPicPr>
        <p:blipFill>
          <a:blip r:embed="rId10"/>
          <a:stretch>
            <a:fillRect/>
          </a:stretch>
        </p:blipFill>
        <p:spPr>
          <a:xfrm>
            <a:off x="1422981" y="21923829"/>
            <a:ext cx="9352075" cy="3938357"/>
          </a:xfrm>
          <a:prstGeom prst="rect">
            <a:avLst/>
          </a:prstGeom>
        </p:spPr>
      </p:pic>
      <p:sp>
        <p:nvSpPr>
          <p:cNvPr id="33" name="TextBox 32"/>
          <p:cNvSpPr txBox="1"/>
          <p:nvPr/>
        </p:nvSpPr>
        <p:spPr>
          <a:xfrm flipH="1">
            <a:off x="32689799" y="3559195"/>
            <a:ext cx="10486697" cy="29465403"/>
          </a:xfrm>
          <a:prstGeom prst="rect">
            <a:avLst/>
          </a:prstGeom>
          <a:noFill/>
        </p:spPr>
        <p:txBody>
          <a:bodyPr wrap="square" lIns="87277" tIns="43639" rIns="87277" bIns="43639">
            <a:spAutoFit/>
          </a:bodyPr>
          <a:lstStyle/>
          <a:p>
            <a:pPr>
              <a:defRPr/>
            </a:pPr>
            <a:r>
              <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rPr>
              <a:t>METHODS </a:t>
            </a:r>
            <a:r>
              <a:rPr lang="en-US" sz="3800" b="1" dirty="0" err="1">
                <a:solidFill>
                  <a:srgbClr val="00B050"/>
                </a:solidFill>
                <a:latin typeface="Verdana" panose="020B0604030504040204" pitchFamily="34" charset="0"/>
                <a:ea typeface="Verdana" panose="020B0604030504040204" pitchFamily="34" charset="0"/>
                <a:cs typeface="Verdana" panose="020B0604030504040204" pitchFamily="34" charset="0"/>
              </a:rPr>
              <a:t>cont</a:t>
            </a: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457200" indent="-457200">
              <a:buFont typeface="Wingdings" panose="05000000000000000000" pitchFamily="2" charset="2"/>
              <a:buChar char="q"/>
              <a:defRPr/>
            </a:pPr>
            <a:r>
              <a:rPr lang="en-US" sz="2800" dirty="0">
                <a:latin typeface="Verdana" pitchFamily="34" charset="0"/>
              </a:rPr>
              <a:t>Plots were generated comparing cohorts with and without laboratory measurements and values prior to the index date.</a:t>
            </a:r>
            <a:endParaRPr lang="en-US" sz="1800" dirty="0">
              <a:latin typeface="Verdana" pitchFamily="34" charset="0"/>
            </a:endParaRPr>
          </a:p>
          <a:p>
            <a:pPr>
              <a:defRPr/>
            </a:pPr>
            <a:endParaRPr lang="en-US" sz="16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r>
              <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rPr>
              <a:t>RESULTS</a:t>
            </a:r>
          </a:p>
          <a:p>
            <a:pPr marL="457200" indent="-457200">
              <a:buFont typeface="Wingdings" panose="05000000000000000000" pitchFamily="2" charset="2"/>
              <a:buChar char="q"/>
              <a:defRPr/>
            </a:pPr>
            <a:r>
              <a:rPr lang="en-US" sz="2800" dirty="0">
                <a:latin typeface="Verdana" pitchFamily="34" charset="0"/>
              </a:rPr>
              <a:t>The comparisons of cohorts with a measurement and value vs. cohorts with a measurement and no value have more unbalanced covariates than comparisons between cohorts with laboratory measurements vs. cohorts without laboratory measurements.</a:t>
            </a:r>
          </a:p>
          <a:p>
            <a:pPr marL="457200" indent="-457200">
              <a:buFont typeface="Wingdings" panose="05000000000000000000" pitchFamily="2" charset="2"/>
              <a:buChar char="q"/>
              <a:defRPr/>
            </a:pPr>
            <a:r>
              <a:rPr lang="en-US" sz="2800" dirty="0">
                <a:latin typeface="Verdana" pitchFamily="34" charset="0"/>
              </a:rPr>
              <a:t>Cohorts of subjects with hepatitis B and Crohn’s disease had a higher proportion of covariates with (</a:t>
            </a:r>
            <a:r>
              <a:rPr lang="en-US" sz="2800" dirty="0" err="1">
                <a:latin typeface="Verdana" pitchFamily="34" charset="0"/>
              </a:rPr>
              <a:t>aSMD</a:t>
            </a:r>
            <a:r>
              <a:rPr lang="en-US" sz="2800" dirty="0">
                <a:latin typeface="Verdana" pitchFamily="34" charset="0"/>
              </a:rPr>
              <a:t>) in means &gt; 0.1 compared to hyperlipidemia and patients aged 50  cohorts. </a:t>
            </a:r>
          </a:p>
          <a:p>
            <a:pPr marL="457200" indent="-457200">
              <a:buFont typeface="Wingdings" panose="05000000000000000000" pitchFamily="2" charset="2"/>
              <a:buChar char="q"/>
              <a:defRPr/>
            </a:pPr>
            <a:r>
              <a:rPr lang="en-US" sz="2800" dirty="0">
                <a:latin typeface="Verdana" pitchFamily="34" charset="0"/>
              </a:rPr>
              <a:t>There are differences among the number and domain of unbalanced covariates between the cohorts with and without laboratory measurements and the cohorts with laboratory measurements with and without values across each outcome</a:t>
            </a:r>
            <a:r>
              <a:rPr lang="en-US" sz="3200" dirty="0">
                <a:latin typeface="Verdana" pitchFamily="34" charset="0"/>
              </a:rPr>
              <a:t>.</a:t>
            </a:r>
            <a:r>
              <a:rPr lang="en-US" sz="2800" dirty="0">
                <a:latin typeface="Verdana" pitchFamily="34" charset="0"/>
              </a:rPr>
              <a:t> </a:t>
            </a:r>
          </a:p>
          <a:p>
            <a:pPr>
              <a:defRPr/>
            </a:pPr>
            <a:endParaRPr lang="en-US" sz="2800" dirty="0">
              <a:latin typeface="Verdana" pitchFamily="34" charset="0"/>
            </a:endParaRPr>
          </a:p>
          <a:p>
            <a:pPr marL="457200" indent="-457200">
              <a:buFont typeface="Wingdings" panose="05000000000000000000" pitchFamily="2" charset="2"/>
              <a:buChar char="q"/>
              <a:defRPr/>
            </a:pPr>
            <a:endParaRPr lang="en-US" sz="3200" dirty="0">
              <a:latin typeface="Verdana" pitchFamily="34" charset="0"/>
            </a:endParaRPr>
          </a:p>
          <a:p>
            <a:pPr marL="9091">
              <a:lnSpc>
                <a:spcPts val="800"/>
              </a:lnSpc>
            </a:pPr>
            <a:r>
              <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rPr>
              <a:t>LIMITATIONS</a:t>
            </a:r>
            <a:endParaRPr lang="en-US" altLang="en-US" sz="3800" dirty="0">
              <a:latin typeface="Verdana" pitchFamily="34" charset="0"/>
            </a:endParaRPr>
          </a:p>
          <a:p>
            <a:pPr marL="9091">
              <a:lnSpc>
                <a:spcPts val="800"/>
              </a:lnSpc>
            </a:pPr>
            <a:endParaRPr lang="en-US" altLang="en-US" sz="2800" dirty="0">
              <a:latin typeface="Verdana" pitchFamily="34" charset="0"/>
            </a:endParaRPr>
          </a:p>
          <a:p>
            <a:pPr marL="457200" indent="-457200">
              <a:buFont typeface="Wingdings" panose="05000000000000000000" pitchFamily="2" charset="2"/>
              <a:buChar char="q"/>
            </a:pPr>
            <a:r>
              <a:rPr lang="en-US" sz="2800" dirty="0">
                <a:latin typeface="Verdana" pitchFamily="34" charset="0"/>
              </a:rPr>
              <a:t>Lab results are only available within certain datasets, therefore studies requiring lab data may not be generalizable to broader populations.</a:t>
            </a:r>
          </a:p>
          <a:p>
            <a:pPr marL="457200" indent="-457200">
              <a:buFont typeface="Wingdings" panose="05000000000000000000" pitchFamily="2" charset="2"/>
              <a:buChar char="q"/>
            </a:pPr>
            <a:r>
              <a:rPr lang="en-US" sz="2800" dirty="0">
                <a:latin typeface="Verdana" pitchFamily="34" charset="0"/>
              </a:rPr>
              <a:t>Claims data only capture laboratory tests that are reimbursed and therefore some measurements (e.g. body weight) are more difficult to assess. </a:t>
            </a:r>
          </a:p>
          <a:p>
            <a:endParaRPr lang="en-US" sz="1050" dirty="0">
              <a:latin typeface="Verdana" pitchFamily="34" charset="0"/>
            </a:endParaRPr>
          </a:p>
          <a:p>
            <a:pPr marL="9091">
              <a:lnSpc>
                <a:spcPts val="800"/>
              </a:lnSpc>
            </a:pPr>
            <a:r>
              <a:rPr lang="en-US" altLang="en-US" sz="2800" dirty="0">
                <a:latin typeface="Verdana" pitchFamily="34" charset="0"/>
              </a:rPr>
              <a:t> </a:t>
            </a:r>
            <a:endPar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a:defRPr/>
            </a:pPr>
            <a:r>
              <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rPr>
              <a:t>CONCLUSIONS</a:t>
            </a:r>
            <a:endParaRPr lang="en-US" sz="1000" dirty="0">
              <a:latin typeface="Verdana" panose="020B0604030504040204" pitchFamily="34" charset="0"/>
              <a:ea typeface="Verdana" panose="020B0604030504040204" pitchFamily="34" charset="0"/>
              <a:cs typeface="Verdana" panose="020B0604030504040204" pitchFamily="34" charset="0"/>
            </a:endParaRPr>
          </a:p>
          <a:p>
            <a:pPr marL="457200" indent="-457200">
              <a:buFont typeface="Wingdings" panose="05000000000000000000" pitchFamily="2" charset="2"/>
              <a:buChar char="q"/>
            </a:pPr>
            <a:r>
              <a:rPr lang="en-US" sz="2800" dirty="0">
                <a:latin typeface="Verdana" pitchFamily="34" charset="0"/>
              </a:rPr>
              <a:t>We developed a systematic framework to assess if use of laboratory measurement data is appropriate to represent subjects without measurements. </a:t>
            </a:r>
          </a:p>
          <a:p>
            <a:pPr marL="457200" indent="-457200">
              <a:buFont typeface="Wingdings" panose="05000000000000000000" pitchFamily="2" charset="2"/>
              <a:buChar char="q"/>
            </a:pPr>
            <a:r>
              <a:rPr lang="en-US" sz="2800" dirty="0">
                <a:latin typeface="Verdana" pitchFamily="34" charset="0"/>
              </a:rPr>
              <a:t>When using measurements to define cohorts, we suggest thoroughly examining the underlying cohorts for comparability. </a:t>
            </a:r>
          </a:p>
          <a:p>
            <a:endParaRPr lang="en-US" sz="1000" dirty="0">
              <a:latin typeface="Verdana" pitchFamily="34" charset="0"/>
            </a:endParaRPr>
          </a:p>
          <a:p>
            <a:r>
              <a:rPr lang="en-US" sz="3800" b="1" dirty="0">
                <a:solidFill>
                  <a:srgbClr val="00B050"/>
                </a:solidFill>
                <a:latin typeface="Verdana" panose="020B0604030504040204" pitchFamily="34" charset="0"/>
                <a:ea typeface="Verdana" panose="020B0604030504040204" pitchFamily="34" charset="0"/>
                <a:cs typeface="Verdana" panose="020B0604030504040204" pitchFamily="34" charset="0"/>
              </a:rPr>
              <a:t>NEXT STEPS</a:t>
            </a:r>
            <a:endParaRPr lang="en-US" sz="3800" dirty="0">
              <a:latin typeface="Verdana" pitchFamily="34" charset="0"/>
            </a:endParaRPr>
          </a:p>
          <a:p>
            <a:pPr marL="457200" indent="-457200">
              <a:buFont typeface="Wingdings" panose="05000000000000000000" pitchFamily="2" charset="2"/>
              <a:buChar char="q"/>
            </a:pPr>
            <a:r>
              <a:rPr lang="en-US" sz="2800" dirty="0">
                <a:latin typeface="Verdana" pitchFamily="34" charset="0"/>
              </a:rPr>
              <a:t>This study serves as the basis for developing a set of criteria to illustrate similarity between cohorts of subjects with and without measurements. Further research will include metrics and tests to evaluate the use of cohorts with and without measurements in analyses. </a:t>
            </a:r>
          </a:p>
          <a:p>
            <a:pPr>
              <a:defRPr/>
            </a:pPr>
            <a:r>
              <a:rPr lang="en-US" sz="2800" b="1" dirty="0">
                <a:solidFill>
                  <a:srgbClr val="00B050"/>
                </a:solidFill>
                <a:latin typeface="Verdana" panose="020B0604030504040204" pitchFamily="34" charset="0"/>
                <a:ea typeface="Verdana" panose="020B0604030504040204" pitchFamily="34" charset="0"/>
                <a:cs typeface="Verdana" panose="020B0604030504040204" pitchFamily="34" charset="0"/>
              </a:rPr>
              <a:t>REFERENCES</a:t>
            </a:r>
          </a:p>
          <a:p>
            <a:r>
              <a:rPr lang="en-US" sz="2200" dirty="0">
                <a:latin typeface="Verdana" pitchFamily="34" charset="0"/>
              </a:rPr>
              <a:t>1. McCullough E, Sullivan C, Banning P, Goldfield N, Hughes J: Challenges and benefits of adding laboratory data to a mortality risk adjustment method. </a:t>
            </a:r>
            <a:r>
              <a:rPr lang="en-US" sz="2200" dirty="0" err="1">
                <a:latin typeface="Verdana" pitchFamily="34" charset="0"/>
              </a:rPr>
              <a:t>Qual</a:t>
            </a:r>
            <a:r>
              <a:rPr lang="en-US" sz="2200" dirty="0">
                <a:latin typeface="Verdana" pitchFamily="34" charset="0"/>
              </a:rPr>
              <a:t> </a:t>
            </a:r>
            <a:r>
              <a:rPr lang="en-US" sz="2200" dirty="0" err="1">
                <a:latin typeface="Verdana" pitchFamily="34" charset="0"/>
              </a:rPr>
              <a:t>Manag</a:t>
            </a:r>
            <a:r>
              <a:rPr lang="en-US" sz="2200" dirty="0">
                <a:latin typeface="Verdana" pitchFamily="34" charset="0"/>
              </a:rPr>
              <a:t> Health Care 2011, 20:253–262.</a:t>
            </a:r>
          </a:p>
          <a:p>
            <a:r>
              <a:rPr lang="en-US" sz="2200" dirty="0">
                <a:latin typeface="Verdana" pitchFamily="34" charset="0"/>
              </a:rPr>
              <a:t>2.  </a:t>
            </a:r>
            <a:r>
              <a:rPr lang="en-US" sz="2200" dirty="0" err="1">
                <a:latin typeface="Verdana" pitchFamily="34" charset="0"/>
              </a:rPr>
              <a:t>Maciejewski</a:t>
            </a:r>
            <a:r>
              <a:rPr lang="en-US" sz="2200" dirty="0">
                <a:latin typeface="Verdana" pitchFamily="34" charset="0"/>
              </a:rPr>
              <a:t> ML, </a:t>
            </a:r>
            <a:r>
              <a:rPr lang="en-US" sz="2200" dirty="0" err="1">
                <a:latin typeface="Verdana" pitchFamily="34" charset="0"/>
              </a:rPr>
              <a:t>Mi</a:t>
            </a:r>
            <a:r>
              <a:rPr lang="en-US" sz="2200" dirty="0">
                <a:latin typeface="Verdana" pitchFamily="34" charset="0"/>
              </a:rPr>
              <a:t> X, Curtis LH, Ng J, </a:t>
            </a:r>
            <a:r>
              <a:rPr lang="en-US" sz="2200" dirty="0" err="1">
                <a:latin typeface="Verdana" pitchFamily="34" charset="0"/>
              </a:rPr>
              <a:t>Haffer</a:t>
            </a:r>
            <a:r>
              <a:rPr lang="en-US" sz="2200" dirty="0">
                <a:latin typeface="Verdana" pitchFamily="34" charset="0"/>
              </a:rPr>
              <a:t> SC, Hammill BG. Frequency of disparities in laboratory testing after statin initiation in subjects ≥65 Years. Am J </a:t>
            </a:r>
            <a:r>
              <a:rPr lang="en-US" sz="2200" dirty="0" err="1">
                <a:latin typeface="Verdana" pitchFamily="34" charset="0"/>
              </a:rPr>
              <a:t>Cardiol</a:t>
            </a:r>
            <a:r>
              <a:rPr lang="en-US" sz="2200" dirty="0">
                <a:latin typeface="Verdana" pitchFamily="34" charset="0"/>
              </a:rPr>
              <a:t>. 2016;118(3):376-82.</a:t>
            </a:r>
          </a:p>
          <a:p>
            <a:r>
              <a:rPr lang="en-US" sz="2200" dirty="0">
                <a:latin typeface="Verdana" pitchFamily="34" charset="0"/>
              </a:rPr>
              <a:t>3.  </a:t>
            </a:r>
            <a:r>
              <a:rPr lang="en-US" sz="2200" dirty="0" err="1">
                <a:latin typeface="Verdana" pitchFamily="34" charset="0"/>
              </a:rPr>
              <a:t>Maciejewski</a:t>
            </a:r>
            <a:r>
              <a:rPr lang="en-US" sz="2200" dirty="0">
                <a:latin typeface="Verdana" pitchFamily="34" charset="0"/>
              </a:rPr>
              <a:t> ML, </a:t>
            </a:r>
            <a:r>
              <a:rPr lang="en-US" sz="2200" dirty="0" err="1">
                <a:latin typeface="Verdana" pitchFamily="34" charset="0"/>
              </a:rPr>
              <a:t>Mi</a:t>
            </a:r>
            <a:r>
              <a:rPr lang="en-US" sz="2200" dirty="0">
                <a:latin typeface="Verdana" pitchFamily="34" charset="0"/>
              </a:rPr>
              <a:t> X, Curtis LH, Ng J, </a:t>
            </a:r>
            <a:r>
              <a:rPr lang="en-US" sz="2200" dirty="0" err="1">
                <a:latin typeface="Verdana" pitchFamily="34" charset="0"/>
              </a:rPr>
              <a:t>Haffer</a:t>
            </a:r>
            <a:r>
              <a:rPr lang="en-US" sz="2200" dirty="0">
                <a:latin typeface="Verdana" pitchFamily="34" charset="0"/>
              </a:rPr>
              <a:t> SC, Hammill BG. Few disparities in baseline laboratory testing after the diuretic or digoxin initiation by Medicare Fee-For-Service beneficiaries. </a:t>
            </a:r>
            <a:r>
              <a:rPr lang="en-US" sz="2200" dirty="0" err="1">
                <a:latin typeface="Verdana" pitchFamily="34" charset="0"/>
              </a:rPr>
              <a:t>Circ</a:t>
            </a:r>
            <a:r>
              <a:rPr lang="en-US" sz="2200" dirty="0">
                <a:latin typeface="Verdana" pitchFamily="34" charset="0"/>
              </a:rPr>
              <a:t> </a:t>
            </a:r>
            <a:r>
              <a:rPr lang="en-US" sz="2200" dirty="0" err="1">
                <a:latin typeface="Verdana" pitchFamily="34" charset="0"/>
              </a:rPr>
              <a:t>Cardiovasc</a:t>
            </a:r>
            <a:r>
              <a:rPr lang="en-US" sz="2200" dirty="0">
                <a:latin typeface="Verdana" pitchFamily="34" charset="0"/>
              </a:rPr>
              <a:t> </a:t>
            </a:r>
            <a:r>
              <a:rPr lang="en-US" sz="2200" dirty="0" err="1">
                <a:latin typeface="Verdana" pitchFamily="34" charset="0"/>
              </a:rPr>
              <a:t>Qual</a:t>
            </a:r>
            <a:r>
              <a:rPr lang="en-US" sz="2200" dirty="0">
                <a:latin typeface="Verdana" pitchFamily="34" charset="0"/>
              </a:rPr>
              <a:t> Outcomes. 2016;9(6):714-22.</a:t>
            </a:r>
          </a:p>
          <a:p>
            <a:r>
              <a:rPr lang="en-US" sz="2200" dirty="0">
                <a:latin typeface="Verdana" pitchFamily="34" charset="0"/>
              </a:rPr>
              <a:t>4. </a:t>
            </a:r>
            <a:r>
              <a:rPr lang="en-US" sz="2200" dirty="0" err="1">
                <a:latin typeface="Verdana" pitchFamily="34" charset="0"/>
              </a:rPr>
              <a:t>Schneeweiss</a:t>
            </a:r>
            <a:r>
              <a:rPr lang="en-US" sz="2200" dirty="0">
                <a:latin typeface="Verdana" pitchFamily="34" charset="0"/>
              </a:rPr>
              <a:t> S, </a:t>
            </a:r>
            <a:r>
              <a:rPr lang="en-US" sz="2200" dirty="0" err="1">
                <a:latin typeface="Verdana" pitchFamily="34" charset="0"/>
              </a:rPr>
              <a:t>Rassen</a:t>
            </a:r>
            <a:r>
              <a:rPr lang="en-US" sz="2200" dirty="0">
                <a:latin typeface="Verdana" pitchFamily="34" charset="0"/>
              </a:rPr>
              <a:t> JA, Glynn RJ, Myers J, Daniel GW, Singer J, et al. Supplementing claims data with outpatient laboratory test results to improve confounding adjustment in effectiveness studies of lipid-lowering treatments. BMC Med Res </a:t>
            </a:r>
            <a:r>
              <a:rPr lang="en-US" sz="2200" dirty="0" err="1">
                <a:latin typeface="Verdana" pitchFamily="34" charset="0"/>
              </a:rPr>
              <a:t>Methodol</a:t>
            </a:r>
            <a:r>
              <a:rPr lang="en-US" sz="2200" dirty="0">
                <a:latin typeface="Verdana" pitchFamily="34" charset="0"/>
              </a:rPr>
              <a:t>. 2012;12:180-95.</a:t>
            </a:r>
          </a:p>
          <a:p>
            <a:r>
              <a:rPr lang="en-US" sz="2200" dirty="0">
                <a:latin typeface="Verdana" pitchFamily="34" charset="0"/>
              </a:rPr>
              <a:t>5. </a:t>
            </a:r>
            <a:r>
              <a:rPr lang="en-US" sz="2200" dirty="0" err="1">
                <a:latin typeface="Verdana" pitchFamily="34" charset="0"/>
              </a:rPr>
              <a:t>Dormuth</a:t>
            </a:r>
            <a:r>
              <a:rPr lang="en-US" sz="2200" dirty="0">
                <a:latin typeface="Verdana" pitchFamily="34" charset="0"/>
              </a:rPr>
              <a:t> CR, Patrick AR, Shrank WH, Wright JM, Glynn RJ, Sutherland J, et al. Statin adherence and risk of accidents: a cautionary tale. Circulation. 2009;119(15):2051-7.</a:t>
            </a:r>
          </a:p>
          <a:p>
            <a:r>
              <a:rPr lang="en-US" sz="2200" dirty="0">
                <a:latin typeface="Verdana" pitchFamily="34" charset="0"/>
              </a:rPr>
              <a:t>6. Austin, P.C., An Introduction to Propensity Score Methods for Reducing the Effects of Confounding in Observational Studies. Multivariate </a:t>
            </a:r>
            <a:r>
              <a:rPr lang="en-US" sz="2200" dirty="0" err="1">
                <a:latin typeface="Verdana" pitchFamily="34" charset="0"/>
              </a:rPr>
              <a:t>Behav</a:t>
            </a:r>
            <a:r>
              <a:rPr lang="en-US" sz="2200" dirty="0">
                <a:latin typeface="Verdana" pitchFamily="34" charset="0"/>
              </a:rPr>
              <a:t> Res, 2011. 46(3): p. 399-424.</a:t>
            </a:r>
          </a:p>
          <a:p>
            <a:endParaRPr lang="en-US" sz="14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defRPr/>
            </a:pPr>
            <a:r>
              <a:rPr lang="en-US" sz="3600" b="1" dirty="0">
                <a:solidFill>
                  <a:srgbClr val="00B050"/>
                </a:solidFill>
                <a:latin typeface="Verdana" panose="020B0604030504040204" pitchFamily="34" charset="0"/>
                <a:ea typeface="Verdana" panose="020B0604030504040204" pitchFamily="34" charset="0"/>
                <a:cs typeface="Verdana" panose="020B0604030504040204" pitchFamily="34" charset="0"/>
              </a:rPr>
              <a:t>CONFLICT OF INTEREST STATEMENT</a:t>
            </a:r>
            <a:endParaRPr lang="en-US" sz="3600"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defRPr/>
            </a:pPr>
            <a:r>
              <a:rPr lang="en-US" sz="2200" dirty="0">
                <a:latin typeface="Verdana" panose="020B0604030504040204" pitchFamily="34" charset="0"/>
                <a:ea typeface="Verdana" panose="020B0604030504040204" pitchFamily="34" charset="0"/>
                <a:cs typeface="Verdana" panose="020B0604030504040204" pitchFamily="34" charset="0"/>
              </a:rPr>
              <a:t>The authors are full time employees of Janssen Research and Development, a unit of Johnson and Johnson. The work on this study was part of their employment. They also hold pension rights from the company and own stock and stock options.</a:t>
            </a:r>
            <a:endParaRPr lang="en-US" sz="2200" b="1" dirty="0">
              <a:solidFill>
                <a:srgbClr val="00B050"/>
              </a:solidFill>
              <a:latin typeface="Verdana" panose="020B0604030504040204" pitchFamily="34" charset="0"/>
              <a:ea typeface="Verdana" panose="020B0604030504040204" pitchFamily="34" charset="0"/>
              <a:cs typeface="Verdana" panose="020B0604030504040204" pitchFamily="34" charset="0"/>
            </a:endParaRPr>
          </a:p>
          <a:p>
            <a:endParaRPr lang="en-US" sz="2400" dirty="0">
              <a:latin typeface="Verdana" panose="020B0604030504040204" pitchFamily="34" charset="0"/>
              <a:ea typeface="Verdana" panose="020B0604030504040204" pitchFamily="34" charset="0"/>
              <a:cs typeface="Verdana" panose="020B0604030504040204" pitchFamily="34" charset="0"/>
            </a:endParaRPr>
          </a:p>
          <a:p>
            <a:pPr marL="548640" indent="-548640">
              <a:buFont typeface="+mj-lt"/>
              <a:buAutoNum type="arabicPeriod"/>
            </a:pPr>
            <a:endParaRPr lang="en-US" sz="1900" dirty="0">
              <a:latin typeface="Verdana" panose="020B0604030504040204" pitchFamily="34" charset="0"/>
              <a:ea typeface="Verdana" panose="020B0604030504040204" pitchFamily="34" charset="0"/>
              <a:cs typeface="Verdana" panose="020B0604030504040204" pitchFamily="34" charset="0"/>
            </a:endParaRPr>
          </a:p>
        </p:txBody>
      </p:sp>
      <p:pic>
        <p:nvPicPr>
          <p:cNvPr id="14" name="Picture 13">
            <a:extLst>
              <a:ext uri="{FF2B5EF4-FFF2-40B4-BE49-F238E27FC236}">
                <a16:creationId xmlns:a16="http://schemas.microsoft.com/office/drawing/2014/main" id="{931695C4-82CE-4BBC-A68B-124EA846F389}"/>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1640800" y="13688180"/>
            <a:ext cx="10209524" cy="7847619"/>
          </a:xfrm>
          <a:prstGeom prst="rect">
            <a:avLst/>
          </a:prstGeom>
        </p:spPr>
      </p:pic>
      <p:pic>
        <p:nvPicPr>
          <p:cNvPr id="16" name="Picture 15">
            <a:extLst>
              <a:ext uri="{FF2B5EF4-FFF2-40B4-BE49-F238E27FC236}">
                <a16:creationId xmlns:a16="http://schemas.microsoft.com/office/drawing/2014/main" id="{2EA49AB9-1707-4B9C-A26C-82FC0D1331F7}"/>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1432254" y="21312586"/>
            <a:ext cx="10209524" cy="7847619"/>
          </a:xfrm>
          <a:prstGeom prst="rect">
            <a:avLst/>
          </a:prstGeom>
        </p:spPr>
      </p:pic>
      <p:pic>
        <p:nvPicPr>
          <p:cNvPr id="18" name="Picture 17">
            <a:extLst>
              <a:ext uri="{FF2B5EF4-FFF2-40B4-BE49-F238E27FC236}">
                <a16:creationId xmlns:a16="http://schemas.microsoft.com/office/drawing/2014/main" id="{54E37186-F3F8-4F1F-B873-C9EF44A48769}"/>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1353800" y="21372957"/>
            <a:ext cx="10209524" cy="7847619"/>
          </a:xfrm>
          <a:prstGeom prst="rect">
            <a:avLst/>
          </a:prstGeom>
        </p:spPr>
      </p:pic>
      <p:pic>
        <p:nvPicPr>
          <p:cNvPr id="20" name="Picture 19">
            <a:extLst>
              <a:ext uri="{FF2B5EF4-FFF2-40B4-BE49-F238E27FC236}">
                <a16:creationId xmlns:a16="http://schemas.microsoft.com/office/drawing/2014/main" id="{491B7071-3A8A-457F-8FD9-538EC9947DE6}"/>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1514395" y="13666088"/>
            <a:ext cx="10209524" cy="784761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42165</TotalTime>
  <Words>1255</Words>
  <Application>Microsoft Office PowerPoint</Application>
  <PresentationFormat>Custom</PresentationFormat>
  <Paragraphs>214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Verdana</vt:lpstr>
      <vt:lpstr>Wingdings</vt:lpstr>
      <vt:lpstr>Office Theme</vt:lpstr>
      <vt:lpstr>Comparability Assessment of Cohorts with and without Laboratory Values  Rupa Makadia,MS1,2, Jill Hardin,MS,PhD1,2, Laura Hester, PhD1,2, Chris Knoll, BCS1,2, Ajit Londhe, MPH1,2, Joel Swerdel, MPH1,2 1Janssen Research &amp; Development, LLC, Titusville, NJ 2OHDSI collaborators, Observational Health Data Sciences and Informatics (OHDSI), New York, NY  </vt:lpstr>
    </vt:vector>
  </TitlesOfParts>
  <Company>Johnson &amp; Johnson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Voss, Erica</dc:creator>
  <cp:lastModifiedBy>Makadia, Rupa [JRDUS]</cp:lastModifiedBy>
  <cp:revision>543</cp:revision>
  <cp:lastPrinted>2016-09-13T14:56:11Z</cp:lastPrinted>
  <dcterms:created xsi:type="dcterms:W3CDTF">2013-10-15T12:51:59Z</dcterms:created>
  <dcterms:modified xsi:type="dcterms:W3CDTF">2017-10-09T13:23:01Z</dcterms:modified>
</cp:coreProperties>
</file>