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7"/>
  </p:notesMasterIdLst>
  <p:sldIdLst>
    <p:sldId id="262" r:id="rId3"/>
    <p:sldId id="259" r:id="rId4"/>
    <p:sldId id="263" r:id="rId5"/>
    <p:sldId id="287" r:id="rId6"/>
    <p:sldId id="288" r:id="rId7"/>
    <p:sldId id="289" r:id="rId8"/>
    <p:sldId id="290" r:id="rId9"/>
    <p:sldId id="291" r:id="rId10"/>
    <p:sldId id="260" r:id="rId11"/>
    <p:sldId id="261" r:id="rId12"/>
    <p:sldId id="257" r:id="rId13"/>
    <p:sldId id="25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64" r:id="rId35"/>
    <p:sldId id="26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87F2B-4A74-4F51-B721-2D865BCA481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46B3-E4BC-4716-BA52-2EEFED67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4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f52241468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f52241468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09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44dcdde88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g44dcdde88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g44dcdde88c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7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44dcdde88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g44dcdde88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68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44dcdde88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g44dcdde88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93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44dcdde88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g44dcdde88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097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44dcdde88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g44dcdde88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978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44dcdde88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g44dcdde88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918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44dcdde88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g44dcdde88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674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44dcdde88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g44dcdde88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0962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44dcdde88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44dcdde88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g44dcdde88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057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43f92bf1a2_3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g43f92bf1a2_3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228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44dcdde8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g44dcdde8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dimensions of electronic phenotyping: features, time, and complexity.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represent the phenotyping problem, in terms of three dimensions: a feature dimension (i.e., what features are used to characterize a phenotype), a time dimension (does the representation support a time variant definition of the phenotype) and a complexity dimension (how complex is the representation corresponding to a phenotype definition).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g44dcdde88c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545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43f92bf1a2_3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g43f92bf1a2_3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651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43f92bf1a2_3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g43f92bf1a2_3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4041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43f92bf1a2_33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g43f92bf1a2_33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153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43f92bf1a2_3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g43f92bf1a2_3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736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44dcdde88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g44dcdde88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082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44dcdde88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44dcdde88c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514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44dcdde88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44dcdde88c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06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f5224146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3f5224146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1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4d336f3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44d336f3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11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f52241468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3f52241468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03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f52241468_0_291:notes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575" tIns="89575" rIns="89575" bIns="89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3f5224146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134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44dcdde88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4" name="Google Shape;864;g44dcdde88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Harvard University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RA, MS, IBD, CAD, DM (Liao et al, 2010; Xia et al, 2013; Ananthakrishnan, 2013; Liao et al, 2015)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Vanderbilt University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Carroll, et al 2011, AMIA Symp. Proc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 University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Agarwal et al 2016, JAMIA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University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Halpern et al 2016, JAMIA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g44dcdde88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16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44dcdde88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44dcdde88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g44dcdde88c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72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44dcdde88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44dcdde88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Clinically validated phenotypes!!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662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>
            <a:spLocks noGrp="1"/>
          </p:cNvSpPr>
          <p:nvPr>
            <p:ph type="ctrTitle"/>
          </p:nvPr>
        </p:nvSpPr>
        <p:spPr>
          <a:xfrm>
            <a:off x="3149600" y="2130425"/>
            <a:ext cx="8128000" cy="17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subTitle" idx="1"/>
          </p:nvPr>
        </p:nvSpPr>
        <p:spPr>
          <a:xfrm>
            <a:off x="3149600" y="4038600"/>
            <a:ext cx="81280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rgbClr val="15315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31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0" name="Google Shape;200;p41" descr="C:\Users\pryan4\Downloads\want-impact-public-health-help-shape-journey-ahead\OHDSI logo with text - vertical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4800" y="1875376"/>
            <a:ext cx="2682875" cy="242251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1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58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/ Bullet Points">
  <p:cSld name="1 Column/ Bullet Poin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body" idx="1"/>
          </p:nvPr>
        </p:nvSpPr>
        <p:spPr>
          <a:xfrm>
            <a:off x="619691" y="1229454"/>
            <a:ext cx="10990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0425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9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44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59"/>
            <a:ext cx="1326583" cy="9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4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79971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5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5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5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59"/>
            <a:ext cx="1326583" cy="9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83002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6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6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59"/>
            <a:ext cx="1326583" cy="9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6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79555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7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4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47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47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7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7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59"/>
            <a:ext cx="1326583" cy="9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7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183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0425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42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42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59"/>
            <a:ext cx="1326583" cy="9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16414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/ Bullet Points">
  <p:cSld name="1 Column/ Bullet Poin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body" idx="1"/>
          </p:nvPr>
        </p:nvSpPr>
        <p:spPr>
          <a:xfrm>
            <a:off x="619691" y="1229454"/>
            <a:ext cx="10990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0425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9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44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59"/>
            <a:ext cx="1326583" cy="9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4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23965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5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5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5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59"/>
            <a:ext cx="1326583" cy="9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06249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6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6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59"/>
            <a:ext cx="1326583" cy="9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6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02391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7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4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47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47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042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042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7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7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59"/>
            <a:ext cx="1326583" cy="9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7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12113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>
            <a:spLocks noGrp="1"/>
          </p:cNvSpPr>
          <p:nvPr>
            <p:ph type="ctrTitle"/>
          </p:nvPr>
        </p:nvSpPr>
        <p:spPr>
          <a:xfrm>
            <a:off x="3149600" y="2130425"/>
            <a:ext cx="8128000" cy="17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subTitle" idx="1"/>
          </p:nvPr>
        </p:nvSpPr>
        <p:spPr>
          <a:xfrm>
            <a:off x="3149600" y="4038600"/>
            <a:ext cx="81280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rgbClr val="15315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31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0" name="Google Shape;200;p41" descr="C:\Users\pryan4\Downloads\want-impact-public-health-help-shape-journey-ahead\OHDSI logo with text - vertical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4800" y="1875376"/>
            <a:ext cx="2682875" cy="242251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1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22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0425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42"/>
          <p:cNvSpPr/>
          <p:nvPr/>
        </p:nvSpPr>
        <p:spPr>
          <a:xfrm>
            <a:off x="0" y="6400800"/>
            <a:ext cx="12192000" cy="759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42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59"/>
            <a:ext cx="1326583" cy="9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4527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0425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7127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0425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2559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PrWhbQkz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OHDSI/Aphrodit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Electronic Phenotyping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Juan M. Banda</a:t>
            </a:r>
          </a:p>
          <a:p>
            <a:r>
              <a:rPr lang="en-US" dirty="0" smtClean="0"/>
              <a:t>Assistant Professor in Computer Science</a:t>
            </a:r>
          </a:p>
          <a:p>
            <a:r>
              <a:rPr lang="en-US" dirty="0" smtClean="0"/>
              <a:t>Georgia State University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5762" y="5759109"/>
            <a:ext cx="296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http://www.panacealab.org/</a:t>
            </a:r>
            <a:endParaRPr lang="en-US" dirty="0"/>
          </a:p>
        </p:txBody>
      </p:sp>
      <p:pic>
        <p:nvPicPr>
          <p:cNvPr id="1026" name="Picture 2" descr="http://www.panacealab.org/img/sit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122" y="5366940"/>
            <a:ext cx="2460164" cy="9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3600"/>
              <a:t>Probabilistic vs. Rule Based over time</a:t>
            </a:r>
            <a:endParaRPr sz="3600"/>
          </a:p>
        </p:txBody>
      </p:sp>
      <p:cxnSp>
        <p:nvCxnSpPr>
          <p:cNvPr id="411" name="Google Shape;411;p70"/>
          <p:cNvCxnSpPr/>
          <p:nvPr/>
        </p:nvCxnSpPr>
        <p:spPr>
          <a:xfrm>
            <a:off x="2370425" y="3097150"/>
            <a:ext cx="68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2" name="Google Shape;412;p70"/>
          <p:cNvSpPr txBox="1"/>
          <p:nvPr/>
        </p:nvSpPr>
        <p:spPr>
          <a:xfrm>
            <a:off x="5321500" y="3040200"/>
            <a:ext cx="8079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Time</a:t>
            </a:r>
            <a:endParaRPr/>
          </a:p>
        </p:txBody>
      </p:sp>
      <p:sp>
        <p:nvSpPr>
          <p:cNvPr id="413" name="Google Shape;413;p70"/>
          <p:cNvSpPr txBox="1"/>
          <p:nvPr/>
        </p:nvSpPr>
        <p:spPr>
          <a:xfrm rot="-5400000">
            <a:off x="1201112" y="2170549"/>
            <a:ext cx="1268075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Probability</a:t>
            </a:r>
            <a:endParaRPr dirty="0"/>
          </a:p>
        </p:txBody>
      </p:sp>
      <p:sp>
        <p:nvSpPr>
          <p:cNvPr id="414" name="Google Shape;414;p70"/>
          <p:cNvSpPr txBox="1"/>
          <p:nvPr/>
        </p:nvSpPr>
        <p:spPr>
          <a:xfrm rot="-5400000">
            <a:off x="953273" y="3949409"/>
            <a:ext cx="14379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Satisfies Rules</a:t>
            </a:r>
            <a:endParaRPr dirty="0"/>
          </a:p>
        </p:txBody>
      </p:sp>
      <p:cxnSp>
        <p:nvCxnSpPr>
          <p:cNvPr id="415" name="Google Shape;415;p70"/>
          <p:cNvCxnSpPr/>
          <p:nvPr/>
        </p:nvCxnSpPr>
        <p:spPr>
          <a:xfrm>
            <a:off x="2313475" y="1731325"/>
            <a:ext cx="0" cy="315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6" name="Google Shape;416;p70"/>
          <p:cNvSpPr txBox="1"/>
          <p:nvPr/>
        </p:nvSpPr>
        <p:spPr>
          <a:xfrm>
            <a:off x="2082506" y="2845576"/>
            <a:ext cx="24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0</a:t>
            </a:r>
            <a:endParaRPr/>
          </a:p>
        </p:txBody>
      </p:sp>
      <p:sp>
        <p:nvSpPr>
          <p:cNvPr id="417" name="Google Shape;417;p70"/>
          <p:cNvSpPr txBox="1"/>
          <p:nvPr/>
        </p:nvSpPr>
        <p:spPr>
          <a:xfrm>
            <a:off x="2024475" y="2130888"/>
            <a:ext cx="3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.5</a:t>
            </a:r>
            <a:endParaRPr/>
          </a:p>
        </p:txBody>
      </p:sp>
      <p:sp>
        <p:nvSpPr>
          <p:cNvPr id="418" name="Google Shape;418;p70"/>
          <p:cNvSpPr txBox="1"/>
          <p:nvPr/>
        </p:nvSpPr>
        <p:spPr>
          <a:xfrm>
            <a:off x="2080199" y="1563325"/>
            <a:ext cx="240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1</a:t>
            </a:r>
            <a:endParaRPr/>
          </a:p>
        </p:txBody>
      </p:sp>
      <p:sp>
        <p:nvSpPr>
          <p:cNvPr id="419" name="Google Shape;419;p70"/>
          <p:cNvSpPr/>
          <p:nvPr/>
        </p:nvSpPr>
        <p:spPr>
          <a:xfrm>
            <a:off x="2466626" y="1951366"/>
            <a:ext cx="6877225" cy="1113225"/>
          </a:xfrm>
          <a:custGeom>
            <a:avLst/>
            <a:gdLst/>
            <a:ahLst/>
            <a:cxnLst/>
            <a:rect l="l" t="t" r="r" b="b"/>
            <a:pathLst>
              <a:path w="275089" h="44529" extrusionOk="0">
                <a:moveTo>
                  <a:pt x="0" y="42369"/>
                </a:moveTo>
                <a:cubicBezTo>
                  <a:pt x="2501" y="41151"/>
                  <a:pt x="10964" y="39355"/>
                  <a:pt x="15004" y="35059"/>
                </a:cubicBezTo>
                <a:cubicBezTo>
                  <a:pt x="19044" y="30763"/>
                  <a:pt x="20904" y="22234"/>
                  <a:pt x="24238" y="16591"/>
                </a:cubicBezTo>
                <a:cubicBezTo>
                  <a:pt x="27573" y="10948"/>
                  <a:pt x="30394" y="3639"/>
                  <a:pt x="35011" y="1202"/>
                </a:cubicBezTo>
                <a:cubicBezTo>
                  <a:pt x="39628" y="-1235"/>
                  <a:pt x="47516" y="817"/>
                  <a:pt x="51940" y="1971"/>
                </a:cubicBezTo>
                <a:cubicBezTo>
                  <a:pt x="56365" y="3125"/>
                  <a:pt x="57518" y="8191"/>
                  <a:pt x="61558" y="8127"/>
                </a:cubicBezTo>
                <a:cubicBezTo>
                  <a:pt x="65598" y="8063"/>
                  <a:pt x="69830" y="-2838"/>
                  <a:pt x="76178" y="1586"/>
                </a:cubicBezTo>
                <a:cubicBezTo>
                  <a:pt x="82526" y="6011"/>
                  <a:pt x="93235" y="27685"/>
                  <a:pt x="99647" y="34674"/>
                </a:cubicBezTo>
                <a:cubicBezTo>
                  <a:pt x="106059" y="41664"/>
                  <a:pt x="107085" y="42048"/>
                  <a:pt x="114652" y="43523"/>
                </a:cubicBezTo>
                <a:cubicBezTo>
                  <a:pt x="122219" y="44998"/>
                  <a:pt x="138506" y="44677"/>
                  <a:pt x="145047" y="43523"/>
                </a:cubicBezTo>
                <a:cubicBezTo>
                  <a:pt x="151588" y="42369"/>
                  <a:pt x="150946" y="39997"/>
                  <a:pt x="153896" y="36598"/>
                </a:cubicBezTo>
                <a:cubicBezTo>
                  <a:pt x="156846" y="33200"/>
                  <a:pt x="159347" y="27428"/>
                  <a:pt x="162745" y="23132"/>
                </a:cubicBezTo>
                <a:cubicBezTo>
                  <a:pt x="166144" y="18836"/>
                  <a:pt x="170760" y="12167"/>
                  <a:pt x="174287" y="10820"/>
                </a:cubicBezTo>
                <a:cubicBezTo>
                  <a:pt x="177814" y="9473"/>
                  <a:pt x="180251" y="11974"/>
                  <a:pt x="183906" y="15052"/>
                </a:cubicBezTo>
                <a:cubicBezTo>
                  <a:pt x="187561" y="18130"/>
                  <a:pt x="191921" y="25312"/>
                  <a:pt x="196217" y="29288"/>
                </a:cubicBezTo>
                <a:cubicBezTo>
                  <a:pt x="200513" y="33264"/>
                  <a:pt x="202950" y="36790"/>
                  <a:pt x="209683" y="38906"/>
                </a:cubicBezTo>
                <a:cubicBezTo>
                  <a:pt x="216416" y="41022"/>
                  <a:pt x="227766" y="41215"/>
                  <a:pt x="236615" y="41984"/>
                </a:cubicBezTo>
                <a:cubicBezTo>
                  <a:pt x="245464" y="42754"/>
                  <a:pt x="256365" y="43523"/>
                  <a:pt x="262777" y="43523"/>
                </a:cubicBezTo>
                <a:cubicBezTo>
                  <a:pt x="269189" y="43523"/>
                  <a:pt x="273037" y="42241"/>
                  <a:pt x="275089" y="41984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420" name="Google Shape;420;p70"/>
          <p:cNvCxnSpPr/>
          <p:nvPr/>
        </p:nvCxnSpPr>
        <p:spPr>
          <a:xfrm>
            <a:off x="2485850" y="3443425"/>
            <a:ext cx="88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1" name="Google Shape;421;p70"/>
          <p:cNvSpPr/>
          <p:nvPr/>
        </p:nvSpPr>
        <p:spPr>
          <a:xfrm>
            <a:off x="3370850" y="3414576"/>
            <a:ext cx="5944150" cy="908925"/>
          </a:xfrm>
          <a:custGeom>
            <a:avLst/>
            <a:gdLst/>
            <a:ahLst/>
            <a:cxnLst/>
            <a:rect l="l" t="t" r="r" b="b"/>
            <a:pathLst>
              <a:path w="237766" h="36357" extrusionOk="0">
                <a:moveTo>
                  <a:pt x="0" y="1731"/>
                </a:moveTo>
                <a:lnTo>
                  <a:pt x="0" y="36357"/>
                </a:lnTo>
                <a:lnTo>
                  <a:pt x="29625" y="36357"/>
                </a:lnTo>
                <a:lnTo>
                  <a:pt x="29625" y="577"/>
                </a:lnTo>
                <a:lnTo>
                  <a:pt x="121963" y="577"/>
                </a:lnTo>
                <a:lnTo>
                  <a:pt x="121963" y="35588"/>
                </a:lnTo>
                <a:lnTo>
                  <a:pt x="142739" y="35588"/>
                </a:lnTo>
                <a:lnTo>
                  <a:pt x="142735" y="0"/>
                </a:lnTo>
                <a:lnTo>
                  <a:pt x="237766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2" name="Google Shape;422;p70"/>
          <p:cNvSpPr txBox="1"/>
          <p:nvPr/>
        </p:nvSpPr>
        <p:spPr>
          <a:xfrm rot="-5400000">
            <a:off x="1873352" y="4090933"/>
            <a:ext cx="621043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/>
              <a:t>Yes</a:t>
            </a:r>
            <a:endParaRPr dirty="0"/>
          </a:p>
        </p:txBody>
      </p:sp>
      <p:sp>
        <p:nvSpPr>
          <p:cNvPr id="423" name="Google Shape;423;p70"/>
          <p:cNvSpPr txBox="1"/>
          <p:nvPr/>
        </p:nvSpPr>
        <p:spPr>
          <a:xfrm rot="-5400000">
            <a:off x="1903475" y="3233725"/>
            <a:ext cx="5145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/>
              <a:t>No</a:t>
            </a:r>
            <a:endParaRPr/>
          </a:p>
        </p:txBody>
      </p:sp>
      <p:cxnSp>
        <p:nvCxnSpPr>
          <p:cNvPr id="424" name="Google Shape;424;p70"/>
          <p:cNvCxnSpPr/>
          <p:nvPr/>
        </p:nvCxnSpPr>
        <p:spPr>
          <a:xfrm>
            <a:off x="2489600" y="2337300"/>
            <a:ext cx="66753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70"/>
          <p:cNvCxnSpPr/>
          <p:nvPr/>
        </p:nvCxnSpPr>
        <p:spPr>
          <a:xfrm>
            <a:off x="2489600" y="2032500"/>
            <a:ext cx="66753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6" name="Google Shape;426;p70"/>
          <p:cNvGrpSpPr/>
          <p:nvPr/>
        </p:nvGrpSpPr>
        <p:grpSpPr>
          <a:xfrm>
            <a:off x="3082954" y="2338374"/>
            <a:ext cx="1557404" cy="365150"/>
            <a:chOff x="1683250" y="5001625"/>
            <a:chExt cx="1615900" cy="365150"/>
          </a:xfrm>
        </p:grpSpPr>
        <p:cxnSp>
          <p:nvCxnSpPr>
            <p:cNvPr id="427" name="Google Shape;427;p70"/>
            <p:cNvCxnSpPr/>
            <p:nvPr/>
          </p:nvCxnSpPr>
          <p:spPr>
            <a:xfrm>
              <a:off x="1683250" y="5184200"/>
              <a:ext cx="1615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70"/>
            <p:cNvCxnSpPr/>
            <p:nvPr/>
          </p:nvCxnSpPr>
          <p:spPr>
            <a:xfrm>
              <a:off x="1683250" y="5001625"/>
              <a:ext cx="0" cy="36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70"/>
            <p:cNvCxnSpPr/>
            <p:nvPr/>
          </p:nvCxnSpPr>
          <p:spPr>
            <a:xfrm>
              <a:off x="3299150" y="5001675"/>
              <a:ext cx="0" cy="36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0" name="Google Shape;430;p70"/>
          <p:cNvGrpSpPr/>
          <p:nvPr/>
        </p:nvGrpSpPr>
        <p:grpSpPr>
          <a:xfrm>
            <a:off x="3206760" y="1629874"/>
            <a:ext cx="645714" cy="365150"/>
            <a:chOff x="4197850" y="5154025"/>
            <a:chExt cx="1615900" cy="365150"/>
          </a:xfrm>
        </p:grpSpPr>
        <p:cxnSp>
          <p:nvCxnSpPr>
            <p:cNvPr id="431" name="Google Shape;431;p70"/>
            <p:cNvCxnSpPr/>
            <p:nvPr/>
          </p:nvCxnSpPr>
          <p:spPr>
            <a:xfrm>
              <a:off x="4197850" y="5336600"/>
              <a:ext cx="1615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70"/>
            <p:cNvCxnSpPr/>
            <p:nvPr/>
          </p:nvCxnSpPr>
          <p:spPr>
            <a:xfrm>
              <a:off x="4197850" y="5154025"/>
              <a:ext cx="0" cy="36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70"/>
            <p:cNvCxnSpPr/>
            <p:nvPr/>
          </p:nvCxnSpPr>
          <p:spPr>
            <a:xfrm>
              <a:off x="5813750" y="5154075"/>
              <a:ext cx="0" cy="36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4" name="Google Shape;434;p70"/>
          <p:cNvGrpSpPr/>
          <p:nvPr/>
        </p:nvGrpSpPr>
        <p:grpSpPr>
          <a:xfrm>
            <a:off x="4197142" y="1629870"/>
            <a:ext cx="240608" cy="365150"/>
            <a:chOff x="4197850" y="5154025"/>
            <a:chExt cx="1615900" cy="365150"/>
          </a:xfrm>
        </p:grpSpPr>
        <p:cxnSp>
          <p:nvCxnSpPr>
            <p:cNvPr id="435" name="Google Shape;435;p70"/>
            <p:cNvCxnSpPr/>
            <p:nvPr/>
          </p:nvCxnSpPr>
          <p:spPr>
            <a:xfrm>
              <a:off x="4197850" y="5336600"/>
              <a:ext cx="1615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70"/>
            <p:cNvCxnSpPr/>
            <p:nvPr/>
          </p:nvCxnSpPr>
          <p:spPr>
            <a:xfrm>
              <a:off x="4197850" y="5154025"/>
              <a:ext cx="0" cy="36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70"/>
            <p:cNvCxnSpPr/>
            <p:nvPr/>
          </p:nvCxnSpPr>
          <p:spPr>
            <a:xfrm>
              <a:off x="5813750" y="5154075"/>
              <a:ext cx="0" cy="36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8" name="Google Shape;438;p70"/>
          <p:cNvGrpSpPr/>
          <p:nvPr/>
        </p:nvGrpSpPr>
        <p:grpSpPr>
          <a:xfrm>
            <a:off x="6678115" y="2372629"/>
            <a:ext cx="453583" cy="365150"/>
            <a:chOff x="1683250" y="5001625"/>
            <a:chExt cx="1615900" cy="365150"/>
          </a:xfrm>
        </p:grpSpPr>
        <p:cxnSp>
          <p:nvCxnSpPr>
            <p:cNvPr id="439" name="Google Shape;439;p70"/>
            <p:cNvCxnSpPr/>
            <p:nvPr/>
          </p:nvCxnSpPr>
          <p:spPr>
            <a:xfrm>
              <a:off x="1683250" y="5184200"/>
              <a:ext cx="1615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70"/>
            <p:cNvCxnSpPr/>
            <p:nvPr/>
          </p:nvCxnSpPr>
          <p:spPr>
            <a:xfrm>
              <a:off x="1683250" y="5001625"/>
              <a:ext cx="0" cy="36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70"/>
            <p:cNvCxnSpPr/>
            <p:nvPr/>
          </p:nvCxnSpPr>
          <p:spPr>
            <a:xfrm>
              <a:off x="3299150" y="5001675"/>
              <a:ext cx="0" cy="36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567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2389675" y="152400"/>
            <a:ext cx="80652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" sz="3600"/>
              <a:t>Data are building blocks for Phenotypng</a:t>
            </a:r>
            <a:endParaRPr sz="3600"/>
          </a:p>
        </p:txBody>
      </p:sp>
      <p:pic>
        <p:nvPicPr>
          <p:cNvPr id="447" name="Google Shape;44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990600"/>
            <a:ext cx="857250" cy="65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1783575"/>
            <a:ext cx="857250" cy="65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2604972"/>
            <a:ext cx="857250" cy="65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6400" y="3454399"/>
            <a:ext cx="857250" cy="65141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1"/>
          <p:cNvSpPr txBox="1"/>
          <p:nvPr/>
        </p:nvSpPr>
        <p:spPr>
          <a:xfrm>
            <a:off x="2541726" y="1823853"/>
            <a:ext cx="1165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3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Drugs</a:t>
            </a:r>
            <a:endParaRPr sz="32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71"/>
          <p:cNvSpPr txBox="1"/>
          <p:nvPr/>
        </p:nvSpPr>
        <p:spPr>
          <a:xfrm>
            <a:off x="2541726" y="1030873"/>
            <a:ext cx="2012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3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71"/>
          <p:cNvSpPr txBox="1"/>
          <p:nvPr/>
        </p:nvSpPr>
        <p:spPr>
          <a:xfrm>
            <a:off x="2549826" y="3540568"/>
            <a:ext cx="2746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3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Measurements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71"/>
          <p:cNvSpPr txBox="1"/>
          <p:nvPr/>
        </p:nvSpPr>
        <p:spPr>
          <a:xfrm>
            <a:off x="2576026" y="2645249"/>
            <a:ext cx="209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3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55" name="Google Shape;455;p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6400" y="4349060"/>
            <a:ext cx="857250" cy="65141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1"/>
          <p:cNvSpPr txBox="1"/>
          <p:nvPr/>
        </p:nvSpPr>
        <p:spPr>
          <a:xfrm>
            <a:off x="2549826" y="4363570"/>
            <a:ext cx="243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3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57" name="Google Shape;457;p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76400" y="5125854"/>
            <a:ext cx="857250" cy="65141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1"/>
          <p:cNvSpPr txBox="1"/>
          <p:nvPr/>
        </p:nvSpPr>
        <p:spPr>
          <a:xfrm>
            <a:off x="2549826" y="5140364"/>
            <a:ext cx="1098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3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59" name="Google Shape;459;p7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34571" y="901733"/>
            <a:ext cx="4826428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57276" y="2408668"/>
            <a:ext cx="5003725" cy="271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6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000"/>
            </a:pPr>
            <a:r>
              <a:rPr lang="en"/>
              <a:t>OMOP CDM Version 5</a:t>
            </a:r>
            <a:endParaRPr b="0"/>
          </a:p>
        </p:txBody>
      </p:sp>
      <p:sp>
        <p:nvSpPr>
          <p:cNvPr id="466" name="Google Shape;466;p72"/>
          <p:cNvSpPr/>
          <p:nvPr/>
        </p:nvSpPr>
        <p:spPr>
          <a:xfrm>
            <a:off x="1524000" y="912318"/>
            <a:ext cx="9144000" cy="571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72"/>
          <p:cNvSpPr/>
          <p:nvPr/>
        </p:nvSpPr>
        <p:spPr>
          <a:xfrm>
            <a:off x="8273753" y="1911692"/>
            <a:ext cx="2300400" cy="4674000"/>
          </a:xfrm>
          <a:prstGeom prst="rect">
            <a:avLst/>
          </a:prstGeom>
          <a:solidFill>
            <a:schemeClr val="accent6">
              <a:alpha val="24710"/>
            </a:schemeClr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72"/>
          <p:cNvSpPr txBox="1"/>
          <p:nvPr/>
        </p:nvSpPr>
        <p:spPr>
          <a:xfrm>
            <a:off x="8364242" y="2004034"/>
            <a:ext cx="17526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72"/>
          <p:cNvSpPr txBox="1"/>
          <p:nvPr/>
        </p:nvSpPr>
        <p:spPr>
          <a:xfrm>
            <a:off x="8364242" y="3532493"/>
            <a:ext cx="17526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Concept_relationship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72"/>
          <p:cNvSpPr txBox="1"/>
          <p:nvPr/>
        </p:nvSpPr>
        <p:spPr>
          <a:xfrm>
            <a:off x="8364242" y="4674818"/>
            <a:ext cx="17526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Concept_ancestor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72"/>
          <p:cNvSpPr txBox="1"/>
          <p:nvPr/>
        </p:nvSpPr>
        <p:spPr>
          <a:xfrm>
            <a:off x="8364242" y="2384809"/>
            <a:ext cx="17526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72"/>
          <p:cNvSpPr txBox="1"/>
          <p:nvPr/>
        </p:nvSpPr>
        <p:spPr>
          <a:xfrm>
            <a:off x="8364242" y="5055593"/>
            <a:ext cx="17526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Source_to_concept_map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72"/>
          <p:cNvSpPr txBox="1"/>
          <p:nvPr/>
        </p:nvSpPr>
        <p:spPr>
          <a:xfrm>
            <a:off x="8364242" y="3913268"/>
            <a:ext cx="17526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Relationship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72"/>
          <p:cNvSpPr txBox="1"/>
          <p:nvPr/>
        </p:nvSpPr>
        <p:spPr>
          <a:xfrm>
            <a:off x="8364242" y="4294043"/>
            <a:ext cx="17526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Concept_synonym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72"/>
          <p:cNvSpPr txBox="1"/>
          <p:nvPr/>
        </p:nvSpPr>
        <p:spPr>
          <a:xfrm>
            <a:off x="8364242" y="5436368"/>
            <a:ext cx="17526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Drug_strength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72"/>
          <p:cNvSpPr txBox="1"/>
          <p:nvPr/>
        </p:nvSpPr>
        <p:spPr>
          <a:xfrm>
            <a:off x="8364242" y="5817143"/>
            <a:ext cx="17526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Cohort_definition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72"/>
          <p:cNvSpPr txBox="1"/>
          <p:nvPr/>
        </p:nvSpPr>
        <p:spPr>
          <a:xfrm rot="5400000">
            <a:off x="8602892" y="3817918"/>
            <a:ext cx="351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400"/>
              <a:buFont typeface="Calibri"/>
              <a:buNone/>
            </a:pPr>
            <a:r>
              <a:rPr lang="en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Standardized vocabularies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72"/>
          <p:cNvSpPr txBox="1"/>
          <p:nvPr/>
        </p:nvSpPr>
        <p:spPr>
          <a:xfrm>
            <a:off x="8364242" y="6197919"/>
            <a:ext cx="1752600" cy="276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Attribute_definition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72"/>
          <p:cNvSpPr txBox="1"/>
          <p:nvPr/>
        </p:nvSpPr>
        <p:spPr>
          <a:xfrm>
            <a:off x="8364242" y="2765584"/>
            <a:ext cx="1752600" cy="276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Domain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72"/>
          <p:cNvSpPr txBox="1"/>
          <p:nvPr/>
        </p:nvSpPr>
        <p:spPr>
          <a:xfrm>
            <a:off x="8364242" y="3149039"/>
            <a:ext cx="1752600" cy="276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Concept_class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1" name="Google Shape;481;p72"/>
          <p:cNvSpPr/>
          <p:nvPr/>
        </p:nvSpPr>
        <p:spPr>
          <a:xfrm>
            <a:off x="5195889" y="4229536"/>
            <a:ext cx="2975100" cy="2355900"/>
          </a:xfrm>
          <a:prstGeom prst="rect">
            <a:avLst/>
          </a:prstGeom>
          <a:solidFill>
            <a:schemeClr val="accent4">
              <a:alpha val="24710"/>
            </a:schemeClr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72"/>
          <p:cNvSpPr txBox="1"/>
          <p:nvPr/>
        </p:nvSpPr>
        <p:spPr>
          <a:xfrm>
            <a:off x="5619403" y="4301836"/>
            <a:ext cx="12471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Cohort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3" name="Google Shape;483;p72"/>
          <p:cNvSpPr txBox="1"/>
          <p:nvPr/>
        </p:nvSpPr>
        <p:spPr>
          <a:xfrm>
            <a:off x="5619403" y="6162644"/>
            <a:ext cx="1247100" cy="276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Dose_era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4" name="Google Shape;484;p72"/>
          <p:cNvSpPr txBox="1"/>
          <p:nvPr/>
        </p:nvSpPr>
        <p:spPr>
          <a:xfrm>
            <a:off x="5619403" y="5076922"/>
            <a:ext cx="12471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Condition_era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5" name="Google Shape;485;p72"/>
          <p:cNvSpPr txBox="1"/>
          <p:nvPr/>
        </p:nvSpPr>
        <p:spPr>
          <a:xfrm>
            <a:off x="5619403" y="5603976"/>
            <a:ext cx="12471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Drug_era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6" name="Google Shape;486;p72"/>
          <p:cNvSpPr txBox="1"/>
          <p:nvPr/>
        </p:nvSpPr>
        <p:spPr>
          <a:xfrm>
            <a:off x="5619403" y="4690985"/>
            <a:ext cx="1247100" cy="276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Cohort_attribute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7" name="Google Shape;487;p72"/>
          <p:cNvSpPr txBox="1"/>
          <p:nvPr/>
        </p:nvSpPr>
        <p:spPr>
          <a:xfrm rot="5400000">
            <a:off x="6830007" y="5133710"/>
            <a:ext cx="200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400"/>
              <a:buFont typeface="Calibri"/>
              <a:buNone/>
            </a:pPr>
            <a:r>
              <a:rPr lang="en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Standardized derived elements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8" name="Google Shape;488;p72"/>
          <p:cNvSpPr/>
          <p:nvPr/>
        </p:nvSpPr>
        <p:spPr>
          <a:xfrm>
            <a:off x="5199355" y="1137941"/>
            <a:ext cx="2971800" cy="1069500"/>
          </a:xfrm>
          <a:prstGeom prst="rect">
            <a:avLst/>
          </a:prstGeom>
          <a:solidFill>
            <a:schemeClr val="accent2">
              <a:alpha val="24710"/>
            </a:schemeClr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72"/>
          <p:cNvSpPr/>
          <p:nvPr/>
        </p:nvSpPr>
        <p:spPr>
          <a:xfrm>
            <a:off x="5199355" y="2283918"/>
            <a:ext cx="2971800" cy="1847100"/>
          </a:xfrm>
          <a:prstGeom prst="rect">
            <a:avLst/>
          </a:prstGeom>
          <a:solidFill>
            <a:srgbClr val="92D050">
              <a:alpha val="24710"/>
            </a:srgbClr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72"/>
          <p:cNvSpPr/>
          <p:nvPr/>
        </p:nvSpPr>
        <p:spPr>
          <a:xfrm>
            <a:off x="1600200" y="874218"/>
            <a:ext cx="3505200" cy="5711100"/>
          </a:xfrm>
          <a:prstGeom prst="rect">
            <a:avLst/>
          </a:prstGeom>
          <a:solidFill>
            <a:schemeClr val="accent1">
              <a:alpha val="2471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72"/>
          <p:cNvSpPr txBox="1"/>
          <p:nvPr/>
        </p:nvSpPr>
        <p:spPr>
          <a:xfrm rot="-5400000">
            <a:off x="-1122750" y="3521193"/>
            <a:ext cx="5724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400"/>
              <a:buFont typeface="Calibri"/>
              <a:buNone/>
            </a:pPr>
            <a:r>
              <a:rPr lang="en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Standardized clinical 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72"/>
          <p:cNvSpPr txBox="1"/>
          <p:nvPr/>
        </p:nvSpPr>
        <p:spPr>
          <a:xfrm>
            <a:off x="3041010" y="3618024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Drug_exposure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72"/>
          <p:cNvSpPr txBox="1"/>
          <p:nvPr/>
        </p:nvSpPr>
        <p:spPr>
          <a:xfrm>
            <a:off x="3053393" y="4498849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Condition_occurrence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4" name="Google Shape;494;p72"/>
          <p:cNvSpPr txBox="1"/>
          <p:nvPr/>
        </p:nvSpPr>
        <p:spPr>
          <a:xfrm>
            <a:off x="3048000" y="3116184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  <a:r>
              <a:rPr lang="en" sz="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occurrence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5" name="Google Shape;495;p72"/>
          <p:cNvSpPr txBox="1"/>
          <p:nvPr/>
        </p:nvSpPr>
        <p:spPr>
          <a:xfrm>
            <a:off x="2650801" y="2625400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Visit_occurrence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6" name="Google Shape;496;p72"/>
          <p:cNvSpPr txBox="1"/>
          <p:nvPr/>
        </p:nvSpPr>
        <p:spPr>
          <a:xfrm>
            <a:off x="3048494" y="4894552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Measurement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7" name="Google Shape;497;p72"/>
          <p:cNvSpPr txBox="1"/>
          <p:nvPr/>
        </p:nvSpPr>
        <p:spPr>
          <a:xfrm>
            <a:off x="3048000" y="1247597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Observation_period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8" name="Google Shape;498;p72"/>
          <p:cNvSpPr txBox="1"/>
          <p:nvPr/>
        </p:nvSpPr>
        <p:spPr>
          <a:xfrm>
            <a:off x="5424148" y="2332152"/>
            <a:ext cx="16458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Payer_plan_period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9" name="Google Shape;499;p72"/>
          <p:cNvSpPr txBox="1"/>
          <p:nvPr/>
        </p:nvSpPr>
        <p:spPr>
          <a:xfrm>
            <a:off x="6723357" y="1852659"/>
            <a:ext cx="13143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Provider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0" name="Google Shape;500;p72"/>
          <p:cNvSpPr txBox="1"/>
          <p:nvPr/>
        </p:nvSpPr>
        <p:spPr>
          <a:xfrm>
            <a:off x="6723357" y="1445718"/>
            <a:ext cx="13143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Care_site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1" name="Google Shape;501;p72"/>
          <p:cNvSpPr txBox="1"/>
          <p:nvPr/>
        </p:nvSpPr>
        <p:spPr>
          <a:xfrm>
            <a:off x="5351757" y="1445718"/>
            <a:ext cx="9906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2" name="Google Shape;502;p72"/>
          <p:cNvSpPr txBox="1"/>
          <p:nvPr/>
        </p:nvSpPr>
        <p:spPr>
          <a:xfrm>
            <a:off x="3048000" y="2055318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Death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03" name="Google Shape;503;p72"/>
          <p:cNvCxnSpPr/>
          <p:nvPr/>
        </p:nvCxnSpPr>
        <p:spPr>
          <a:xfrm rot="-5400000" flipH="1">
            <a:off x="1382354" y="2088661"/>
            <a:ext cx="2606400" cy="72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04" name="Google Shape;504;p72"/>
          <p:cNvCxnSpPr>
            <a:endCxn id="493" idx="1"/>
          </p:cNvCxnSpPr>
          <p:nvPr/>
        </p:nvCxnSpPr>
        <p:spPr>
          <a:xfrm rot="-5400000" flipH="1">
            <a:off x="816893" y="2399299"/>
            <a:ext cx="3749100" cy="72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05" name="Google Shape;505;p72"/>
          <p:cNvCxnSpPr>
            <a:endCxn id="494" idx="1"/>
          </p:cNvCxnSpPr>
          <p:nvPr/>
        </p:nvCxnSpPr>
        <p:spPr>
          <a:xfrm rot="-5400000" flipH="1">
            <a:off x="1652700" y="1857834"/>
            <a:ext cx="2066700" cy="72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06" name="Google Shape;506;p72"/>
          <p:cNvCxnSpPr>
            <a:endCxn id="496" idx="1"/>
          </p:cNvCxnSpPr>
          <p:nvPr/>
        </p:nvCxnSpPr>
        <p:spPr>
          <a:xfrm rot="-5400000" flipH="1">
            <a:off x="631094" y="2614102"/>
            <a:ext cx="4110900" cy="72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07" name="Google Shape;507;p72"/>
          <p:cNvCxnSpPr>
            <a:endCxn id="498" idx="1"/>
          </p:cNvCxnSpPr>
          <p:nvPr/>
        </p:nvCxnSpPr>
        <p:spPr>
          <a:xfrm>
            <a:off x="2324248" y="1186302"/>
            <a:ext cx="3099900" cy="1282800"/>
          </a:xfrm>
          <a:prstGeom prst="bentConnector3">
            <a:avLst>
              <a:gd name="adj1" fmla="val 8618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08" name="Google Shape;508;p72"/>
          <p:cNvCxnSpPr>
            <a:stCxn id="499" idx="2"/>
            <a:endCxn id="492" idx="3"/>
          </p:cNvCxnSpPr>
          <p:nvPr/>
        </p:nvCxnSpPr>
        <p:spPr>
          <a:xfrm rot="5400000">
            <a:off x="5312907" y="1687359"/>
            <a:ext cx="1628400" cy="25068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09" name="Google Shape;509;p72"/>
          <p:cNvCxnSpPr>
            <a:stCxn id="499" idx="2"/>
            <a:endCxn id="493" idx="3"/>
          </p:cNvCxnSpPr>
          <p:nvPr/>
        </p:nvCxnSpPr>
        <p:spPr>
          <a:xfrm rot="5400000">
            <a:off x="4878657" y="2133909"/>
            <a:ext cx="2509200" cy="2494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10" name="Google Shape;510;p72"/>
          <p:cNvCxnSpPr>
            <a:stCxn id="499" idx="2"/>
            <a:endCxn id="494" idx="3"/>
          </p:cNvCxnSpPr>
          <p:nvPr/>
        </p:nvCxnSpPr>
        <p:spPr>
          <a:xfrm rot="5400000">
            <a:off x="5567307" y="1439859"/>
            <a:ext cx="1126500" cy="2499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11" name="Google Shape;511;p72"/>
          <p:cNvCxnSpPr>
            <a:endCxn id="501" idx="1"/>
          </p:cNvCxnSpPr>
          <p:nvPr/>
        </p:nvCxnSpPr>
        <p:spPr>
          <a:xfrm>
            <a:off x="2324157" y="1186368"/>
            <a:ext cx="3027600" cy="396300"/>
          </a:xfrm>
          <a:prstGeom prst="bentConnector3">
            <a:avLst>
              <a:gd name="adj1" fmla="val 8825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12" name="Google Shape;512;p72"/>
          <p:cNvCxnSpPr>
            <a:stCxn id="499" idx="2"/>
            <a:endCxn id="496" idx="3"/>
          </p:cNvCxnSpPr>
          <p:nvPr/>
        </p:nvCxnSpPr>
        <p:spPr>
          <a:xfrm rot="5400000">
            <a:off x="4678407" y="2329359"/>
            <a:ext cx="2904900" cy="2499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513" name="Google Shape;513;p72"/>
          <p:cNvSpPr txBox="1"/>
          <p:nvPr/>
        </p:nvSpPr>
        <p:spPr>
          <a:xfrm>
            <a:off x="5460498" y="3356828"/>
            <a:ext cx="1645800" cy="307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72"/>
          <p:cNvSpPr txBox="1"/>
          <p:nvPr/>
        </p:nvSpPr>
        <p:spPr>
          <a:xfrm>
            <a:off x="3047795" y="4038049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Device_exposure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72"/>
          <p:cNvSpPr txBox="1"/>
          <p:nvPr/>
        </p:nvSpPr>
        <p:spPr>
          <a:xfrm>
            <a:off x="3047855" y="5944582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Observation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16" name="Google Shape;516;p72"/>
          <p:cNvCxnSpPr>
            <a:endCxn id="515" idx="1"/>
          </p:cNvCxnSpPr>
          <p:nvPr/>
        </p:nvCxnSpPr>
        <p:spPr>
          <a:xfrm rot="-5400000" flipH="1">
            <a:off x="268505" y="3302182"/>
            <a:ext cx="4834800" cy="72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17" name="Google Shape;517;p72"/>
          <p:cNvCxnSpPr>
            <a:endCxn id="514" idx="1"/>
          </p:cNvCxnSpPr>
          <p:nvPr/>
        </p:nvCxnSpPr>
        <p:spPr>
          <a:xfrm rot="-5400000" flipH="1">
            <a:off x="1113095" y="2240299"/>
            <a:ext cx="3145500" cy="72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18" name="Google Shape;518;p72"/>
          <p:cNvCxnSpPr/>
          <p:nvPr/>
        </p:nvCxnSpPr>
        <p:spPr>
          <a:xfrm flipH="1">
            <a:off x="4880607" y="2025628"/>
            <a:ext cx="2499900" cy="21576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19" name="Google Shape;519;p72"/>
          <p:cNvCxnSpPr>
            <a:stCxn id="499" idx="2"/>
            <a:endCxn id="515" idx="3"/>
          </p:cNvCxnSpPr>
          <p:nvPr/>
        </p:nvCxnSpPr>
        <p:spPr>
          <a:xfrm rot="5400000">
            <a:off x="4153107" y="2854059"/>
            <a:ext cx="3954900" cy="2499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20" name="Google Shape;520;p72"/>
          <p:cNvCxnSpPr>
            <a:endCxn id="499" idx="1"/>
          </p:cNvCxnSpPr>
          <p:nvPr/>
        </p:nvCxnSpPr>
        <p:spPr>
          <a:xfrm>
            <a:off x="2324157" y="1186509"/>
            <a:ext cx="4399200" cy="803100"/>
          </a:xfrm>
          <a:prstGeom prst="bentConnector3">
            <a:avLst>
              <a:gd name="adj1" fmla="val 6080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21" name="Google Shape;521;p72"/>
          <p:cNvCxnSpPr>
            <a:stCxn id="495" idx="1"/>
            <a:endCxn id="494" idx="1"/>
          </p:cNvCxnSpPr>
          <p:nvPr/>
        </p:nvCxnSpPr>
        <p:spPr>
          <a:xfrm>
            <a:off x="2650801" y="2762350"/>
            <a:ext cx="397200" cy="490800"/>
          </a:xfrm>
          <a:prstGeom prst="curvedConnector3">
            <a:avLst>
              <a:gd name="adj1" fmla="val -5755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22" name="Google Shape;522;p72"/>
          <p:cNvCxnSpPr>
            <a:stCxn id="495" idx="1"/>
            <a:endCxn id="492" idx="1"/>
          </p:cNvCxnSpPr>
          <p:nvPr/>
        </p:nvCxnSpPr>
        <p:spPr>
          <a:xfrm>
            <a:off x="2650801" y="2762350"/>
            <a:ext cx="390300" cy="992700"/>
          </a:xfrm>
          <a:prstGeom prst="curvedConnector3">
            <a:avLst>
              <a:gd name="adj1" fmla="val -5857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23" name="Google Shape;523;p72"/>
          <p:cNvCxnSpPr>
            <a:stCxn id="495" idx="1"/>
            <a:endCxn id="514" idx="1"/>
          </p:cNvCxnSpPr>
          <p:nvPr/>
        </p:nvCxnSpPr>
        <p:spPr>
          <a:xfrm>
            <a:off x="2650801" y="2762350"/>
            <a:ext cx="396900" cy="1412700"/>
          </a:xfrm>
          <a:prstGeom prst="curvedConnector3">
            <a:avLst>
              <a:gd name="adj1" fmla="val -575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24" name="Google Shape;524;p72"/>
          <p:cNvCxnSpPr>
            <a:stCxn id="495" idx="1"/>
            <a:endCxn id="493" idx="1"/>
          </p:cNvCxnSpPr>
          <p:nvPr/>
        </p:nvCxnSpPr>
        <p:spPr>
          <a:xfrm>
            <a:off x="2650801" y="2762350"/>
            <a:ext cx="402600" cy="1873500"/>
          </a:xfrm>
          <a:prstGeom prst="curvedConnector3">
            <a:avLst>
              <a:gd name="adj1" fmla="val -5678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25" name="Google Shape;525;p72"/>
          <p:cNvCxnSpPr>
            <a:stCxn id="495" idx="1"/>
            <a:endCxn id="515" idx="1"/>
          </p:cNvCxnSpPr>
          <p:nvPr/>
        </p:nvCxnSpPr>
        <p:spPr>
          <a:xfrm>
            <a:off x="2650801" y="2762350"/>
            <a:ext cx="397200" cy="3319200"/>
          </a:xfrm>
          <a:prstGeom prst="curvedConnector3">
            <a:avLst>
              <a:gd name="adj1" fmla="val -5755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26" name="Google Shape;526;p72"/>
          <p:cNvCxnSpPr>
            <a:stCxn id="495" idx="1"/>
            <a:endCxn id="496" idx="1"/>
          </p:cNvCxnSpPr>
          <p:nvPr/>
        </p:nvCxnSpPr>
        <p:spPr>
          <a:xfrm>
            <a:off x="2650801" y="2762350"/>
            <a:ext cx="397800" cy="2269200"/>
          </a:xfrm>
          <a:prstGeom prst="curvedConnector3">
            <a:avLst>
              <a:gd name="adj1" fmla="val -574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27" name="Google Shape;527;p72"/>
          <p:cNvCxnSpPr>
            <a:stCxn id="499" idx="0"/>
            <a:endCxn id="500" idx="2"/>
          </p:cNvCxnSpPr>
          <p:nvPr/>
        </p:nvCxnSpPr>
        <p:spPr>
          <a:xfrm rot="10800000">
            <a:off x="7380507" y="1719759"/>
            <a:ext cx="0" cy="13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528" name="Google Shape;528;p72"/>
          <p:cNvSpPr txBox="1"/>
          <p:nvPr/>
        </p:nvSpPr>
        <p:spPr>
          <a:xfrm>
            <a:off x="3048003" y="5259293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29" name="Google Shape;529;p72"/>
          <p:cNvCxnSpPr>
            <a:stCxn id="495" idx="1"/>
            <a:endCxn id="528" idx="1"/>
          </p:cNvCxnSpPr>
          <p:nvPr/>
        </p:nvCxnSpPr>
        <p:spPr>
          <a:xfrm>
            <a:off x="2650801" y="2762350"/>
            <a:ext cx="397200" cy="2634000"/>
          </a:xfrm>
          <a:prstGeom prst="curvedConnector3">
            <a:avLst>
              <a:gd name="adj1" fmla="val -5755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30" name="Google Shape;530;p72"/>
          <p:cNvCxnSpPr>
            <a:stCxn id="499" idx="2"/>
            <a:endCxn id="528" idx="3"/>
          </p:cNvCxnSpPr>
          <p:nvPr/>
        </p:nvCxnSpPr>
        <p:spPr>
          <a:xfrm rot="5400000">
            <a:off x="4495707" y="2511459"/>
            <a:ext cx="3269700" cy="2499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531" name="Google Shape;531;p72"/>
          <p:cNvSpPr txBox="1"/>
          <p:nvPr/>
        </p:nvSpPr>
        <p:spPr>
          <a:xfrm>
            <a:off x="5199357" y="1137941"/>
            <a:ext cx="30480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Standardized health system 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2"/>
          <p:cNvSpPr txBox="1"/>
          <p:nvPr/>
        </p:nvSpPr>
        <p:spPr>
          <a:xfrm>
            <a:off x="3052441" y="6265100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Fact_relationship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33" name="Google Shape;533;p72"/>
          <p:cNvCxnSpPr>
            <a:stCxn id="499" idx="2"/>
            <a:endCxn id="495" idx="3"/>
          </p:cNvCxnSpPr>
          <p:nvPr/>
        </p:nvCxnSpPr>
        <p:spPr>
          <a:xfrm rot="5400000">
            <a:off x="5614107" y="995859"/>
            <a:ext cx="635700" cy="28971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534" name="Google Shape;534;p72"/>
          <p:cNvSpPr txBox="1"/>
          <p:nvPr/>
        </p:nvSpPr>
        <p:spPr>
          <a:xfrm>
            <a:off x="3048003" y="1637374"/>
            <a:ext cx="18327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Specimen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2"/>
          <p:cNvSpPr/>
          <p:nvPr/>
        </p:nvSpPr>
        <p:spPr>
          <a:xfrm>
            <a:off x="8288045" y="1137942"/>
            <a:ext cx="2286000" cy="690000"/>
          </a:xfrm>
          <a:prstGeom prst="rect">
            <a:avLst/>
          </a:prstGeom>
          <a:solidFill>
            <a:srgbClr val="00B0F0">
              <a:alpha val="24710"/>
            </a:srgbClr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72"/>
          <p:cNvSpPr txBox="1"/>
          <p:nvPr/>
        </p:nvSpPr>
        <p:spPr>
          <a:xfrm>
            <a:off x="8382000" y="1445718"/>
            <a:ext cx="17349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CDM_source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2"/>
          <p:cNvSpPr txBox="1"/>
          <p:nvPr/>
        </p:nvSpPr>
        <p:spPr>
          <a:xfrm>
            <a:off x="8288045" y="1140918"/>
            <a:ext cx="22860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Standardized meta-data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2"/>
          <p:cNvSpPr txBox="1"/>
          <p:nvPr/>
        </p:nvSpPr>
        <p:spPr>
          <a:xfrm rot="5400000">
            <a:off x="6900450" y="2859768"/>
            <a:ext cx="1828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400"/>
              <a:buFont typeface="Calibri"/>
              <a:buNone/>
            </a:pPr>
            <a:r>
              <a:rPr lang="en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Standardized health economics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2"/>
          <p:cNvSpPr txBox="1"/>
          <p:nvPr/>
        </p:nvSpPr>
        <p:spPr>
          <a:xfrm>
            <a:off x="1676400" y="912318"/>
            <a:ext cx="12954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40" name="Google Shape;540;p72"/>
          <p:cNvCxnSpPr>
            <a:stCxn id="495" idx="2"/>
            <a:endCxn id="513" idx="0"/>
          </p:cNvCxnSpPr>
          <p:nvPr/>
        </p:nvCxnSpPr>
        <p:spPr>
          <a:xfrm rot="-5400000" flipH="1">
            <a:off x="4696501" y="1769950"/>
            <a:ext cx="457500" cy="27162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41" name="Google Shape;541;p72"/>
          <p:cNvCxnSpPr>
            <a:stCxn id="494" idx="2"/>
            <a:endCxn id="513" idx="1"/>
          </p:cNvCxnSpPr>
          <p:nvPr/>
        </p:nvCxnSpPr>
        <p:spPr>
          <a:xfrm rot="-5400000" flipH="1">
            <a:off x="4652100" y="2702334"/>
            <a:ext cx="120600" cy="14961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42" name="Google Shape;542;p72"/>
          <p:cNvCxnSpPr>
            <a:endCxn id="513" idx="2"/>
          </p:cNvCxnSpPr>
          <p:nvPr/>
        </p:nvCxnSpPr>
        <p:spPr>
          <a:xfrm rot="10800000" flipH="1">
            <a:off x="3970698" y="3664328"/>
            <a:ext cx="2312700" cy="300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43" name="Google Shape;543;p72"/>
          <p:cNvCxnSpPr/>
          <p:nvPr/>
        </p:nvCxnSpPr>
        <p:spPr>
          <a:xfrm rot="10800000" flipH="1">
            <a:off x="4133165" y="3508321"/>
            <a:ext cx="1321200" cy="1095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44" name="Google Shape;544;p72"/>
          <p:cNvCxnSpPr/>
          <p:nvPr/>
        </p:nvCxnSpPr>
        <p:spPr>
          <a:xfrm rot="-5400000" flipH="1">
            <a:off x="2183100" y="1441818"/>
            <a:ext cx="1005900" cy="72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45" name="Google Shape;545;p72"/>
          <p:cNvCxnSpPr>
            <a:endCxn id="534" idx="1"/>
          </p:cNvCxnSpPr>
          <p:nvPr/>
        </p:nvCxnSpPr>
        <p:spPr>
          <a:xfrm>
            <a:off x="2324103" y="1300624"/>
            <a:ext cx="723900" cy="473700"/>
          </a:xfrm>
          <a:prstGeom prst="bentConnector3">
            <a:avLst>
              <a:gd name="adj1" fmla="val 115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546" name="Google Shape;546;p72"/>
          <p:cNvSpPr txBox="1"/>
          <p:nvPr/>
        </p:nvSpPr>
        <p:spPr>
          <a:xfrm>
            <a:off x="3562500" y="5590668"/>
            <a:ext cx="1247100" cy="27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Note_NLP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7" name="Google Shape;547;p72"/>
          <p:cNvCxnSpPr/>
          <p:nvPr/>
        </p:nvCxnSpPr>
        <p:spPr>
          <a:xfrm rot="-5400000" flipH="1">
            <a:off x="638553" y="2977883"/>
            <a:ext cx="4110900" cy="72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48" name="Google Shape;548;p72"/>
          <p:cNvCxnSpPr>
            <a:endCxn id="497" idx="1"/>
          </p:cNvCxnSpPr>
          <p:nvPr/>
        </p:nvCxnSpPr>
        <p:spPr>
          <a:xfrm>
            <a:off x="1966200" y="1186547"/>
            <a:ext cx="1081800" cy="198000"/>
          </a:xfrm>
          <a:prstGeom prst="bentConnector3">
            <a:avLst>
              <a:gd name="adj1" fmla="val 3298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49" name="Google Shape;549;p72"/>
          <p:cNvCxnSpPr/>
          <p:nvPr/>
        </p:nvCxnSpPr>
        <p:spPr>
          <a:xfrm>
            <a:off x="3099224" y="5533696"/>
            <a:ext cx="458700" cy="207300"/>
          </a:xfrm>
          <a:prstGeom prst="bentConnector3">
            <a:avLst>
              <a:gd name="adj1" fmla="val 3129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550" name="Google Shape;550;p72"/>
          <p:cNvCxnSpPr/>
          <p:nvPr/>
        </p:nvCxnSpPr>
        <p:spPr>
          <a:xfrm>
            <a:off x="3974356" y="3964500"/>
            <a:ext cx="0" cy="6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532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6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Clr>
                <a:schemeClr val="dk1"/>
              </a:buClr>
              <a:buSzPts val="4400"/>
            </a:pPr>
            <a:r>
              <a:rPr lang="en" sz="4400" b="0">
                <a:solidFill>
                  <a:schemeClr val="dk1"/>
                </a:solidFill>
              </a:rPr>
              <a:t>Probabilistic phenotyping</a:t>
            </a:r>
            <a:endParaRPr sz="4400" b="0">
              <a:solidFill>
                <a:schemeClr val="dk1"/>
              </a:solidFill>
            </a:endParaRPr>
          </a:p>
        </p:txBody>
      </p:sp>
      <p:sp>
        <p:nvSpPr>
          <p:cNvPr id="868" name="Google Shape;868;p106"/>
          <p:cNvSpPr txBox="1">
            <a:spLocks noGrp="1"/>
          </p:cNvSpPr>
          <p:nvPr>
            <p:ph type="body" idx="1"/>
          </p:nvPr>
        </p:nvSpPr>
        <p:spPr>
          <a:xfrm>
            <a:off x="1981200" y="1219200"/>
            <a:ext cx="82296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720"/>
            </a:pPr>
            <a:r>
              <a:rPr lang="en" sz="2720">
                <a:solidFill>
                  <a:schemeClr val="dk1"/>
                </a:solidFill>
              </a:rPr>
              <a:t>The core idea is to learn from a set of labeled examples (i.e. supervised learning)</a:t>
            </a:r>
            <a:endParaRPr/>
          </a:p>
          <a:p>
            <a:pPr marL="342900" indent="-17018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ts val="2720"/>
              <a:buNone/>
            </a:pPr>
            <a:endParaRPr sz="2720">
              <a:solidFill>
                <a:schemeClr val="dk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ts val="2720"/>
            </a:pPr>
            <a:r>
              <a:rPr lang="en" sz="2720">
                <a:solidFill>
                  <a:schemeClr val="dk1"/>
                </a:solidFill>
              </a:rPr>
              <a:t>Broad themes</a:t>
            </a:r>
            <a:endParaRPr/>
          </a:p>
          <a:p>
            <a:pPr marL="742950" lvl="1" indent="-28575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SzPts val="2380"/>
            </a:pPr>
            <a:r>
              <a:rPr lang="en" sz="2380">
                <a:solidFill>
                  <a:schemeClr val="dk1"/>
                </a:solidFill>
              </a:rPr>
              <a:t>Automated feature selection</a:t>
            </a:r>
            <a:endParaRPr/>
          </a:p>
          <a:p>
            <a:pPr marL="742950" lvl="1" indent="-28575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SzPts val="2380"/>
            </a:pPr>
            <a:r>
              <a:rPr lang="en" sz="2380">
                <a:solidFill>
                  <a:schemeClr val="dk1"/>
                </a:solidFill>
              </a:rPr>
              <a:t>Reduce the number of training samples</a:t>
            </a:r>
            <a:endParaRPr/>
          </a:p>
          <a:p>
            <a:pPr marL="742950" lvl="1" indent="-28575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SzPts val="2380"/>
            </a:pPr>
            <a:r>
              <a:rPr lang="en" sz="2380">
                <a:solidFill>
                  <a:schemeClr val="dk1"/>
                </a:solidFill>
              </a:rPr>
              <a:t>Probability of phenotype as a continuous trait</a:t>
            </a:r>
            <a:endParaRPr/>
          </a:p>
          <a:p>
            <a:pPr marL="342900" indent="-17018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ts val="2720"/>
              <a:buNone/>
            </a:pPr>
            <a:endParaRPr sz="2720">
              <a:solidFill>
                <a:schemeClr val="dk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ts val="2720"/>
            </a:pPr>
            <a:r>
              <a:rPr lang="en" sz="2720">
                <a:solidFill>
                  <a:schemeClr val="dk1"/>
                </a:solidFill>
              </a:rPr>
              <a:t>APHRODITE aims to create large training datasets for “cheap” and still learn a good phenotype model.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54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07"/>
          <p:cNvSpPr txBox="1">
            <a:spLocks noGrp="1"/>
          </p:cNvSpPr>
          <p:nvPr>
            <p:ph type="title"/>
          </p:nvPr>
        </p:nvSpPr>
        <p:spPr>
          <a:xfrm>
            <a:off x="2381250" y="152400"/>
            <a:ext cx="8111700" cy="83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Learning using imperfectly labeled data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75" name="Google Shape;875;p107"/>
          <p:cNvSpPr txBox="1">
            <a:spLocks noGrp="1"/>
          </p:cNvSpPr>
          <p:nvPr>
            <p:ph type="body" idx="1"/>
          </p:nvPr>
        </p:nvSpPr>
        <p:spPr>
          <a:xfrm>
            <a:off x="1866900" y="1219200"/>
            <a:ext cx="8524500" cy="490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Create a heuristic , i.e. “labeling function”, that is high precision (can be low recall).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Use the imperfect labeling function to create large amounts of training data.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Train a classifier using the imperfectly labeled data (noisy data)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Evaluate performance.</a:t>
            </a:r>
            <a:endParaRPr>
              <a:solidFill>
                <a:srgbClr val="000000"/>
              </a:solidFill>
            </a:endParaRPr>
          </a:p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2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08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/>
              <a:t>Does it work?</a:t>
            </a:r>
            <a:endParaRPr/>
          </a:p>
        </p:txBody>
      </p:sp>
      <p:graphicFrame>
        <p:nvGraphicFramePr>
          <p:cNvPr id="881" name="Google Shape;881;p108"/>
          <p:cNvGraphicFramePr/>
          <p:nvPr/>
        </p:nvGraphicFramePr>
        <p:xfrm>
          <a:off x="3639839" y="2234475"/>
          <a:ext cx="4912325" cy="2233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33800"/>
                <a:gridCol w="748075"/>
                <a:gridCol w="910150"/>
                <a:gridCol w="910150"/>
                <a:gridCol w="91015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AUC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Sens.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Spec.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PPV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DM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FH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76.5%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93.6%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~20%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Celiac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~4 %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5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109" descr="C:\Users\jmbanda.WIN\Documents\aphrodite-m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4153" y="1073151"/>
            <a:ext cx="9053847" cy="4393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109"/>
          <p:cNvCxnSpPr/>
          <p:nvPr/>
        </p:nvCxnSpPr>
        <p:spPr>
          <a:xfrm rot="10800000">
            <a:off x="5868092" y="3410915"/>
            <a:ext cx="0" cy="76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89" name="Google Shape;889;p109"/>
          <p:cNvCxnSpPr/>
          <p:nvPr/>
        </p:nvCxnSpPr>
        <p:spPr>
          <a:xfrm rot="-5400000" flipH="1">
            <a:off x="3684240" y="4147043"/>
            <a:ext cx="1097400" cy="1005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pic>
        <p:nvPicPr>
          <p:cNvPr id="890" name="Google Shape;890;p109" descr="cylinder.jpg"/>
          <p:cNvPicPr preferRelativeResize="0"/>
          <p:nvPr/>
        </p:nvPicPr>
        <p:blipFill rotWithShape="1">
          <a:blip r:embed="rId4">
            <a:alphaModFix/>
          </a:blip>
          <a:srcRect t="13171"/>
          <a:stretch/>
        </p:blipFill>
        <p:spPr>
          <a:xfrm>
            <a:off x="4521625" y="4180116"/>
            <a:ext cx="2692933" cy="2481707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109"/>
          <p:cNvSpPr txBox="1"/>
          <p:nvPr/>
        </p:nvSpPr>
        <p:spPr>
          <a:xfrm>
            <a:off x="4301945" y="6286050"/>
            <a:ext cx="337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OHDSI /OMOP CDMv5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2" name="Google Shape;892;p109"/>
          <p:cNvSpPr txBox="1">
            <a:spLocks noGrp="1"/>
          </p:cNvSpPr>
          <p:nvPr>
            <p:ph type="title"/>
          </p:nvPr>
        </p:nvSpPr>
        <p:spPr>
          <a:xfrm>
            <a:off x="2757450" y="250800"/>
            <a:ext cx="74232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algn="l">
              <a:lnSpc>
                <a:spcPct val="85000"/>
              </a:lnSpc>
              <a:buClr>
                <a:schemeClr val="dk1"/>
              </a:buClr>
            </a:pPr>
            <a:r>
              <a:rPr lang="en" sz="3600">
                <a:solidFill>
                  <a:srgbClr val="0B5394"/>
                </a:solidFill>
              </a:rPr>
              <a:t>APHRODITE Overview</a:t>
            </a:r>
            <a:endParaRPr sz="360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10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" sz="3600">
                <a:solidFill>
                  <a:schemeClr val="dk2"/>
                </a:solidFill>
              </a:rPr>
              <a:t>Step 1 – Build Keyword List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898" name="Google Shape;898;p110"/>
          <p:cNvSpPr txBox="1"/>
          <p:nvPr/>
        </p:nvSpPr>
        <p:spPr>
          <a:xfrm>
            <a:off x="2428741" y="5293216"/>
            <a:ext cx="7250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Function call:</a:t>
            </a:r>
            <a:endParaRPr/>
          </a:p>
          <a:p>
            <a:pPr algn="ctr"/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/>
            <a:r>
              <a:rPr lang="en" sz="12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wordLists &lt;- buildKeywordList(conn, aphrodite_concept_name, cdmSchema, dbms)</a:t>
            </a:r>
            <a:endParaRPr/>
          </a:p>
        </p:txBody>
      </p:sp>
      <p:pic>
        <p:nvPicPr>
          <p:cNvPr id="899" name="Google Shape;899;p110" descr="C:\Users\jmbanda.WIN\Documents\step1-keyword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9550" y="2260374"/>
            <a:ext cx="6215466" cy="18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110"/>
          <p:cNvSpPr txBox="1"/>
          <p:nvPr/>
        </p:nvSpPr>
        <p:spPr>
          <a:xfrm>
            <a:off x="4724400" y="1891041"/>
            <a:ext cx="55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Generated keywords for “Myocardial Infarction”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01" name="Google Shape;901;p110" descr="C:\Users\jmbanda.WIN\Documents\Step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9768" y="1383204"/>
            <a:ext cx="2255837" cy="3910013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10"/>
          <p:cNvSpPr txBox="1"/>
          <p:nvPr/>
        </p:nvSpPr>
        <p:spPr>
          <a:xfrm>
            <a:off x="1870553" y="1152825"/>
            <a:ext cx="205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Vocabulary v5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143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11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" sz="3600">
                <a:solidFill>
                  <a:schemeClr val="dk2"/>
                </a:solidFill>
              </a:rPr>
              <a:t>Step 2 – Find Cases and Controls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908" name="Google Shape;908;p111" descr="C:\Users\jmbanda.WIN\Documents\Step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9526" y="1640447"/>
            <a:ext cx="2011363" cy="297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111"/>
          <p:cNvCxnSpPr/>
          <p:nvPr/>
        </p:nvCxnSpPr>
        <p:spPr>
          <a:xfrm>
            <a:off x="7075132" y="2777974"/>
            <a:ext cx="1120200" cy="12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pic>
        <p:nvPicPr>
          <p:cNvPr id="910" name="Google Shape;910;p111" descr="cylinder.jpg"/>
          <p:cNvPicPr preferRelativeResize="0"/>
          <p:nvPr/>
        </p:nvPicPr>
        <p:blipFill rotWithShape="1">
          <a:blip r:embed="rId4">
            <a:alphaModFix/>
          </a:blip>
          <a:srcRect t="13171"/>
          <a:stretch/>
        </p:blipFill>
        <p:spPr>
          <a:xfrm>
            <a:off x="7628524" y="1759517"/>
            <a:ext cx="2692933" cy="2481707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111"/>
          <p:cNvSpPr txBox="1"/>
          <p:nvPr/>
        </p:nvSpPr>
        <p:spPr>
          <a:xfrm>
            <a:off x="8591926" y="3865451"/>
            <a:ext cx="86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CDMv5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2" name="Google Shape;912;p111"/>
          <p:cNvSpPr txBox="1"/>
          <p:nvPr/>
        </p:nvSpPr>
        <p:spPr>
          <a:xfrm>
            <a:off x="1731435" y="5293216"/>
            <a:ext cx="8645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Function call:</a:t>
            </a:r>
            <a:endParaRPr/>
          </a:p>
          <a:p>
            <a:pPr algn="ctr"/>
            <a:endParaRPr sz="24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/>
            <a:r>
              <a:rPr lang="en" sz="12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casesANDcontrolspatient_ids_df&lt;- getdPatientCohort(conn, dbms,</a:t>
            </a:r>
            <a:endParaRPr/>
          </a:p>
          <a:p>
            <a:pPr algn="ctr"/>
            <a:r>
              <a:rPr lang="en" sz="12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as.character(keywordList_FF$V3),as.character(ignoreList_FF$V3), cdmSchema,nCases,nControls)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35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7" name="Google Shape;917;p112"/>
          <p:cNvCxnSpPr/>
          <p:nvPr/>
        </p:nvCxnSpPr>
        <p:spPr>
          <a:xfrm rot="10800000" flipH="1">
            <a:off x="6673917" y="2633674"/>
            <a:ext cx="2854200" cy="144300"/>
          </a:xfrm>
          <a:prstGeom prst="bentConnector3">
            <a:avLst>
              <a:gd name="adj1" fmla="val 6647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918" name="Google Shape;918;p112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" sz="3600">
                <a:solidFill>
                  <a:schemeClr val="dk2"/>
                </a:solidFill>
              </a:rPr>
              <a:t>Step 3 – Extract Patient Data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919" name="Google Shape;919;p112" descr="cylinder.jpg"/>
          <p:cNvPicPr preferRelativeResize="0"/>
          <p:nvPr/>
        </p:nvPicPr>
        <p:blipFill rotWithShape="1">
          <a:blip r:embed="rId3">
            <a:alphaModFix/>
          </a:blip>
          <a:srcRect t="13171"/>
          <a:stretch/>
        </p:blipFill>
        <p:spPr>
          <a:xfrm>
            <a:off x="7628524" y="1759517"/>
            <a:ext cx="2692933" cy="2481707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112"/>
          <p:cNvSpPr txBox="1"/>
          <p:nvPr/>
        </p:nvSpPr>
        <p:spPr>
          <a:xfrm>
            <a:off x="8591926" y="3865451"/>
            <a:ext cx="86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CDMv5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1" name="Google Shape;921;p112"/>
          <p:cNvSpPr txBox="1"/>
          <p:nvPr/>
        </p:nvSpPr>
        <p:spPr>
          <a:xfrm>
            <a:off x="1628842" y="5293216"/>
            <a:ext cx="88506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Function calls:</a:t>
            </a:r>
            <a:endParaRPr/>
          </a:p>
          <a:p>
            <a:pPr algn="ctr"/>
            <a:endParaRPr sz="24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/>
            <a:r>
              <a:rPr lang="en" sz="11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dataFcases &lt;- getPatientData(conn, dbms, cases, as.character(ignoreList_FF$V3), flag, cdmSchema)</a:t>
            </a:r>
            <a:endParaRPr/>
          </a:p>
          <a:p>
            <a:pPr algn="ctr"/>
            <a:r>
              <a:rPr lang="en" sz="11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dataFcontrols &lt;- getPatientData(conn, dbms, controls, as.character(ignoreList_FF$V3), flag, cdmSchema)</a:t>
            </a:r>
            <a:endParaRPr/>
          </a:p>
        </p:txBody>
      </p:sp>
      <p:pic>
        <p:nvPicPr>
          <p:cNvPr id="922" name="Google Shape;922;p112" descr="C:\Users\jmbanda.WIN\Documents\step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8842" y="1825049"/>
            <a:ext cx="5045076" cy="241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9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8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/>
              <a:t>Defining ‘phenotype’</a:t>
            </a:r>
            <a:endParaRPr/>
          </a:p>
        </p:txBody>
      </p:sp>
      <p:pic>
        <p:nvPicPr>
          <p:cNvPr id="395" name="Google Shape;395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1066801"/>
            <a:ext cx="6858001" cy="313141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8"/>
          <p:cNvSpPr txBox="1"/>
          <p:nvPr/>
        </p:nvSpPr>
        <p:spPr>
          <a:xfrm>
            <a:off x="1676400" y="4114800"/>
            <a:ext cx="8610600" cy="2585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phenotype is a specification of an observable, potentially changing state of an organism (as distinguished from the genotype, derived from genetic makeup).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term phenotype can be applied to patient characteristics inferred from electronic health record (EHR) data.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goal is to draw conclusions about a target concept based on raw EHR data, claims data, or other clinically relevant data.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Phenotype algorithms – ie, algorithms that identify or characterize phenotypes – may be generated by domain experts and knowledge engineers, or through diverse forms of machine learning to generate novel representations of data.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3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" sz="3600">
                <a:solidFill>
                  <a:schemeClr val="dk2"/>
                </a:solidFill>
              </a:rPr>
              <a:t>Step 4 – Create Feature Vector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928" name="Google Shape;928;p113" descr="C:\Users\jmbanda.WIN\Documents\step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067" y="1604338"/>
            <a:ext cx="4138613" cy="173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113"/>
          <p:cNvSpPr txBox="1"/>
          <p:nvPr/>
        </p:nvSpPr>
        <p:spPr>
          <a:xfrm>
            <a:off x="1638460" y="5293216"/>
            <a:ext cx="8831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Function calls:</a:t>
            </a:r>
            <a:endParaRPr/>
          </a:p>
          <a:p>
            <a:pPr algn="ctr"/>
            <a:endParaRPr sz="24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/>
            <a:r>
              <a:rPr lang="en" sz="12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fv_all&lt;-buildFeatureVector(flag, dataFcases,dataFcontrols)</a:t>
            </a:r>
            <a:endParaRPr/>
          </a:p>
          <a:p>
            <a:pPr algn="ctr"/>
            <a:r>
              <a:rPr lang="en" sz="12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fv_full_data &lt;- combineFeatureVectors(flag, data.frame(cases), controls, fv_all, outcomeName)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20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4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pic>
        <p:nvPicPr>
          <p:cNvPr id="935" name="Google Shape;935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1" y="837901"/>
            <a:ext cx="8839201" cy="506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5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15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" sz="3600">
                <a:solidFill>
                  <a:schemeClr val="dk2"/>
                </a:solidFill>
              </a:rPr>
              <a:t>Step 5 – Build Model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941" name="Google Shape;941;p115" descr="C:\Users\jmbanda.WIN\Documents\step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1101" y="1409769"/>
            <a:ext cx="4748213" cy="2903537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15"/>
          <p:cNvSpPr txBox="1"/>
          <p:nvPr/>
        </p:nvSpPr>
        <p:spPr>
          <a:xfrm>
            <a:off x="2245217" y="5293216"/>
            <a:ext cx="750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Function calls:</a:t>
            </a:r>
            <a:endParaRPr/>
          </a:p>
          <a:p>
            <a:pPr algn="ctr"/>
            <a:endParaRPr sz="24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/>
            <a:r>
              <a:rPr lang="en" sz="12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model_predictors &lt;- buildModel(flag, fv_full_data, outcomeName, folder)</a:t>
            </a:r>
            <a:endParaRPr/>
          </a:p>
          <a:p>
            <a:pPr algn="ctr"/>
            <a:r>
              <a:rPr lang="en" sz="12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model&lt;-model_predictors$model</a:t>
            </a:r>
            <a:endParaRPr sz="12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algn="ctr"/>
            <a:r>
              <a:rPr lang="en" sz="12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predictorsNames&lt;-model_predictors$predictorsNames</a:t>
            </a:r>
            <a:endParaRPr sz="12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543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16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" sz="3600">
                <a:solidFill>
                  <a:schemeClr val="dk2"/>
                </a:solidFill>
              </a:rPr>
              <a:t>Step 6 – Get Evaluation Results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948" name="Google Shape;948;p116" descr="C:\Users\jmbanda.WIN\Documents\results-ap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2276" y="1054101"/>
            <a:ext cx="3725863" cy="4748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0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17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Clr>
                <a:schemeClr val="dk1"/>
              </a:buClr>
              <a:buSzPts val="4400"/>
            </a:pPr>
            <a:r>
              <a:rPr lang="en" sz="4400" b="0">
                <a:solidFill>
                  <a:schemeClr val="dk1"/>
                </a:solidFill>
              </a:rPr>
              <a:t>Effort precision trade off</a:t>
            </a:r>
            <a:endParaRPr sz="4400" b="0">
              <a:solidFill>
                <a:schemeClr val="dk1"/>
              </a:solidFill>
            </a:endParaRPr>
          </a:p>
        </p:txBody>
      </p:sp>
      <p:pic>
        <p:nvPicPr>
          <p:cNvPr id="955" name="Google Shape;955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5502" y="1167817"/>
            <a:ext cx="6506207" cy="54159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56" name="Google Shape;956;p117"/>
          <p:cNvGraphicFramePr/>
          <p:nvPr/>
        </p:nvGraphicFramePr>
        <p:xfrm>
          <a:off x="7912557" y="1393685"/>
          <a:ext cx="1792800" cy="86325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597600"/>
                <a:gridCol w="597600"/>
                <a:gridCol w="597600"/>
              </a:tblGrid>
              <a:tr h="4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PPV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</a:tr>
              <a:tr h="4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1900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957" name="Google Shape;957;p117"/>
          <p:cNvGraphicFramePr/>
          <p:nvPr/>
        </p:nvGraphicFramePr>
        <p:xfrm>
          <a:off x="5844805" y="2694206"/>
          <a:ext cx="1792800" cy="86325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597600"/>
                <a:gridCol w="597600"/>
                <a:gridCol w="597600"/>
              </a:tblGrid>
              <a:tr h="4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PPV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</a:tr>
              <a:tr h="4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0.90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0.91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2hr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13957"/>
            <a:ext cx="10058400" cy="837900"/>
          </a:xfrm>
        </p:spPr>
        <p:txBody>
          <a:bodyPr/>
          <a:lstStyle/>
          <a:p>
            <a:r>
              <a:rPr lang="en-US" dirty="0" smtClean="0"/>
              <a:t>Aphrodite: Hands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19"/>
          <p:cNvSpPr txBox="1"/>
          <p:nvPr/>
        </p:nvSpPr>
        <p:spPr>
          <a:xfrm>
            <a:off x="1943668" y="230874"/>
            <a:ext cx="6380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all configuration parameters on the Shiny app: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8" name="Google Shape;968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4346" y="1412899"/>
            <a:ext cx="5607326" cy="4083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74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20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Clr>
                <a:schemeClr val="dk1"/>
              </a:buClr>
              <a:buSzPts val="4400"/>
            </a:pPr>
            <a:r>
              <a:rPr lang="en" sz="4400" b="0">
                <a:solidFill>
                  <a:schemeClr val="dk1"/>
                </a:solidFill>
              </a:rPr>
              <a:t>Pick labeling heuristic terms or concepts</a:t>
            </a:r>
            <a:endParaRPr sz="4400" b="0">
              <a:solidFill>
                <a:schemeClr val="dk1"/>
              </a:solidFill>
            </a:endParaRPr>
          </a:p>
        </p:txBody>
      </p:sp>
      <p:pic>
        <p:nvPicPr>
          <p:cNvPr id="974" name="Google Shape;974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480" y="1611154"/>
            <a:ext cx="5934939" cy="4024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21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Clr>
                <a:schemeClr val="dk1"/>
              </a:buClr>
              <a:buSzPts val="4400"/>
            </a:pPr>
            <a:r>
              <a:rPr lang="en" sz="4400" b="0">
                <a:solidFill>
                  <a:schemeClr val="dk1"/>
                </a:solidFill>
              </a:rPr>
              <a:t>Execution code will be generated by Shiny app</a:t>
            </a:r>
            <a:endParaRPr sz="4400" b="0">
              <a:solidFill>
                <a:schemeClr val="dk1"/>
              </a:solidFill>
            </a:endParaRPr>
          </a:p>
        </p:txBody>
      </p:sp>
      <p:pic>
        <p:nvPicPr>
          <p:cNvPr id="980" name="Google Shape;980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9372" y="1150962"/>
            <a:ext cx="6072476" cy="3756546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121"/>
          <p:cNvSpPr txBox="1"/>
          <p:nvPr/>
        </p:nvSpPr>
        <p:spPr>
          <a:xfrm>
            <a:off x="1618800" y="5397300"/>
            <a:ext cx="8686800" cy="1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…And copy and paste/Run in your R session… done!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4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4800" y="1975513"/>
            <a:ext cx="5099562" cy="4150623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12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Clr>
                <a:schemeClr val="dk1"/>
              </a:buClr>
              <a:buSzPts val="4400"/>
            </a:pPr>
            <a:r>
              <a:rPr lang="en" sz="4400" b="0">
                <a:solidFill>
                  <a:schemeClr val="dk1"/>
                </a:solidFill>
              </a:rPr>
              <a:t>New functionality:</a:t>
            </a:r>
            <a:endParaRPr sz="4400" b="0">
              <a:solidFill>
                <a:schemeClr val="dk1"/>
              </a:solidFill>
            </a:endParaRPr>
          </a:p>
        </p:txBody>
      </p:sp>
      <p:sp>
        <p:nvSpPr>
          <p:cNvPr id="988" name="Google Shape;988;p122"/>
          <p:cNvSpPr txBox="1"/>
          <p:nvPr/>
        </p:nvSpPr>
        <p:spPr>
          <a:xfrm>
            <a:off x="1981200" y="68579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APHRODITE models using Atlas cohorts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1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04"/>
          <p:cNvSpPr txBox="1"/>
          <p:nvPr/>
        </p:nvSpPr>
        <p:spPr>
          <a:xfrm rot="-960034">
            <a:off x="8097660" y="3815487"/>
            <a:ext cx="1069847" cy="2615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Time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1" name="Google Shape;841;p104"/>
          <p:cNvCxnSpPr/>
          <p:nvPr/>
        </p:nvCxnSpPr>
        <p:spPr>
          <a:xfrm rot="10800000" flipH="1">
            <a:off x="6846158" y="3318513"/>
            <a:ext cx="3504600" cy="1004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842" name="Google Shape;842;p104"/>
          <p:cNvSpPr txBox="1"/>
          <p:nvPr/>
        </p:nvSpPr>
        <p:spPr>
          <a:xfrm rot="1800476">
            <a:off x="7816131" y="5211337"/>
            <a:ext cx="1045549" cy="2615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3" name="Google Shape;843;p104"/>
          <p:cNvCxnSpPr/>
          <p:nvPr/>
        </p:nvCxnSpPr>
        <p:spPr>
          <a:xfrm>
            <a:off x="6846158" y="4323213"/>
            <a:ext cx="3084000" cy="1746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844" name="Google Shape;844;p104"/>
          <p:cNvSpPr txBox="1"/>
          <p:nvPr/>
        </p:nvSpPr>
        <p:spPr>
          <a:xfrm rot="-5400000">
            <a:off x="6191526" y="2829559"/>
            <a:ext cx="1001100" cy="26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used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04"/>
          <p:cNvSpPr/>
          <p:nvPr/>
        </p:nvSpPr>
        <p:spPr>
          <a:xfrm>
            <a:off x="5971030" y="1667996"/>
            <a:ext cx="769200" cy="41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2988" y="21761"/>
                </a:moveTo>
                <a:lnTo>
                  <a:pt x="132806" y="21290"/>
                </a:lnTo>
              </a:path>
            </a:pathLst>
          </a:cu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features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04"/>
          <p:cNvSpPr/>
          <p:nvPr/>
        </p:nvSpPr>
        <p:spPr>
          <a:xfrm>
            <a:off x="5968640" y="3629912"/>
            <a:ext cx="769200" cy="26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2039" y="18665"/>
                </a:moveTo>
                <a:lnTo>
                  <a:pt x="132424" y="18382"/>
                </a:lnTo>
              </a:path>
            </a:pathLst>
          </a:cu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of CUIs (ICD codes)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104"/>
          <p:cNvSpPr/>
          <p:nvPr/>
        </p:nvSpPr>
        <p:spPr>
          <a:xfrm>
            <a:off x="6581642" y="4736238"/>
            <a:ext cx="769200" cy="26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97912" y="-17780"/>
                </a:moveTo>
                <a:lnTo>
                  <a:pt x="98508" y="-69085"/>
                </a:lnTo>
              </a:path>
            </a:pathLst>
          </a:cu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“query”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104"/>
          <p:cNvSpPr/>
          <p:nvPr/>
        </p:nvSpPr>
        <p:spPr>
          <a:xfrm>
            <a:off x="7219699" y="5163485"/>
            <a:ext cx="804000" cy="26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299" y="-23150"/>
                </a:moveTo>
                <a:lnTo>
                  <a:pt x="110208" y="-79826"/>
                </a:lnTo>
              </a:path>
            </a:pathLst>
          </a:cu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inclusion + exclusion rules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104"/>
          <p:cNvSpPr/>
          <p:nvPr/>
        </p:nvSpPr>
        <p:spPr>
          <a:xfrm>
            <a:off x="7442156" y="4236927"/>
            <a:ext cx="769200" cy="26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1905" y="-17780"/>
                </a:moveTo>
                <a:lnTo>
                  <a:pt x="21563" y="-44917"/>
                </a:lnTo>
              </a:path>
            </a:pathLst>
          </a:cu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Ignore time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104"/>
          <p:cNvSpPr/>
          <p:nvPr/>
        </p:nvSpPr>
        <p:spPr>
          <a:xfrm>
            <a:off x="9489885" y="3676146"/>
            <a:ext cx="769200" cy="26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9706" y="-1670"/>
                </a:moveTo>
                <a:lnTo>
                  <a:pt x="9666" y="-39547"/>
                </a:lnTo>
              </a:path>
            </a:pathLst>
          </a:cu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aware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104"/>
          <p:cNvSpPr/>
          <p:nvPr/>
        </p:nvSpPr>
        <p:spPr>
          <a:xfrm>
            <a:off x="8643670" y="5981327"/>
            <a:ext cx="769200" cy="26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1986" y="-20465"/>
                </a:moveTo>
                <a:lnTo>
                  <a:pt x="112583" y="-71772"/>
                </a:lnTo>
              </a:path>
            </a:pathLst>
          </a:cu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generative model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104"/>
          <p:cNvSpPr/>
          <p:nvPr/>
        </p:nvSpPr>
        <p:spPr>
          <a:xfrm>
            <a:off x="8003537" y="5603227"/>
            <a:ext cx="769200" cy="26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1986" y="-20465"/>
                </a:moveTo>
                <a:lnTo>
                  <a:pt x="112583" y="-71772"/>
                </a:lnTo>
              </a:path>
            </a:pathLst>
          </a:cu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Regression model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3" name="Google Shape;853;p104"/>
          <p:cNvCxnSpPr/>
          <p:nvPr/>
        </p:nvCxnSpPr>
        <p:spPr>
          <a:xfrm rot="10800000">
            <a:off x="6846158" y="1309113"/>
            <a:ext cx="0" cy="301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4" name="Google Shape;854;p104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Clr>
                <a:schemeClr val="dk1"/>
              </a:buClr>
              <a:buSzPts val="4400"/>
            </a:pPr>
            <a:r>
              <a:rPr lang="en" sz="4400" b="0">
                <a:solidFill>
                  <a:schemeClr val="dk1"/>
                </a:solidFill>
              </a:rPr>
              <a:t>Electronic phenotyping</a:t>
            </a:r>
            <a:endParaRPr sz="4400" b="0">
              <a:solidFill>
                <a:schemeClr val="dk1"/>
              </a:solidFill>
            </a:endParaRPr>
          </a:p>
        </p:txBody>
      </p:sp>
      <p:sp>
        <p:nvSpPr>
          <p:cNvPr id="855" name="Google Shape;855;p104"/>
          <p:cNvSpPr txBox="1">
            <a:spLocks noGrp="1"/>
          </p:cNvSpPr>
          <p:nvPr>
            <p:ph type="body" idx="1"/>
          </p:nvPr>
        </p:nvSpPr>
        <p:spPr>
          <a:xfrm>
            <a:off x="1844400" y="1348200"/>
            <a:ext cx="4038600" cy="49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170"/>
            </a:pPr>
            <a:r>
              <a:rPr lang="en" sz="2170">
                <a:solidFill>
                  <a:schemeClr val="dk1"/>
                </a:solidFill>
              </a:rPr>
              <a:t>Identifying a set of patients:</a:t>
            </a:r>
            <a:endParaRPr/>
          </a:p>
          <a:p>
            <a:pPr marL="742950" lvl="1" indent="-285750">
              <a:lnSpc>
                <a:spcPct val="80000"/>
              </a:lnSpc>
              <a:spcBef>
                <a:spcPts val="356"/>
              </a:spcBef>
              <a:buClr>
                <a:schemeClr val="dk1"/>
              </a:buClr>
              <a:buSzPts val="1782"/>
              <a:buFont typeface="Arial"/>
              <a:buChar char="•"/>
            </a:pPr>
            <a:r>
              <a:rPr lang="en" sz="1782">
                <a:solidFill>
                  <a:schemeClr val="dk1"/>
                </a:solidFill>
              </a:rPr>
              <a:t>For observational research</a:t>
            </a:r>
            <a:endParaRPr/>
          </a:p>
          <a:p>
            <a:pPr marL="742950" lvl="1" indent="-285750">
              <a:lnSpc>
                <a:spcPct val="80000"/>
              </a:lnSpc>
              <a:spcBef>
                <a:spcPts val="356"/>
              </a:spcBef>
              <a:buClr>
                <a:schemeClr val="dk1"/>
              </a:buClr>
              <a:buSzPts val="1782"/>
              <a:buFont typeface="Arial"/>
              <a:buChar char="•"/>
            </a:pPr>
            <a:r>
              <a:rPr lang="en" sz="1782">
                <a:solidFill>
                  <a:schemeClr val="dk1"/>
                </a:solidFill>
              </a:rPr>
              <a:t>For clinical trial eligibility, </a:t>
            </a:r>
            <a:endParaRPr sz="1782">
              <a:solidFill>
                <a:schemeClr val="dk1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356"/>
              </a:spcBef>
              <a:buClr>
                <a:schemeClr val="dk1"/>
              </a:buClr>
              <a:buSzPts val="1782"/>
              <a:buFont typeface="Arial"/>
              <a:buChar char="•"/>
            </a:pPr>
            <a:r>
              <a:rPr lang="en" sz="1782">
                <a:solidFill>
                  <a:schemeClr val="dk1"/>
                </a:solidFill>
              </a:rPr>
              <a:t>As Numerators or denominators of quality metrics </a:t>
            </a:r>
            <a:endParaRPr/>
          </a:p>
          <a:p>
            <a:pPr marL="742950" lvl="1" indent="-285750">
              <a:lnSpc>
                <a:spcPct val="80000"/>
              </a:lnSpc>
              <a:spcBef>
                <a:spcPts val="356"/>
              </a:spcBef>
              <a:buClr>
                <a:schemeClr val="dk1"/>
              </a:buClr>
              <a:buSzPts val="1782"/>
              <a:buFont typeface="Arial"/>
              <a:buChar char="•"/>
            </a:pPr>
            <a:r>
              <a:rPr lang="en" sz="1782">
                <a:solidFill>
                  <a:schemeClr val="dk1"/>
                </a:solidFill>
              </a:rPr>
              <a:t>For whom a decision support reminder should “fire”</a:t>
            </a:r>
            <a:endParaRPr/>
          </a:p>
          <a:p>
            <a:pPr marL="742950" lvl="1" indent="-285750">
              <a:lnSpc>
                <a:spcPct val="80000"/>
              </a:lnSpc>
              <a:spcBef>
                <a:spcPts val="356"/>
              </a:spcBef>
              <a:buClr>
                <a:schemeClr val="dk1"/>
              </a:buClr>
              <a:buSzPts val="1782"/>
              <a:buFont typeface="Arial"/>
              <a:buChar char="•"/>
            </a:pPr>
            <a:r>
              <a:rPr lang="en" sz="1782">
                <a:solidFill>
                  <a:schemeClr val="dk1"/>
                </a:solidFill>
              </a:rPr>
              <a:t>Who are “similar” based on whom a clinical decision should be based.</a:t>
            </a:r>
            <a:endParaRPr/>
          </a:p>
          <a:p>
            <a:pPr marL="742950" lvl="1" indent="-285750">
              <a:lnSpc>
                <a:spcPct val="80000"/>
              </a:lnSpc>
              <a:spcBef>
                <a:spcPts val="356"/>
              </a:spcBef>
              <a:buClr>
                <a:schemeClr val="dk1"/>
              </a:buClr>
              <a:buSzPts val="1782"/>
              <a:buFont typeface="Arial"/>
              <a:buChar char="•"/>
            </a:pPr>
            <a:r>
              <a:rPr lang="en" sz="1782">
                <a:solidFill>
                  <a:schemeClr val="dk1"/>
                </a:solidFill>
              </a:rPr>
              <a:t>Who progress along similar paths</a:t>
            </a:r>
            <a:endParaRPr/>
          </a:p>
          <a:p>
            <a:pPr marL="342900" indent="-205105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ts val="2170"/>
              <a:buNone/>
            </a:pPr>
            <a:endParaRPr sz="2170">
              <a:solidFill>
                <a:schemeClr val="dk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ts val="2170"/>
            </a:pPr>
            <a:r>
              <a:rPr lang="en" sz="2170">
                <a:solidFill>
                  <a:schemeClr val="dk1"/>
                </a:solidFill>
              </a:rPr>
              <a:t>The main problems:</a:t>
            </a:r>
            <a:endParaRPr/>
          </a:p>
          <a:p>
            <a:pPr marL="742950" lvl="1" indent="-285750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ts val="1860"/>
              <a:buFont typeface="Arial"/>
              <a:buChar char="•"/>
            </a:pPr>
            <a:r>
              <a:rPr lang="en" sz="1860">
                <a:solidFill>
                  <a:schemeClr val="dk1"/>
                </a:solidFill>
              </a:rPr>
              <a:t>the need for a gold standard</a:t>
            </a:r>
            <a:endParaRPr/>
          </a:p>
          <a:p>
            <a:pPr marL="742950" lvl="1" indent="-285750">
              <a:lnSpc>
                <a:spcPct val="80000"/>
              </a:lnSpc>
              <a:spcBef>
                <a:spcPts val="372"/>
              </a:spcBef>
              <a:buClr>
                <a:schemeClr val="dk1"/>
              </a:buClr>
              <a:buSzPts val="1860"/>
              <a:buFont typeface="Arial"/>
              <a:buChar char="•"/>
            </a:pPr>
            <a:r>
              <a:rPr lang="en" sz="1860">
                <a:solidFill>
                  <a:schemeClr val="dk1"/>
                </a:solidFill>
              </a:rPr>
              <a:t>poor portability across sites and studies</a:t>
            </a:r>
            <a:endParaRPr sz="186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23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Clr>
                <a:schemeClr val="dk1"/>
              </a:buClr>
              <a:buSzPts val="4400"/>
            </a:pPr>
            <a:r>
              <a:rPr lang="en" sz="4400" b="0">
                <a:solidFill>
                  <a:schemeClr val="dk1"/>
                </a:solidFill>
              </a:rPr>
              <a:t>New functionality:</a:t>
            </a:r>
            <a:endParaRPr sz="4400" b="0">
              <a:solidFill>
                <a:schemeClr val="dk1"/>
              </a:solidFill>
            </a:endParaRPr>
          </a:p>
        </p:txBody>
      </p:sp>
      <p:sp>
        <p:nvSpPr>
          <p:cNvPr id="994" name="Google Shape;994;p123"/>
          <p:cNvSpPr txBox="1"/>
          <p:nvPr/>
        </p:nvSpPr>
        <p:spPr>
          <a:xfrm>
            <a:off x="1981200" y="665329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APHRODITE models using Atlas concept sets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5" name="Google Shape;995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548" y="2119950"/>
            <a:ext cx="4911568" cy="405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9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27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Clr>
                <a:schemeClr val="dk1"/>
              </a:buClr>
              <a:buSzPts val="4400"/>
            </a:pPr>
            <a:r>
              <a:rPr lang="en" sz="4400" b="0">
                <a:solidFill>
                  <a:schemeClr val="dk1"/>
                </a:solidFill>
              </a:rPr>
              <a:t>Unsolved questions</a:t>
            </a:r>
            <a:endParaRPr sz="4400" b="0">
              <a:solidFill>
                <a:schemeClr val="dk1"/>
              </a:solidFill>
            </a:endParaRPr>
          </a:p>
        </p:txBody>
      </p:sp>
      <p:sp>
        <p:nvSpPr>
          <p:cNvPr id="1019" name="Google Shape;1019;p127"/>
          <p:cNvSpPr txBox="1">
            <a:spLocks noGrp="1"/>
          </p:cNvSpPr>
          <p:nvPr>
            <p:ph type="body" idx="1"/>
          </p:nvPr>
        </p:nvSpPr>
        <p:spPr>
          <a:xfrm>
            <a:off x="1981200" y="1399309"/>
            <a:ext cx="8229600" cy="49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Do we share learned models, or do we share the modeling building workflow?</a:t>
            </a:r>
            <a:endParaRPr dirty="0"/>
          </a:p>
          <a:p>
            <a:pPr marL="342900" indent="-139700"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</a:endParaRPr>
          </a:p>
          <a:p>
            <a:pPr marL="342900" indent="-342900"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How do we share the model or the workflow?</a:t>
            </a:r>
            <a:endParaRPr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0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Differences with Rule-Based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limited to hard-coded rules</a:t>
            </a:r>
          </a:p>
          <a:p>
            <a:endParaRPr lang="en-US" dirty="0"/>
          </a:p>
          <a:p>
            <a:r>
              <a:rPr lang="en-US" dirty="0" smtClean="0"/>
              <a:t>Can be used for discovery of people with missed codes/labs/</a:t>
            </a:r>
            <a:r>
              <a:rPr lang="en-US" dirty="0" err="1" smtClean="0"/>
              <a:t>etc</a:t>
            </a:r>
            <a:r>
              <a:rPr lang="en-US" dirty="0" smtClean="0"/>
              <a:t> that are part of the hard-coded rules</a:t>
            </a:r>
          </a:p>
          <a:p>
            <a:endParaRPr lang="en-US" dirty="0"/>
          </a:p>
          <a:p>
            <a:r>
              <a:rPr lang="en-US" dirty="0" smtClean="0"/>
              <a:t>With noisy-learning we can use silver-standards instead of gold-standards </a:t>
            </a:r>
            <a:r>
              <a:rPr lang="en-US" dirty="0" smtClean="0">
                <a:sym typeface="Wingdings" panose="05000000000000000000" pitchFamily="2" charset="2"/>
              </a:rPr>
              <a:t> Cheap!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28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/>
              <a:t>Need more information?</a:t>
            </a:r>
            <a:endParaRPr/>
          </a:p>
        </p:txBody>
      </p:sp>
      <p:sp>
        <p:nvSpPr>
          <p:cNvPr id="1025" name="Google Shape;1025;p128"/>
          <p:cNvSpPr txBox="1">
            <a:spLocks noGrp="1"/>
          </p:cNvSpPr>
          <p:nvPr>
            <p:ph type="body" idx="1"/>
          </p:nvPr>
        </p:nvSpPr>
        <p:spPr>
          <a:xfrm>
            <a:off x="1981200" y="1219200"/>
            <a:ext cx="8229600" cy="490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"/>
              <a:t>How-to Video Demo:</a:t>
            </a:r>
            <a:endParaRPr/>
          </a:p>
          <a:p>
            <a:pPr marL="0" indent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https://www.youtube.com/watch?v=u4PrWhbQkzY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Code Repository:</a:t>
            </a:r>
            <a:endParaRPr/>
          </a:p>
          <a:p>
            <a:pPr marL="0" indent="0"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https://github.com/OHDSI/Aphrodite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10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29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/>
              <a:t>Questions?</a:t>
            </a:r>
            <a:endParaRPr/>
          </a:p>
        </p:txBody>
      </p:sp>
      <p:sp>
        <p:nvSpPr>
          <p:cNvPr id="1031" name="Google Shape;1031;p129"/>
          <p:cNvSpPr txBox="1">
            <a:spLocks noGrp="1"/>
          </p:cNvSpPr>
          <p:nvPr>
            <p:ph type="body" idx="1"/>
          </p:nvPr>
        </p:nvSpPr>
        <p:spPr>
          <a:xfrm>
            <a:off x="1981200" y="1219200"/>
            <a:ext cx="8229600" cy="490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lang="en" dirty="0"/>
              <a:t>…. Thanks! </a:t>
            </a:r>
            <a:endParaRPr dirty="0"/>
          </a:p>
          <a:p>
            <a:pPr marL="0" indent="0">
              <a:buNone/>
            </a:pPr>
            <a:r>
              <a:rPr lang="en" dirty="0"/>
              <a:t>		</a:t>
            </a:r>
            <a:endParaRPr dirty="0"/>
          </a:p>
          <a:p>
            <a:pPr marL="3200400" indent="457200">
              <a:buNone/>
            </a:pPr>
            <a:r>
              <a:rPr lang="en" dirty="0"/>
              <a:t>@drjmbanda</a:t>
            </a:r>
            <a:endParaRPr dirty="0"/>
          </a:p>
        </p:txBody>
      </p:sp>
      <p:pic>
        <p:nvPicPr>
          <p:cNvPr id="1032" name="Google Shape;1032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951" y="4711177"/>
            <a:ext cx="837899" cy="837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7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981200"/>
            <a:ext cx="6705600" cy="914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/>
              <a:t>If a patient has had a diagnosis of 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2743200"/>
            <a:ext cx="3276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042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2042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42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042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042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They’re in!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10599" y="1981200"/>
            <a:ext cx="184126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/>
              <a:t>diabetes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00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way to think about it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phenotype is a way to represent a person with a condition or exposure using data in an electronic health record</a:t>
            </a:r>
          </a:p>
          <a:p>
            <a:r>
              <a:rPr lang="en-US" dirty="0" smtClean="0"/>
              <a:t>Thus phenotypes are an important foundation of describing the methods of an observational research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4252913"/>
            <a:ext cx="2232503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Phenotype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building blocks (data domains) you want to use to find your cases?</a:t>
            </a:r>
          </a:p>
          <a:p>
            <a:r>
              <a:rPr lang="en-US" dirty="0" smtClean="0"/>
              <a:t>Which of these is more important to you:</a:t>
            </a:r>
          </a:p>
          <a:p>
            <a:pPr lvl="1"/>
            <a:r>
              <a:rPr lang="en-US" dirty="0" smtClean="0"/>
              <a:t>Finding all the eligible patients?</a:t>
            </a:r>
          </a:p>
          <a:p>
            <a:pPr lvl="1"/>
            <a:r>
              <a:rPr lang="en-US" dirty="0" smtClean="0"/>
              <a:t>Getting only the ones you are confident about?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5135563"/>
            <a:ext cx="145340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43200" y="609600"/>
          <a:ext cx="6858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365760"/>
                <a:gridCol w="3017520"/>
                <a:gridCol w="3017520"/>
              </a:tblGrid>
              <a:tr h="2468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Number of</a:t>
                      </a:r>
                      <a:r>
                        <a:rPr lang="en-US" sz="2400" b="1" baseline="0" dirty="0" smtClean="0"/>
                        <a:t> patients</a:t>
                      </a:r>
                      <a:endParaRPr lang="en-US" sz="2400" b="1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Lots</a:t>
                      </a:r>
                      <a:endParaRPr lang="en-US" dirty="0"/>
                    </a:p>
                  </a:txBody>
                  <a:tcPr vert="vert27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Happens</a:t>
                      </a:r>
                      <a:r>
                        <a:rPr lang="en-US" b="0" baseline="0" dirty="0" smtClean="0"/>
                        <a:t> all the time</a:t>
                      </a:r>
                      <a:endParaRPr lang="en-US" b="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Strive</a:t>
                      </a:r>
                      <a:r>
                        <a:rPr lang="en-US" b="1" baseline="0" dirty="0" smtClean="0"/>
                        <a:t> to be here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68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Few</a:t>
                      </a:r>
                      <a:endParaRPr lang="en-US" dirty="0"/>
                    </a:p>
                  </a:txBody>
                  <a:tcPr vert="vert27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Don’t waste you time!</a:t>
                      </a:r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 to do a study</a:t>
                      </a:r>
                      <a:endParaRPr lang="en-US" dirty="0"/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Stringency of the Phenotype Definition</a:t>
                      </a:r>
                      <a:endParaRPr lang="en-US" sz="24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5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data types should go into a definition?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no right answer.  But here are some valid ones</a:t>
            </a:r>
          </a:p>
          <a:p>
            <a:pPr lvl="1"/>
            <a:r>
              <a:rPr lang="en-US" dirty="0" smtClean="0"/>
              <a:t>Use everything you can get</a:t>
            </a:r>
          </a:p>
          <a:p>
            <a:pPr lvl="1"/>
            <a:r>
              <a:rPr lang="en-US" dirty="0" smtClean="0"/>
              <a:t>Use the lowest common denominator so you can share</a:t>
            </a:r>
          </a:p>
          <a:p>
            <a:pPr lvl="1"/>
            <a:r>
              <a:rPr lang="en-US" dirty="0" smtClean="0"/>
              <a:t>Use something in between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9"/>
          <p:cNvSpPr/>
          <p:nvPr/>
        </p:nvSpPr>
        <p:spPr>
          <a:xfrm>
            <a:off x="4795575" y="3813867"/>
            <a:ext cx="2743200" cy="1676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ABA86"/>
              </a:gs>
              <a:gs pos="100000">
                <a:srgbClr val="E9741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Phenotype</a:t>
            </a:r>
            <a:br>
              <a:rPr lang="en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Discovery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69"/>
          <p:cNvSpPr/>
          <p:nvPr/>
        </p:nvSpPr>
        <p:spPr>
          <a:xfrm>
            <a:off x="3200400" y="2438400"/>
            <a:ext cx="2743200" cy="1676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Rule-Based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69"/>
          <p:cNvSpPr/>
          <p:nvPr/>
        </p:nvSpPr>
        <p:spPr>
          <a:xfrm>
            <a:off x="6400800" y="2438400"/>
            <a:ext cx="2743200" cy="1676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Probabilistic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Phenotyping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69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75438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200"/>
            </a:pPr>
            <a:r>
              <a:rPr lang="en" sz="3200" dirty="0" smtClean="0"/>
              <a:t>Main Approaches </a:t>
            </a:r>
            <a:r>
              <a:rPr lang="en" sz="3200" dirty="0"/>
              <a:t>to Phenotyping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30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1053</Words>
  <Application>Microsoft Office PowerPoint</Application>
  <PresentationFormat>Widescreen</PresentationFormat>
  <Paragraphs>259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</vt:lpstr>
      <vt:lpstr>Source Sans Pro</vt:lpstr>
      <vt:lpstr>Wingdings</vt:lpstr>
      <vt:lpstr>1_Office Theme</vt:lpstr>
      <vt:lpstr>Office Theme</vt:lpstr>
      <vt:lpstr>Electronic Phenotyping</vt:lpstr>
      <vt:lpstr>Defining ‘phenotype’</vt:lpstr>
      <vt:lpstr>Electronic phenotyping</vt:lpstr>
      <vt:lpstr>For Example</vt:lpstr>
      <vt:lpstr>A good way to think about it…</vt:lpstr>
      <vt:lpstr>Basics of Phenotype Design</vt:lpstr>
      <vt:lpstr>PowerPoint Presentation</vt:lpstr>
      <vt:lpstr>What data types should go into a definition?</vt:lpstr>
      <vt:lpstr>Main Approaches to Phenotyping</vt:lpstr>
      <vt:lpstr>Probabilistic vs. Rule Based over time</vt:lpstr>
      <vt:lpstr>Data are building blocks for Phenotypng</vt:lpstr>
      <vt:lpstr>OMOP CDM Version 5</vt:lpstr>
      <vt:lpstr>Probabilistic phenotyping</vt:lpstr>
      <vt:lpstr>Learning using imperfectly labeled data</vt:lpstr>
      <vt:lpstr>Does it work?</vt:lpstr>
      <vt:lpstr>APHRODITE Overview</vt:lpstr>
      <vt:lpstr>Step 1 – Build Keyword List</vt:lpstr>
      <vt:lpstr>Step 2 – Find Cases and Controls</vt:lpstr>
      <vt:lpstr>Step 3 – Extract Patient Data</vt:lpstr>
      <vt:lpstr>Step 4 – Create Feature Vector</vt:lpstr>
      <vt:lpstr>PowerPoint Presentation</vt:lpstr>
      <vt:lpstr>Step 5 – Build Model</vt:lpstr>
      <vt:lpstr>Step 6 – Get Evaluation Results</vt:lpstr>
      <vt:lpstr>Effort precision trade off</vt:lpstr>
      <vt:lpstr>Aphrodite: Hands On</vt:lpstr>
      <vt:lpstr>PowerPoint Presentation</vt:lpstr>
      <vt:lpstr>Pick labeling heuristic terms or concepts</vt:lpstr>
      <vt:lpstr>Execution code will be generated by Shiny app</vt:lpstr>
      <vt:lpstr>New functionality:</vt:lpstr>
      <vt:lpstr>New functionality:</vt:lpstr>
      <vt:lpstr>Unsolved questions</vt:lpstr>
      <vt:lpstr>Critical Differences with Rule-Based </vt:lpstr>
      <vt:lpstr>Need more information?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‘phenotype’</dc:title>
  <dc:creator>JUANSURFACE</dc:creator>
  <cp:lastModifiedBy>JUANSURFACE</cp:lastModifiedBy>
  <cp:revision>7</cp:revision>
  <dcterms:created xsi:type="dcterms:W3CDTF">2019-01-29T14:03:55Z</dcterms:created>
  <dcterms:modified xsi:type="dcterms:W3CDTF">2019-01-29T16:00:18Z</dcterms:modified>
</cp:coreProperties>
</file>