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s/slide79.xml" ContentType="application/vnd.openxmlformats-officedocument.presentationml.slide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tiff" ContentType="image/tiff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Default Extension="docx" ContentType="application/vnd.openxmlformats-officedocument.wordprocessingml.document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  <p:sldMasterId id="2147484608" r:id="rId5"/>
    <p:sldMasterId id="2147484633" r:id="rId6"/>
    <p:sldMasterId id="2147484646" r:id="rId7"/>
    <p:sldMasterId id="2147484655" r:id="rId8"/>
    <p:sldMasterId id="2147484662" r:id="rId9"/>
  </p:sldMasterIdLst>
  <p:notesMasterIdLst>
    <p:notesMasterId r:id="rId101"/>
  </p:notesMasterIdLst>
  <p:handoutMasterIdLst>
    <p:handoutMasterId r:id="rId102"/>
  </p:handoutMasterIdLst>
  <p:sldIdLst>
    <p:sldId id="335" r:id="rId10"/>
    <p:sldId id="336" r:id="rId11"/>
    <p:sldId id="337" r:id="rId12"/>
    <p:sldId id="410" r:id="rId13"/>
    <p:sldId id="414" r:id="rId14"/>
    <p:sldId id="411" r:id="rId15"/>
    <p:sldId id="415" r:id="rId16"/>
    <p:sldId id="413" r:id="rId17"/>
    <p:sldId id="412" r:id="rId18"/>
    <p:sldId id="314" r:id="rId19"/>
    <p:sldId id="320" r:id="rId20"/>
    <p:sldId id="329" r:id="rId21"/>
    <p:sldId id="322" r:id="rId22"/>
    <p:sldId id="331" r:id="rId23"/>
    <p:sldId id="333" r:id="rId24"/>
    <p:sldId id="330" r:id="rId25"/>
    <p:sldId id="334" r:id="rId26"/>
    <p:sldId id="332" r:id="rId27"/>
    <p:sldId id="338" r:id="rId28"/>
    <p:sldId id="339" r:id="rId29"/>
    <p:sldId id="340" r:id="rId30"/>
    <p:sldId id="341" r:id="rId31"/>
    <p:sldId id="342" r:id="rId32"/>
    <p:sldId id="343" r:id="rId33"/>
    <p:sldId id="344" r:id="rId34"/>
    <p:sldId id="345" r:id="rId35"/>
    <p:sldId id="346" r:id="rId36"/>
    <p:sldId id="347" r:id="rId37"/>
    <p:sldId id="348" r:id="rId38"/>
    <p:sldId id="349" r:id="rId39"/>
    <p:sldId id="350" r:id="rId40"/>
    <p:sldId id="351" r:id="rId41"/>
    <p:sldId id="352" r:id="rId42"/>
    <p:sldId id="366" r:id="rId43"/>
    <p:sldId id="367" r:id="rId44"/>
    <p:sldId id="368" r:id="rId45"/>
    <p:sldId id="369" r:id="rId46"/>
    <p:sldId id="370" r:id="rId47"/>
    <p:sldId id="371" r:id="rId48"/>
    <p:sldId id="372" r:id="rId49"/>
    <p:sldId id="373" r:id="rId50"/>
    <p:sldId id="374" r:id="rId51"/>
    <p:sldId id="375" r:id="rId52"/>
    <p:sldId id="376" r:id="rId53"/>
    <p:sldId id="377" r:id="rId54"/>
    <p:sldId id="378" r:id="rId55"/>
    <p:sldId id="379" r:id="rId56"/>
    <p:sldId id="380" r:id="rId57"/>
    <p:sldId id="381" r:id="rId58"/>
    <p:sldId id="382" r:id="rId59"/>
    <p:sldId id="383" r:id="rId60"/>
    <p:sldId id="384" r:id="rId61"/>
    <p:sldId id="385" r:id="rId62"/>
    <p:sldId id="386" r:id="rId63"/>
    <p:sldId id="387" r:id="rId64"/>
    <p:sldId id="388" r:id="rId65"/>
    <p:sldId id="389" r:id="rId66"/>
    <p:sldId id="390" r:id="rId67"/>
    <p:sldId id="391" r:id="rId68"/>
    <p:sldId id="392" r:id="rId69"/>
    <p:sldId id="393" r:id="rId70"/>
    <p:sldId id="394" r:id="rId71"/>
    <p:sldId id="395" r:id="rId72"/>
    <p:sldId id="396" r:id="rId73"/>
    <p:sldId id="397" r:id="rId74"/>
    <p:sldId id="398" r:id="rId75"/>
    <p:sldId id="399" r:id="rId76"/>
    <p:sldId id="400" r:id="rId77"/>
    <p:sldId id="409" r:id="rId78"/>
    <p:sldId id="403" r:id="rId79"/>
    <p:sldId id="402" r:id="rId80"/>
    <p:sldId id="404" r:id="rId81"/>
    <p:sldId id="405" r:id="rId82"/>
    <p:sldId id="406" r:id="rId83"/>
    <p:sldId id="407" r:id="rId84"/>
    <p:sldId id="408" r:id="rId85"/>
    <p:sldId id="416" r:id="rId86"/>
    <p:sldId id="417" r:id="rId87"/>
    <p:sldId id="418" r:id="rId88"/>
    <p:sldId id="419" r:id="rId89"/>
    <p:sldId id="420" r:id="rId90"/>
    <p:sldId id="421" r:id="rId91"/>
    <p:sldId id="422" r:id="rId92"/>
    <p:sldId id="423" r:id="rId93"/>
    <p:sldId id="424" r:id="rId94"/>
    <p:sldId id="425" r:id="rId95"/>
    <p:sldId id="426" r:id="rId96"/>
    <p:sldId id="427" r:id="rId97"/>
    <p:sldId id="428" r:id="rId98"/>
    <p:sldId id="429" r:id="rId99"/>
    <p:sldId id="430" r:id="rId100"/>
  </p:sldIdLst>
  <p:sldSz cx="9144000" cy="5715000" type="screen16x1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Stan's Section" id="{DD7C5F51-FCC2-874D-81DB-E67D2D033AEE}">
          <p14:sldIdLst>
            <p14:sldId id="314"/>
            <p14:sldId id="319"/>
            <p14:sldId id="320"/>
            <p14:sldId id="329"/>
            <p14:sldId id="322"/>
            <p14:sldId id="331"/>
            <p14:sldId id="333"/>
            <p14:sldId id="330"/>
            <p14:sldId id="334"/>
            <p14:sldId id="332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orient="horz" pos="700">
          <p15:clr>
            <a:srgbClr val="A4A3A4"/>
          </p15:clr>
        </p15:guide>
        <p15:guide id="3" orient="horz" pos="454">
          <p15:clr>
            <a:srgbClr val="A4A3A4"/>
          </p15:clr>
        </p15:guide>
        <p15:guide id="4" pos="2880">
          <p15:clr>
            <a:srgbClr val="A4A3A4"/>
          </p15:clr>
        </p15:guide>
        <p15:guide id="5" pos="346">
          <p15:clr>
            <a:srgbClr val="A4A3A4"/>
          </p15:clr>
        </p15:guide>
        <p15:guide id="6" pos="576">
          <p15:clr>
            <a:srgbClr val="A4A3A4"/>
          </p15:clr>
        </p15:guide>
        <p15:guide id="7" pos="5587">
          <p15:clr>
            <a:srgbClr val="A4A3A4"/>
          </p15:clr>
        </p15:guide>
        <p15:guide id="8" pos="1613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lissa Zuckerman" initials="MZ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B333B"/>
    <a:srgbClr val="727274"/>
    <a:srgbClr val="63B487"/>
    <a:srgbClr val="409171"/>
    <a:srgbClr val="35A37C"/>
    <a:srgbClr val="F77F00"/>
    <a:srgbClr val="114C43"/>
    <a:srgbClr val="0E2874"/>
    <a:srgbClr val="061668"/>
    <a:srgbClr val="011D6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97" autoAdjust="0"/>
    <p:restoredTop sz="94037" autoAdjust="0"/>
  </p:normalViewPr>
  <p:slideViewPr>
    <p:cSldViewPr snapToGrid="0">
      <p:cViewPr>
        <p:scale>
          <a:sx n="100" d="100"/>
          <a:sy n="100" d="100"/>
        </p:scale>
        <p:origin x="72" y="-516"/>
      </p:cViewPr>
      <p:guideLst>
        <p:guide orient="horz" pos="1800"/>
        <p:guide orient="horz" pos="778"/>
        <p:guide orient="horz" pos="504"/>
        <p:guide pos="2880"/>
        <p:guide pos="347"/>
        <p:guide pos="576"/>
        <p:guide pos="5588"/>
        <p:guide pos="1612"/>
      </p:guideLst>
    </p:cSldViewPr>
  </p:slideViewPr>
  <p:outlineViewPr>
    <p:cViewPr>
      <p:scale>
        <a:sx n="33" d="100"/>
        <a:sy n="33" d="100"/>
      </p:scale>
      <p:origin x="0" y="46491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07" Type="http://schemas.openxmlformats.org/officeDocument/2006/relationships/tableStyles" Target="tableStyles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87" Type="http://schemas.openxmlformats.org/officeDocument/2006/relationships/slide" Target="slides/slide78.xml"/><Relationship Id="rId102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103" Type="http://schemas.openxmlformats.org/officeDocument/2006/relationships/commentAuthors" Target="commentAuthor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6" Type="http://schemas.openxmlformats.org/officeDocument/2006/relationships/theme" Target="theme/theme1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Prostatectomy vs Hormone Therapy over Time</a:t>
            </a:r>
          </a:p>
        </c:rich>
      </c:tx>
      <c:layout>
        <c:manualLayout>
          <c:xMode val="edge"/>
          <c:yMode val="edge"/>
          <c:x val="0.284783032848342"/>
          <c:y val="3.1928263801279062E-2"/>
        </c:manualLayout>
      </c:layout>
      <c:spPr>
        <a:noFill/>
        <a:ln>
          <a:noFill/>
        </a:ln>
        <a:effectLst/>
      </c:spPr>
    </c:title>
    <c:plotArea>
      <c:layout/>
      <c:lineChart>
        <c:grouping val="standard"/>
        <c:ser>
          <c:idx val="1"/>
          <c:order val="0"/>
          <c:tx>
            <c:strRef>
              <c:f>Sheet1!$B$1</c:f>
              <c:strCache>
                <c:ptCount val="1"/>
                <c:pt idx="0">
                  <c:v>Prostatectomy</c:v>
                </c:pt>
              </c:strCache>
            </c:strRef>
          </c:tx>
          <c:spPr>
            <a:ln w="22225" cap="rnd"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cat>
            <c:numRef>
              <c:f>Sheet1!$A$2:$A$32</c:f>
              <c:numCache>
                <c:formatCode>General</c:formatCode>
                <c:ptCount val="31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  <c:pt idx="25">
                  <c:v>2013</c:v>
                </c:pt>
                <c:pt idx="26">
                  <c:v>2014</c:v>
                </c:pt>
                <c:pt idx="27">
                  <c:v>2015</c:v>
                </c:pt>
                <c:pt idx="28">
                  <c:v>2016</c:v>
                </c:pt>
                <c:pt idx="29">
                  <c:v>2017</c:v>
                </c:pt>
                <c:pt idx="30">
                  <c:v>2018</c:v>
                </c:pt>
              </c:numCache>
            </c:numRef>
          </c:cat>
          <c:val>
            <c:numRef>
              <c:f>Sheet1!$B$2:$B$31</c:f>
              <c:numCache>
                <c:formatCode>General</c:formatCode>
                <c:ptCount val="30"/>
                <c:pt idx="0">
                  <c:v>23</c:v>
                </c:pt>
                <c:pt idx="1">
                  <c:v>156</c:v>
                </c:pt>
                <c:pt idx="2">
                  <c:v>152</c:v>
                </c:pt>
                <c:pt idx="3">
                  <c:v>197</c:v>
                </c:pt>
                <c:pt idx="4">
                  <c:v>223</c:v>
                </c:pt>
                <c:pt idx="5">
                  <c:v>226</c:v>
                </c:pt>
                <c:pt idx="6">
                  <c:v>239</c:v>
                </c:pt>
                <c:pt idx="7">
                  <c:v>324</c:v>
                </c:pt>
                <c:pt idx="8">
                  <c:v>369</c:v>
                </c:pt>
                <c:pt idx="9">
                  <c:v>350</c:v>
                </c:pt>
                <c:pt idx="10">
                  <c:v>392</c:v>
                </c:pt>
                <c:pt idx="11">
                  <c:v>430</c:v>
                </c:pt>
                <c:pt idx="12">
                  <c:v>419</c:v>
                </c:pt>
                <c:pt idx="13">
                  <c:v>385</c:v>
                </c:pt>
                <c:pt idx="14">
                  <c:v>342</c:v>
                </c:pt>
                <c:pt idx="15">
                  <c:v>325</c:v>
                </c:pt>
                <c:pt idx="16">
                  <c:v>160</c:v>
                </c:pt>
                <c:pt idx="17">
                  <c:v>423</c:v>
                </c:pt>
                <c:pt idx="18">
                  <c:v>568</c:v>
                </c:pt>
                <c:pt idx="19">
                  <c:v>444</c:v>
                </c:pt>
                <c:pt idx="20">
                  <c:v>417</c:v>
                </c:pt>
                <c:pt idx="21">
                  <c:v>395</c:v>
                </c:pt>
                <c:pt idx="22">
                  <c:v>398</c:v>
                </c:pt>
                <c:pt idx="23">
                  <c:v>345</c:v>
                </c:pt>
                <c:pt idx="24">
                  <c:v>287</c:v>
                </c:pt>
                <c:pt idx="25">
                  <c:v>264</c:v>
                </c:pt>
                <c:pt idx="26">
                  <c:v>191</c:v>
                </c:pt>
                <c:pt idx="27">
                  <c:v>99</c:v>
                </c:pt>
                <c:pt idx="28">
                  <c:v>1</c:v>
                </c:pt>
                <c:pt idx="29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BBF-4602-B470-13CCA29F5A04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Hormone Therapy (LHRH Agonists, LHRH Antagonists, Antiandrogens, CYP17 Inhibitors) </c:v>
                </c:pt>
              </c:strCache>
            </c:strRef>
          </c:tx>
          <c:spPr>
            <a:ln w="22225" cap="rnd">
              <a:solidFill>
                <a:schemeClr val="accent3"/>
              </a:solidFill>
            </a:ln>
            <a:effectLst>
              <a:glow rad="139700">
                <a:schemeClr val="accent3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cat>
            <c:numRef>
              <c:f>Sheet1!$A$2:$A$32</c:f>
              <c:numCache>
                <c:formatCode>General</c:formatCode>
                <c:ptCount val="31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  <c:pt idx="25">
                  <c:v>2013</c:v>
                </c:pt>
                <c:pt idx="26">
                  <c:v>2014</c:v>
                </c:pt>
                <c:pt idx="27">
                  <c:v>2015</c:v>
                </c:pt>
                <c:pt idx="28">
                  <c:v>2016</c:v>
                </c:pt>
                <c:pt idx="29">
                  <c:v>2017</c:v>
                </c:pt>
                <c:pt idx="30">
                  <c:v>2018</c:v>
                </c:pt>
              </c:numCache>
            </c:numRef>
          </c:cat>
          <c:val>
            <c:numRef>
              <c:f>Sheet1!$C$2:$C$31</c:f>
              <c:numCache>
                <c:formatCode>General</c:formatCode>
                <c:ptCount val="30"/>
                <c:pt idx="8">
                  <c:v>2</c:v>
                </c:pt>
                <c:pt idx="9">
                  <c:v>2</c:v>
                </c:pt>
                <c:pt idx="10">
                  <c:v>6</c:v>
                </c:pt>
                <c:pt idx="11">
                  <c:v>1</c:v>
                </c:pt>
                <c:pt idx="13">
                  <c:v>102</c:v>
                </c:pt>
                <c:pt idx="14">
                  <c:v>150</c:v>
                </c:pt>
                <c:pt idx="15">
                  <c:v>154</c:v>
                </c:pt>
                <c:pt idx="16">
                  <c:v>181</c:v>
                </c:pt>
                <c:pt idx="17">
                  <c:v>151</c:v>
                </c:pt>
                <c:pt idx="18">
                  <c:v>119</c:v>
                </c:pt>
                <c:pt idx="19">
                  <c:v>114</c:v>
                </c:pt>
                <c:pt idx="20">
                  <c:v>258</c:v>
                </c:pt>
                <c:pt idx="21">
                  <c:v>249</c:v>
                </c:pt>
                <c:pt idx="22">
                  <c:v>235</c:v>
                </c:pt>
                <c:pt idx="23">
                  <c:v>302</c:v>
                </c:pt>
                <c:pt idx="24">
                  <c:v>353</c:v>
                </c:pt>
                <c:pt idx="25">
                  <c:v>323</c:v>
                </c:pt>
                <c:pt idx="26">
                  <c:v>273</c:v>
                </c:pt>
                <c:pt idx="27">
                  <c:v>264</c:v>
                </c:pt>
                <c:pt idx="28">
                  <c:v>401</c:v>
                </c:pt>
                <c:pt idx="29">
                  <c:v>378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BBF-4602-B470-13CCA29F5A04}"/>
            </c:ext>
          </c:extLst>
        </c:ser>
        <c:marker val="1"/>
        <c:axId val="80401920"/>
        <c:axId val="80403840"/>
      </c:lineChart>
      <c:catAx>
        <c:axId val="80401920"/>
        <c:scaling>
          <c:orientation val="minMax"/>
        </c:scaling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403840"/>
        <c:crosses val="autoZero"/>
        <c:auto val="1"/>
        <c:lblAlgn val="ctr"/>
        <c:lblOffset val="100"/>
      </c:catAx>
      <c:valAx>
        <c:axId val="80403840"/>
        <c:scaling>
          <c:orientation val="minMax"/>
        </c:scaling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</a:t>
                </a:r>
                <a:r>
                  <a:rPr lang="en-US" baseline="0"/>
                  <a:t> of Procedures/Drug Exposures</a:t>
                </a:r>
              </a:p>
            </c:rich>
          </c:tx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401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A6C077-F75E-4455-9D59-944F0EC60833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B6E4465B-9F01-498C-A3B5-1A9AEF0F3364}">
      <dgm:prSet phldrT="[Text]" custT="1"/>
      <dgm:spPr/>
      <dgm:t>
        <a:bodyPr/>
        <a:lstStyle/>
        <a:p>
          <a:r>
            <a:rPr lang="en-US" sz="100" b="1" dirty="0" smtClean="0"/>
            <a:t>Consistency</a:t>
          </a:r>
          <a:endParaRPr lang="en-US" sz="100" b="1" dirty="0"/>
        </a:p>
      </dgm:t>
    </dgm:pt>
    <dgm:pt modelId="{3249C5E0-1DFE-4E9D-8F1F-2F218374340E}" type="parTrans" cxnId="{87BE725C-E2CB-4F1E-AD17-8C79A1B628D6}">
      <dgm:prSet/>
      <dgm:spPr/>
      <dgm:t>
        <a:bodyPr/>
        <a:lstStyle/>
        <a:p>
          <a:endParaRPr lang="en-US" sz="400" b="1"/>
        </a:p>
      </dgm:t>
    </dgm:pt>
    <dgm:pt modelId="{C6AD475B-2105-45B4-AFE9-C351BCB30414}" type="sibTrans" cxnId="{87BE725C-E2CB-4F1E-AD17-8C79A1B628D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42000" r="-42000"/>
          </a:stretch>
        </a:blipFill>
      </dgm:spPr>
      <dgm:t>
        <a:bodyPr/>
        <a:lstStyle/>
        <a:p>
          <a:endParaRPr lang="en-US" sz="400" b="1"/>
        </a:p>
      </dgm:t>
    </dgm:pt>
    <dgm:pt modelId="{C283438D-7605-4614-B657-0584CEA40518}">
      <dgm:prSet phldrT="[Text]" custT="1"/>
      <dgm:spPr/>
      <dgm:t>
        <a:bodyPr/>
        <a:lstStyle/>
        <a:p>
          <a:r>
            <a:rPr lang="en-US" sz="100" b="1" dirty="0" smtClean="0"/>
            <a:t>Temporality</a:t>
          </a:r>
          <a:endParaRPr lang="en-US" sz="100" b="1" dirty="0"/>
        </a:p>
      </dgm:t>
    </dgm:pt>
    <dgm:pt modelId="{E74A2602-A8C8-4EF7-A16B-7626C9ED3F5D}" type="parTrans" cxnId="{C2FECE84-0E91-4E76-AC17-7DD57512B681}">
      <dgm:prSet/>
      <dgm:spPr/>
      <dgm:t>
        <a:bodyPr/>
        <a:lstStyle/>
        <a:p>
          <a:endParaRPr lang="en-US" sz="400" b="1"/>
        </a:p>
      </dgm:t>
    </dgm:pt>
    <dgm:pt modelId="{E5164B32-62BB-4311-B720-8465C169773E}" type="sibTrans" cxnId="{C2FECE84-0E91-4E76-AC17-7DD57512B681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42000" r="-42000"/>
          </a:stretch>
        </a:blipFill>
      </dgm:spPr>
      <dgm:t>
        <a:bodyPr/>
        <a:lstStyle/>
        <a:p>
          <a:endParaRPr lang="en-US" sz="400" b="1"/>
        </a:p>
      </dgm:t>
    </dgm:pt>
    <dgm:pt modelId="{E98E5289-6F55-4CB5-B38B-8C93A466C573}">
      <dgm:prSet phldrT="[Text]" custT="1"/>
      <dgm:spPr/>
      <dgm:t>
        <a:bodyPr/>
        <a:lstStyle/>
        <a:p>
          <a:r>
            <a:rPr lang="en-US" sz="100" b="1" dirty="0" smtClean="0"/>
            <a:t>Strength</a:t>
          </a:r>
          <a:endParaRPr lang="en-US" sz="100" b="1" dirty="0"/>
        </a:p>
      </dgm:t>
    </dgm:pt>
    <dgm:pt modelId="{0D83805C-0FD1-4BC3-9B32-E1A55F39723A}" type="parTrans" cxnId="{68A1239F-3596-43B1-B21C-09D5CA7DC9D0}">
      <dgm:prSet/>
      <dgm:spPr/>
      <dgm:t>
        <a:bodyPr/>
        <a:lstStyle/>
        <a:p>
          <a:endParaRPr lang="en-US" sz="400" b="1"/>
        </a:p>
      </dgm:t>
    </dgm:pt>
    <dgm:pt modelId="{84486041-4AFC-4127-AB93-48952D65F7AA}" type="sibTrans" cxnId="{68A1239F-3596-43B1-B21C-09D5CA7DC9D0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42000" r="-42000"/>
          </a:stretch>
        </a:blipFill>
      </dgm:spPr>
      <dgm:t>
        <a:bodyPr/>
        <a:lstStyle/>
        <a:p>
          <a:endParaRPr lang="en-US" sz="400" b="1"/>
        </a:p>
      </dgm:t>
    </dgm:pt>
    <dgm:pt modelId="{57669EFB-19E6-4299-8F57-1D9B62B76871}">
      <dgm:prSet phldrT="[Text]" custT="1"/>
      <dgm:spPr/>
      <dgm:t>
        <a:bodyPr/>
        <a:lstStyle/>
        <a:p>
          <a:r>
            <a:rPr lang="en-US" sz="100" b="1" dirty="0" smtClean="0"/>
            <a:t>Plausibility</a:t>
          </a:r>
          <a:endParaRPr lang="en-US" sz="100" b="1" dirty="0"/>
        </a:p>
      </dgm:t>
    </dgm:pt>
    <dgm:pt modelId="{C67C954A-6760-4481-9594-BC3ED4AB9F2A}" type="parTrans" cxnId="{CFE11581-DD46-4DF9-B4BD-134B6156DF65}">
      <dgm:prSet/>
      <dgm:spPr/>
      <dgm:t>
        <a:bodyPr/>
        <a:lstStyle/>
        <a:p>
          <a:endParaRPr lang="en-US" sz="400" b="1"/>
        </a:p>
      </dgm:t>
    </dgm:pt>
    <dgm:pt modelId="{7DA723A2-9048-4695-B439-CCD176716087}" type="sibTrans" cxnId="{CFE11581-DD46-4DF9-B4BD-134B6156DF65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43000" r="-43000"/>
          </a:stretch>
        </a:blipFill>
      </dgm:spPr>
      <dgm:t>
        <a:bodyPr/>
        <a:lstStyle/>
        <a:p>
          <a:endParaRPr lang="en-US" sz="400" b="1"/>
        </a:p>
      </dgm:t>
    </dgm:pt>
    <dgm:pt modelId="{44600FE6-677D-491F-B018-0A13592E5609}">
      <dgm:prSet phldrT="[Text]" custT="1"/>
      <dgm:spPr/>
      <dgm:t>
        <a:bodyPr/>
        <a:lstStyle/>
        <a:p>
          <a:r>
            <a:rPr lang="en-US" sz="100" b="1" dirty="0" smtClean="0"/>
            <a:t>Experiment</a:t>
          </a:r>
          <a:endParaRPr lang="en-US" sz="100" b="1" dirty="0"/>
        </a:p>
      </dgm:t>
    </dgm:pt>
    <dgm:pt modelId="{2BE49AB5-9C45-40E5-A981-C78ABC496A75}" type="parTrans" cxnId="{9353B230-DC36-4B44-BE00-526F65BDD948}">
      <dgm:prSet/>
      <dgm:spPr/>
      <dgm:t>
        <a:bodyPr/>
        <a:lstStyle/>
        <a:p>
          <a:endParaRPr lang="en-US" sz="400" b="1"/>
        </a:p>
      </dgm:t>
    </dgm:pt>
    <dgm:pt modelId="{CCCDFD7E-91C3-4AF9-8803-1E62CD379D55}" type="sibTrans" cxnId="{9353B230-DC36-4B44-BE00-526F65BDD948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45000" r="-45000"/>
          </a:stretch>
        </a:blipFill>
      </dgm:spPr>
      <dgm:t>
        <a:bodyPr/>
        <a:lstStyle/>
        <a:p>
          <a:endParaRPr lang="en-US" sz="400" b="1"/>
        </a:p>
      </dgm:t>
    </dgm:pt>
    <dgm:pt modelId="{0BD03EA9-4A3E-4E35-9E0F-1353538C4311}">
      <dgm:prSet phldrT="[Text]" custT="1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en-US" sz="100" b="1" dirty="0" smtClean="0"/>
            <a:t>Coherence</a:t>
          </a:r>
          <a:endParaRPr lang="en-US" sz="100" b="1" dirty="0"/>
        </a:p>
      </dgm:t>
    </dgm:pt>
    <dgm:pt modelId="{82D4319C-7225-49D5-BD00-AF585CF6DAE2}" type="parTrans" cxnId="{CF268EE6-D1B5-4201-9A4A-4D15A4C52053}">
      <dgm:prSet/>
      <dgm:spPr/>
      <dgm:t>
        <a:bodyPr/>
        <a:lstStyle/>
        <a:p>
          <a:endParaRPr lang="en-US" sz="400" b="1"/>
        </a:p>
      </dgm:t>
    </dgm:pt>
    <dgm:pt modelId="{E6E1C303-B43E-4D9E-9B67-3B2BE553E088}" type="sibTrans" cxnId="{CF268EE6-D1B5-4201-9A4A-4D15A4C52053}">
      <dgm:prSet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42000" r="-42000"/>
          </a:stretch>
        </a:blipFill>
        <a:ln>
          <a:solidFill>
            <a:srgbClr val="FF0000"/>
          </a:solidFill>
        </a:ln>
      </dgm:spPr>
      <dgm:t>
        <a:bodyPr/>
        <a:lstStyle/>
        <a:p>
          <a:endParaRPr lang="en-US" sz="400" b="1"/>
        </a:p>
      </dgm:t>
    </dgm:pt>
    <dgm:pt modelId="{631B59C1-C683-40D9-AA02-EDB288B3C651}">
      <dgm:prSet phldrT="[Text]" custT="1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r>
            <a:rPr lang="en-US" sz="100" b="1" dirty="0" smtClean="0"/>
            <a:t>Biological gradient</a:t>
          </a:r>
          <a:endParaRPr lang="en-US" sz="100" b="1" dirty="0"/>
        </a:p>
      </dgm:t>
    </dgm:pt>
    <dgm:pt modelId="{C9012267-0266-4BBE-8468-E34815415EB4}" type="parTrans" cxnId="{8EEEBBC6-10FD-417E-89AE-1B69B3E7746B}">
      <dgm:prSet/>
      <dgm:spPr/>
      <dgm:t>
        <a:bodyPr/>
        <a:lstStyle/>
        <a:p>
          <a:endParaRPr lang="en-US" sz="400" b="1"/>
        </a:p>
      </dgm:t>
    </dgm:pt>
    <dgm:pt modelId="{5D2A77D3-09B7-42AA-BBAF-99085BEDAF61}" type="sibTrans" cxnId="{8EEEBBC6-10FD-417E-89AE-1B69B3E7746B}">
      <dgm:prSet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42000" r="-42000"/>
          </a:stretch>
        </a:blipFill>
        <a:ln>
          <a:solidFill>
            <a:srgbClr val="00B050"/>
          </a:solidFill>
        </a:ln>
      </dgm:spPr>
      <dgm:t>
        <a:bodyPr/>
        <a:lstStyle/>
        <a:p>
          <a:endParaRPr lang="en-US" sz="400" b="1"/>
        </a:p>
      </dgm:t>
    </dgm:pt>
    <dgm:pt modelId="{15F68676-9E21-4F6B-9A62-9B7C3AA0742D}">
      <dgm:prSet phldrT="[Text]"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100" b="1" dirty="0" smtClean="0">
              <a:solidFill>
                <a:schemeClr val="tx1"/>
              </a:solidFill>
            </a:rPr>
            <a:t>Specificity</a:t>
          </a:r>
          <a:endParaRPr lang="en-US" sz="100" b="1" dirty="0">
            <a:solidFill>
              <a:schemeClr val="tx1"/>
            </a:solidFill>
          </a:endParaRPr>
        </a:p>
      </dgm:t>
    </dgm:pt>
    <dgm:pt modelId="{30BA944E-E7BA-4241-ACD4-32E8AA399C06}" type="parTrans" cxnId="{91629843-67BC-4459-B141-BEB9F2BAA1EE}">
      <dgm:prSet/>
      <dgm:spPr/>
      <dgm:t>
        <a:bodyPr/>
        <a:lstStyle/>
        <a:p>
          <a:endParaRPr lang="en-US" sz="400" b="1"/>
        </a:p>
      </dgm:t>
    </dgm:pt>
    <dgm:pt modelId="{C649B086-A73C-4435-A59F-1EB85B3646C0}" type="sibTrans" cxnId="{91629843-67BC-4459-B141-BEB9F2BAA1EE}">
      <dgm:prSet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42000" r="-42000"/>
          </a:stretch>
        </a:blipFill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endParaRPr lang="en-US" sz="400" b="1"/>
        </a:p>
      </dgm:t>
    </dgm:pt>
    <dgm:pt modelId="{60E1D318-700E-4A7B-86FA-D18DDEBE4F52}">
      <dgm:prSet phldrT="[Text]" custT="1"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r>
            <a:rPr lang="en-US" sz="100" b="1" dirty="0" smtClean="0"/>
            <a:t>Analogy</a:t>
          </a:r>
          <a:endParaRPr lang="en-US" sz="100" b="1" dirty="0"/>
        </a:p>
      </dgm:t>
    </dgm:pt>
    <dgm:pt modelId="{E080C2E5-4CCD-4101-98C0-C42B01CF66CE}" type="parTrans" cxnId="{0BCE592C-6E58-4477-AAE6-C49009ED7C4A}">
      <dgm:prSet/>
      <dgm:spPr/>
      <dgm:t>
        <a:bodyPr/>
        <a:lstStyle/>
        <a:p>
          <a:endParaRPr lang="en-US" sz="400" b="1"/>
        </a:p>
      </dgm:t>
    </dgm:pt>
    <dgm:pt modelId="{09FC8F5A-A971-4E80-9A81-3C9E7371109A}" type="sibTrans" cxnId="{0BCE592C-6E58-4477-AAE6-C49009ED7C4A}">
      <dgm:prSet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44000" r="-44000"/>
          </a:stretch>
        </a:blipFill>
        <a:ln>
          <a:solidFill>
            <a:srgbClr val="002060"/>
          </a:solidFill>
        </a:ln>
      </dgm:spPr>
      <dgm:t>
        <a:bodyPr/>
        <a:lstStyle/>
        <a:p>
          <a:endParaRPr lang="en-US" sz="400" b="1"/>
        </a:p>
      </dgm:t>
    </dgm:pt>
    <dgm:pt modelId="{FE247D7C-4C2A-4D94-8511-85DC23F64BBC}">
      <dgm:prSet phldrT="[Text]" custT="1"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n-US" sz="100" b="1" dirty="0" smtClean="0"/>
            <a:t>Comparative effectiveness</a:t>
          </a:r>
          <a:endParaRPr lang="en-US" sz="100" b="1" dirty="0"/>
        </a:p>
      </dgm:t>
    </dgm:pt>
    <dgm:pt modelId="{C77AA828-32E9-49BE-B700-44188707058C}" type="parTrans" cxnId="{EA94BF6A-C10F-4B95-BD5E-664BF2AB6BCF}">
      <dgm:prSet/>
      <dgm:spPr/>
      <dgm:t>
        <a:bodyPr/>
        <a:lstStyle/>
        <a:p>
          <a:endParaRPr lang="en-US" sz="400" b="1"/>
        </a:p>
      </dgm:t>
    </dgm:pt>
    <dgm:pt modelId="{20D40FC2-323F-41FC-88D7-DC65AA095D29}" type="sibTrans" cxnId="{EA94BF6A-C10F-4B95-BD5E-664BF2AB6BCF}">
      <dgm:prSet/>
      <dgm:spPr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82000" b="-82000"/>
          </a:stretch>
        </a:blip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n-US" sz="400" b="1"/>
        </a:p>
      </dgm:t>
    </dgm:pt>
    <dgm:pt modelId="{3392EC23-0D7A-4228-A469-ECE88288969A}">
      <dgm:prSet phldrT="[Text]" custT="1"/>
      <dgm:spPr>
        <a:solidFill>
          <a:srgbClr val="FFFF00"/>
        </a:solidFill>
        <a:ln>
          <a:solidFill>
            <a:srgbClr val="FFFF00"/>
          </a:solidFill>
        </a:ln>
      </dgm:spPr>
      <dgm:t>
        <a:bodyPr/>
        <a:lstStyle/>
        <a:p>
          <a:r>
            <a:rPr lang="en-US" sz="100" b="1" dirty="0" smtClean="0">
              <a:solidFill>
                <a:schemeClr val="tx1"/>
              </a:solidFill>
            </a:rPr>
            <a:t>Predictive modeling</a:t>
          </a:r>
          <a:endParaRPr lang="en-US" sz="100" b="1" dirty="0">
            <a:solidFill>
              <a:schemeClr val="tx1"/>
            </a:solidFill>
          </a:endParaRPr>
        </a:p>
      </dgm:t>
    </dgm:pt>
    <dgm:pt modelId="{B406CBFF-1A18-40D6-B5F4-1DB8735C11D4}" type="parTrans" cxnId="{B25E6146-4B0F-41F8-A71D-BE3924052F4A}">
      <dgm:prSet/>
      <dgm:spPr/>
      <dgm:t>
        <a:bodyPr/>
        <a:lstStyle/>
        <a:p>
          <a:endParaRPr lang="en-US" sz="400" b="1"/>
        </a:p>
      </dgm:t>
    </dgm:pt>
    <dgm:pt modelId="{97856EC1-DB9C-42EE-BC44-30F1699A9EA0}" type="sibTrans" cxnId="{B25E6146-4B0F-41F8-A71D-BE3924052F4A}">
      <dgm:prSet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71000" r="-71000"/>
          </a:stretch>
        </a:blipFill>
        <a:ln>
          <a:solidFill>
            <a:srgbClr val="FFFF00"/>
          </a:solidFill>
        </a:ln>
      </dgm:spPr>
      <dgm:t>
        <a:bodyPr/>
        <a:lstStyle/>
        <a:p>
          <a:endParaRPr lang="en-US" sz="400" b="1"/>
        </a:p>
      </dgm:t>
    </dgm:pt>
    <dgm:pt modelId="{9F78486B-086C-4763-A8A2-881664EDFB36}" type="pres">
      <dgm:prSet presAssocID="{80A6C077-F75E-4455-9D59-944F0EC60833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F42F6970-91DD-4441-8080-63D0D743FE4E}" type="pres">
      <dgm:prSet presAssocID="{B6E4465B-9F01-498C-A3B5-1A9AEF0F3364}" presName="text1" presStyleCnt="0"/>
      <dgm:spPr/>
    </dgm:pt>
    <dgm:pt modelId="{AF9B2DF5-B57B-4C14-8AC1-C2F44A4DF706}" type="pres">
      <dgm:prSet presAssocID="{B6E4465B-9F01-498C-A3B5-1A9AEF0F3364}" presName="textRepeatNode" presStyleLbl="alignNode1" presStyleIdx="0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9D219C-9704-4B54-9EA5-9447B98FA353}" type="pres">
      <dgm:prSet presAssocID="{B6E4465B-9F01-498C-A3B5-1A9AEF0F3364}" presName="textaccent1" presStyleCnt="0"/>
      <dgm:spPr/>
    </dgm:pt>
    <dgm:pt modelId="{88B8D93B-44F3-445C-95CD-A937714E06FA}" type="pres">
      <dgm:prSet presAssocID="{B6E4465B-9F01-498C-A3B5-1A9AEF0F3364}" presName="accentRepeatNode" presStyleLbl="solidAlignAcc1" presStyleIdx="0" presStyleCnt="22"/>
      <dgm:spPr/>
    </dgm:pt>
    <dgm:pt modelId="{2EAD11FD-F0DF-4120-B8BA-DFBFC772941F}" type="pres">
      <dgm:prSet presAssocID="{C6AD475B-2105-45B4-AFE9-C351BCB30414}" presName="image1" presStyleCnt="0"/>
      <dgm:spPr/>
    </dgm:pt>
    <dgm:pt modelId="{CB8C4069-3B55-4BFB-8AFD-5594DF9A9E9B}" type="pres">
      <dgm:prSet presAssocID="{C6AD475B-2105-45B4-AFE9-C351BCB30414}" presName="imageRepeatNode" presStyleLbl="alignAcc1" presStyleIdx="0" presStyleCnt="11"/>
      <dgm:spPr/>
      <dgm:t>
        <a:bodyPr/>
        <a:lstStyle/>
        <a:p>
          <a:endParaRPr lang="en-US"/>
        </a:p>
      </dgm:t>
    </dgm:pt>
    <dgm:pt modelId="{ADE81F4E-5DF8-444B-9D67-D2D75C24F68B}" type="pres">
      <dgm:prSet presAssocID="{C6AD475B-2105-45B4-AFE9-C351BCB30414}" presName="imageaccent1" presStyleCnt="0"/>
      <dgm:spPr/>
    </dgm:pt>
    <dgm:pt modelId="{9A61F936-AB5E-4E69-B976-1FD8B9539D10}" type="pres">
      <dgm:prSet presAssocID="{C6AD475B-2105-45B4-AFE9-C351BCB30414}" presName="accentRepeatNode" presStyleLbl="solidAlignAcc1" presStyleIdx="1" presStyleCnt="22"/>
      <dgm:spPr/>
    </dgm:pt>
    <dgm:pt modelId="{250FEDE7-6D78-435B-AF69-45414876964D}" type="pres">
      <dgm:prSet presAssocID="{C283438D-7605-4614-B657-0584CEA40518}" presName="text2" presStyleCnt="0"/>
      <dgm:spPr/>
    </dgm:pt>
    <dgm:pt modelId="{1AA27EB6-D93F-41E2-B860-27CEE56E0FCF}" type="pres">
      <dgm:prSet presAssocID="{C283438D-7605-4614-B657-0584CEA40518}" presName="textRepeatNode" presStyleLbl="alignNode1" presStyleIdx="1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DEF191-B91A-4B6D-9B00-17B14CB672EA}" type="pres">
      <dgm:prSet presAssocID="{C283438D-7605-4614-B657-0584CEA40518}" presName="textaccent2" presStyleCnt="0"/>
      <dgm:spPr/>
    </dgm:pt>
    <dgm:pt modelId="{560E00CF-968B-41C8-B406-736CC1D13B6A}" type="pres">
      <dgm:prSet presAssocID="{C283438D-7605-4614-B657-0584CEA40518}" presName="accentRepeatNode" presStyleLbl="solidAlignAcc1" presStyleIdx="2" presStyleCnt="22"/>
      <dgm:spPr/>
    </dgm:pt>
    <dgm:pt modelId="{951F4553-6DA6-4D9C-9448-0F2D6E51B076}" type="pres">
      <dgm:prSet presAssocID="{E5164B32-62BB-4311-B720-8465C169773E}" presName="image2" presStyleCnt="0"/>
      <dgm:spPr/>
    </dgm:pt>
    <dgm:pt modelId="{C58E6A3E-510A-4C08-911E-9F9BCAFB93BC}" type="pres">
      <dgm:prSet presAssocID="{E5164B32-62BB-4311-B720-8465C169773E}" presName="imageRepeatNode" presStyleLbl="alignAcc1" presStyleIdx="1" presStyleCnt="11"/>
      <dgm:spPr/>
      <dgm:t>
        <a:bodyPr/>
        <a:lstStyle/>
        <a:p>
          <a:endParaRPr lang="en-US"/>
        </a:p>
      </dgm:t>
    </dgm:pt>
    <dgm:pt modelId="{37089474-026B-4951-B746-65308863A2D7}" type="pres">
      <dgm:prSet presAssocID="{E5164B32-62BB-4311-B720-8465C169773E}" presName="imageaccent2" presStyleCnt="0"/>
      <dgm:spPr/>
    </dgm:pt>
    <dgm:pt modelId="{EAE96F3F-29CC-408D-A142-1F27807C3A88}" type="pres">
      <dgm:prSet presAssocID="{E5164B32-62BB-4311-B720-8465C169773E}" presName="accentRepeatNode" presStyleLbl="solidAlignAcc1" presStyleIdx="3" presStyleCnt="22"/>
      <dgm:spPr/>
    </dgm:pt>
    <dgm:pt modelId="{BE2D750D-8D0A-49F7-A6D6-0499A8645A1F}" type="pres">
      <dgm:prSet presAssocID="{E98E5289-6F55-4CB5-B38B-8C93A466C573}" presName="text3" presStyleCnt="0"/>
      <dgm:spPr/>
    </dgm:pt>
    <dgm:pt modelId="{89D419DF-65A5-49FF-8D1F-44625499FE5D}" type="pres">
      <dgm:prSet presAssocID="{E98E5289-6F55-4CB5-B38B-8C93A466C573}" presName="textRepeatNode" presStyleLbl="alignNode1" presStyleIdx="2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33C335-1F4D-4C7E-AFEF-9AAA614C7AFD}" type="pres">
      <dgm:prSet presAssocID="{E98E5289-6F55-4CB5-B38B-8C93A466C573}" presName="textaccent3" presStyleCnt="0"/>
      <dgm:spPr/>
    </dgm:pt>
    <dgm:pt modelId="{07554C09-79A5-466E-BA16-A1F0240181BA}" type="pres">
      <dgm:prSet presAssocID="{E98E5289-6F55-4CB5-B38B-8C93A466C573}" presName="accentRepeatNode" presStyleLbl="solidAlignAcc1" presStyleIdx="4" presStyleCnt="22"/>
      <dgm:spPr/>
    </dgm:pt>
    <dgm:pt modelId="{E07DED0B-F465-453F-BB78-79884F4C10A1}" type="pres">
      <dgm:prSet presAssocID="{84486041-4AFC-4127-AB93-48952D65F7AA}" presName="image3" presStyleCnt="0"/>
      <dgm:spPr/>
    </dgm:pt>
    <dgm:pt modelId="{C124C377-9F02-49D3-B695-072890835A45}" type="pres">
      <dgm:prSet presAssocID="{84486041-4AFC-4127-AB93-48952D65F7AA}" presName="imageRepeatNode" presStyleLbl="alignAcc1" presStyleIdx="2" presStyleCnt="11"/>
      <dgm:spPr/>
      <dgm:t>
        <a:bodyPr/>
        <a:lstStyle/>
        <a:p>
          <a:endParaRPr lang="en-US"/>
        </a:p>
      </dgm:t>
    </dgm:pt>
    <dgm:pt modelId="{01AB390E-7C1F-422B-AB3B-E3BA0DEE6B5E}" type="pres">
      <dgm:prSet presAssocID="{84486041-4AFC-4127-AB93-48952D65F7AA}" presName="imageaccent3" presStyleCnt="0"/>
      <dgm:spPr/>
    </dgm:pt>
    <dgm:pt modelId="{81F15132-914B-4789-8F46-23391636D6E2}" type="pres">
      <dgm:prSet presAssocID="{84486041-4AFC-4127-AB93-48952D65F7AA}" presName="accentRepeatNode" presStyleLbl="solidAlignAcc1" presStyleIdx="5" presStyleCnt="22"/>
      <dgm:spPr/>
    </dgm:pt>
    <dgm:pt modelId="{56AE7E91-F1F2-444B-B693-D195F500B09A}" type="pres">
      <dgm:prSet presAssocID="{57669EFB-19E6-4299-8F57-1D9B62B76871}" presName="text4" presStyleCnt="0"/>
      <dgm:spPr/>
    </dgm:pt>
    <dgm:pt modelId="{5E6B7A7A-5B70-4249-A19F-EC1CC5B3CC09}" type="pres">
      <dgm:prSet presAssocID="{57669EFB-19E6-4299-8F57-1D9B62B76871}" presName="textRepeatNode" presStyleLbl="alignNode1" presStyleIdx="3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D9CB6E-C323-49EA-B37A-1EBE867FB021}" type="pres">
      <dgm:prSet presAssocID="{57669EFB-19E6-4299-8F57-1D9B62B76871}" presName="textaccent4" presStyleCnt="0"/>
      <dgm:spPr/>
    </dgm:pt>
    <dgm:pt modelId="{EB5A58E1-9ED0-41B1-841E-82B6ACFA7807}" type="pres">
      <dgm:prSet presAssocID="{57669EFB-19E6-4299-8F57-1D9B62B76871}" presName="accentRepeatNode" presStyleLbl="solidAlignAcc1" presStyleIdx="6" presStyleCnt="22"/>
      <dgm:spPr/>
    </dgm:pt>
    <dgm:pt modelId="{29223D34-CE7B-477E-9663-C4664D835259}" type="pres">
      <dgm:prSet presAssocID="{7DA723A2-9048-4695-B439-CCD176716087}" presName="image4" presStyleCnt="0"/>
      <dgm:spPr/>
    </dgm:pt>
    <dgm:pt modelId="{92679F02-C012-48E0-B758-F4A7D97CBD6D}" type="pres">
      <dgm:prSet presAssocID="{7DA723A2-9048-4695-B439-CCD176716087}" presName="imageRepeatNode" presStyleLbl="alignAcc1" presStyleIdx="3" presStyleCnt="11"/>
      <dgm:spPr/>
      <dgm:t>
        <a:bodyPr/>
        <a:lstStyle/>
        <a:p>
          <a:endParaRPr lang="en-US"/>
        </a:p>
      </dgm:t>
    </dgm:pt>
    <dgm:pt modelId="{026823BB-17DA-4C22-BC88-68DB4CF45AB1}" type="pres">
      <dgm:prSet presAssocID="{7DA723A2-9048-4695-B439-CCD176716087}" presName="imageaccent4" presStyleCnt="0"/>
      <dgm:spPr/>
    </dgm:pt>
    <dgm:pt modelId="{56997813-69EA-41CD-BDA0-DD43CB6BA8F9}" type="pres">
      <dgm:prSet presAssocID="{7DA723A2-9048-4695-B439-CCD176716087}" presName="accentRepeatNode" presStyleLbl="solidAlignAcc1" presStyleIdx="7" presStyleCnt="22"/>
      <dgm:spPr/>
    </dgm:pt>
    <dgm:pt modelId="{0F84A04D-8E69-4C54-A094-1891EFCA4FBF}" type="pres">
      <dgm:prSet presAssocID="{44600FE6-677D-491F-B018-0A13592E5609}" presName="text5" presStyleCnt="0"/>
      <dgm:spPr/>
    </dgm:pt>
    <dgm:pt modelId="{F360B1CD-2C03-4494-B1CA-5FF673EBA48B}" type="pres">
      <dgm:prSet presAssocID="{44600FE6-677D-491F-B018-0A13592E5609}" presName="textRepeatNode" presStyleLbl="alignNode1" presStyleIdx="4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F587AE-37AA-4FC6-ABCC-3851A8781E4B}" type="pres">
      <dgm:prSet presAssocID="{44600FE6-677D-491F-B018-0A13592E5609}" presName="textaccent5" presStyleCnt="0"/>
      <dgm:spPr/>
    </dgm:pt>
    <dgm:pt modelId="{783BDED2-C70E-4F7B-A82B-71F4837777DA}" type="pres">
      <dgm:prSet presAssocID="{44600FE6-677D-491F-B018-0A13592E5609}" presName="accentRepeatNode" presStyleLbl="solidAlignAcc1" presStyleIdx="8" presStyleCnt="22"/>
      <dgm:spPr/>
    </dgm:pt>
    <dgm:pt modelId="{0E2034BC-14A1-43FA-8FDB-F908146155EC}" type="pres">
      <dgm:prSet presAssocID="{CCCDFD7E-91C3-4AF9-8803-1E62CD379D55}" presName="image5" presStyleCnt="0"/>
      <dgm:spPr/>
    </dgm:pt>
    <dgm:pt modelId="{B198C296-A763-441E-8D2E-3F93FAEA1202}" type="pres">
      <dgm:prSet presAssocID="{CCCDFD7E-91C3-4AF9-8803-1E62CD379D55}" presName="imageRepeatNode" presStyleLbl="alignAcc1" presStyleIdx="4" presStyleCnt="11"/>
      <dgm:spPr/>
      <dgm:t>
        <a:bodyPr/>
        <a:lstStyle/>
        <a:p>
          <a:endParaRPr lang="en-US"/>
        </a:p>
      </dgm:t>
    </dgm:pt>
    <dgm:pt modelId="{029C8DB0-28B0-4385-9D3D-57A8667DDD7F}" type="pres">
      <dgm:prSet presAssocID="{CCCDFD7E-91C3-4AF9-8803-1E62CD379D55}" presName="imageaccent5" presStyleCnt="0"/>
      <dgm:spPr/>
    </dgm:pt>
    <dgm:pt modelId="{715C26F6-C96B-4A40-B910-905D40C5324B}" type="pres">
      <dgm:prSet presAssocID="{CCCDFD7E-91C3-4AF9-8803-1E62CD379D55}" presName="accentRepeatNode" presStyleLbl="solidAlignAcc1" presStyleIdx="9" presStyleCnt="22"/>
      <dgm:spPr/>
    </dgm:pt>
    <dgm:pt modelId="{361921DA-3761-4DA3-80D6-90A424B1E184}" type="pres">
      <dgm:prSet presAssocID="{0BD03EA9-4A3E-4E35-9E0F-1353538C4311}" presName="text6" presStyleCnt="0"/>
      <dgm:spPr/>
    </dgm:pt>
    <dgm:pt modelId="{084BED30-29F3-4066-A5D3-F6F36BFBF995}" type="pres">
      <dgm:prSet presAssocID="{0BD03EA9-4A3E-4E35-9E0F-1353538C4311}" presName="textRepeatNode" presStyleLbl="alignNode1" presStyleIdx="5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B3A66D-9993-481F-B55E-59DF40FF4EE1}" type="pres">
      <dgm:prSet presAssocID="{0BD03EA9-4A3E-4E35-9E0F-1353538C4311}" presName="textaccent6" presStyleCnt="0"/>
      <dgm:spPr/>
    </dgm:pt>
    <dgm:pt modelId="{A78C2125-3595-4FD5-9150-328ED8470649}" type="pres">
      <dgm:prSet presAssocID="{0BD03EA9-4A3E-4E35-9E0F-1353538C4311}" presName="accentRepeatNode" presStyleLbl="solidAlignAcc1" presStyleIdx="10" presStyleCnt="22"/>
      <dgm:spPr/>
    </dgm:pt>
    <dgm:pt modelId="{7C71CB18-F30E-4897-9F84-AB23BC1ED773}" type="pres">
      <dgm:prSet presAssocID="{E6E1C303-B43E-4D9E-9B67-3B2BE553E088}" presName="image6" presStyleCnt="0"/>
      <dgm:spPr/>
    </dgm:pt>
    <dgm:pt modelId="{01D7ABB7-4329-4746-B87A-F4146931E667}" type="pres">
      <dgm:prSet presAssocID="{E6E1C303-B43E-4D9E-9B67-3B2BE553E088}" presName="imageRepeatNode" presStyleLbl="alignAcc1" presStyleIdx="5" presStyleCnt="11"/>
      <dgm:spPr/>
      <dgm:t>
        <a:bodyPr/>
        <a:lstStyle/>
        <a:p>
          <a:endParaRPr lang="en-US"/>
        </a:p>
      </dgm:t>
    </dgm:pt>
    <dgm:pt modelId="{D0EB6EF2-E0C3-4A95-80B0-AD61F95BF8F0}" type="pres">
      <dgm:prSet presAssocID="{E6E1C303-B43E-4D9E-9B67-3B2BE553E088}" presName="imageaccent6" presStyleCnt="0"/>
      <dgm:spPr/>
    </dgm:pt>
    <dgm:pt modelId="{FFB07E47-AAE3-4BA6-8122-FE3845A0D2E9}" type="pres">
      <dgm:prSet presAssocID="{E6E1C303-B43E-4D9E-9B67-3B2BE553E088}" presName="accentRepeatNode" presStyleLbl="solidAlignAcc1" presStyleIdx="11" presStyleCnt="22"/>
      <dgm:spPr/>
    </dgm:pt>
    <dgm:pt modelId="{3C4B0C76-5FF2-43D5-9269-88ECDF61E019}" type="pres">
      <dgm:prSet presAssocID="{631B59C1-C683-40D9-AA02-EDB288B3C651}" presName="text7" presStyleCnt="0"/>
      <dgm:spPr/>
    </dgm:pt>
    <dgm:pt modelId="{E4D1EBFD-0CC4-4B88-ABED-7B14CAF87CFD}" type="pres">
      <dgm:prSet presAssocID="{631B59C1-C683-40D9-AA02-EDB288B3C651}" presName="textRepeatNode" presStyleLbl="alignNode1" presStyleIdx="6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C760E7-296A-4C22-8AFE-049DF15CC8A6}" type="pres">
      <dgm:prSet presAssocID="{631B59C1-C683-40D9-AA02-EDB288B3C651}" presName="textaccent7" presStyleCnt="0"/>
      <dgm:spPr/>
    </dgm:pt>
    <dgm:pt modelId="{315F3323-863F-488E-B000-4FF6656BFA38}" type="pres">
      <dgm:prSet presAssocID="{631B59C1-C683-40D9-AA02-EDB288B3C651}" presName="accentRepeatNode" presStyleLbl="solidAlignAcc1" presStyleIdx="12" presStyleCnt="22"/>
      <dgm:spPr/>
    </dgm:pt>
    <dgm:pt modelId="{CE817420-7BE6-4D35-9A81-4B5EB6C088E6}" type="pres">
      <dgm:prSet presAssocID="{5D2A77D3-09B7-42AA-BBAF-99085BEDAF61}" presName="image7" presStyleCnt="0"/>
      <dgm:spPr/>
    </dgm:pt>
    <dgm:pt modelId="{175AFA32-E22F-45C2-950C-B9B1D5F2F78A}" type="pres">
      <dgm:prSet presAssocID="{5D2A77D3-09B7-42AA-BBAF-99085BEDAF61}" presName="imageRepeatNode" presStyleLbl="alignAcc1" presStyleIdx="6" presStyleCnt="11"/>
      <dgm:spPr/>
      <dgm:t>
        <a:bodyPr/>
        <a:lstStyle/>
        <a:p>
          <a:endParaRPr lang="en-US"/>
        </a:p>
      </dgm:t>
    </dgm:pt>
    <dgm:pt modelId="{FEA2D86F-54E7-41E2-B52B-04E1C16C1BBA}" type="pres">
      <dgm:prSet presAssocID="{5D2A77D3-09B7-42AA-BBAF-99085BEDAF61}" presName="imageaccent7" presStyleCnt="0"/>
      <dgm:spPr/>
    </dgm:pt>
    <dgm:pt modelId="{2936038C-D5BB-436F-BAB6-243EB9DFCEDA}" type="pres">
      <dgm:prSet presAssocID="{5D2A77D3-09B7-42AA-BBAF-99085BEDAF61}" presName="accentRepeatNode" presStyleLbl="solidAlignAcc1" presStyleIdx="13" presStyleCnt="22"/>
      <dgm:spPr/>
    </dgm:pt>
    <dgm:pt modelId="{2E590B32-7EA4-4528-BD94-0B16C04CF184}" type="pres">
      <dgm:prSet presAssocID="{15F68676-9E21-4F6B-9A62-9B7C3AA0742D}" presName="text8" presStyleCnt="0"/>
      <dgm:spPr/>
    </dgm:pt>
    <dgm:pt modelId="{EF69CE0A-B632-4C1C-BEE8-4F9CD0912CDD}" type="pres">
      <dgm:prSet presAssocID="{15F68676-9E21-4F6B-9A62-9B7C3AA0742D}" presName="textRepeatNode" presStyleLbl="alignNode1" presStyleIdx="7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D8489C-92BF-4684-8840-12CBD9EDA9CB}" type="pres">
      <dgm:prSet presAssocID="{15F68676-9E21-4F6B-9A62-9B7C3AA0742D}" presName="textaccent8" presStyleCnt="0"/>
      <dgm:spPr/>
    </dgm:pt>
    <dgm:pt modelId="{0A11146F-7FB0-4E7F-A884-275BD3D377B5}" type="pres">
      <dgm:prSet presAssocID="{15F68676-9E21-4F6B-9A62-9B7C3AA0742D}" presName="accentRepeatNode" presStyleLbl="solidAlignAcc1" presStyleIdx="14" presStyleCnt="22"/>
      <dgm:spPr/>
    </dgm:pt>
    <dgm:pt modelId="{89DE4B4A-2AF9-4EA3-AC6F-939D375FD9E7}" type="pres">
      <dgm:prSet presAssocID="{C649B086-A73C-4435-A59F-1EB85B3646C0}" presName="image8" presStyleCnt="0"/>
      <dgm:spPr/>
    </dgm:pt>
    <dgm:pt modelId="{BF065679-408C-4AF4-8A6C-14673A2BD1B4}" type="pres">
      <dgm:prSet presAssocID="{C649B086-A73C-4435-A59F-1EB85B3646C0}" presName="imageRepeatNode" presStyleLbl="alignAcc1" presStyleIdx="7" presStyleCnt="11"/>
      <dgm:spPr/>
      <dgm:t>
        <a:bodyPr/>
        <a:lstStyle/>
        <a:p>
          <a:endParaRPr lang="en-US"/>
        </a:p>
      </dgm:t>
    </dgm:pt>
    <dgm:pt modelId="{ACFDA776-B82E-4AB7-A55A-CF0226C389D6}" type="pres">
      <dgm:prSet presAssocID="{C649B086-A73C-4435-A59F-1EB85B3646C0}" presName="imageaccent8" presStyleCnt="0"/>
      <dgm:spPr/>
    </dgm:pt>
    <dgm:pt modelId="{58F8CD4D-F97C-4994-9702-CCD7A4FCD5A4}" type="pres">
      <dgm:prSet presAssocID="{C649B086-A73C-4435-A59F-1EB85B3646C0}" presName="accentRepeatNode" presStyleLbl="solidAlignAcc1" presStyleIdx="15" presStyleCnt="22"/>
      <dgm:spPr/>
    </dgm:pt>
    <dgm:pt modelId="{B1B3CCD7-2F91-4950-90C8-E879A20124A1}" type="pres">
      <dgm:prSet presAssocID="{60E1D318-700E-4A7B-86FA-D18DDEBE4F52}" presName="text9" presStyleCnt="0"/>
      <dgm:spPr/>
    </dgm:pt>
    <dgm:pt modelId="{D8BF5B5C-5FC0-4E47-9FE9-8C4C41F07C99}" type="pres">
      <dgm:prSet presAssocID="{60E1D318-700E-4A7B-86FA-D18DDEBE4F52}" presName="textRepeatNode" presStyleLbl="alignNode1" presStyleIdx="8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3CBC63-BD36-4BD1-AB23-37DFEC214A3C}" type="pres">
      <dgm:prSet presAssocID="{60E1D318-700E-4A7B-86FA-D18DDEBE4F52}" presName="textaccent9" presStyleCnt="0"/>
      <dgm:spPr/>
    </dgm:pt>
    <dgm:pt modelId="{9764015A-E97E-414D-A086-A5022DC7198A}" type="pres">
      <dgm:prSet presAssocID="{60E1D318-700E-4A7B-86FA-D18DDEBE4F52}" presName="accentRepeatNode" presStyleLbl="solidAlignAcc1" presStyleIdx="16" presStyleCnt="22"/>
      <dgm:spPr/>
    </dgm:pt>
    <dgm:pt modelId="{872F7ADB-58D6-4823-A94E-1D58FECFF92A}" type="pres">
      <dgm:prSet presAssocID="{09FC8F5A-A971-4E80-9A81-3C9E7371109A}" presName="image9" presStyleCnt="0"/>
      <dgm:spPr/>
    </dgm:pt>
    <dgm:pt modelId="{8E6E434E-D9C1-4BF5-8BB9-33A90DF81AEE}" type="pres">
      <dgm:prSet presAssocID="{09FC8F5A-A971-4E80-9A81-3C9E7371109A}" presName="imageRepeatNode" presStyleLbl="alignAcc1" presStyleIdx="8" presStyleCnt="11"/>
      <dgm:spPr/>
      <dgm:t>
        <a:bodyPr/>
        <a:lstStyle/>
        <a:p>
          <a:endParaRPr lang="en-US"/>
        </a:p>
      </dgm:t>
    </dgm:pt>
    <dgm:pt modelId="{96C29F7F-7497-432D-B3A4-C1CAE45A0161}" type="pres">
      <dgm:prSet presAssocID="{09FC8F5A-A971-4E80-9A81-3C9E7371109A}" presName="imageaccent9" presStyleCnt="0"/>
      <dgm:spPr/>
    </dgm:pt>
    <dgm:pt modelId="{CB703827-3F17-4D5E-A181-5D15FCECA64E}" type="pres">
      <dgm:prSet presAssocID="{09FC8F5A-A971-4E80-9A81-3C9E7371109A}" presName="accentRepeatNode" presStyleLbl="solidAlignAcc1" presStyleIdx="17" presStyleCnt="22"/>
      <dgm:spPr/>
    </dgm:pt>
    <dgm:pt modelId="{BE1F4226-0E5B-4771-994F-CDC85931EC59}" type="pres">
      <dgm:prSet presAssocID="{FE247D7C-4C2A-4D94-8511-85DC23F64BBC}" presName="text10" presStyleCnt="0"/>
      <dgm:spPr/>
    </dgm:pt>
    <dgm:pt modelId="{62F91781-F084-436D-A6C5-D719F1C8C0F6}" type="pres">
      <dgm:prSet presAssocID="{FE247D7C-4C2A-4D94-8511-85DC23F64BBC}" presName="textRepeatNode" presStyleLbl="alignNode1" presStyleIdx="9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09749A-893E-457F-B1D0-B876528DC210}" type="pres">
      <dgm:prSet presAssocID="{FE247D7C-4C2A-4D94-8511-85DC23F64BBC}" presName="textaccent10" presStyleCnt="0"/>
      <dgm:spPr/>
    </dgm:pt>
    <dgm:pt modelId="{6A040312-A0E2-4C0E-8C8A-3CDE4CD8E13B}" type="pres">
      <dgm:prSet presAssocID="{FE247D7C-4C2A-4D94-8511-85DC23F64BBC}" presName="accentRepeatNode" presStyleLbl="solidAlignAcc1" presStyleIdx="18" presStyleCnt="22"/>
      <dgm:spPr/>
    </dgm:pt>
    <dgm:pt modelId="{FA86D02A-B410-4C72-879F-AB8112D3D8A5}" type="pres">
      <dgm:prSet presAssocID="{20D40FC2-323F-41FC-88D7-DC65AA095D29}" presName="image10" presStyleCnt="0"/>
      <dgm:spPr/>
    </dgm:pt>
    <dgm:pt modelId="{02920EC9-3154-455E-A601-0E3B6767676B}" type="pres">
      <dgm:prSet presAssocID="{20D40FC2-323F-41FC-88D7-DC65AA095D29}" presName="imageRepeatNode" presStyleLbl="alignAcc1" presStyleIdx="9" presStyleCnt="11"/>
      <dgm:spPr/>
      <dgm:t>
        <a:bodyPr/>
        <a:lstStyle/>
        <a:p>
          <a:endParaRPr lang="en-US"/>
        </a:p>
      </dgm:t>
    </dgm:pt>
    <dgm:pt modelId="{23BEE49E-7C63-488A-8B75-63321D5C6958}" type="pres">
      <dgm:prSet presAssocID="{20D40FC2-323F-41FC-88D7-DC65AA095D29}" presName="imageaccent10" presStyleCnt="0"/>
      <dgm:spPr/>
    </dgm:pt>
    <dgm:pt modelId="{7D58A1AB-DA38-446F-A53D-D8DA8743A6D0}" type="pres">
      <dgm:prSet presAssocID="{20D40FC2-323F-41FC-88D7-DC65AA095D29}" presName="accentRepeatNode" presStyleLbl="solidAlignAcc1" presStyleIdx="19" presStyleCnt="22"/>
      <dgm:spPr/>
    </dgm:pt>
    <dgm:pt modelId="{B9F1298A-F757-4D90-90E9-4245891BD655}" type="pres">
      <dgm:prSet presAssocID="{3392EC23-0D7A-4228-A469-ECE88288969A}" presName="text11" presStyleCnt="0"/>
      <dgm:spPr/>
    </dgm:pt>
    <dgm:pt modelId="{505034D6-1AAB-4372-B6E6-303D5BD37F38}" type="pres">
      <dgm:prSet presAssocID="{3392EC23-0D7A-4228-A469-ECE88288969A}" presName="textRepeatNode" presStyleLbl="alignNode1" presStyleIdx="10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577058-FE60-4328-90D0-AD52B05DAA49}" type="pres">
      <dgm:prSet presAssocID="{3392EC23-0D7A-4228-A469-ECE88288969A}" presName="textaccent11" presStyleCnt="0"/>
      <dgm:spPr/>
    </dgm:pt>
    <dgm:pt modelId="{7520C4F6-ACF4-483B-BC39-81484913F602}" type="pres">
      <dgm:prSet presAssocID="{3392EC23-0D7A-4228-A469-ECE88288969A}" presName="accentRepeatNode" presStyleLbl="solidAlignAcc1" presStyleIdx="20" presStyleCnt="22"/>
      <dgm:spPr/>
    </dgm:pt>
    <dgm:pt modelId="{0189595E-4ED5-44EA-9A48-92F31B81EEEC}" type="pres">
      <dgm:prSet presAssocID="{97856EC1-DB9C-42EE-BC44-30F1699A9EA0}" presName="image11" presStyleCnt="0"/>
      <dgm:spPr/>
    </dgm:pt>
    <dgm:pt modelId="{32D81A8A-3989-4EBC-819B-265664FED512}" type="pres">
      <dgm:prSet presAssocID="{97856EC1-DB9C-42EE-BC44-30F1699A9EA0}" presName="imageRepeatNode" presStyleLbl="alignAcc1" presStyleIdx="10" presStyleCnt="11"/>
      <dgm:spPr/>
      <dgm:t>
        <a:bodyPr/>
        <a:lstStyle/>
        <a:p>
          <a:endParaRPr lang="en-US"/>
        </a:p>
      </dgm:t>
    </dgm:pt>
    <dgm:pt modelId="{3E48074C-1CA1-405F-82EC-1C1169B20A0D}" type="pres">
      <dgm:prSet presAssocID="{97856EC1-DB9C-42EE-BC44-30F1699A9EA0}" presName="imageaccent11" presStyleCnt="0"/>
      <dgm:spPr/>
    </dgm:pt>
    <dgm:pt modelId="{4C90E813-1009-4E02-85D2-710B169332CD}" type="pres">
      <dgm:prSet presAssocID="{97856EC1-DB9C-42EE-BC44-30F1699A9EA0}" presName="accentRepeatNode" presStyleLbl="solidAlignAcc1" presStyleIdx="21" presStyleCnt="22"/>
      <dgm:spPr/>
    </dgm:pt>
  </dgm:ptLst>
  <dgm:cxnLst>
    <dgm:cxn modelId="{87BE725C-E2CB-4F1E-AD17-8C79A1B628D6}" srcId="{80A6C077-F75E-4455-9D59-944F0EC60833}" destId="{B6E4465B-9F01-498C-A3B5-1A9AEF0F3364}" srcOrd="0" destOrd="0" parTransId="{3249C5E0-1DFE-4E9D-8F1F-2F218374340E}" sibTransId="{C6AD475B-2105-45B4-AFE9-C351BCB30414}"/>
    <dgm:cxn modelId="{9353B230-DC36-4B44-BE00-526F65BDD948}" srcId="{80A6C077-F75E-4455-9D59-944F0EC60833}" destId="{44600FE6-677D-491F-B018-0A13592E5609}" srcOrd="4" destOrd="0" parTransId="{2BE49AB5-9C45-40E5-A981-C78ABC496A75}" sibTransId="{CCCDFD7E-91C3-4AF9-8803-1E62CD379D55}"/>
    <dgm:cxn modelId="{781183F7-5F2F-4D67-908C-D2DC729C4643}" type="presOf" srcId="{57669EFB-19E6-4299-8F57-1D9B62B76871}" destId="{5E6B7A7A-5B70-4249-A19F-EC1CC5B3CC09}" srcOrd="0" destOrd="0" presId="urn:microsoft.com/office/officeart/2008/layout/HexagonCluster"/>
    <dgm:cxn modelId="{70E0E531-F5C7-4840-BFBE-A046BAE532B8}" type="presOf" srcId="{97856EC1-DB9C-42EE-BC44-30F1699A9EA0}" destId="{32D81A8A-3989-4EBC-819B-265664FED512}" srcOrd="0" destOrd="0" presId="urn:microsoft.com/office/officeart/2008/layout/HexagonCluster"/>
    <dgm:cxn modelId="{06E6F6D0-7F09-4165-A10F-BEAF3CB8F774}" type="presOf" srcId="{E98E5289-6F55-4CB5-B38B-8C93A466C573}" destId="{89D419DF-65A5-49FF-8D1F-44625499FE5D}" srcOrd="0" destOrd="0" presId="urn:microsoft.com/office/officeart/2008/layout/HexagonCluster"/>
    <dgm:cxn modelId="{362BE366-DD0B-49DA-8D95-E9899DE8F15D}" type="presOf" srcId="{09FC8F5A-A971-4E80-9A81-3C9E7371109A}" destId="{8E6E434E-D9C1-4BF5-8BB9-33A90DF81AEE}" srcOrd="0" destOrd="0" presId="urn:microsoft.com/office/officeart/2008/layout/HexagonCluster"/>
    <dgm:cxn modelId="{91629843-67BC-4459-B141-BEB9F2BAA1EE}" srcId="{80A6C077-F75E-4455-9D59-944F0EC60833}" destId="{15F68676-9E21-4F6B-9A62-9B7C3AA0742D}" srcOrd="7" destOrd="0" parTransId="{30BA944E-E7BA-4241-ACD4-32E8AA399C06}" sibTransId="{C649B086-A73C-4435-A59F-1EB85B3646C0}"/>
    <dgm:cxn modelId="{CC865AD9-4990-4EBB-9BFE-78E8A5F95F65}" type="presOf" srcId="{CCCDFD7E-91C3-4AF9-8803-1E62CD379D55}" destId="{B198C296-A763-441E-8D2E-3F93FAEA1202}" srcOrd="0" destOrd="0" presId="urn:microsoft.com/office/officeart/2008/layout/HexagonCluster"/>
    <dgm:cxn modelId="{EA94BF6A-C10F-4B95-BD5E-664BF2AB6BCF}" srcId="{80A6C077-F75E-4455-9D59-944F0EC60833}" destId="{FE247D7C-4C2A-4D94-8511-85DC23F64BBC}" srcOrd="9" destOrd="0" parTransId="{C77AA828-32E9-49BE-B700-44188707058C}" sibTransId="{20D40FC2-323F-41FC-88D7-DC65AA095D29}"/>
    <dgm:cxn modelId="{B25E6146-4B0F-41F8-A71D-BE3924052F4A}" srcId="{80A6C077-F75E-4455-9D59-944F0EC60833}" destId="{3392EC23-0D7A-4228-A469-ECE88288969A}" srcOrd="10" destOrd="0" parTransId="{B406CBFF-1A18-40D6-B5F4-1DB8735C11D4}" sibTransId="{97856EC1-DB9C-42EE-BC44-30F1699A9EA0}"/>
    <dgm:cxn modelId="{CF268EE6-D1B5-4201-9A4A-4D15A4C52053}" srcId="{80A6C077-F75E-4455-9D59-944F0EC60833}" destId="{0BD03EA9-4A3E-4E35-9E0F-1353538C4311}" srcOrd="5" destOrd="0" parTransId="{82D4319C-7225-49D5-BD00-AF585CF6DAE2}" sibTransId="{E6E1C303-B43E-4D9E-9B67-3B2BE553E088}"/>
    <dgm:cxn modelId="{EC360257-B417-4235-9304-C59F1E8E3F61}" type="presOf" srcId="{C283438D-7605-4614-B657-0584CEA40518}" destId="{1AA27EB6-D93F-41E2-B860-27CEE56E0FCF}" srcOrd="0" destOrd="0" presId="urn:microsoft.com/office/officeart/2008/layout/HexagonCluster"/>
    <dgm:cxn modelId="{9D86B8A2-B7DE-4992-BF96-F34B80281431}" type="presOf" srcId="{84486041-4AFC-4127-AB93-48952D65F7AA}" destId="{C124C377-9F02-49D3-B695-072890835A45}" srcOrd="0" destOrd="0" presId="urn:microsoft.com/office/officeart/2008/layout/HexagonCluster"/>
    <dgm:cxn modelId="{29AE4711-EFC5-4CCC-9545-4A85931757FA}" type="presOf" srcId="{15F68676-9E21-4F6B-9A62-9B7C3AA0742D}" destId="{EF69CE0A-B632-4C1C-BEE8-4F9CD0912CDD}" srcOrd="0" destOrd="0" presId="urn:microsoft.com/office/officeart/2008/layout/HexagonCluster"/>
    <dgm:cxn modelId="{E920C7BF-369E-4EEF-804B-9E67CE947FA5}" type="presOf" srcId="{FE247D7C-4C2A-4D94-8511-85DC23F64BBC}" destId="{62F91781-F084-436D-A6C5-D719F1C8C0F6}" srcOrd="0" destOrd="0" presId="urn:microsoft.com/office/officeart/2008/layout/HexagonCluster"/>
    <dgm:cxn modelId="{68CCBF33-7C95-405C-8BB2-C5FFAD6190E3}" type="presOf" srcId="{7DA723A2-9048-4695-B439-CCD176716087}" destId="{92679F02-C012-48E0-B758-F4A7D97CBD6D}" srcOrd="0" destOrd="0" presId="urn:microsoft.com/office/officeart/2008/layout/HexagonCluster"/>
    <dgm:cxn modelId="{68A1239F-3596-43B1-B21C-09D5CA7DC9D0}" srcId="{80A6C077-F75E-4455-9D59-944F0EC60833}" destId="{E98E5289-6F55-4CB5-B38B-8C93A466C573}" srcOrd="2" destOrd="0" parTransId="{0D83805C-0FD1-4BC3-9B32-E1A55F39723A}" sibTransId="{84486041-4AFC-4127-AB93-48952D65F7AA}"/>
    <dgm:cxn modelId="{3CE4998B-2DCF-482B-A916-A59FB873A87A}" type="presOf" srcId="{B6E4465B-9F01-498C-A3B5-1A9AEF0F3364}" destId="{AF9B2DF5-B57B-4C14-8AC1-C2F44A4DF706}" srcOrd="0" destOrd="0" presId="urn:microsoft.com/office/officeart/2008/layout/HexagonCluster"/>
    <dgm:cxn modelId="{CFE11581-DD46-4DF9-B4BD-134B6156DF65}" srcId="{80A6C077-F75E-4455-9D59-944F0EC60833}" destId="{57669EFB-19E6-4299-8F57-1D9B62B76871}" srcOrd="3" destOrd="0" parTransId="{C67C954A-6760-4481-9594-BC3ED4AB9F2A}" sibTransId="{7DA723A2-9048-4695-B439-CCD176716087}"/>
    <dgm:cxn modelId="{40BB1B12-6FBA-44E9-AB76-78411B77DEC6}" type="presOf" srcId="{C649B086-A73C-4435-A59F-1EB85B3646C0}" destId="{BF065679-408C-4AF4-8A6C-14673A2BD1B4}" srcOrd="0" destOrd="0" presId="urn:microsoft.com/office/officeart/2008/layout/HexagonCluster"/>
    <dgm:cxn modelId="{C2FECE84-0E91-4E76-AC17-7DD57512B681}" srcId="{80A6C077-F75E-4455-9D59-944F0EC60833}" destId="{C283438D-7605-4614-B657-0584CEA40518}" srcOrd="1" destOrd="0" parTransId="{E74A2602-A8C8-4EF7-A16B-7626C9ED3F5D}" sibTransId="{E5164B32-62BB-4311-B720-8465C169773E}"/>
    <dgm:cxn modelId="{08A33DF4-9D30-4387-94B5-643A877963BD}" type="presOf" srcId="{E6E1C303-B43E-4D9E-9B67-3B2BE553E088}" destId="{01D7ABB7-4329-4746-B87A-F4146931E667}" srcOrd="0" destOrd="0" presId="urn:microsoft.com/office/officeart/2008/layout/HexagonCluster"/>
    <dgm:cxn modelId="{A1FE4137-397D-45E8-ADAE-EE36BF2D6772}" type="presOf" srcId="{3392EC23-0D7A-4228-A469-ECE88288969A}" destId="{505034D6-1AAB-4372-B6E6-303D5BD37F38}" srcOrd="0" destOrd="0" presId="urn:microsoft.com/office/officeart/2008/layout/HexagonCluster"/>
    <dgm:cxn modelId="{E1802B5B-A42B-4724-B908-A690CE0DA1CE}" type="presOf" srcId="{5D2A77D3-09B7-42AA-BBAF-99085BEDAF61}" destId="{175AFA32-E22F-45C2-950C-B9B1D5F2F78A}" srcOrd="0" destOrd="0" presId="urn:microsoft.com/office/officeart/2008/layout/HexagonCluster"/>
    <dgm:cxn modelId="{88CFD98C-7DE8-4214-9CC6-323D4CFEF566}" type="presOf" srcId="{80A6C077-F75E-4455-9D59-944F0EC60833}" destId="{9F78486B-086C-4763-A8A2-881664EDFB36}" srcOrd="0" destOrd="0" presId="urn:microsoft.com/office/officeart/2008/layout/HexagonCluster"/>
    <dgm:cxn modelId="{C470015C-C0A8-404E-B4A4-DCCB6594C32E}" type="presOf" srcId="{44600FE6-677D-491F-B018-0A13592E5609}" destId="{F360B1CD-2C03-4494-B1CA-5FF673EBA48B}" srcOrd="0" destOrd="0" presId="urn:microsoft.com/office/officeart/2008/layout/HexagonCluster"/>
    <dgm:cxn modelId="{EE0C0890-1A8C-4223-8524-FE0319DE7BEA}" type="presOf" srcId="{60E1D318-700E-4A7B-86FA-D18DDEBE4F52}" destId="{D8BF5B5C-5FC0-4E47-9FE9-8C4C41F07C99}" srcOrd="0" destOrd="0" presId="urn:microsoft.com/office/officeart/2008/layout/HexagonCluster"/>
    <dgm:cxn modelId="{A01E552B-5180-454C-9763-BC4CAD6CCD01}" type="presOf" srcId="{631B59C1-C683-40D9-AA02-EDB288B3C651}" destId="{E4D1EBFD-0CC4-4B88-ABED-7B14CAF87CFD}" srcOrd="0" destOrd="0" presId="urn:microsoft.com/office/officeart/2008/layout/HexagonCluster"/>
    <dgm:cxn modelId="{3AC07698-B5D4-4D84-9D6D-045B04CD1F6F}" type="presOf" srcId="{0BD03EA9-4A3E-4E35-9E0F-1353538C4311}" destId="{084BED30-29F3-4066-A5D3-F6F36BFBF995}" srcOrd="0" destOrd="0" presId="urn:microsoft.com/office/officeart/2008/layout/HexagonCluster"/>
    <dgm:cxn modelId="{3C6E3EC8-64BD-4CB5-BD08-4A758D5712B1}" type="presOf" srcId="{20D40FC2-323F-41FC-88D7-DC65AA095D29}" destId="{02920EC9-3154-455E-A601-0E3B6767676B}" srcOrd="0" destOrd="0" presId="urn:microsoft.com/office/officeart/2008/layout/HexagonCluster"/>
    <dgm:cxn modelId="{EC7A0D78-E9BB-4A77-B936-3B451D9176FD}" type="presOf" srcId="{C6AD475B-2105-45B4-AFE9-C351BCB30414}" destId="{CB8C4069-3B55-4BFB-8AFD-5594DF9A9E9B}" srcOrd="0" destOrd="0" presId="urn:microsoft.com/office/officeart/2008/layout/HexagonCluster"/>
    <dgm:cxn modelId="{5FDEC5E7-44A8-422F-9AAA-402D3278A33B}" type="presOf" srcId="{E5164B32-62BB-4311-B720-8465C169773E}" destId="{C58E6A3E-510A-4C08-911E-9F9BCAFB93BC}" srcOrd="0" destOrd="0" presId="urn:microsoft.com/office/officeart/2008/layout/HexagonCluster"/>
    <dgm:cxn modelId="{0BCE592C-6E58-4477-AAE6-C49009ED7C4A}" srcId="{80A6C077-F75E-4455-9D59-944F0EC60833}" destId="{60E1D318-700E-4A7B-86FA-D18DDEBE4F52}" srcOrd="8" destOrd="0" parTransId="{E080C2E5-4CCD-4101-98C0-C42B01CF66CE}" sibTransId="{09FC8F5A-A971-4E80-9A81-3C9E7371109A}"/>
    <dgm:cxn modelId="{8EEEBBC6-10FD-417E-89AE-1B69B3E7746B}" srcId="{80A6C077-F75E-4455-9D59-944F0EC60833}" destId="{631B59C1-C683-40D9-AA02-EDB288B3C651}" srcOrd="6" destOrd="0" parTransId="{C9012267-0266-4BBE-8468-E34815415EB4}" sibTransId="{5D2A77D3-09B7-42AA-BBAF-99085BEDAF61}"/>
    <dgm:cxn modelId="{7A289320-726A-4F20-AA30-15A4AC789BBF}" type="presParOf" srcId="{9F78486B-086C-4763-A8A2-881664EDFB36}" destId="{F42F6970-91DD-4441-8080-63D0D743FE4E}" srcOrd="0" destOrd="0" presId="urn:microsoft.com/office/officeart/2008/layout/HexagonCluster"/>
    <dgm:cxn modelId="{9CFABAC2-3414-430A-94BF-EE497EF2884E}" type="presParOf" srcId="{F42F6970-91DD-4441-8080-63D0D743FE4E}" destId="{AF9B2DF5-B57B-4C14-8AC1-C2F44A4DF706}" srcOrd="0" destOrd="0" presId="urn:microsoft.com/office/officeart/2008/layout/HexagonCluster"/>
    <dgm:cxn modelId="{F6FA91EF-D393-438D-B9BC-6F622E696C2D}" type="presParOf" srcId="{9F78486B-086C-4763-A8A2-881664EDFB36}" destId="{9C9D219C-9704-4B54-9EA5-9447B98FA353}" srcOrd="1" destOrd="0" presId="urn:microsoft.com/office/officeart/2008/layout/HexagonCluster"/>
    <dgm:cxn modelId="{03840ED4-33ED-4DAB-9B03-516EB7EEB335}" type="presParOf" srcId="{9C9D219C-9704-4B54-9EA5-9447B98FA353}" destId="{88B8D93B-44F3-445C-95CD-A937714E06FA}" srcOrd="0" destOrd="0" presId="urn:microsoft.com/office/officeart/2008/layout/HexagonCluster"/>
    <dgm:cxn modelId="{724E40C3-9796-4C1E-A0A4-D002E13E200D}" type="presParOf" srcId="{9F78486B-086C-4763-A8A2-881664EDFB36}" destId="{2EAD11FD-F0DF-4120-B8BA-DFBFC772941F}" srcOrd="2" destOrd="0" presId="urn:microsoft.com/office/officeart/2008/layout/HexagonCluster"/>
    <dgm:cxn modelId="{419FF922-606A-4716-86ED-B646467049B4}" type="presParOf" srcId="{2EAD11FD-F0DF-4120-B8BA-DFBFC772941F}" destId="{CB8C4069-3B55-4BFB-8AFD-5594DF9A9E9B}" srcOrd="0" destOrd="0" presId="urn:microsoft.com/office/officeart/2008/layout/HexagonCluster"/>
    <dgm:cxn modelId="{0517D21E-58FA-4BA1-AF40-1E6B42F9A6FC}" type="presParOf" srcId="{9F78486B-086C-4763-A8A2-881664EDFB36}" destId="{ADE81F4E-5DF8-444B-9D67-D2D75C24F68B}" srcOrd="3" destOrd="0" presId="urn:microsoft.com/office/officeart/2008/layout/HexagonCluster"/>
    <dgm:cxn modelId="{2B77F259-C21D-4459-BED1-4CF75AB1DF4E}" type="presParOf" srcId="{ADE81F4E-5DF8-444B-9D67-D2D75C24F68B}" destId="{9A61F936-AB5E-4E69-B976-1FD8B9539D10}" srcOrd="0" destOrd="0" presId="urn:microsoft.com/office/officeart/2008/layout/HexagonCluster"/>
    <dgm:cxn modelId="{7E34E2F7-0104-45AA-878B-03CEE012BF21}" type="presParOf" srcId="{9F78486B-086C-4763-A8A2-881664EDFB36}" destId="{250FEDE7-6D78-435B-AF69-45414876964D}" srcOrd="4" destOrd="0" presId="urn:microsoft.com/office/officeart/2008/layout/HexagonCluster"/>
    <dgm:cxn modelId="{6686E582-DD26-40E7-A5CC-48579F6A3566}" type="presParOf" srcId="{250FEDE7-6D78-435B-AF69-45414876964D}" destId="{1AA27EB6-D93F-41E2-B860-27CEE56E0FCF}" srcOrd="0" destOrd="0" presId="urn:microsoft.com/office/officeart/2008/layout/HexagonCluster"/>
    <dgm:cxn modelId="{BD84610C-4C56-4EDE-886F-EAF62FFEE58C}" type="presParOf" srcId="{9F78486B-086C-4763-A8A2-881664EDFB36}" destId="{47DEF191-B91A-4B6D-9B00-17B14CB672EA}" srcOrd="5" destOrd="0" presId="urn:microsoft.com/office/officeart/2008/layout/HexagonCluster"/>
    <dgm:cxn modelId="{9365169D-5465-4D9F-B833-DAA91F719416}" type="presParOf" srcId="{47DEF191-B91A-4B6D-9B00-17B14CB672EA}" destId="{560E00CF-968B-41C8-B406-736CC1D13B6A}" srcOrd="0" destOrd="0" presId="urn:microsoft.com/office/officeart/2008/layout/HexagonCluster"/>
    <dgm:cxn modelId="{B76423CC-4956-476C-A92A-7D415C4A71F7}" type="presParOf" srcId="{9F78486B-086C-4763-A8A2-881664EDFB36}" destId="{951F4553-6DA6-4D9C-9448-0F2D6E51B076}" srcOrd="6" destOrd="0" presId="urn:microsoft.com/office/officeart/2008/layout/HexagonCluster"/>
    <dgm:cxn modelId="{D7B9359C-6029-4D27-BCD5-16FC7AAEAD65}" type="presParOf" srcId="{951F4553-6DA6-4D9C-9448-0F2D6E51B076}" destId="{C58E6A3E-510A-4C08-911E-9F9BCAFB93BC}" srcOrd="0" destOrd="0" presId="urn:microsoft.com/office/officeart/2008/layout/HexagonCluster"/>
    <dgm:cxn modelId="{C1F6C64F-5508-44A8-B2ED-7AF55393A90E}" type="presParOf" srcId="{9F78486B-086C-4763-A8A2-881664EDFB36}" destId="{37089474-026B-4951-B746-65308863A2D7}" srcOrd="7" destOrd="0" presId="urn:microsoft.com/office/officeart/2008/layout/HexagonCluster"/>
    <dgm:cxn modelId="{FD0A1D80-69D9-4755-B90F-C26E12F94210}" type="presParOf" srcId="{37089474-026B-4951-B746-65308863A2D7}" destId="{EAE96F3F-29CC-408D-A142-1F27807C3A88}" srcOrd="0" destOrd="0" presId="urn:microsoft.com/office/officeart/2008/layout/HexagonCluster"/>
    <dgm:cxn modelId="{45417333-DAA6-450A-931E-23AFCD9C6D27}" type="presParOf" srcId="{9F78486B-086C-4763-A8A2-881664EDFB36}" destId="{BE2D750D-8D0A-49F7-A6D6-0499A8645A1F}" srcOrd="8" destOrd="0" presId="urn:microsoft.com/office/officeart/2008/layout/HexagonCluster"/>
    <dgm:cxn modelId="{D6BC147B-31CB-419D-B1B2-E5E9735886CD}" type="presParOf" srcId="{BE2D750D-8D0A-49F7-A6D6-0499A8645A1F}" destId="{89D419DF-65A5-49FF-8D1F-44625499FE5D}" srcOrd="0" destOrd="0" presId="urn:microsoft.com/office/officeart/2008/layout/HexagonCluster"/>
    <dgm:cxn modelId="{ECFDECDF-DC6D-4DEF-8E98-9CD4B0845FC2}" type="presParOf" srcId="{9F78486B-086C-4763-A8A2-881664EDFB36}" destId="{A933C335-1F4D-4C7E-AFEF-9AAA614C7AFD}" srcOrd="9" destOrd="0" presId="urn:microsoft.com/office/officeart/2008/layout/HexagonCluster"/>
    <dgm:cxn modelId="{DC078B37-9969-479F-B93C-E848A5662303}" type="presParOf" srcId="{A933C335-1F4D-4C7E-AFEF-9AAA614C7AFD}" destId="{07554C09-79A5-466E-BA16-A1F0240181BA}" srcOrd="0" destOrd="0" presId="urn:microsoft.com/office/officeart/2008/layout/HexagonCluster"/>
    <dgm:cxn modelId="{1BD5B97E-B485-43BC-925C-D884DA774358}" type="presParOf" srcId="{9F78486B-086C-4763-A8A2-881664EDFB36}" destId="{E07DED0B-F465-453F-BB78-79884F4C10A1}" srcOrd="10" destOrd="0" presId="urn:microsoft.com/office/officeart/2008/layout/HexagonCluster"/>
    <dgm:cxn modelId="{5D7F834E-185F-463E-8CFE-37CF5AC3ABE2}" type="presParOf" srcId="{E07DED0B-F465-453F-BB78-79884F4C10A1}" destId="{C124C377-9F02-49D3-B695-072890835A45}" srcOrd="0" destOrd="0" presId="urn:microsoft.com/office/officeart/2008/layout/HexagonCluster"/>
    <dgm:cxn modelId="{589491BD-1E95-4439-8222-51E4BA01BD0A}" type="presParOf" srcId="{9F78486B-086C-4763-A8A2-881664EDFB36}" destId="{01AB390E-7C1F-422B-AB3B-E3BA0DEE6B5E}" srcOrd="11" destOrd="0" presId="urn:microsoft.com/office/officeart/2008/layout/HexagonCluster"/>
    <dgm:cxn modelId="{A6E713CA-4631-4825-ACBA-69175D4EE51E}" type="presParOf" srcId="{01AB390E-7C1F-422B-AB3B-E3BA0DEE6B5E}" destId="{81F15132-914B-4789-8F46-23391636D6E2}" srcOrd="0" destOrd="0" presId="urn:microsoft.com/office/officeart/2008/layout/HexagonCluster"/>
    <dgm:cxn modelId="{6B30B6E4-E3B1-45FE-8AEA-8E0170379265}" type="presParOf" srcId="{9F78486B-086C-4763-A8A2-881664EDFB36}" destId="{56AE7E91-F1F2-444B-B693-D195F500B09A}" srcOrd="12" destOrd="0" presId="urn:microsoft.com/office/officeart/2008/layout/HexagonCluster"/>
    <dgm:cxn modelId="{20EEAB35-14C5-4CAC-AAC1-00EC684F6470}" type="presParOf" srcId="{56AE7E91-F1F2-444B-B693-D195F500B09A}" destId="{5E6B7A7A-5B70-4249-A19F-EC1CC5B3CC09}" srcOrd="0" destOrd="0" presId="urn:microsoft.com/office/officeart/2008/layout/HexagonCluster"/>
    <dgm:cxn modelId="{0BAA6812-244E-419D-9F0C-6BA57F41F43D}" type="presParOf" srcId="{9F78486B-086C-4763-A8A2-881664EDFB36}" destId="{8BD9CB6E-C323-49EA-B37A-1EBE867FB021}" srcOrd="13" destOrd="0" presId="urn:microsoft.com/office/officeart/2008/layout/HexagonCluster"/>
    <dgm:cxn modelId="{9CE71E7C-3359-44ED-A49E-E745610704B0}" type="presParOf" srcId="{8BD9CB6E-C323-49EA-B37A-1EBE867FB021}" destId="{EB5A58E1-9ED0-41B1-841E-82B6ACFA7807}" srcOrd="0" destOrd="0" presId="urn:microsoft.com/office/officeart/2008/layout/HexagonCluster"/>
    <dgm:cxn modelId="{B02B0112-2FA7-430A-8058-7CB945B36910}" type="presParOf" srcId="{9F78486B-086C-4763-A8A2-881664EDFB36}" destId="{29223D34-CE7B-477E-9663-C4664D835259}" srcOrd="14" destOrd="0" presId="urn:microsoft.com/office/officeart/2008/layout/HexagonCluster"/>
    <dgm:cxn modelId="{85FB4E11-7FB6-4B0C-8D5F-6588E1CB8D76}" type="presParOf" srcId="{29223D34-CE7B-477E-9663-C4664D835259}" destId="{92679F02-C012-48E0-B758-F4A7D97CBD6D}" srcOrd="0" destOrd="0" presId="urn:microsoft.com/office/officeart/2008/layout/HexagonCluster"/>
    <dgm:cxn modelId="{C9D1A50B-186B-48D4-851F-190A5C104B66}" type="presParOf" srcId="{9F78486B-086C-4763-A8A2-881664EDFB36}" destId="{026823BB-17DA-4C22-BC88-68DB4CF45AB1}" srcOrd="15" destOrd="0" presId="urn:microsoft.com/office/officeart/2008/layout/HexagonCluster"/>
    <dgm:cxn modelId="{C990EFCC-730F-43F6-A353-427FDD13AA32}" type="presParOf" srcId="{026823BB-17DA-4C22-BC88-68DB4CF45AB1}" destId="{56997813-69EA-41CD-BDA0-DD43CB6BA8F9}" srcOrd="0" destOrd="0" presId="urn:microsoft.com/office/officeart/2008/layout/HexagonCluster"/>
    <dgm:cxn modelId="{B59BEA70-213A-470D-8044-EC2776BA9C94}" type="presParOf" srcId="{9F78486B-086C-4763-A8A2-881664EDFB36}" destId="{0F84A04D-8E69-4C54-A094-1891EFCA4FBF}" srcOrd="16" destOrd="0" presId="urn:microsoft.com/office/officeart/2008/layout/HexagonCluster"/>
    <dgm:cxn modelId="{212B34CD-6D8A-499B-92C1-A2E8D036556E}" type="presParOf" srcId="{0F84A04D-8E69-4C54-A094-1891EFCA4FBF}" destId="{F360B1CD-2C03-4494-B1CA-5FF673EBA48B}" srcOrd="0" destOrd="0" presId="urn:microsoft.com/office/officeart/2008/layout/HexagonCluster"/>
    <dgm:cxn modelId="{0A35F942-0D04-4725-AA33-18AD5C14E499}" type="presParOf" srcId="{9F78486B-086C-4763-A8A2-881664EDFB36}" destId="{A5F587AE-37AA-4FC6-ABCC-3851A8781E4B}" srcOrd="17" destOrd="0" presId="urn:microsoft.com/office/officeart/2008/layout/HexagonCluster"/>
    <dgm:cxn modelId="{DAE98449-AF39-40DB-BC75-2731CFD56634}" type="presParOf" srcId="{A5F587AE-37AA-4FC6-ABCC-3851A8781E4B}" destId="{783BDED2-C70E-4F7B-A82B-71F4837777DA}" srcOrd="0" destOrd="0" presId="urn:microsoft.com/office/officeart/2008/layout/HexagonCluster"/>
    <dgm:cxn modelId="{D6BE8C92-53A7-422B-9164-8A2271633D6C}" type="presParOf" srcId="{9F78486B-086C-4763-A8A2-881664EDFB36}" destId="{0E2034BC-14A1-43FA-8FDB-F908146155EC}" srcOrd="18" destOrd="0" presId="urn:microsoft.com/office/officeart/2008/layout/HexagonCluster"/>
    <dgm:cxn modelId="{CD974BB0-E83C-4AAF-85A6-EAEE5570C3CE}" type="presParOf" srcId="{0E2034BC-14A1-43FA-8FDB-F908146155EC}" destId="{B198C296-A763-441E-8D2E-3F93FAEA1202}" srcOrd="0" destOrd="0" presId="urn:microsoft.com/office/officeart/2008/layout/HexagonCluster"/>
    <dgm:cxn modelId="{5FAD6787-3FD6-4BAE-A062-86E94028F487}" type="presParOf" srcId="{9F78486B-086C-4763-A8A2-881664EDFB36}" destId="{029C8DB0-28B0-4385-9D3D-57A8667DDD7F}" srcOrd="19" destOrd="0" presId="urn:microsoft.com/office/officeart/2008/layout/HexagonCluster"/>
    <dgm:cxn modelId="{CB560DC8-3666-4294-A060-BAE65A8E3FBA}" type="presParOf" srcId="{029C8DB0-28B0-4385-9D3D-57A8667DDD7F}" destId="{715C26F6-C96B-4A40-B910-905D40C5324B}" srcOrd="0" destOrd="0" presId="urn:microsoft.com/office/officeart/2008/layout/HexagonCluster"/>
    <dgm:cxn modelId="{DA994DB9-BE42-4955-8B93-A3838181F583}" type="presParOf" srcId="{9F78486B-086C-4763-A8A2-881664EDFB36}" destId="{361921DA-3761-4DA3-80D6-90A424B1E184}" srcOrd="20" destOrd="0" presId="urn:microsoft.com/office/officeart/2008/layout/HexagonCluster"/>
    <dgm:cxn modelId="{275BE6AC-831F-49AD-B930-30A87E08C752}" type="presParOf" srcId="{361921DA-3761-4DA3-80D6-90A424B1E184}" destId="{084BED30-29F3-4066-A5D3-F6F36BFBF995}" srcOrd="0" destOrd="0" presId="urn:microsoft.com/office/officeart/2008/layout/HexagonCluster"/>
    <dgm:cxn modelId="{A43A2422-F474-4C95-9D97-DD2FC6C546BF}" type="presParOf" srcId="{9F78486B-086C-4763-A8A2-881664EDFB36}" destId="{A5B3A66D-9993-481F-B55E-59DF40FF4EE1}" srcOrd="21" destOrd="0" presId="urn:microsoft.com/office/officeart/2008/layout/HexagonCluster"/>
    <dgm:cxn modelId="{CD982D28-3476-41AF-86F7-FFB1CFE6CB97}" type="presParOf" srcId="{A5B3A66D-9993-481F-B55E-59DF40FF4EE1}" destId="{A78C2125-3595-4FD5-9150-328ED8470649}" srcOrd="0" destOrd="0" presId="urn:microsoft.com/office/officeart/2008/layout/HexagonCluster"/>
    <dgm:cxn modelId="{D0FF8750-ED8F-47DC-BD95-ED88D5EF49C7}" type="presParOf" srcId="{9F78486B-086C-4763-A8A2-881664EDFB36}" destId="{7C71CB18-F30E-4897-9F84-AB23BC1ED773}" srcOrd="22" destOrd="0" presId="urn:microsoft.com/office/officeart/2008/layout/HexagonCluster"/>
    <dgm:cxn modelId="{17ADEAE3-B8E1-42C0-843F-DAFC1103E382}" type="presParOf" srcId="{7C71CB18-F30E-4897-9F84-AB23BC1ED773}" destId="{01D7ABB7-4329-4746-B87A-F4146931E667}" srcOrd="0" destOrd="0" presId="urn:microsoft.com/office/officeart/2008/layout/HexagonCluster"/>
    <dgm:cxn modelId="{CA2114EB-4BD5-424D-A6FC-95D6BD10D716}" type="presParOf" srcId="{9F78486B-086C-4763-A8A2-881664EDFB36}" destId="{D0EB6EF2-E0C3-4A95-80B0-AD61F95BF8F0}" srcOrd="23" destOrd="0" presId="urn:microsoft.com/office/officeart/2008/layout/HexagonCluster"/>
    <dgm:cxn modelId="{E2BFA74E-B727-4418-9108-CBC7F91B07B1}" type="presParOf" srcId="{D0EB6EF2-E0C3-4A95-80B0-AD61F95BF8F0}" destId="{FFB07E47-AAE3-4BA6-8122-FE3845A0D2E9}" srcOrd="0" destOrd="0" presId="urn:microsoft.com/office/officeart/2008/layout/HexagonCluster"/>
    <dgm:cxn modelId="{4B7F128C-B936-47A7-B6A7-29DAB6807E47}" type="presParOf" srcId="{9F78486B-086C-4763-A8A2-881664EDFB36}" destId="{3C4B0C76-5FF2-43D5-9269-88ECDF61E019}" srcOrd="24" destOrd="0" presId="urn:microsoft.com/office/officeart/2008/layout/HexagonCluster"/>
    <dgm:cxn modelId="{5C667301-80DD-4BE8-83FB-8E47D9F3825D}" type="presParOf" srcId="{3C4B0C76-5FF2-43D5-9269-88ECDF61E019}" destId="{E4D1EBFD-0CC4-4B88-ABED-7B14CAF87CFD}" srcOrd="0" destOrd="0" presId="urn:microsoft.com/office/officeart/2008/layout/HexagonCluster"/>
    <dgm:cxn modelId="{B928054C-DE4F-41B6-A335-957154B66F1C}" type="presParOf" srcId="{9F78486B-086C-4763-A8A2-881664EDFB36}" destId="{9AC760E7-296A-4C22-8AFE-049DF15CC8A6}" srcOrd="25" destOrd="0" presId="urn:microsoft.com/office/officeart/2008/layout/HexagonCluster"/>
    <dgm:cxn modelId="{24F9D2E1-5685-4A29-A478-32C4D9DBBF4F}" type="presParOf" srcId="{9AC760E7-296A-4C22-8AFE-049DF15CC8A6}" destId="{315F3323-863F-488E-B000-4FF6656BFA38}" srcOrd="0" destOrd="0" presId="urn:microsoft.com/office/officeart/2008/layout/HexagonCluster"/>
    <dgm:cxn modelId="{06625F9F-0737-48E5-8CD5-2D6EBA733D47}" type="presParOf" srcId="{9F78486B-086C-4763-A8A2-881664EDFB36}" destId="{CE817420-7BE6-4D35-9A81-4B5EB6C088E6}" srcOrd="26" destOrd="0" presId="urn:microsoft.com/office/officeart/2008/layout/HexagonCluster"/>
    <dgm:cxn modelId="{80E2D8AF-E7B8-42E7-BD49-C2AF1EBB650F}" type="presParOf" srcId="{CE817420-7BE6-4D35-9A81-4B5EB6C088E6}" destId="{175AFA32-E22F-45C2-950C-B9B1D5F2F78A}" srcOrd="0" destOrd="0" presId="urn:microsoft.com/office/officeart/2008/layout/HexagonCluster"/>
    <dgm:cxn modelId="{282DB8E0-0C4F-4AE3-B968-6D75093AF15A}" type="presParOf" srcId="{9F78486B-086C-4763-A8A2-881664EDFB36}" destId="{FEA2D86F-54E7-41E2-B52B-04E1C16C1BBA}" srcOrd="27" destOrd="0" presId="urn:microsoft.com/office/officeart/2008/layout/HexagonCluster"/>
    <dgm:cxn modelId="{501A1C91-2669-4987-B07E-BF1EFB7D91EB}" type="presParOf" srcId="{FEA2D86F-54E7-41E2-B52B-04E1C16C1BBA}" destId="{2936038C-D5BB-436F-BAB6-243EB9DFCEDA}" srcOrd="0" destOrd="0" presId="urn:microsoft.com/office/officeart/2008/layout/HexagonCluster"/>
    <dgm:cxn modelId="{A99BEC1B-C101-4AF1-B374-AA8FA76381EA}" type="presParOf" srcId="{9F78486B-086C-4763-A8A2-881664EDFB36}" destId="{2E590B32-7EA4-4528-BD94-0B16C04CF184}" srcOrd="28" destOrd="0" presId="urn:microsoft.com/office/officeart/2008/layout/HexagonCluster"/>
    <dgm:cxn modelId="{2E64487E-EC91-4CC0-A6C6-769EA1F23974}" type="presParOf" srcId="{2E590B32-7EA4-4528-BD94-0B16C04CF184}" destId="{EF69CE0A-B632-4C1C-BEE8-4F9CD0912CDD}" srcOrd="0" destOrd="0" presId="urn:microsoft.com/office/officeart/2008/layout/HexagonCluster"/>
    <dgm:cxn modelId="{735F7455-CAB0-48D0-89C8-D942B61DD5AF}" type="presParOf" srcId="{9F78486B-086C-4763-A8A2-881664EDFB36}" destId="{EED8489C-92BF-4684-8840-12CBD9EDA9CB}" srcOrd="29" destOrd="0" presId="urn:microsoft.com/office/officeart/2008/layout/HexagonCluster"/>
    <dgm:cxn modelId="{B12A3878-BEA4-4D18-87BC-D33D49A9523E}" type="presParOf" srcId="{EED8489C-92BF-4684-8840-12CBD9EDA9CB}" destId="{0A11146F-7FB0-4E7F-A884-275BD3D377B5}" srcOrd="0" destOrd="0" presId="urn:microsoft.com/office/officeart/2008/layout/HexagonCluster"/>
    <dgm:cxn modelId="{18CB6D0C-DBA5-43AF-BE88-F993557BA036}" type="presParOf" srcId="{9F78486B-086C-4763-A8A2-881664EDFB36}" destId="{89DE4B4A-2AF9-4EA3-AC6F-939D375FD9E7}" srcOrd="30" destOrd="0" presId="urn:microsoft.com/office/officeart/2008/layout/HexagonCluster"/>
    <dgm:cxn modelId="{0CF634CE-50BB-4268-AA94-3592B9A42B3B}" type="presParOf" srcId="{89DE4B4A-2AF9-4EA3-AC6F-939D375FD9E7}" destId="{BF065679-408C-4AF4-8A6C-14673A2BD1B4}" srcOrd="0" destOrd="0" presId="urn:microsoft.com/office/officeart/2008/layout/HexagonCluster"/>
    <dgm:cxn modelId="{06929B20-8757-4DD7-AB73-DE315D6A0AAB}" type="presParOf" srcId="{9F78486B-086C-4763-A8A2-881664EDFB36}" destId="{ACFDA776-B82E-4AB7-A55A-CF0226C389D6}" srcOrd="31" destOrd="0" presId="urn:microsoft.com/office/officeart/2008/layout/HexagonCluster"/>
    <dgm:cxn modelId="{B2EA507E-BB53-4D3C-9DC0-7BB1A1A4B8D8}" type="presParOf" srcId="{ACFDA776-B82E-4AB7-A55A-CF0226C389D6}" destId="{58F8CD4D-F97C-4994-9702-CCD7A4FCD5A4}" srcOrd="0" destOrd="0" presId="urn:microsoft.com/office/officeart/2008/layout/HexagonCluster"/>
    <dgm:cxn modelId="{EEAC9653-BEB4-4251-83FF-728CDAAB8B6A}" type="presParOf" srcId="{9F78486B-086C-4763-A8A2-881664EDFB36}" destId="{B1B3CCD7-2F91-4950-90C8-E879A20124A1}" srcOrd="32" destOrd="0" presId="urn:microsoft.com/office/officeart/2008/layout/HexagonCluster"/>
    <dgm:cxn modelId="{8596A079-4770-4546-BADA-AC75684D8937}" type="presParOf" srcId="{B1B3CCD7-2F91-4950-90C8-E879A20124A1}" destId="{D8BF5B5C-5FC0-4E47-9FE9-8C4C41F07C99}" srcOrd="0" destOrd="0" presId="urn:microsoft.com/office/officeart/2008/layout/HexagonCluster"/>
    <dgm:cxn modelId="{DCFF196C-14AB-4F0C-AB05-C9716CCBCAE9}" type="presParOf" srcId="{9F78486B-086C-4763-A8A2-881664EDFB36}" destId="{803CBC63-BD36-4BD1-AB23-37DFEC214A3C}" srcOrd="33" destOrd="0" presId="urn:microsoft.com/office/officeart/2008/layout/HexagonCluster"/>
    <dgm:cxn modelId="{72339E74-E4D7-46C9-89C5-185A37D47128}" type="presParOf" srcId="{803CBC63-BD36-4BD1-AB23-37DFEC214A3C}" destId="{9764015A-E97E-414D-A086-A5022DC7198A}" srcOrd="0" destOrd="0" presId="urn:microsoft.com/office/officeart/2008/layout/HexagonCluster"/>
    <dgm:cxn modelId="{FFFB4EB6-8B51-4DC8-9EEC-BA6B69BDEF57}" type="presParOf" srcId="{9F78486B-086C-4763-A8A2-881664EDFB36}" destId="{872F7ADB-58D6-4823-A94E-1D58FECFF92A}" srcOrd="34" destOrd="0" presId="urn:microsoft.com/office/officeart/2008/layout/HexagonCluster"/>
    <dgm:cxn modelId="{9F7A8ECB-A19D-44D6-934D-D5E5CFE0F9F2}" type="presParOf" srcId="{872F7ADB-58D6-4823-A94E-1D58FECFF92A}" destId="{8E6E434E-D9C1-4BF5-8BB9-33A90DF81AEE}" srcOrd="0" destOrd="0" presId="urn:microsoft.com/office/officeart/2008/layout/HexagonCluster"/>
    <dgm:cxn modelId="{8407111D-865C-42D4-AEF8-8C1F9D615BBE}" type="presParOf" srcId="{9F78486B-086C-4763-A8A2-881664EDFB36}" destId="{96C29F7F-7497-432D-B3A4-C1CAE45A0161}" srcOrd="35" destOrd="0" presId="urn:microsoft.com/office/officeart/2008/layout/HexagonCluster"/>
    <dgm:cxn modelId="{ADAB7312-2921-47A3-BD66-0FF65F17A036}" type="presParOf" srcId="{96C29F7F-7497-432D-B3A4-C1CAE45A0161}" destId="{CB703827-3F17-4D5E-A181-5D15FCECA64E}" srcOrd="0" destOrd="0" presId="urn:microsoft.com/office/officeart/2008/layout/HexagonCluster"/>
    <dgm:cxn modelId="{0BD4AC2B-521A-42E8-80A8-2F7AB57D6243}" type="presParOf" srcId="{9F78486B-086C-4763-A8A2-881664EDFB36}" destId="{BE1F4226-0E5B-4771-994F-CDC85931EC59}" srcOrd="36" destOrd="0" presId="urn:microsoft.com/office/officeart/2008/layout/HexagonCluster"/>
    <dgm:cxn modelId="{B40C5F59-2F69-468E-87FD-1AF449EB6FE4}" type="presParOf" srcId="{BE1F4226-0E5B-4771-994F-CDC85931EC59}" destId="{62F91781-F084-436D-A6C5-D719F1C8C0F6}" srcOrd="0" destOrd="0" presId="urn:microsoft.com/office/officeart/2008/layout/HexagonCluster"/>
    <dgm:cxn modelId="{A355B86B-CC90-426F-BE63-725B6B4DE9BB}" type="presParOf" srcId="{9F78486B-086C-4763-A8A2-881664EDFB36}" destId="{D909749A-893E-457F-B1D0-B876528DC210}" srcOrd="37" destOrd="0" presId="urn:microsoft.com/office/officeart/2008/layout/HexagonCluster"/>
    <dgm:cxn modelId="{66AB63FB-9E4C-4B7F-B30E-45B74DF2224A}" type="presParOf" srcId="{D909749A-893E-457F-B1D0-B876528DC210}" destId="{6A040312-A0E2-4C0E-8C8A-3CDE4CD8E13B}" srcOrd="0" destOrd="0" presId="urn:microsoft.com/office/officeart/2008/layout/HexagonCluster"/>
    <dgm:cxn modelId="{A17D6D59-DD6C-4C00-9C66-23D320B45745}" type="presParOf" srcId="{9F78486B-086C-4763-A8A2-881664EDFB36}" destId="{FA86D02A-B410-4C72-879F-AB8112D3D8A5}" srcOrd="38" destOrd="0" presId="urn:microsoft.com/office/officeart/2008/layout/HexagonCluster"/>
    <dgm:cxn modelId="{F3BD4E93-479C-4AED-A4F2-413C71E9F0A8}" type="presParOf" srcId="{FA86D02A-B410-4C72-879F-AB8112D3D8A5}" destId="{02920EC9-3154-455E-A601-0E3B6767676B}" srcOrd="0" destOrd="0" presId="urn:microsoft.com/office/officeart/2008/layout/HexagonCluster"/>
    <dgm:cxn modelId="{2B7D1410-AD81-42AF-95CE-B7F0202C866C}" type="presParOf" srcId="{9F78486B-086C-4763-A8A2-881664EDFB36}" destId="{23BEE49E-7C63-488A-8B75-63321D5C6958}" srcOrd="39" destOrd="0" presId="urn:microsoft.com/office/officeart/2008/layout/HexagonCluster"/>
    <dgm:cxn modelId="{D9516EF1-5D8D-4CA3-B462-60AB2CF32487}" type="presParOf" srcId="{23BEE49E-7C63-488A-8B75-63321D5C6958}" destId="{7D58A1AB-DA38-446F-A53D-D8DA8743A6D0}" srcOrd="0" destOrd="0" presId="urn:microsoft.com/office/officeart/2008/layout/HexagonCluster"/>
    <dgm:cxn modelId="{2C4632A2-FE2B-4523-87F0-6302A262829A}" type="presParOf" srcId="{9F78486B-086C-4763-A8A2-881664EDFB36}" destId="{B9F1298A-F757-4D90-90E9-4245891BD655}" srcOrd="40" destOrd="0" presId="urn:microsoft.com/office/officeart/2008/layout/HexagonCluster"/>
    <dgm:cxn modelId="{0367446B-2FF5-4109-846A-A7CBC2E9C10B}" type="presParOf" srcId="{B9F1298A-F757-4D90-90E9-4245891BD655}" destId="{505034D6-1AAB-4372-B6E6-303D5BD37F38}" srcOrd="0" destOrd="0" presId="urn:microsoft.com/office/officeart/2008/layout/HexagonCluster"/>
    <dgm:cxn modelId="{5D662117-8FD7-4FB4-B5F1-363E44C18154}" type="presParOf" srcId="{9F78486B-086C-4763-A8A2-881664EDFB36}" destId="{A9577058-FE60-4328-90D0-AD52B05DAA49}" srcOrd="41" destOrd="0" presId="urn:microsoft.com/office/officeart/2008/layout/HexagonCluster"/>
    <dgm:cxn modelId="{49FEF6C5-74E9-4DC8-B4AD-2CAC054F5A8E}" type="presParOf" srcId="{A9577058-FE60-4328-90D0-AD52B05DAA49}" destId="{7520C4F6-ACF4-483B-BC39-81484913F602}" srcOrd="0" destOrd="0" presId="urn:microsoft.com/office/officeart/2008/layout/HexagonCluster"/>
    <dgm:cxn modelId="{3CEE498E-4116-4211-87C3-ACEF4B33CFF7}" type="presParOf" srcId="{9F78486B-086C-4763-A8A2-881664EDFB36}" destId="{0189595E-4ED5-44EA-9A48-92F31B81EEEC}" srcOrd="42" destOrd="0" presId="urn:microsoft.com/office/officeart/2008/layout/HexagonCluster"/>
    <dgm:cxn modelId="{AF090829-274B-427A-8133-AD3886504E6F}" type="presParOf" srcId="{0189595E-4ED5-44EA-9A48-92F31B81EEEC}" destId="{32D81A8A-3989-4EBC-819B-265664FED512}" srcOrd="0" destOrd="0" presId="urn:microsoft.com/office/officeart/2008/layout/HexagonCluster"/>
    <dgm:cxn modelId="{BD1B731F-9D0D-42A6-BD7A-309CDF36D051}" type="presParOf" srcId="{9F78486B-086C-4763-A8A2-881664EDFB36}" destId="{3E48074C-1CA1-405F-82EC-1C1169B20A0D}" srcOrd="43" destOrd="0" presId="urn:microsoft.com/office/officeart/2008/layout/HexagonCluster"/>
    <dgm:cxn modelId="{AF04FEE9-24BD-4C0D-BD18-284FDE52DB85}" type="presParOf" srcId="{3E48074C-1CA1-405F-82EC-1C1169B20A0D}" destId="{4C90E813-1009-4E02-85D2-710B169332CD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367F15-E77D-45BA-9B63-433E8FE52D7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CE3084-3032-4E5A-B813-362E38B22E30}">
      <dgm:prSet phldrT="[Text]"/>
      <dgm:spPr/>
      <dgm:t>
        <a:bodyPr/>
        <a:lstStyle/>
        <a:p>
          <a:r>
            <a:rPr lang="en-US" dirty="0"/>
            <a:t>Division of Cancer Control and Population Sciences</a:t>
          </a:r>
        </a:p>
      </dgm:t>
    </dgm:pt>
    <dgm:pt modelId="{8EC9AFE1-225D-40D1-A00F-3E42C494CF70}" type="parTrans" cxnId="{D3048669-6F8D-4A22-9BB3-60F5FF71D305}">
      <dgm:prSet/>
      <dgm:spPr/>
      <dgm:t>
        <a:bodyPr/>
        <a:lstStyle/>
        <a:p>
          <a:endParaRPr lang="en-US"/>
        </a:p>
      </dgm:t>
    </dgm:pt>
    <dgm:pt modelId="{616CB578-9AB9-433E-BB09-D7411EF8B437}" type="sibTrans" cxnId="{D3048669-6F8D-4A22-9BB3-60F5FF71D305}">
      <dgm:prSet/>
      <dgm:spPr/>
      <dgm:t>
        <a:bodyPr/>
        <a:lstStyle/>
        <a:p>
          <a:endParaRPr lang="en-US"/>
        </a:p>
      </dgm:t>
    </dgm:pt>
    <dgm:pt modelId="{851AF5B4-98AB-4E0E-AFE1-9CB36265AEBD}">
      <dgm:prSet phldrT="[Text]"/>
      <dgm:spPr/>
      <dgm:t>
        <a:bodyPr/>
        <a:lstStyle/>
        <a:p>
          <a:r>
            <a:rPr lang="en-US" dirty="0"/>
            <a:t>Division of Cancer Biology</a:t>
          </a:r>
        </a:p>
      </dgm:t>
    </dgm:pt>
    <dgm:pt modelId="{B79D0F42-E8E7-4A2B-8E82-FA3278A7AC6C}" type="parTrans" cxnId="{2BA06895-A357-4AA6-AA00-42E2E4CFC7A1}">
      <dgm:prSet/>
      <dgm:spPr/>
      <dgm:t>
        <a:bodyPr/>
        <a:lstStyle/>
        <a:p>
          <a:endParaRPr lang="en-US"/>
        </a:p>
      </dgm:t>
    </dgm:pt>
    <dgm:pt modelId="{BD8597CE-56A8-44AF-A9D6-F2A209377DCB}" type="sibTrans" cxnId="{2BA06895-A357-4AA6-AA00-42E2E4CFC7A1}">
      <dgm:prSet/>
      <dgm:spPr/>
      <dgm:t>
        <a:bodyPr/>
        <a:lstStyle/>
        <a:p>
          <a:endParaRPr lang="en-US"/>
        </a:p>
      </dgm:t>
    </dgm:pt>
    <dgm:pt modelId="{6910BCF6-4047-4848-9D8A-80462B2B94BF}">
      <dgm:prSet phldrT="[Text]"/>
      <dgm:spPr/>
      <dgm:t>
        <a:bodyPr/>
        <a:lstStyle/>
        <a:p>
          <a:r>
            <a:rPr lang="en-US" dirty="0"/>
            <a:t>Division of Cancer Prevention</a:t>
          </a:r>
        </a:p>
      </dgm:t>
    </dgm:pt>
    <dgm:pt modelId="{27527045-CA1C-48FC-8A66-B8FA4C63AC37}" type="parTrans" cxnId="{DA17C15E-14BD-4322-BF93-6705819CD3AA}">
      <dgm:prSet/>
      <dgm:spPr/>
      <dgm:t>
        <a:bodyPr/>
        <a:lstStyle/>
        <a:p>
          <a:endParaRPr lang="en-US"/>
        </a:p>
      </dgm:t>
    </dgm:pt>
    <dgm:pt modelId="{0819AF22-13E2-473E-ACD6-5AF019EBA343}" type="sibTrans" cxnId="{DA17C15E-14BD-4322-BF93-6705819CD3AA}">
      <dgm:prSet/>
      <dgm:spPr/>
      <dgm:t>
        <a:bodyPr/>
        <a:lstStyle/>
        <a:p>
          <a:endParaRPr lang="en-US"/>
        </a:p>
      </dgm:t>
    </dgm:pt>
    <dgm:pt modelId="{7A158E20-F2EB-4EC7-A88B-EAA9440617DB}">
      <dgm:prSet phldrT="[Text]"/>
      <dgm:spPr/>
      <dgm:t>
        <a:bodyPr/>
        <a:lstStyle/>
        <a:p>
          <a:r>
            <a:rPr lang="en-US" dirty="0"/>
            <a:t>Division of Cancer Treatment and Diagnosis</a:t>
          </a:r>
        </a:p>
      </dgm:t>
    </dgm:pt>
    <dgm:pt modelId="{B9955F0E-3DDF-4F9B-9118-E31EE39A8BC9}" type="parTrans" cxnId="{BA374BB0-8C17-469C-8856-462A4C435385}">
      <dgm:prSet/>
      <dgm:spPr/>
      <dgm:t>
        <a:bodyPr/>
        <a:lstStyle/>
        <a:p>
          <a:endParaRPr lang="en-US"/>
        </a:p>
      </dgm:t>
    </dgm:pt>
    <dgm:pt modelId="{0A702960-93C3-4186-90B3-6924B7E6E810}" type="sibTrans" cxnId="{BA374BB0-8C17-469C-8856-462A4C435385}">
      <dgm:prSet/>
      <dgm:spPr/>
      <dgm:t>
        <a:bodyPr/>
        <a:lstStyle/>
        <a:p>
          <a:endParaRPr lang="en-US"/>
        </a:p>
      </dgm:t>
    </dgm:pt>
    <dgm:pt modelId="{8E12BB6D-A953-4E8B-A467-56F2E8C3BFDE}">
      <dgm:prSet phldrT="[Text]"/>
      <dgm:spPr/>
      <dgm:t>
        <a:bodyPr/>
        <a:lstStyle/>
        <a:p>
          <a:r>
            <a:rPr lang="en-US" dirty="0"/>
            <a:t>Office of the Director</a:t>
          </a:r>
        </a:p>
      </dgm:t>
    </dgm:pt>
    <dgm:pt modelId="{E119D543-9F52-4D72-A230-C2BDFE9C23A3}" type="parTrans" cxnId="{D171E65F-8C8B-4692-B46B-788264E5EFDB}">
      <dgm:prSet/>
      <dgm:spPr/>
      <dgm:t>
        <a:bodyPr/>
        <a:lstStyle/>
        <a:p>
          <a:endParaRPr lang="en-US"/>
        </a:p>
      </dgm:t>
    </dgm:pt>
    <dgm:pt modelId="{7A7778A8-73BC-4267-90B7-2FCAF06D45DB}" type="sibTrans" cxnId="{D171E65F-8C8B-4692-B46B-788264E5EFDB}">
      <dgm:prSet/>
      <dgm:spPr/>
      <dgm:t>
        <a:bodyPr/>
        <a:lstStyle/>
        <a:p>
          <a:endParaRPr lang="en-US"/>
        </a:p>
      </dgm:t>
    </dgm:pt>
    <dgm:pt modelId="{36CE928B-B1EE-4775-8489-37A2ABD3CC24}">
      <dgm:prSet phldrT="[Text]"/>
      <dgm:spPr/>
      <dgm:t>
        <a:bodyPr/>
        <a:lstStyle/>
        <a:p>
          <a:r>
            <a:rPr lang="en-US" dirty="0"/>
            <a:t>Center for Cancer Training</a:t>
          </a:r>
        </a:p>
      </dgm:t>
    </dgm:pt>
    <dgm:pt modelId="{620BB8B3-2F05-4363-BC0A-0F64687FF326}" type="parTrans" cxnId="{827BC2B3-BD43-48C3-A779-014E3895BA28}">
      <dgm:prSet/>
      <dgm:spPr/>
      <dgm:t>
        <a:bodyPr/>
        <a:lstStyle/>
        <a:p>
          <a:endParaRPr lang="en-US"/>
        </a:p>
      </dgm:t>
    </dgm:pt>
    <dgm:pt modelId="{FFBA3CE4-0994-4092-99EA-3108E71BE5F1}" type="sibTrans" cxnId="{827BC2B3-BD43-48C3-A779-014E3895BA28}">
      <dgm:prSet/>
      <dgm:spPr/>
      <dgm:t>
        <a:bodyPr/>
        <a:lstStyle/>
        <a:p>
          <a:endParaRPr lang="en-US"/>
        </a:p>
      </dgm:t>
    </dgm:pt>
    <dgm:pt modelId="{3DD9C494-C483-4F84-BC41-484B56D4476E}">
      <dgm:prSet phldrT="[Text]"/>
      <dgm:spPr/>
      <dgm:t>
        <a:bodyPr/>
        <a:lstStyle/>
        <a:p>
          <a:r>
            <a:rPr lang="en-US" dirty="0"/>
            <a:t>Center for Global Health</a:t>
          </a:r>
        </a:p>
      </dgm:t>
    </dgm:pt>
    <dgm:pt modelId="{CF91FBC5-728D-48BD-A62A-9A94A4CFB665}" type="parTrans" cxnId="{ECB42BC4-F56E-459B-ADC3-4477CA207C31}">
      <dgm:prSet/>
      <dgm:spPr/>
      <dgm:t>
        <a:bodyPr/>
        <a:lstStyle/>
        <a:p>
          <a:endParaRPr lang="en-US"/>
        </a:p>
      </dgm:t>
    </dgm:pt>
    <dgm:pt modelId="{454BD367-6369-409C-BF21-F0DEC3E28A7A}" type="sibTrans" cxnId="{ECB42BC4-F56E-459B-ADC3-4477CA207C31}">
      <dgm:prSet/>
      <dgm:spPr/>
      <dgm:t>
        <a:bodyPr/>
        <a:lstStyle/>
        <a:p>
          <a:endParaRPr lang="en-US"/>
        </a:p>
      </dgm:t>
    </dgm:pt>
    <dgm:pt modelId="{CE015BE8-840A-4E9B-B7BC-A49AEDED17CA}">
      <dgm:prSet phldrT="[Text]"/>
      <dgm:spPr/>
      <dgm:t>
        <a:bodyPr/>
        <a:lstStyle/>
        <a:p>
          <a:r>
            <a:rPr lang="en-US" dirty="0"/>
            <a:t>Center to Reduce Cancer Health Disparities</a:t>
          </a:r>
        </a:p>
      </dgm:t>
    </dgm:pt>
    <dgm:pt modelId="{FE481566-9E9A-48CC-BCEB-131B3FCAA3A7}" type="parTrans" cxnId="{959F9083-688B-4A5B-8060-261EC6EBB64D}">
      <dgm:prSet/>
      <dgm:spPr/>
      <dgm:t>
        <a:bodyPr/>
        <a:lstStyle/>
        <a:p>
          <a:endParaRPr lang="en-US"/>
        </a:p>
      </dgm:t>
    </dgm:pt>
    <dgm:pt modelId="{F8528CFD-D2B3-43C2-AE22-A9D9BD25B044}" type="sibTrans" cxnId="{959F9083-688B-4A5B-8060-261EC6EBB64D}">
      <dgm:prSet/>
      <dgm:spPr/>
      <dgm:t>
        <a:bodyPr/>
        <a:lstStyle/>
        <a:p>
          <a:endParaRPr lang="en-US"/>
        </a:p>
      </dgm:t>
    </dgm:pt>
    <dgm:pt modelId="{05F59E79-43C4-4199-A9F7-24D641C38E58}">
      <dgm:prSet phldrT="[Text]"/>
      <dgm:spPr/>
      <dgm:t>
        <a:bodyPr/>
        <a:lstStyle/>
        <a:p>
          <a:r>
            <a:rPr lang="en-US" dirty="0"/>
            <a:t>Behavioral Research Program</a:t>
          </a:r>
        </a:p>
      </dgm:t>
    </dgm:pt>
    <dgm:pt modelId="{9B007402-D7CF-41E9-BDAF-F35A58174943}" type="parTrans" cxnId="{01D342D7-6787-4C09-BF5E-205C5D984FA6}">
      <dgm:prSet/>
      <dgm:spPr/>
      <dgm:t>
        <a:bodyPr/>
        <a:lstStyle/>
        <a:p>
          <a:endParaRPr lang="en-US"/>
        </a:p>
      </dgm:t>
    </dgm:pt>
    <dgm:pt modelId="{CC3CDED1-3BD3-4B28-B096-A271BEBDF0D8}" type="sibTrans" cxnId="{01D342D7-6787-4C09-BF5E-205C5D984FA6}">
      <dgm:prSet/>
      <dgm:spPr/>
      <dgm:t>
        <a:bodyPr/>
        <a:lstStyle/>
        <a:p>
          <a:endParaRPr lang="en-US"/>
        </a:p>
      </dgm:t>
    </dgm:pt>
    <dgm:pt modelId="{F701C82D-BEDC-41DA-B51F-EB8757E139B9}">
      <dgm:prSet phldrT="[Text]"/>
      <dgm:spPr/>
      <dgm:t>
        <a:bodyPr/>
        <a:lstStyle/>
        <a:p>
          <a:r>
            <a:rPr lang="en-US" dirty="0"/>
            <a:t>Epidemiology and Genomics Research Program</a:t>
          </a:r>
        </a:p>
      </dgm:t>
    </dgm:pt>
    <dgm:pt modelId="{2F70B793-E566-4125-8B5B-057CA594F271}" type="parTrans" cxnId="{02E837FE-246B-4B47-901D-382F344114E4}">
      <dgm:prSet/>
      <dgm:spPr/>
      <dgm:t>
        <a:bodyPr/>
        <a:lstStyle/>
        <a:p>
          <a:endParaRPr lang="en-US"/>
        </a:p>
      </dgm:t>
    </dgm:pt>
    <dgm:pt modelId="{63EBEF45-0526-411B-931A-0949D8D5ED22}" type="sibTrans" cxnId="{02E837FE-246B-4B47-901D-382F344114E4}">
      <dgm:prSet/>
      <dgm:spPr/>
      <dgm:t>
        <a:bodyPr/>
        <a:lstStyle/>
        <a:p>
          <a:endParaRPr lang="en-US"/>
        </a:p>
      </dgm:t>
    </dgm:pt>
    <dgm:pt modelId="{801C1551-0A07-4AA9-BB16-E5E540A767FE}">
      <dgm:prSet phldrT="[Text]"/>
      <dgm:spPr/>
      <dgm:t>
        <a:bodyPr/>
        <a:lstStyle/>
        <a:p>
          <a:r>
            <a:rPr lang="en-US" dirty="0"/>
            <a:t>Healthcare Delivery Research Program</a:t>
          </a:r>
        </a:p>
      </dgm:t>
    </dgm:pt>
    <dgm:pt modelId="{0234473D-D2EA-46D0-AC5E-24A561D69824}" type="parTrans" cxnId="{8CBF4988-51E4-4EA7-B6EF-DFCD694D48C0}">
      <dgm:prSet/>
      <dgm:spPr/>
      <dgm:t>
        <a:bodyPr/>
        <a:lstStyle/>
        <a:p>
          <a:endParaRPr lang="en-US"/>
        </a:p>
      </dgm:t>
    </dgm:pt>
    <dgm:pt modelId="{F1E61E72-E384-498E-9BCD-22715C10F149}" type="sibTrans" cxnId="{8CBF4988-51E4-4EA7-B6EF-DFCD694D48C0}">
      <dgm:prSet/>
      <dgm:spPr/>
      <dgm:t>
        <a:bodyPr/>
        <a:lstStyle/>
        <a:p>
          <a:endParaRPr lang="en-US"/>
        </a:p>
      </dgm:t>
    </dgm:pt>
    <dgm:pt modelId="{34607930-7D10-4BE1-8001-13CBD47F1116}">
      <dgm:prSet phldrT="[Text]"/>
      <dgm:spPr/>
      <dgm:t>
        <a:bodyPr/>
        <a:lstStyle/>
        <a:p>
          <a:r>
            <a:rPr lang="en-US" dirty="0"/>
            <a:t>Surveillance Research Program</a:t>
          </a:r>
        </a:p>
      </dgm:t>
    </dgm:pt>
    <dgm:pt modelId="{6D77BE35-3990-4F10-A24C-8DAD5CF7FEBD}" type="parTrans" cxnId="{4F12487A-66DA-4E99-8FA0-495B94BDC31E}">
      <dgm:prSet/>
      <dgm:spPr/>
      <dgm:t>
        <a:bodyPr/>
        <a:lstStyle/>
        <a:p>
          <a:endParaRPr lang="en-US"/>
        </a:p>
      </dgm:t>
    </dgm:pt>
    <dgm:pt modelId="{82E4504E-1103-4115-9EEC-241067F11292}" type="sibTrans" cxnId="{4F12487A-66DA-4E99-8FA0-495B94BDC31E}">
      <dgm:prSet/>
      <dgm:spPr/>
      <dgm:t>
        <a:bodyPr/>
        <a:lstStyle/>
        <a:p>
          <a:endParaRPr lang="en-US"/>
        </a:p>
      </dgm:t>
    </dgm:pt>
    <dgm:pt modelId="{150ECF3C-EB87-4064-83D2-C8A86DE61D7B}">
      <dgm:prSet phldrT="[Text]"/>
      <dgm:spPr>
        <a:noFill/>
      </dgm:spPr>
      <dgm:t>
        <a:bodyPr/>
        <a:lstStyle/>
        <a:p>
          <a:r>
            <a:rPr lang="en-US" dirty="0"/>
            <a:t>NCI</a:t>
          </a:r>
        </a:p>
      </dgm:t>
    </dgm:pt>
    <dgm:pt modelId="{29E51AD6-AC0A-4A64-860D-AB5FE4FF615D}" type="sibTrans" cxnId="{0DCBA080-20D1-4FC1-A725-385A866FD533}">
      <dgm:prSet/>
      <dgm:spPr/>
      <dgm:t>
        <a:bodyPr/>
        <a:lstStyle/>
        <a:p>
          <a:endParaRPr lang="en-US"/>
        </a:p>
      </dgm:t>
    </dgm:pt>
    <dgm:pt modelId="{F5F0893A-5044-4957-92AA-DF395B3ACF93}" type="parTrans" cxnId="{0DCBA080-20D1-4FC1-A725-385A866FD533}">
      <dgm:prSet/>
      <dgm:spPr/>
      <dgm:t>
        <a:bodyPr/>
        <a:lstStyle/>
        <a:p>
          <a:endParaRPr lang="en-US"/>
        </a:p>
      </dgm:t>
    </dgm:pt>
    <dgm:pt modelId="{E8EA29EB-778A-46F7-8C61-6215624575DF}">
      <dgm:prSet phldrT="[Text]"/>
      <dgm:spPr/>
      <dgm:t>
        <a:bodyPr/>
        <a:lstStyle/>
        <a:p>
          <a:r>
            <a:rPr lang="en-US" dirty="0"/>
            <a:t>Office of HIV and AIDS Management</a:t>
          </a:r>
        </a:p>
      </dgm:t>
    </dgm:pt>
    <dgm:pt modelId="{C9B5FAA5-AEAF-40A6-8095-28C02AABC8E2}" type="parTrans" cxnId="{41E8F3FA-9AB4-4A45-8C17-2C993773B80E}">
      <dgm:prSet/>
      <dgm:spPr/>
      <dgm:t>
        <a:bodyPr/>
        <a:lstStyle/>
        <a:p>
          <a:endParaRPr lang="en-US"/>
        </a:p>
      </dgm:t>
    </dgm:pt>
    <dgm:pt modelId="{8DEDFC7F-2E09-4F17-B5CD-BFE52084484D}" type="sibTrans" cxnId="{41E8F3FA-9AB4-4A45-8C17-2C993773B80E}">
      <dgm:prSet/>
      <dgm:spPr/>
      <dgm:t>
        <a:bodyPr/>
        <a:lstStyle/>
        <a:p>
          <a:endParaRPr lang="en-US"/>
        </a:p>
      </dgm:t>
    </dgm:pt>
    <dgm:pt modelId="{7D166DC0-B322-479D-8053-131A04C25015}">
      <dgm:prSet phldrT="[Text]"/>
      <dgm:spPr/>
      <dgm:t>
        <a:bodyPr/>
        <a:lstStyle/>
        <a:p>
          <a:r>
            <a:rPr lang="en-US" dirty="0"/>
            <a:t>Office of the Director</a:t>
          </a:r>
        </a:p>
      </dgm:t>
    </dgm:pt>
    <dgm:pt modelId="{DAE85D00-3B44-46B8-840F-B06CC840885D}" type="parTrans" cxnId="{C281BD58-9EB2-476B-B13E-86BA977D1EE7}">
      <dgm:prSet/>
      <dgm:spPr/>
      <dgm:t>
        <a:bodyPr/>
        <a:lstStyle/>
        <a:p>
          <a:endParaRPr lang="en-US"/>
        </a:p>
      </dgm:t>
    </dgm:pt>
    <dgm:pt modelId="{A672D50C-A730-4A3A-8C40-3CE75ADE2B09}" type="sibTrans" cxnId="{C281BD58-9EB2-476B-B13E-86BA977D1EE7}">
      <dgm:prSet/>
      <dgm:spPr/>
      <dgm:t>
        <a:bodyPr/>
        <a:lstStyle/>
        <a:p>
          <a:endParaRPr lang="en-US"/>
        </a:p>
      </dgm:t>
    </dgm:pt>
    <dgm:pt modelId="{4CADA882-3E4B-48A7-8292-49F5F0B6D155}" type="pres">
      <dgm:prSet presAssocID="{5D367F15-E77D-45BA-9B63-433E8FE52D7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D677DFE-CDA8-4E29-AE9C-50B4193B1DAF}" type="pres">
      <dgm:prSet presAssocID="{150ECF3C-EB87-4064-83D2-C8A86DE61D7B}" presName="hierRoot1" presStyleCnt="0">
        <dgm:presLayoutVars>
          <dgm:hierBranch val="init"/>
        </dgm:presLayoutVars>
      </dgm:prSet>
      <dgm:spPr/>
    </dgm:pt>
    <dgm:pt modelId="{DD09A7F5-67A9-42AF-A449-FBC8B1671C84}" type="pres">
      <dgm:prSet presAssocID="{150ECF3C-EB87-4064-83D2-C8A86DE61D7B}" presName="rootComposite1" presStyleCnt="0"/>
      <dgm:spPr/>
    </dgm:pt>
    <dgm:pt modelId="{D33B00E4-DCAD-4CB4-BAE5-B594D56C05BF}" type="pres">
      <dgm:prSet presAssocID="{150ECF3C-EB87-4064-83D2-C8A86DE61D7B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59D317-E1FE-4CD5-B89C-E878AB8E7353}" type="pres">
      <dgm:prSet presAssocID="{150ECF3C-EB87-4064-83D2-C8A86DE61D7B}" presName="rootConnector1" presStyleLbl="node1" presStyleIdx="0" presStyleCnt="0"/>
      <dgm:spPr/>
      <dgm:t>
        <a:bodyPr/>
        <a:lstStyle/>
        <a:p>
          <a:endParaRPr lang="en-US"/>
        </a:p>
      </dgm:t>
    </dgm:pt>
    <dgm:pt modelId="{DFC5958B-F46D-4FB9-9A72-9F24D77BA6A5}" type="pres">
      <dgm:prSet presAssocID="{150ECF3C-EB87-4064-83D2-C8A86DE61D7B}" presName="hierChild2" presStyleCnt="0"/>
      <dgm:spPr/>
    </dgm:pt>
    <dgm:pt modelId="{88F079C4-B317-4702-BE72-9982D2E558C4}" type="pres">
      <dgm:prSet presAssocID="{8EC9AFE1-225D-40D1-A00F-3E42C494CF70}" presName="Name37" presStyleLbl="parChTrans1D2" presStyleIdx="0" presStyleCnt="5"/>
      <dgm:spPr/>
      <dgm:t>
        <a:bodyPr/>
        <a:lstStyle/>
        <a:p>
          <a:endParaRPr lang="en-US"/>
        </a:p>
      </dgm:t>
    </dgm:pt>
    <dgm:pt modelId="{3DB6B7A6-B282-4F78-B225-422F7A0DA32F}" type="pres">
      <dgm:prSet presAssocID="{B9CE3084-3032-4E5A-B813-362E38B22E30}" presName="hierRoot2" presStyleCnt="0">
        <dgm:presLayoutVars>
          <dgm:hierBranch val="init"/>
        </dgm:presLayoutVars>
      </dgm:prSet>
      <dgm:spPr/>
    </dgm:pt>
    <dgm:pt modelId="{B6B7E5E5-D8D9-462B-998D-74E05F2D3F7E}" type="pres">
      <dgm:prSet presAssocID="{B9CE3084-3032-4E5A-B813-362E38B22E30}" presName="rootComposite" presStyleCnt="0"/>
      <dgm:spPr/>
    </dgm:pt>
    <dgm:pt modelId="{6B647724-3110-41FE-A185-91EB252B2530}" type="pres">
      <dgm:prSet presAssocID="{B9CE3084-3032-4E5A-B813-362E38B22E30}" presName="rootText" presStyleLbl="node2" presStyleIdx="0" presStyleCnt="5" custScaleX="203815" custScaleY="2351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F0ECB21-3E21-49E9-947A-447F3AC83177}" type="pres">
      <dgm:prSet presAssocID="{B9CE3084-3032-4E5A-B813-362E38B22E30}" presName="rootConnector" presStyleLbl="node2" presStyleIdx="0" presStyleCnt="5"/>
      <dgm:spPr/>
      <dgm:t>
        <a:bodyPr/>
        <a:lstStyle/>
        <a:p>
          <a:endParaRPr lang="en-US"/>
        </a:p>
      </dgm:t>
    </dgm:pt>
    <dgm:pt modelId="{0671E4E8-A966-4AEB-9262-D55BD8168FD0}" type="pres">
      <dgm:prSet presAssocID="{B9CE3084-3032-4E5A-B813-362E38B22E30}" presName="hierChild4" presStyleCnt="0"/>
      <dgm:spPr/>
    </dgm:pt>
    <dgm:pt modelId="{C726B63E-F500-4E98-8B1B-CA94DA9947C8}" type="pres">
      <dgm:prSet presAssocID="{9B007402-D7CF-41E9-BDAF-F35A58174943}" presName="Name37" presStyleLbl="parChTrans1D3" presStyleIdx="0" presStyleCnt="9"/>
      <dgm:spPr/>
      <dgm:t>
        <a:bodyPr/>
        <a:lstStyle/>
        <a:p>
          <a:endParaRPr lang="en-US"/>
        </a:p>
      </dgm:t>
    </dgm:pt>
    <dgm:pt modelId="{B2F5363E-2016-46C1-B580-53974039E4D9}" type="pres">
      <dgm:prSet presAssocID="{05F59E79-43C4-4199-A9F7-24D641C38E58}" presName="hierRoot2" presStyleCnt="0">
        <dgm:presLayoutVars>
          <dgm:hierBranch val="init"/>
        </dgm:presLayoutVars>
      </dgm:prSet>
      <dgm:spPr/>
    </dgm:pt>
    <dgm:pt modelId="{A3349161-2101-46A9-9913-5287FDE02D43}" type="pres">
      <dgm:prSet presAssocID="{05F59E79-43C4-4199-A9F7-24D641C38E58}" presName="rootComposite" presStyleCnt="0"/>
      <dgm:spPr/>
    </dgm:pt>
    <dgm:pt modelId="{A23AAB28-0D6C-4913-B26D-E4849607E838}" type="pres">
      <dgm:prSet presAssocID="{05F59E79-43C4-4199-A9F7-24D641C38E58}" presName="rootText" presStyleLbl="node3" presStyleIdx="0" presStyleCnt="9" custScaleX="298139" custScaleY="1403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BF13385-4C85-438C-8AF5-8A3521A72548}" type="pres">
      <dgm:prSet presAssocID="{05F59E79-43C4-4199-A9F7-24D641C38E58}" presName="rootConnector" presStyleLbl="node3" presStyleIdx="0" presStyleCnt="9"/>
      <dgm:spPr/>
      <dgm:t>
        <a:bodyPr/>
        <a:lstStyle/>
        <a:p>
          <a:endParaRPr lang="en-US"/>
        </a:p>
      </dgm:t>
    </dgm:pt>
    <dgm:pt modelId="{9708DB36-5AC1-421B-B2B0-D7461C4F63D3}" type="pres">
      <dgm:prSet presAssocID="{05F59E79-43C4-4199-A9F7-24D641C38E58}" presName="hierChild4" presStyleCnt="0"/>
      <dgm:spPr/>
    </dgm:pt>
    <dgm:pt modelId="{80DE1C93-77AD-42B4-AD4C-AE0A24090BBD}" type="pres">
      <dgm:prSet presAssocID="{05F59E79-43C4-4199-A9F7-24D641C38E58}" presName="hierChild5" presStyleCnt="0"/>
      <dgm:spPr/>
    </dgm:pt>
    <dgm:pt modelId="{40965C6B-1CF2-432B-BBDA-AD220D397E3B}" type="pres">
      <dgm:prSet presAssocID="{2F70B793-E566-4125-8B5B-057CA594F271}" presName="Name37" presStyleLbl="parChTrans1D3" presStyleIdx="1" presStyleCnt="9"/>
      <dgm:spPr/>
      <dgm:t>
        <a:bodyPr/>
        <a:lstStyle/>
        <a:p>
          <a:endParaRPr lang="en-US"/>
        </a:p>
      </dgm:t>
    </dgm:pt>
    <dgm:pt modelId="{0A650062-54D7-480D-BD7F-E2C306B26244}" type="pres">
      <dgm:prSet presAssocID="{F701C82D-BEDC-41DA-B51F-EB8757E139B9}" presName="hierRoot2" presStyleCnt="0">
        <dgm:presLayoutVars>
          <dgm:hierBranch val="init"/>
        </dgm:presLayoutVars>
      </dgm:prSet>
      <dgm:spPr/>
    </dgm:pt>
    <dgm:pt modelId="{4A3E7253-03EE-4ADF-91AD-084852DCDBDE}" type="pres">
      <dgm:prSet presAssocID="{F701C82D-BEDC-41DA-B51F-EB8757E139B9}" presName="rootComposite" presStyleCnt="0"/>
      <dgm:spPr/>
    </dgm:pt>
    <dgm:pt modelId="{6983151A-AADA-486B-B975-C4359B743C77}" type="pres">
      <dgm:prSet presAssocID="{F701C82D-BEDC-41DA-B51F-EB8757E139B9}" presName="rootText" presStyleLbl="node3" presStyleIdx="1" presStyleCnt="9" custScaleX="290612" custScaleY="11596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18B7D3-839D-4E56-8AF4-598559D4821D}" type="pres">
      <dgm:prSet presAssocID="{F701C82D-BEDC-41DA-B51F-EB8757E139B9}" presName="rootConnector" presStyleLbl="node3" presStyleIdx="1" presStyleCnt="9"/>
      <dgm:spPr/>
      <dgm:t>
        <a:bodyPr/>
        <a:lstStyle/>
        <a:p>
          <a:endParaRPr lang="en-US"/>
        </a:p>
      </dgm:t>
    </dgm:pt>
    <dgm:pt modelId="{60B1CDB5-BB6D-4751-8272-30E6B4A3D3BF}" type="pres">
      <dgm:prSet presAssocID="{F701C82D-BEDC-41DA-B51F-EB8757E139B9}" presName="hierChild4" presStyleCnt="0"/>
      <dgm:spPr/>
    </dgm:pt>
    <dgm:pt modelId="{51E31169-E410-48CD-B09D-80FB0A140840}" type="pres">
      <dgm:prSet presAssocID="{F701C82D-BEDC-41DA-B51F-EB8757E139B9}" presName="hierChild5" presStyleCnt="0"/>
      <dgm:spPr/>
    </dgm:pt>
    <dgm:pt modelId="{E41C02ED-4C09-4754-8C0E-3E5C898AB4C7}" type="pres">
      <dgm:prSet presAssocID="{0234473D-D2EA-46D0-AC5E-24A561D69824}" presName="Name37" presStyleLbl="parChTrans1D3" presStyleIdx="2" presStyleCnt="9"/>
      <dgm:spPr/>
      <dgm:t>
        <a:bodyPr/>
        <a:lstStyle/>
        <a:p>
          <a:endParaRPr lang="en-US"/>
        </a:p>
      </dgm:t>
    </dgm:pt>
    <dgm:pt modelId="{38F7683E-454A-46CA-9C90-1B8D42A60B5C}" type="pres">
      <dgm:prSet presAssocID="{801C1551-0A07-4AA9-BB16-E5E540A767FE}" presName="hierRoot2" presStyleCnt="0">
        <dgm:presLayoutVars>
          <dgm:hierBranch val="init"/>
        </dgm:presLayoutVars>
      </dgm:prSet>
      <dgm:spPr/>
    </dgm:pt>
    <dgm:pt modelId="{04BDF3F5-7C9F-4B62-AA6D-252086ACC3BE}" type="pres">
      <dgm:prSet presAssocID="{801C1551-0A07-4AA9-BB16-E5E540A767FE}" presName="rootComposite" presStyleCnt="0"/>
      <dgm:spPr/>
    </dgm:pt>
    <dgm:pt modelId="{8D5ECAC2-3591-4C2C-989A-E664BB432D5B}" type="pres">
      <dgm:prSet presAssocID="{801C1551-0A07-4AA9-BB16-E5E540A767FE}" presName="rootText" presStyleLbl="node3" presStyleIdx="2" presStyleCnt="9" custScaleX="291612" custScaleY="1246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1A6313-98A1-41F4-8A26-C00CB4B9CB2A}" type="pres">
      <dgm:prSet presAssocID="{801C1551-0A07-4AA9-BB16-E5E540A767FE}" presName="rootConnector" presStyleLbl="node3" presStyleIdx="2" presStyleCnt="9"/>
      <dgm:spPr/>
      <dgm:t>
        <a:bodyPr/>
        <a:lstStyle/>
        <a:p>
          <a:endParaRPr lang="en-US"/>
        </a:p>
      </dgm:t>
    </dgm:pt>
    <dgm:pt modelId="{727D9613-E3A4-4F9D-8D41-7EDA2C6D2B2C}" type="pres">
      <dgm:prSet presAssocID="{801C1551-0A07-4AA9-BB16-E5E540A767FE}" presName="hierChild4" presStyleCnt="0"/>
      <dgm:spPr/>
    </dgm:pt>
    <dgm:pt modelId="{51847FFF-A854-4D02-8955-0D44B7804CDD}" type="pres">
      <dgm:prSet presAssocID="{801C1551-0A07-4AA9-BB16-E5E540A767FE}" presName="hierChild5" presStyleCnt="0"/>
      <dgm:spPr/>
    </dgm:pt>
    <dgm:pt modelId="{AEDD4F99-E012-4AAF-81D2-CE9C06E2EFAA}" type="pres">
      <dgm:prSet presAssocID="{6D77BE35-3990-4F10-A24C-8DAD5CF7FEBD}" presName="Name37" presStyleLbl="parChTrans1D3" presStyleIdx="3" presStyleCnt="9"/>
      <dgm:spPr/>
      <dgm:t>
        <a:bodyPr/>
        <a:lstStyle/>
        <a:p>
          <a:endParaRPr lang="en-US"/>
        </a:p>
      </dgm:t>
    </dgm:pt>
    <dgm:pt modelId="{F20B6FA5-3ED7-43DA-8852-CC0160B4D1D8}" type="pres">
      <dgm:prSet presAssocID="{34607930-7D10-4BE1-8001-13CBD47F1116}" presName="hierRoot2" presStyleCnt="0">
        <dgm:presLayoutVars>
          <dgm:hierBranch val="init"/>
        </dgm:presLayoutVars>
      </dgm:prSet>
      <dgm:spPr/>
    </dgm:pt>
    <dgm:pt modelId="{B2296702-88EF-4DC1-BBBE-AD1EC922C337}" type="pres">
      <dgm:prSet presAssocID="{34607930-7D10-4BE1-8001-13CBD47F1116}" presName="rootComposite" presStyleCnt="0"/>
      <dgm:spPr/>
    </dgm:pt>
    <dgm:pt modelId="{FBBB04CD-9FA1-4501-A165-6E6EA056E81D}" type="pres">
      <dgm:prSet presAssocID="{34607930-7D10-4BE1-8001-13CBD47F1116}" presName="rootText" presStyleLbl="node3" presStyleIdx="3" presStyleCnt="9" custScaleX="287592" custScaleY="12667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3C9C73-9E33-466C-9CE7-4CFBA8B4EA92}" type="pres">
      <dgm:prSet presAssocID="{34607930-7D10-4BE1-8001-13CBD47F1116}" presName="rootConnector" presStyleLbl="node3" presStyleIdx="3" presStyleCnt="9"/>
      <dgm:spPr/>
      <dgm:t>
        <a:bodyPr/>
        <a:lstStyle/>
        <a:p>
          <a:endParaRPr lang="en-US"/>
        </a:p>
      </dgm:t>
    </dgm:pt>
    <dgm:pt modelId="{7B6418F4-2BAE-489A-8014-C416EF572BE1}" type="pres">
      <dgm:prSet presAssocID="{34607930-7D10-4BE1-8001-13CBD47F1116}" presName="hierChild4" presStyleCnt="0"/>
      <dgm:spPr/>
    </dgm:pt>
    <dgm:pt modelId="{C3A6D715-7098-4483-A71C-8B19A2CC6E09}" type="pres">
      <dgm:prSet presAssocID="{34607930-7D10-4BE1-8001-13CBD47F1116}" presName="hierChild5" presStyleCnt="0"/>
      <dgm:spPr/>
    </dgm:pt>
    <dgm:pt modelId="{0C3ACF34-869F-46C6-8D79-EE728824C050}" type="pres">
      <dgm:prSet presAssocID="{DAE85D00-3B44-46B8-840F-B06CC840885D}" presName="Name37" presStyleLbl="parChTrans1D3" presStyleIdx="4" presStyleCnt="9"/>
      <dgm:spPr/>
      <dgm:t>
        <a:bodyPr/>
        <a:lstStyle/>
        <a:p>
          <a:endParaRPr lang="en-US"/>
        </a:p>
      </dgm:t>
    </dgm:pt>
    <dgm:pt modelId="{8C9D6347-0423-40F7-ACE3-0591C60F8C58}" type="pres">
      <dgm:prSet presAssocID="{7D166DC0-B322-479D-8053-131A04C25015}" presName="hierRoot2" presStyleCnt="0">
        <dgm:presLayoutVars>
          <dgm:hierBranch val="init"/>
        </dgm:presLayoutVars>
      </dgm:prSet>
      <dgm:spPr/>
    </dgm:pt>
    <dgm:pt modelId="{9A054C56-8F56-45C4-8272-DF2C73FA1500}" type="pres">
      <dgm:prSet presAssocID="{7D166DC0-B322-479D-8053-131A04C25015}" presName="rootComposite" presStyleCnt="0"/>
      <dgm:spPr/>
    </dgm:pt>
    <dgm:pt modelId="{F1C22977-58DA-4C4E-B613-7981A27F27C9}" type="pres">
      <dgm:prSet presAssocID="{7D166DC0-B322-479D-8053-131A04C25015}" presName="rootText" presStyleLbl="node3" presStyleIdx="4" presStyleCnt="9" custScaleX="284577" custScaleY="10064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9F003AF-7A51-41E6-9CAA-1E7CD1443DDB}" type="pres">
      <dgm:prSet presAssocID="{7D166DC0-B322-479D-8053-131A04C25015}" presName="rootConnector" presStyleLbl="node3" presStyleIdx="4" presStyleCnt="9"/>
      <dgm:spPr/>
      <dgm:t>
        <a:bodyPr/>
        <a:lstStyle/>
        <a:p>
          <a:endParaRPr lang="en-US"/>
        </a:p>
      </dgm:t>
    </dgm:pt>
    <dgm:pt modelId="{6303BF0B-315F-4443-A36B-89D82471FCED}" type="pres">
      <dgm:prSet presAssocID="{7D166DC0-B322-479D-8053-131A04C25015}" presName="hierChild4" presStyleCnt="0"/>
      <dgm:spPr/>
    </dgm:pt>
    <dgm:pt modelId="{296784FD-7676-448D-98B6-369BAB95B5ED}" type="pres">
      <dgm:prSet presAssocID="{7D166DC0-B322-479D-8053-131A04C25015}" presName="hierChild5" presStyleCnt="0"/>
      <dgm:spPr/>
    </dgm:pt>
    <dgm:pt modelId="{613AB0C4-62B5-4484-8DC2-CF25FB484929}" type="pres">
      <dgm:prSet presAssocID="{B9CE3084-3032-4E5A-B813-362E38B22E30}" presName="hierChild5" presStyleCnt="0"/>
      <dgm:spPr/>
    </dgm:pt>
    <dgm:pt modelId="{8B55C186-E23B-4B61-8FE7-20AD59FEDDEC}" type="pres">
      <dgm:prSet presAssocID="{B79D0F42-E8E7-4A2B-8E82-FA3278A7AC6C}" presName="Name37" presStyleLbl="parChTrans1D2" presStyleIdx="1" presStyleCnt="5"/>
      <dgm:spPr/>
      <dgm:t>
        <a:bodyPr/>
        <a:lstStyle/>
        <a:p>
          <a:endParaRPr lang="en-US"/>
        </a:p>
      </dgm:t>
    </dgm:pt>
    <dgm:pt modelId="{0439E132-E75E-4BE1-A7E6-0B75339F3BDB}" type="pres">
      <dgm:prSet presAssocID="{851AF5B4-98AB-4E0E-AFE1-9CB36265AEBD}" presName="hierRoot2" presStyleCnt="0">
        <dgm:presLayoutVars>
          <dgm:hierBranch val="init"/>
        </dgm:presLayoutVars>
      </dgm:prSet>
      <dgm:spPr/>
    </dgm:pt>
    <dgm:pt modelId="{385F9844-480A-45F2-A9D7-1518085A0FC4}" type="pres">
      <dgm:prSet presAssocID="{851AF5B4-98AB-4E0E-AFE1-9CB36265AEBD}" presName="rootComposite" presStyleCnt="0"/>
      <dgm:spPr/>
    </dgm:pt>
    <dgm:pt modelId="{2AA01D5C-D7CA-418F-A5C4-EF7517978DFB}" type="pres">
      <dgm:prSet presAssocID="{851AF5B4-98AB-4E0E-AFE1-9CB36265AEBD}" presName="rootText" presStyleLbl="node2" presStyleIdx="1" presStyleCnt="5" custScaleX="152230" custScaleY="2038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ABBC6E-F84A-462D-9E5C-D01EEB0C29C6}" type="pres">
      <dgm:prSet presAssocID="{851AF5B4-98AB-4E0E-AFE1-9CB36265AEBD}" presName="rootConnector" presStyleLbl="node2" presStyleIdx="1" presStyleCnt="5"/>
      <dgm:spPr/>
      <dgm:t>
        <a:bodyPr/>
        <a:lstStyle/>
        <a:p>
          <a:endParaRPr lang="en-US"/>
        </a:p>
      </dgm:t>
    </dgm:pt>
    <dgm:pt modelId="{23E0FD0F-8B7A-4053-8909-5EE101B4F3BA}" type="pres">
      <dgm:prSet presAssocID="{851AF5B4-98AB-4E0E-AFE1-9CB36265AEBD}" presName="hierChild4" presStyleCnt="0"/>
      <dgm:spPr/>
    </dgm:pt>
    <dgm:pt modelId="{FABB2A4F-B59E-4024-A95D-5577EE0FAAB9}" type="pres">
      <dgm:prSet presAssocID="{851AF5B4-98AB-4E0E-AFE1-9CB36265AEBD}" presName="hierChild5" presStyleCnt="0"/>
      <dgm:spPr/>
    </dgm:pt>
    <dgm:pt modelId="{B9799F7C-2EEC-4F0D-A34A-AE2C93332391}" type="pres">
      <dgm:prSet presAssocID="{27527045-CA1C-48FC-8A66-B8FA4C63AC37}" presName="Name37" presStyleLbl="parChTrans1D2" presStyleIdx="2" presStyleCnt="5"/>
      <dgm:spPr/>
      <dgm:t>
        <a:bodyPr/>
        <a:lstStyle/>
        <a:p>
          <a:endParaRPr lang="en-US"/>
        </a:p>
      </dgm:t>
    </dgm:pt>
    <dgm:pt modelId="{BFC53003-5681-4D16-8623-140EA0402C6B}" type="pres">
      <dgm:prSet presAssocID="{6910BCF6-4047-4848-9D8A-80462B2B94BF}" presName="hierRoot2" presStyleCnt="0">
        <dgm:presLayoutVars>
          <dgm:hierBranch val="init"/>
        </dgm:presLayoutVars>
      </dgm:prSet>
      <dgm:spPr/>
    </dgm:pt>
    <dgm:pt modelId="{56AA1BF1-572A-4C85-BACB-7DB61D012263}" type="pres">
      <dgm:prSet presAssocID="{6910BCF6-4047-4848-9D8A-80462B2B94BF}" presName="rootComposite" presStyleCnt="0"/>
      <dgm:spPr/>
    </dgm:pt>
    <dgm:pt modelId="{1B2D5274-CD5C-40E9-B6DC-DFFE78A79053}" type="pres">
      <dgm:prSet presAssocID="{6910BCF6-4047-4848-9D8A-80462B2B94BF}" presName="rootText" presStyleLbl="node2" presStyleIdx="2" presStyleCnt="5" custScaleX="127317" custScaleY="2416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06C72CB-F1A2-4987-A777-1BDDB38D5D56}" type="pres">
      <dgm:prSet presAssocID="{6910BCF6-4047-4848-9D8A-80462B2B94BF}" presName="rootConnector" presStyleLbl="node2" presStyleIdx="2" presStyleCnt="5"/>
      <dgm:spPr/>
      <dgm:t>
        <a:bodyPr/>
        <a:lstStyle/>
        <a:p>
          <a:endParaRPr lang="en-US"/>
        </a:p>
      </dgm:t>
    </dgm:pt>
    <dgm:pt modelId="{52E849EA-14E3-4A38-B845-0AA202679848}" type="pres">
      <dgm:prSet presAssocID="{6910BCF6-4047-4848-9D8A-80462B2B94BF}" presName="hierChild4" presStyleCnt="0"/>
      <dgm:spPr/>
    </dgm:pt>
    <dgm:pt modelId="{E6D06F1A-1335-47C5-937F-F4791B7B9626}" type="pres">
      <dgm:prSet presAssocID="{6910BCF6-4047-4848-9D8A-80462B2B94BF}" presName="hierChild5" presStyleCnt="0"/>
      <dgm:spPr/>
    </dgm:pt>
    <dgm:pt modelId="{D12E1F75-56A6-4CCB-A1DE-384B0E09EB6C}" type="pres">
      <dgm:prSet presAssocID="{B9955F0E-3DDF-4F9B-9118-E31EE39A8BC9}" presName="Name37" presStyleLbl="parChTrans1D2" presStyleIdx="3" presStyleCnt="5"/>
      <dgm:spPr/>
      <dgm:t>
        <a:bodyPr/>
        <a:lstStyle/>
        <a:p>
          <a:endParaRPr lang="en-US"/>
        </a:p>
      </dgm:t>
    </dgm:pt>
    <dgm:pt modelId="{CBC84833-0D97-4C51-9AC3-57CC025CB704}" type="pres">
      <dgm:prSet presAssocID="{7A158E20-F2EB-4EC7-A88B-EAA9440617DB}" presName="hierRoot2" presStyleCnt="0">
        <dgm:presLayoutVars>
          <dgm:hierBranch val="init"/>
        </dgm:presLayoutVars>
      </dgm:prSet>
      <dgm:spPr/>
    </dgm:pt>
    <dgm:pt modelId="{9DFE6D29-9160-4E4F-A51A-0B885A007AF1}" type="pres">
      <dgm:prSet presAssocID="{7A158E20-F2EB-4EC7-A88B-EAA9440617DB}" presName="rootComposite" presStyleCnt="0"/>
      <dgm:spPr/>
    </dgm:pt>
    <dgm:pt modelId="{1ECBC4DF-4552-4919-98F7-BA70D4A15563}" type="pres">
      <dgm:prSet presAssocID="{7A158E20-F2EB-4EC7-A88B-EAA9440617DB}" presName="rootText" presStyleLbl="node2" presStyleIdx="3" presStyleCnt="5" custScaleX="137000" custScaleY="2709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17ECDB0-69F0-4F36-A396-838E9A632C5C}" type="pres">
      <dgm:prSet presAssocID="{7A158E20-F2EB-4EC7-A88B-EAA9440617DB}" presName="rootConnector" presStyleLbl="node2" presStyleIdx="3" presStyleCnt="5"/>
      <dgm:spPr/>
      <dgm:t>
        <a:bodyPr/>
        <a:lstStyle/>
        <a:p>
          <a:endParaRPr lang="en-US"/>
        </a:p>
      </dgm:t>
    </dgm:pt>
    <dgm:pt modelId="{FA726763-0E9E-422C-85D4-DF377CC3C32C}" type="pres">
      <dgm:prSet presAssocID="{7A158E20-F2EB-4EC7-A88B-EAA9440617DB}" presName="hierChild4" presStyleCnt="0"/>
      <dgm:spPr/>
    </dgm:pt>
    <dgm:pt modelId="{12708B4D-8295-4567-B614-143A0EC364FB}" type="pres">
      <dgm:prSet presAssocID="{7A158E20-F2EB-4EC7-A88B-EAA9440617DB}" presName="hierChild5" presStyleCnt="0"/>
      <dgm:spPr/>
    </dgm:pt>
    <dgm:pt modelId="{915DE513-45E9-4CC3-93C1-232B7CF9587F}" type="pres">
      <dgm:prSet presAssocID="{E119D543-9F52-4D72-A230-C2BDFE9C23A3}" presName="Name37" presStyleLbl="parChTrans1D2" presStyleIdx="4" presStyleCnt="5"/>
      <dgm:spPr/>
      <dgm:t>
        <a:bodyPr/>
        <a:lstStyle/>
        <a:p>
          <a:endParaRPr lang="en-US"/>
        </a:p>
      </dgm:t>
    </dgm:pt>
    <dgm:pt modelId="{2830C39C-26E3-4A3B-85AE-E94CCD515418}" type="pres">
      <dgm:prSet presAssocID="{8E12BB6D-A953-4E8B-A467-56F2E8C3BFDE}" presName="hierRoot2" presStyleCnt="0">
        <dgm:presLayoutVars>
          <dgm:hierBranch val="init"/>
        </dgm:presLayoutVars>
      </dgm:prSet>
      <dgm:spPr/>
    </dgm:pt>
    <dgm:pt modelId="{81824048-8390-4187-8FA2-95A611DA4836}" type="pres">
      <dgm:prSet presAssocID="{8E12BB6D-A953-4E8B-A467-56F2E8C3BFDE}" presName="rootComposite" presStyleCnt="0"/>
      <dgm:spPr/>
    </dgm:pt>
    <dgm:pt modelId="{94F6FB59-B13B-44EB-8BFC-AF5F5F7498AF}" type="pres">
      <dgm:prSet presAssocID="{8E12BB6D-A953-4E8B-A467-56F2E8C3BFDE}" presName="rootText" presStyleLbl="node2" presStyleIdx="4" presStyleCnt="5" custScaleX="125268" custScaleY="18688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1F56960-C889-4146-8A5A-4FC81DB96DCD}" type="pres">
      <dgm:prSet presAssocID="{8E12BB6D-A953-4E8B-A467-56F2E8C3BFDE}" presName="rootConnector" presStyleLbl="node2" presStyleIdx="4" presStyleCnt="5"/>
      <dgm:spPr/>
      <dgm:t>
        <a:bodyPr/>
        <a:lstStyle/>
        <a:p>
          <a:endParaRPr lang="en-US"/>
        </a:p>
      </dgm:t>
    </dgm:pt>
    <dgm:pt modelId="{8BF5F44D-0069-4B81-A1B2-BE1F697830AA}" type="pres">
      <dgm:prSet presAssocID="{8E12BB6D-A953-4E8B-A467-56F2E8C3BFDE}" presName="hierChild4" presStyleCnt="0"/>
      <dgm:spPr/>
    </dgm:pt>
    <dgm:pt modelId="{221F612B-7F48-4CAF-9FF2-23A9F73DEE5E}" type="pres">
      <dgm:prSet presAssocID="{620BB8B3-2F05-4363-BC0A-0F64687FF326}" presName="Name37" presStyleLbl="parChTrans1D3" presStyleIdx="5" presStyleCnt="9"/>
      <dgm:spPr/>
      <dgm:t>
        <a:bodyPr/>
        <a:lstStyle/>
        <a:p>
          <a:endParaRPr lang="en-US"/>
        </a:p>
      </dgm:t>
    </dgm:pt>
    <dgm:pt modelId="{B0AB097B-F0AD-4D2B-9570-A5D50189D37C}" type="pres">
      <dgm:prSet presAssocID="{36CE928B-B1EE-4775-8489-37A2ABD3CC24}" presName="hierRoot2" presStyleCnt="0">
        <dgm:presLayoutVars>
          <dgm:hierBranch val="init"/>
        </dgm:presLayoutVars>
      </dgm:prSet>
      <dgm:spPr/>
    </dgm:pt>
    <dgm:pt modelId="{E8BB3CAA-E011-470C-A318-B6A3C59BA493}" type="pres">
      <dgm:prSet presAssocID="{36CE928B-B1EE-4775-8489-37A2ABD3CC24}" presName="rootComposite" presStyleCnt="0"/>
      <dgm:spPr/>
    </dgm:pt>
    <dgm:pt modelId="{C102B8CA-8D04-44EB-8889-2470730E0EE2}" type="pres">
      <dgm:prSet presAssocID="{36CE928B-B1EE-4775-8489-37A2ABD3CC24}" presName="rootText" presStyleLbl="node3" presStyleIdx="5" presStyleCnt="9" custScaleX="148909" custScaleY="17209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8260736-896C-4478-A7A0-52F7E39CF97B}" type="pres">
      <dgm:prSet presAssocID="{36CE928B-B1EE-4775-8489-37A2ABD3CC24}" presName="rootConnector" presStyleLbl="node3" presStyleIdx="5" presStyleCnt="9"/>
      <dgm:spPr/>
      <dgm:t>
        <a:bodyPr/>
        <a:lstStyle/>
        <a:p>
          <a:endParaRPr lang="en-US"/>
        </a:p>
      </dgm:t>
    </dgm:pt>
    <dgm:pt modelId="{38A62B70-2BAC-452A-AE58-BD6119BBF13F}" type="pres">
      <dgm:prSet presAssocID="{36CE928B-B1EE-4775-8489-37A2ABD3CC24}" presName="hierChild4" presStyleCnt="0"/>
      <dgm:spPr/>
    </dgm:pt>
    <dgm:pt modelId="{1B3E6228-47FF-4B7A-A4F4-6724B80454CE}" type="pres">
      <dgm:prSet presAssocID="{36CE928B-B1EE-4775-8489-37A2ABD3CC24}" presName="hierChild5" presStyleCnt="0"/>
      <dgm:spPr/>
    </dgm:pt>
    <dgm:pt modelId="{94336052-9EAC-46AB-B085-38D1555FABAD}" type="pres">
      <dgm:prSet presAssocID="{CF91FBC5-728D-48BD-A62A-9A94A4CFB665}" presName="Name37" presStyleLbl="parChTrans1D3" presStyleIdx="6" presStyleCnt="9"/>
      <dgm:spPr/>
      <dgm:t>
        <a:bodyPr/>
        <a:lstStyle/>
        <a:p>
          <a:endParaRPr lang="en-US"/>
        </a:p>
      </dgm:t>
    </dgm:pt>
    <dgm:pt modelId="{958CBF3D-A5E9-49EA-8CD8-943205541233}" type="pres">
      <dgm:prSet presAssocID="{3DD9C494-C483-4F84-BC41-484B56D4476E}" presName="hierRoot2" presStyleCnt="0">
        <dgm:presLayoutVars>
          <dgm:hierBranch val="init"/>
        </dgm:presLayoutVars>
      </dgm:prSet>
      <dgm:spPr/>
    </dgm:pt>
    <dgm:pt modelId="{5D13B933-E3C8-453C-A42F-F83D3D38E344}" type="pres">
      <dgm:prSet presAssocID="{3DD9C494-C483-4F84-BC41-484B56D4476E}" presName="rootComposite" presStyleCnt="0"/>
      <dgm:spPr/>
    </dgm:pt>
    <dgm:pt modelId="{DE3AFE3E-F3F7-4D53-83DA-EA9DD9234468}" type="pres">
      <dgm:prSet presAssocID="{3DD9C494-C483-4F84-BC41-484B56D4476E}" presName="rootText" presStyleLbl="node3" presStyleIdx="6" presStyleCnt="9" custScaleX="148561" custScaleY="1491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EB1A5B1-8980-42D9-945D-BFE9BD33B6BA}" type="pres">
      <dgm:prSet presAssocID="{3DD9C494-C483-4F84-BC41-484B56D4476E}" presName="rootConnector" presStyleLbl="node3" presStyleIdx="6" presStyleCnt="9"/>
      <dgm:spPr/>
      <dgm:t>
        <a:bodyPr/>
        <a:lstStyle/>
        <a:p>
          <a:endParaRPr lang="en-US"/>
        </a:p>
      </dgm:t>
    </dgm:pt>
    <dgm:pt modelId="{EAC81BAC-8E30-4237-B2F6-779B3FF5AFC0}" type="pres">
      <dgm:prSet presAssocID="{3DD9C494-C483-4F84-BC41-484B56D4476E}" presName="hierChild4" presStyleCnt="0"/>
      <dgm:spPr/>
    </dgm:pt>
    <dgm:pt modelId="{F68CC3A2-D17F-48BA-B990-736FE60DBDF4}" type="pres">
      <dgm:prSet presAssocID="{3DD9C494-C483-4F84-BC41-484B56D4476E}" presName="hierChild5" presStyleCnt="0"/>
      <dgm:spPr/>
    </dgm:pt>
    <dgm:pt modelId="{DB60FA0E-DA8D-41A2-95CF-7803046162E7}" type="pres">
      <dgm:prSet presAssocID="{FE481566-9E9A-48CC-BCEB-131B3FCAA3A7}" presName="Name37" presStyleLbl="parChTrans1D3" presStyleIdx="7" presStyleCnt="9"/>
      <dgm:spPr/>
      <dgm:t>
        <a:bodyPr/>
        <a:lstStyle/>
        <a:p>
          <a:endParaRPr lang="en-US"/>
        </a:p>
      </dgm:t>
    </dgm:pt>
    <dgm:pt modelId="{B08FB30B-0F26-43EC-96E0-C109614B241D}" type="pres">
      <dgm:prSet presAssocID="{CE015BE8-840A-4E9B-B7BC-A49AEDED17CA}" presName="hierRoot2" presStyleCnt="0">
        <dgm:presLayoutVars>
          <dgm:hierBranch val="init"/>
        </dgm:presLayoutVars>
      </dgm:prSet>
      <dgm:spPr/>
    </dgm:pt>
    <dgm:pt modelId="{24D88160-F79B-43F5-B461-78F019158C95}" type="pres">
      <dgm:prSet presAssocID="{CE015BE8-840A-4E9B-B7BC-A49AEDED17CA}" presName="rootComposite" presStyleCnt="0"/>
      <dgm:spPr/>
    </dgm:pt>
    <dgm:pt modelId="{DC73D2DA-6A31-4E0D-81DD-B71553442926}" type="pres">
      <dgm:prSet presAssocID="{CE015BE8-840A-4E9B-B7BC-A49AEDED17CA}" presName="rootText" presStyleLbl="node3" presStyleIdx="7" presStyleCnt="9" custScaleX="172227" custScaleY="1751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4604B22-1BB7-43A5-B414-1EA7C44C262D}" type="pres">
      <dgm:prSet presAssocID="{CE015BE8-840A-4E9B-B7BC-A49AEDED17CA}" presName="rootConnector" presStyleLbl="node3" presStyleIdx="7" presStyleCnt="9"/>
      <dgm:spPr/>
      <dgm:t>
        <a:bodyPr/>
        <a:lstStyle/>
        <a:p>
          <a:endParaRPr lang="en-US"/>
        </a:p>
      </dgm:t>
    </dgm:pt>
    <dgm:pt modelId="{5580FE76-00B8-4C58-BF06-DBF5EC981722}" type="pres">
      <dgm:prSet presAssocID="{CE015BE8-840A-4E9B-B7BC-A49AEDED17CA}" presName="hierChild4" presStyleCnt="0"/>
      <dgm:spPr/>
    </dgm:pt>
    <dgm:pt modelId="{4C3C6A64-BC1C-4108-86C6-A64C5DE5D7F9}" type="pres">
      <dgm:prSet presAssocID="{CE015BE8-840A-4E9B-B7BC-A49AEDED17CA}" presName="hierChild5" presStyleCnt="0"/>
      <dgm:spPr/>
    </dgm:pt>
    <dgm:pt modelId="{23E07495-BF07-4251-B9AD-D120464A2F24}" type="pres">
      <dgm:prSet presAssocID="{C9B5FAA5-AEAF-40A6-8095-28C02AABC8E2}" presName="Name37" presStyleLbl="parChTrans1D3" presStyleIdx="8" presStyleCnt="9"/>
      <dgm:spPr/>
      <dgm:t>
        <a:bodyPr/>
        <a:lstStyle/>
        <a:p>
          <a:endParaRPr lang="en-US"/>
        </a:p>
      </dgm:t>
    </dgm:pt>
    <dgm:pt modelId="{EA2E514D-6BEE-412D-BB92-1212A07EF165}" type="pres">
      <dgm:prSet presAssocID="{E8EA29EB-778A-46F7-8C61-6215624575DF}" presName="hierRoot2" presStyleCnt="0">
        <dgm:presLayoutVars>
          <dgm:hierBranch val="init"/>
        </dgm:presLayoutVars>
      </dgm:prSet>
      <dgm:spPr/>
    </dgm:pt>
    <dgm:pt modelId="{258E2631-C976-48D0-87E5-0ADC835D7297}" type="pres">
      <dgm:prSet presAssocID="{E8EA29EB-778A-46F7-8C61-6215624575DF}" presName="rootComposite" presStyleCnt="0"/>
      <dgm:spPr/>
    </dgm:pt>
    <dgm:pt modelId="{09E41612-0953-44AC-86CF-616D71161EA1}" type="pres">
      <dgm:prSet presAssocID="{E8EA29EB-778A-46F7-8C61-6215624575DF}" presName="rootText" presStyleLbl="node3" presStyleIdx="8" presStyleCnt="9" custScaleX="221218" custScaleY="21457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F774364-1530-486E-B8F9-37DB6C67D3D9}" type="pres">
      <dgm:prSet presAssocID="{E8EA29EB-778A-46F7-8C61-6215624575DF}" presName="rootConnector" presStyleLbl="node3" presStyleIdx="8" presStyleCnt="9"/>
      <dgm:spPr/>
      <dgm:t>
        <a:bodyPr/>
        <a:lstStyle/>
        <a:p>
          <a:endParaRPr lang="en-US"/>
        </a:p>
      </dgm:t>
    </dgm:pt>
    <dgm:pt modelId="{0B92B181-0D26-463A-A965-642EEDE5F805}" type="pres">
      <dgm:prSet presAssocID="{E8EA29EB-778A-46F7-8C61-6215624575DF}" presName="hierChild4" presStyleCnt="0"/>
      <dgm:spPr/>
    </dgm:pt>
    <dgm:pt modelId="{287F6AAB-A8DF-4B13-AB09-215619B57AB8}" type="pres">
      <dgm:prSet presAssocID="{E8EA29EB-778A-46F7-8C61-6215624575DF}" presName="hierChild5" presStyleCnt="0"/>
      <dgm:spPr/>
    </dgm:pt>
    <dgm:pt modelId="{86410E85-6AAC-4C83-9EBE-B0809A1961A0}" type="pres">
      <dgm:prSet presAssocID="{8E12BB6D-A953-4E8B-A467-56F2E8C3BFDE}" presName="hierChild5" presStyleCnt="0"/>
      <dgm:spPr/>
    </dgm:pt>
    <dgm:pt modelId="{A2486A5C-6DBB-4D67-8C7E-54349A80410E}" type="pres">
      <dgm:prSet presAssocID="{150ECF3C-EB87-4064-83D2-C8A86DE61D7B}" presName="hierChild3" presStyleCnt="0"/>
      <dgm:spPr/>
    </dgm:pt>
  </dgm:ptLst>
  <dgm:cxnLst>
    <dgm:cxn modelId="{FD0F6582-B6AB-4799-932B-0D7AA6B8AB5E}" type="presOf" srcId="{CE015BE8-840A-4E9B-B7BC-A49AEDED17CA}" destId="{DC73D2DA-6A31-4E0D-81DD-B71553442926}" srcOrd="0" destOrd="0" presId="urn:microsoft.com/office/officeart/2005/8/layout/orgChart1"/>
    <dgm:cxn modelId="{E1123A86-4C0B-4A7F-8CCC-983AAEA129EC}" type="presOf" srcId="{801C1551-0A07-4AA9-BB16-E5E540A767FE}" destId="{621A6313-98A1-41F4-8A26-C00CB4B9CB2A}" srcOrd="1" destOrd="0" presId="urn:microsoft.com/office/officeart/2005/8/layout/orgChart1"/>
    <dgm:cxn modelId="{8BED3C2C-A793-4FC6-BA34-35C74EA8B7CB}" type="presOf" srcId="{05F59E79-43C4-4199-A9F7-24D641C38E58}" destId="{7BF13385-4C85-438C-8AF5-8A3521A72548}" srcOrd="1" destOrd="0" presId="urn:microsoft.com/office/officeart/2005/8/layout/orgChart1"/>
    <dgm:cxn modelId="{8CBF4988-51E4-4EA7-B6EF-DFCD694D48C0}" srcId="{B9CE3084-3032-4E5A-B813-362E38B22E30}" destId="{801C1551-0A07-4AA9-BB16-E5E540A767FE}" srcOrd="2" destOrd="0" parTransId="{0234473D-D2EA-46D0-AC5E-24A561D69824}" sibTransId="{F1E61E72-E384-498E-9BCD-22715C10F149}"/>
    <dgm:cxn modelId="{8D5828F0-04B2-4D32-B846-8D66C78B2EE9}" type="presOf" srcId="{150ECF3C-EB87-4064-83D2-C8A86DE61D7B}" destId="{D33B00E4-DCAD-4CB4-BAE5-B594D56C05BF}" srcOrd="0" destOrd="0" presId="urn:microsoft.com/office/officeart/2005/8/layout/orgChart1"/>
    <dgm:cxn modelId="{D3048669-6F8D-4A22-9BB3-60F5FF71D305}" srcId="{150ECF3C-EB87-4064-83D2-C8A86DE61D7B}" destId="{B9CE3084-3032-4E5A-B813-362E38B22E30}" srcOrd="0" destOrd="0" parTransId="{8EC9AFE1-225D-40D1-A00F-3E42C494CF70}" sibTransId="{616CB578-9AB9-433E-BB09-D7411EF8B437}"/>
    <dgm:cxn modelId="{B5197ABF-8B33-44DD-A2A6-59869260A962}" type="presOf" srcId="{FE481566-9E9A-48CC-BCEB-131B3FCAA3A7}" destId="{DB60FA0E-DA8D-41A2-95CF-7803046162E7}" srcOrd="0" destOrd="0" presId="urn:microsoft.com/office/officeart/2005/8/layout/orgChart1"/>
    <dgm:cxn modelId="{2B152C70-21B3-4F2C-BD0E-D510E97491EE}" type="presOf" srcId="{F701C82D-BEDC-41DA-B51F-EB8757E139B9}" destId="{6983151A-AADA-486B-B975-C4359B743C77}" srcOrd="0" destOrd="0" presId="urn:microsoft.com/office/officeart/2005/8/layout/orgChart1"/>
    <dgm:cxn modelId="{41E8F3FA-9AB4-4A45-8C17-2C993773B80E}" srcId="{8E12BB6D-A953-4E8B-A467-56F2E8C3BFDE}" destId="{E8EA29EB-778A-46F7-8C61-6215624575DF}" srcOrd="3" destOrd="0" parTransId="{C9B5FAA5-AEAF-40A6-8095-28C02AABC8E2}" sibTransId="{8DEDFC7F-2E09-4F17-B5CD-BFE52084484D}"/>
    <dgm:cxn modelId="{94B3452E-F56F-406D-8811-FE650A7A09F6}" type="presOf" srcId="{05F59E79-43C4-4199-A9F7-24D641C38E58}" destId="{A23AAB28-0D6C-4913-B26D-E4849607E838}" srcOrd="0" destOrd="0" presId="urn:microsoft.com/office/officeart/2005/8/layout/orgChart1"/>
    <dgm:cxn modelId="{BC19E2C3-10B8-4020-AD94-990C2F867450}" type="presOf" srcId="{9B007402-D7CF-41E9-BDAF-F35A58174943}" destId="{C726B63E-F500-4E98-8B1B-CA94DA9947C8}" srcOrd="0" destOrd="0" presId="urn:microsoft.com/office/officeart/2005/8/layout/orgChart1"/>
    <dgm:cxn modelId="{4F12487A-66DA-4E99-8FA0-495B94BDC31E}" srcId="{B9CE3084-3032-4E5A-B813-362E38B22E30}" destId="{34607930-7D10-4BE1-8001-13CBD47F1116}" srcOrd="3" destOrd="0" parTransId="{6D77BE35-3990-4F10-A24C-8DAD5CF7FEBD}" sibTransId="{82E4504E-1103-4115-9EEC-241067F11292}"/>
    <dgm:cxn modelId="{5390DC0A-2078-4B05-A368-F93B86CBEDCC}" type="presOf" srcId="{27527045-CA1C-48FC-8A66-B8FA4C63AC37}" destId="{B9799F7C-2EEC-4F0D-A34A-AE2C93332391}" srcOrd="0" destOrd="0" presId="urn:microsoft.com/office/officeart/2005/8/layout/orgChart1"/>
    <dgm:cxn modelId="{5023AFC2-1F28-47CD-A281-83AE5B5FE2AE}" type="presOf" srcId="{36CE928B-B1EE-4775-8489-37A2ABD3CC24}" destId="{C102B8CA-8D04-44EB-8889-2470730E0EE2}" srcOrd="0" destOrd="0" presId="urn:microsoft.com/office/officeart/2005/8/layout/orgChart1"/>
    <dgm:cxn modelId="{FCB61A3C-1F14-4A83-8213-133890897086}" type="presOf" srcId="{DAE85D00-3B44-46B8-840F-B06CC840885D}" destId="{0C3ACF34-869F-46C6-8D79-EE728824C050}" srcOrd="0" destOrd="0" presId="urn:microsoft.com/office/officeart/2005/8/layout/orgChart1"/>
    <dgm:cxn modelId="{1B7B2893-5AC1-4434-81EE-2EF5CEC75156}" type="presOf" srcId="{34607930-7D10-4BE1-8001-13CBD47F1116}" destId="{FBBB04CD-9FA1-4501-A165-6E6EA056E81D}" srcOrd="0" destOrd="0" presId="urn:microsoft.com/office/officeart/2005/8/layout/orgChart1"/>
    <dgm:cxn modelId="{A8805E64-7FFF-4B7D-B200-494661DC2C28}" type="presOf" srcId="{36CE928B-B1EE-4775-8489-37A2ABD3CC24}" destId="{D8260736-896C-4478-A7A0-52F7E39CF97B}" srcOrd="1" destOrd="0" presId="urn:microsoft.com/office/officeart/2005/8/layout/orgChart1"/>
    <dgm:cxn modelId="{708ADC9D-932C-4FC3-B8F5-800DA4DA8EA5}" type="presOf" srcId="{851AF5B4-98AB-4E0E-AFE1-9CB36265AEBD}" destId="{1FABBC6E-F84A-462D-9E5C-D01EEB0C29C6}" srcOrd="1" destOrd="0" presId="urn:microsoft.com/office/officeart/2005/8/layout/orgChart1"/>
    <dgm:cxn modelId="{2BA06895-A357-4AA6-AA00-42E2E4CFC7A1}" srcId="{150ECF3C-EB87-4064-83D2-C8A86DE61D7B}" destId="{851AF5B4-98AB-4E0E-AFE1-9CB36265AEBD}" srcOrd="1" destOrd="0" parTransId="{B79D0F42-E8E7-4A2B-8E82-FA3278A7AC6C}" sibTransId="{BD8597CE-56A8-44AF-A9D6-F2A209377DCB}"/>
    <dgm:cxn modelId="{DA17C15E-14BD-4322-BF93-6705819CD3AA}" srcId="{150ECF3C-EB87-4064-83D2-C8A86DE61D7B}" destId="{6910BCF6-4047-4848-9D8A-80462B2B94BF}" srcOrd="2" destOrd="0" parTransId="{27527045-CA1C-48FC-8A66-B8FA4C63AC37}" sibTransId="{0819AF22-13E2-473E-ACD6-5AF019EBA343}"/>
    <dgm:cxn modelId="{58B8DB60-E6FC-41DF-9DAD-B456EE09DA21}" type="presOf" srcId="{E8EA29EB-778A-46F7-8C61-6215624575DF}" destId="{2F774364-1530-486E-B8F9-37DB6C67D3D9}" srcOrd="1" destOrd="0" presId="urn:microsoft.com/office/officeart/2005/8/layout/orgChart1"/>
    <dgm:cxn modelId="{AC343D55-08E5-4899-858B-500E7C81C313}" type="presOf" srcId="{34607930-7D10-4BE1-8001-13CBD47F1116}" destId="{CE3C9C73-9E33-466C-9CE7-4CFBA8B4EA92}" srcOrd="1" destOrd="0" presId="urn:microsoft.com/office/officeart/2005/8/layout/orgChart1"/>
    <dgm:cxn modelId="{ECB42BC4-F56E-459B-ADC3-4477CA207C31}" srcId="{8E12BB6D-A953-4E8B-A467-56F2E8C3BFDE}" destId="{3DD9C494-C483-4F84-BC41-484B56D4476E}" srcOrd="1" destOrd="0" parTransId="{CF91FBC5-728D-48BD-A62A-9A94A4CFB665}" sibTransId="{454BD367-6369-409C-BF21-F0DEC3E28A7A}"/>
    <dgm:cxn modelId="{FD5C050A-3713-474E-BA48-2FB9EF9AC7A4}" type="presOf" srcId="{8E12BB6D-A953-4E8B-A467-56F2E8C3BFDE}" destId="{94F6FB59-B13B-44EB-8BFC-AF5F5F7498AF}" srcOrd="0" destOrd="0" presId="urn:microsoft.com/office/officeart/2005/8/layout/orgChart1"/>
    <dgm:cxn modelId="{C2BB68D1-2948-4088-88FD-53E775F685A3}" type="presOf" srcId="{F701C82D-BEDC-41DA-B51F-EB8757E139B9}" destId="{8B18B7D3-839D-4E56-8AF4-598559D4821D}" srcOrd="1" destOrd="0" presId="urn:microsoft.com/office/officeart/2005/8/layout/orgChart1"/>
    <dgm:cxn modelId="{83A0D32B-CED6-4993-9F5F-940E29C17AE3}" type="presOf" srcId="{E119D543-9F52-4D72-A230-C2BDFE9C23A3}" destId="{915DE513-45E9-4CC3-93C1-232B7CF9587F}" srcOrd="0" destOrd="0" presId="urn:microsoft.com/office/officeart/2005/8/layout/orgChart1"/>
    <dgm:cxn modelId="{D040DA3C-88A3-473B-A013-0AE1987627B6}" type="presOf" srcId="{CF91FBC5-728D-48BD-A62A-9A94A4CFB665}" destId="{94336052-9EAC-46AB-B085-38D1555FABAD}" srcOrd="0" destOrd="0" presId="urn:microsoft.com/office/officeart/2005/8/layout/orgChart1"/>
    <dgm:cxn modelId="{87AD5C69-19ED-4767-B419-F8383453B245}" type="presOf" srcId="{6910BCF6-4047-4848-9D8A-80462B2B94BF}" destId="{906C72CB-F1A2-4987-A777-1BDDB38D5D56}" srcOrd="1" destOrd="0" presId="urn:microsoft.com/office/officeart/2005/8/layout/orgChart1"/>
    <dgm:cxn modelId="{27317A7E-5E9D-47BF-BCCA-02C0AA85AAF8}" type="presOf" srcId="{C9B5FAA5-AEAF-40A6-8095-28C02AABC8E2}" destId="{23E07495-BF07-4251-B9AD-D120464A2F24}" srcOrd="0" destOrd="0" presId="urn:microsoft.com/office/officeart/2005/8/layout/orgChart1"/>
    <dgm:cxn modelId="{0DCBA080-20D1-4FC1-A725-385A866FD533}" srcId="{5D367F15-E77D-45BA-9B63-433E8FE52D75}" destId="{150ECF3C-EB87-4064-83D2-C8A86DE61D7B}" srcOrd="0" destOrd="0" parTransId="{F5F0893A-5044-4957-92AA-DF395B3ACF93}" sibTransId="{29E51AD6-AC0A-4A64-860D-AB5FE4FF615D}"/>
    <dgm:cxn modelId="{F65AFA05-96A1-4DF4-A4A9-1ACE92EB6967}" type="presOf" srcId="{E8EA29EB-778A-46F7-8C61-6215624575DF}" destId="{09E41612-0953-44AC-86CF-616D71161EA1}" srcOrd="0" destOrd="0" presId="urn:microsoft.com/office/officeart/2005/8/layout/orgChart1"/>
    <dgm:cxn modelId="{959F9083-688B-4A5B-8060-261EC6EBB64D}" srcId="{8E12BB6D-A953-4E8B-A467-56F2E8C3BFDE}" destId="{CE015BE8-840A-4E9B-B7BC-A49AEDED17CA}" srcOrd="2" destOrd="0" parTransId="{FE481566-9E9A-48CC-BCEB-131B3FCAA3A7}" sibTransId="{F8528CFD-D2B3-43C2-AE22-A9D9BD25B044}"/>
    <dgm:cxn modelId="{6BFC43DF-4744-4A29-A766-D69762408B52}" type="presOf" srcId="{6910BCF6-4047-4848-9D8A-80462B2B94BF}" destId="{1B2D5274-CD5C-40E9-B6DC-DFFE78A79053}" srcOrd="0" destOrd="0" presId="urn:microsoft.com/office/officeart/2005/8/layout/orgChart1"/>
    <dgm:cxn modelId="{7F82F80A-C7E8-464B-9091-CB01DF206E4A}" type="presOf" srcId="{3DD9C494-C483-4F84-BC41-484B56D4476E}" destId="{AEB1A5B1-8980-42D9-945D-BFE9BD33B6BA}" srcOrd="1" destOrd="0" presId="urn:microsoft.com/office/officeart/2005/8/layout/orgChart1"/>
    <dgm:cxn modelId="{68B05AA4-EA6F-4F1F-8B21-BF5F48EBEC39}" type="presOf" srcId="{150ECF3C-EB87-4064-83D2-C8A86DE61D7B}" destId="{CD59D317-E1FE-4CD5-B89C-E878AB8E7353}" srcOrd="1" destOrd="0" presId="urn:microsoft.com/office/officeart/2005/8/layout/orgChart1"/>
    <dgm:cxn modelId="{D171E65F-8C8B-4692-B46B-788264E5EFDB}" srcId="{150ECF3C-EB87-4064-83D2-C8A86DE61D7B}" destId="{8E12BB6D-A953-4E8B-A467-56F2E8C3BFDE}" srcOrd="4" destOrd="0" parTransId="{E119D543-9F52-4D72-A230-C2BDFE9C23A3}" sibTransId="{7A7778A8-73BC-4267-90B7-2FCAF06D45DB}"/>
    <dgm:cxn modelId="{740B549F-F88C-4595-80AE-B329A3F5A69A}" type="presOf" srcId="{CE015BE8-840A-4E9B-B7BC-A49AEDED17CA}" destId="{54604B22-1BB7-43A5-B414-1EA7C44C262D}" srcOrd="1" destOrd="0" presId="urn:microsoft.com/office/officeart/2005/8/layout/orgChart1"/>
    <dgm:cxn modelId="{41A24820-90A7-44F7-9051-7F12E7C4550A}" type="presOf" srcId="{B79D0F42-E8E7-4A2B-8E82-FA3278A7AC6C}" destId="{8B55C186-E23B-4B61-8FE7-20AD59FEDDEC}" srcOrd="0" destOrd="0" presId="urn:microsoft.com/office/officeart/2005/8/layout/orgChart1"/>
    <dgm:cxn modelId="{C18010C9-704C-471F-BAAA-EC6A5A04F843}" type="presOf" srcId="{8EC9AFE1-225D-40D1-A00F-3E42C494CF70}" destId="{88F079C4-B317-4702-BE72-9982D2E558C4}" srcOrd="0" destOrd="0" presId="urn:microsoft.com/office/officeart/2005/8/layout/orgChart1"/>
    <dgm:cxn modelId="{92661DA1-3CA1-408E-B682-9192D3C0A547}" type="presOf" srcId="{8E12BB6D-A953-4E8B-A467-56F2E8C3BFDE}" destId="{21F56960-C889-4146-8A5A-4FC81DB96DCD}" srcOrd="1" destOrd="0" presId="urn:microsoft.com/office/officeart/2005/8/layout/orgChart1"/>
    <dgm:cxn modelId="{02E837FE-246B-4B47-901D-382F344114E4}" srcId="{B9CE3084-3032-4E5A-B813-362E38B22E30}" destId="{F701C82D-BEDC-41DA-B51F-EB8757E139B9}" srcOrd="1" destOrd="0" parTransId="{2F70B793-E566-4125-8B5B-057CA594F271}" sibTransId="{63EBEF45-0526-411B-931A-0949D8D5ED22}"/>
    <dgm:cxn modelId="{83381DE7-A4AD-4F80-90A3-2DC7232E2229}" type="presOf" srcId="{B9CE3084-3032-4E5A-B813-362E38B22E30}" destId="{FF0ECB21-3E21-49E9-947A-447F3AC83177}" srcOrd="1" destOrd="0" presId="urn:microsoft.com/office/officeart/2005/8/layout/orgChart1"/>
    <dgm:cxn modelId="{0CB0B82F-5613-4B3A-AEEE-5E54FDCC9DFC}" type="presOf" srcId="{851AF5B4-98AB-4E0E-AFE1-9CB36265AEBD}" destId="{2AA01D5C-D7CA-418F-A5C4-EF7517978DFB}" srcOrd="0" destOrd="0" presId="urn:microsoft.com/office/officeart/2005/8/layout/orgChart1"/>
    <dgm:cxn modelId="{E0E18954-E371-4077-9E3D-3F3FAC2D68DC}" type="presOf" srcId="{7A158E20-F2EB-4EC7-A88B-EAA9440617DB}" destId="{1ECBC4DF-4552-4919-98F7-BA70D4A15563}" srcOrd="0" destOrd="0" presId="urn:microsoft.com/office/officeart/2005/8/layout/orgChart1"/>
    <dgm:cxn modelId="{827BC2B3-BD43-48C3-A779-014E3895BA28}" srcId="{8E12BB6D-A953-4E8B-A467-56F2E8C3BFDE}" destId="{36CE928B-B1EE-4775-8489-37A2ABD3CC24}" srcOrd="0" destOrd="0" parTransId="{620BB8B3-2F05-4363-BC0A-0F64687FF326}" sibTransId="{FFBA3CE4-0994-4092-99EA-3108E71BE5F1}"/>
    <dgm:cxn modelId="{EAF3B2D6-9D51-4F28-9DD8-01A34F99E631}" type="presOf" srcId="{7D166DC0-B322-479D-8053-131A04C25015}" destId="{29F003AF-7A51-41E6-9CAA-1E7CD1443DDB}" srcOrd="1" destOrd="0" presId="urn:microsoft.com/office/officeart/2005/8/layout/orgChart1"/>
    <dgm:cxn modelId="{BA374BB0-8C17-469C-8856-462A4C435385}" srcId="{150ECF3C-EB87-4064-83D2-C8A86DE61D7B}" destId="{7A158E20-F2EB-4EC7-A88B-EAA9440617DB}" srcOrd="3" destOrd="0" parTransId="{B9955F0E-3DDF-4F9B-9118-E31EE39A8BC9}" sibTransId="{0A702960-93C3-4186-90B3-6924B7E6E810}"/>
    <dgm:cxn modelId="{01D342D7-6787-4C09-BF5E-205C5D984FA6}" srcId="{B9CE3084-3032-4E5A-B813-362E38B22E30}" destId="{05F59E79-43C4-4199-A9F7-24D641C38E58}" srcOrd="0" destOrd="0" parTransId="{9B007402-D7CF-41E9-BDAF-F35A58174943}" sibTransId="{CC3CDED1-3BD3-4B28-B096-A271BEBDF0D8}"/>
    <dgm:cxn modelId="{16936699-64B9-4E8A-AE04-AFDD146F2D10}" type="presOf" srcId="{2F70B793-E566-4125-8B5B-057CA594F271}" destId="{40965C6B-1CF2-432B-BBDA-AD220D397E3B}" srcOrd="0" destOrd="0" presId="urn:microsoft.com/office/officeart/2005/8/layout/orgChart1"/>
    <dgm:cxn modelId="{487C2E17-FB0A-401B-AE6C-9505C18AAEF3}" type="presOf" srcId="{3DD9C494-C483-4F84-BC41-484B56D4476E}" destId="{DE3AFE3E-F3F7-4D53-83DA-EA9DD9234468}" srcOrd="0" destOrd="0" presId="urn:microsoft.com/office/officeart/2005/8/layout/orgChart1"/>
    <dgm:cxn modelId="{498876CD-6BDE-410C-B0CC-E972A316FC60}" type="presOf" srcId="{B9955F0E-3DDF-4F9B-9118-E31EE39A8BC9}" destId="{D12E1F75-56A6-4CCB-A1DE-384B0E09EB6C}" srcOrd="0" destOrd="0" presId="urn:microsoft.com/office/officeart/2005/8/layout/orgChart1"/>
    <dgm:cxn modelId="{B9B34140-C1BA-435C-85E8-47F7AEE3258E}" type="presOf" srcId="{7A158E20-F2EB-4EC7-A88B-EAA9440617DB}" destId="{C17ECDB0-69F0-4F36-A396-838E9A632C5C}" srcOrd="1" destOrd="0" presId="urn:microsoft.com/office/officeart/2005/8/layout/orgChart1"/>
    <dgm:cxn modelId="{2CD8B98C-DBFB-4D55-9C88-25D599278932}" type="presOf" srcId="{620BB8B3-2F05-4363-BC0A-0F64687FF326}" destId="{221F612B-7F48-4CAF-9FF2-23A9F73DEE5E}" srcOrd="0" destOrd="0" presId="urn:microsoft.com/office/officeart/2005/8/layout/orgChart1"/>
    <dgm:cxn modelId="{C281BD58-9EB2-476B-B13E-86BA977D1EE7}" srcId="{B9CE3084-3032-4E5A-B813-362E38B22E30}" destId="{7D166DC0-B322-479D-8053-131A04C25015}" srcOrd="4" destOrd="0" parTransId="{DAE85D00-3B44-46B8-840F-B06CC840885D}" sibTransId="{A672D50C-A730-4A3A-8C40-3CE75ADE2B09}"/>
    <dgm:cxn modelId="{FB1A3A64-473F-4D8E-AAF9-604BDCE812B2}" type="presOf" srcId="{B9CE3084-3032-4E5A-B813-362E38B22E30}" destId="{6B647724-3110-41FE-A185-91EB252B2530}" srcOrd="0" destOrd="0" presId="urn:microsoft.com/office/officeart/2005/8/layout/orgChart1"/>
    <dgm:cxn modelId="{8147E68C-54AA-491E-8DE2-73836E7E82CB}" type="presOf" srcId="{7D166DC0-B322-479D-8053-131A04C25015}" destId="{F1C22977-58DA-4C4E-B613-7981A27F27C9}" srcOrd="0" destOrd="0" presId="urn:microsoft.com/office/officeart/2005/8/layout/orgChart1"/>
    <dgm:cxn modelId="{D0B3F459-162E-4BCE-9C25-201C5B15AE76}" type="presOf" srcId="{0234473D-D2EA-46D0-AC5E-24A561D69824}" destId="{E41C02ED-4C09-4754-8C0E-3E5C898AB4C7}" srcOrd="0" destOrd="0" presId="urn:microsoft.com/office/officeart/2005/8/layout/orgChart1"/>
    <dgm:cxn modelId="{122B189F-C7E6-4270-A107-E5AFC851113A}" type="presOf" srcId="{5D367F15-E77D-45BA-9B63-433E8FE52D75}" destId="{4CADA882-3E4B-48A7-8292-49F5F0B6D155}" srcOrd="0" destOrd="0" presId="urn:microsoft.com/office/officeart/2005/8/layout/orgChart1"/>
    <dgm:cxn modelId="{9AB9F164-A270-4E41-BD7A-5A0A14E746B8}" type="presOf" srcId="{6D77BE35-3990-4F10-A24C-8DAD5CF7FEBD}" destId="{AEDD4F99-E012-4AAF-81D2-CE9C06E2EFAA}" srcOrd="0" destOrd="0" presId="urn:microsoft.com/office/officeart/2005/8/layout/orgChart1"/>
    <dgm:cxn modelId="{5DB52FE4-A90B-4DC2-A953-ECB2966CB6BF}" type="presOf" srcId="{801C1551-0A07-4AA9-BB16-E5E540A767FE}" destId="{8D5ECAC2-3591-4C2C-989A-E664BB432D5B}" srcOrd="0" destOrd="0" presId="urn:microsoft.com/office/officeart/2005/8/layout/orgChart1"/>
    <dgm:cxn modelId="{1E9FA0B7-7C62-4613-86F8-3556E8EC8FA4}" type="presParOf" srcId="{4CADA882-3E4B-48A7-8292-49F5F0B6D155}" destId="{3D677DFE-CDA8-4E29-AE9C-50B4193B1DAF}" srcOrd="0" destOrd="0" presId="urn:microsoft.com/office/officeart/2005/8/layout/orgChart1"/>
    <dgm:cxn modelId="{912CCEEE-A568-4CDA-822D-DBC059B6B552}" type="presParOf" srcId="{3D677DFE-CDA8-4E29-AE9C-50B4193B1DAF}" destId="{DD09A7F5-67A9-42AF-A449-FBC8B1671C84}" srcOrd="0" destOrd="0" presId="urn:microsoft.com/office/officeart/2005/8/layout/orgChart1"/>
    <dgm:cxn modelId="{541374B3-1F95-4A13-A6A9-6B93F52F774B}" type="presParOf" srcId="{DD09A7F5-67A9-42AF-A449-FBC8B1671C84}" destId="{D33B00E4-DCAD-4CB4-BAE5-B594D56C05BF}" srcOrd="0" destOrd="0" presId="urn:microsoft.com/office/officeart/2005/8/layout/orgChart1"/>
    <dgm:cxn modelId="{5A18E878-7418-4086-8DB7-FE44A4D5D833}" type="presParOf" srcId="{DD09A7F5-67A9-42AF-A449-FBC8B1671C84}" destId="{CD59D317-E1FE-4CD5-B89C-E878AB8E7353}" srcOrd="1" destOrd="0" presId="urn:microsoft.com/office/officeart/2005/8/layout/orgChart1"/>
    <dgm:cxn modelId="{82B33FB9-7D07-43E9-B6FD-64E667A30EFE}" type="presParOf" srcId="{3D677DFE-CDA8-4E29-AE9C-50B4193B1DAF}" destId="{DFC5958B-F46D-4FB9-9A72-9F24D77BA6A5}" srcOrd="1" destOrd="0" presId="urn:microsoft.com/office/officeart/2005/8/layout/orgChart1"/>
    <dgm:cxn modelId="{045F77CD-FAEE-4161-AA50-CA2DC2FB22C3}" type="presParOf" srcId="{DFC5958B-F46D-4FB9-9A72-9F24D77BA6A5}" destId="{88F079C4-B317-4702-BE72-9982D2E558C4}" srcOrd="0" destOrd="0" presId="urn:microsoft.com/office/officeart/2005/8/layout/orgChart1"/>
    <dgm:cxn modelId="{4498FB2D-BC18-4BF6-A217-0ED6038C7FEE}" type="presParOf" srcId="{DFC5958B-F46D-4FB9-9A72-9F24D77BA6A5}" destId="{3DB6B7A6-B282-4F78-B225-422F7A0DA32F}" srcOrd="1" destOrd="0" presId="urn:microsoft.com/office/officeart/2005/8/layout/orgChart1"/>
    <dgm:cxn modelId="{C7382F60-D4A5-4DCE-ABDD-1BE94C8D06CC}" type="presParOf" srcId="{3DB6B7A6-B282-4F78-B225-422F7A0DA32F}" destId="{B6B7E5E5-D8D9-462B-998D-74E05F2D3F7E}" srcOrd="0" destOrd="0" presId="urn:microsoft.com/office/officeart/2005/8/layout/orgChart1"/>
    <dgm:cxn modelId="{14BF48D5-7E62-44F1-8356-E500BBC3D434}" type="presParOf" srcId="{B6B7E5E5-D8D9-462B-998D-74E05F2D3F7E}" destId="{6B647724-3110-41FE-A185-91EB252B2530}" srcOrd="0" destOrd="0" presId="urn:microsoft.com/office/officeart/2005/8/layout/orgChart1"/>
    <dgm:cxn modelId="{E358F010-6EA3-4FD3-B54B-F44965A91993}" type="presParOf" srcId="{B6B7E5E5-D8D9-462B-998D-74E05F2D3F7E}" destId="{FF0ECB21-3E21-49E9-947A-447F3AC83177}" srcOrd="1" destOrd="0" presId="urn:microsoft.com/office/officeart/2005/8/layout/orgChart1"/>
    <dgm:cxn modelId="{CCB09D87-8653-48DC-9BF0-D7E4D0D77B2C}" type="presParOf" srcId="{3DB6B7A6-B282-4F78-B225-422F7A0DA32F}" destId="{0671E4E8-A966-4AEB-9262-D55BD8168FD0}" srcOrd="1" destOrd="0" presId="urn:microsoft.com/office/officeart/2005/8/layout/orgChart1"/>
    <dgm:cxn modelId="{0C8F9FAF-9AF7-4A20-8CCF-D6FEBE1299C2}" type="presParOf" srcId="{0671E4E8-A966-4AEB-9262-D55BD8168FD0}" destId="{C726B63E-F500-4E98-8B1B-CA94DA9947C8}" srcOrd="0" destOrd="0" presId="urn:microsoft.com/office/officeart/2005/8/layout/orgChart1"/>
    <dgm:cxn modelId="{C8161AE8-B1D7-48D2-8D3E-C1D97F796EF0}" type="presParOf" srcId="{0671E4E8-A966-4AEB-9262-D55BD8168FD0}" destId="{B2F5363E-2016-46C1-B580-53974039E4D9}" srcOrd="1" destOrd="0" presId="urn:microsoft.com/office/officeart/2005/8/layout/orgChart1"/>
    <dgm:cxn modelId="{4B50E949-F723-476A-B198-E11A251460C0}" type="presParOf" srcId="{B2F5363E-2016-46C1-B580-53974039E4D9}" destId="{A3349161-2101-46A9-9913-5287FDE02D43}" srcOrd="0" destOrd="0" presId="urn:microsoft.com/office/officeart/2005/8/layout/orgChart1"/>
    <dgm:cxn modelId="{CB1D8466-94C9-4C62-945F-24D848E947BC}" type="presParOf" srcId="{A3349161-2101-46A9-9913-5287FDE02D43}" destId="{A23AAB28-0D6C-4913-B26D-E4849607E838}" srcOrd="0" destOrd="0" presId="urn:microsoft.com/office/officeart/2005/8/layout/orgChart1"/>
    <dgm:cxn modelId="{8EED244C-205F-423E-ACD9-3CA0AF860CD9}" type="presParOf" srcId="{A3349161-2101-46A9-9913-5287FDE02D43}" destId="{7BF13385-4C85-438C-8AF5-8A3521A72548}" srcOrd="1" destOrd="0" presId="urn:microsoft.com/office/officeart/2005/8/layout/orgChart1"/>
    <dgm:cxn modelId="{A84EF15E-D2A9-4CE9-B512-6B320402BC5C}" type="presParOf" srcId="{B2F5363E-2016-46C1-B580-53974039E4D9}" destId="{9708DB36-5AC1-421B-B2B0-D7461C4F63D3}" srcOrd="1" destOrd="0" presId="urn:microsoft.com/office/officeart/2005/8/layout/orgChart1"/>
    <dgm:cxn modelId="{203A8F4C-F786-4999-9134-53C6BA3A192E}" type="presParOf" srcId="{B2F5363E-2016-46C1-B580-53974039E4D9}" destId="{80DE1C93-77AD-42B4-AD4C-AE0A24090BBD}" srcOrd="2" destOrd="0" presId="urn:microsoft.com/office/officeart/2005/8/layout/orgChart1"/>
    <dgm:cxn modelId="{AC8C8351-956F-4921-B085-7DE32688EA43}" type="presParOf" srcId="{0671E4E8-A966-4AEB-9262-D55BD8168FD0}" destId="{40965C6B-1CF2-432B-BBDA-AD220D397E3B}" srcOrd="2" destOrd="0" presId="urn:microsoft.com/office/officeart/2005/8/layout/orgChart1"/>
    <dgm:cxn modelId="{C4D01691-B4B0-4B04-A3E4-4082855A6350}" type="presParOf" srcId="{0671E4E8-A966-4AEB-9262-D55BD8168FD0}" destId="{0A650062-54D7-480D-BD7F-E2C306B26244}" srcOrd="3" destOrd="0" presId="urn:microsoft.com/office/officeart/2005/8/layout/orgChart1"/>
    <dgm:cxn modelId="{496BEF9B-A0EB-4800-AFD8-EFF4C589313F}" type="presParOf" srcId="{0A650062-54D7-480D-BD7F-E2C306B26244}" destId="{4A3E7253-03EE-4ADF-91AD-084852DCDBDE}" srcOrd="0" destOrd="0" presId="urn:microsoft.com/office/officeart/2005/8/layout/orgChart1"/>
    <dgm:cxn modelId="{76D91B94-8D52-48EA-9488-BB63C08E5D68}" type="presParOf" srcId="{4A3E7253-03EE-4ADF-91AD-084852DCDBDE}" destId="{6983151A-AADA-486B-B975-C4359B743C77}" srcOrd="0" destOrd="0" presId="urn:microsoft.com/office/officeart/2005/8/layout/orgChart1"/>
    <dgm:cxn modelId="{A7F0858F-2AB8-48A6-AF2D-F3921C44861D}" type="presParOf" srcId="{4A3E7253-03EE-4ADF-91AD-084852DCDBDE}" destId="{8B18B7D3-839D-4E56-8AF4-598559D4821D}" srcOrd="1" destOrd="0" presId="urn:microsoft.com/office/officeart/2005/8/layout/orgChart1"/>
    <dgm:cxn modelId="{5F3C46C6-8463-4F75-8A8D-1D3001AED0E2}" type="presParOf" srcId="{0A650062-54D7-480D-BD7F-E2C306B26244}" destId="{60B1CDB5-BB6D-4751-8272-30E6B4A3D3BF}" srcOrd="1" destOrd="0" presId="urn:microsoft.com/office/officeart/2005/8/layout/orgChart1"/>
    <dgm:cxn modelId="{B3EAF12D-7EFD-42E3-9E51-72A615F26807}" type="presParOf" srcId="{0A650062-54D7-480D-BD7F-E2C306B26244}" destId="{51E31169-E410-48CD-B09D-80FB0A140840}" srcOrd="2" destOrd="0" presId="urn:microsoft.com/office/officeart/2005/8/layout/orgChart1"/>
    <dgm:cxn modelId="{9EA27865-6E39-416F-A7A1-EBB5D1E20778}" type="presParOf" srcId="{0671E4E8-A966-4AEB-9262-D55BD8168FD0}" destId="{E41C02ED-4C09-4754-8C0E-3E5C898AB4C7}" srcOrd="4" destOrd="0" presId="urn:microsoft.com/office/officeart/2005/8/layout/orgChart1"/>
    <dgm:cxn modelId="{457F4FFE-D256-4A41-9EA4-C3C2BC4C1592}" type="presParOf" srcId="{0671E4E8-A966-4AEB-9262-D55BD8168FD0}" destId="{38F7683E-454A-46CA-9C90-1B8D42A60B5C}" srcOrd="5" destOrd="0" presId="urn:microsoft.com/office/officeart/2005/8/layout/orgChart1"/>
    <dgm:cxn modelId="{0F88ABB9-314B-4636-946E-7088BCD25B80}" type="presParOf" srcId="{38F7683E-454A-46CA-9C90-1B8D42A60B5C}" destId="{04BDF3F5-7C9F-4B62-AA6D-252086ACC3BE}" srcOrd="0" destOrd="0" presId="urn:microsoft.com/office/officeart/2005/8/layout/orgChart1"/>
    <dgm:cxn modelId="{9343AAF5-1248-4256-8183-A611671FC379}" type="presParOf" srcId="{04BDF3F5-7C9F-4B62-AA6D-252086ACC3BE}" destId="{8D5ECAC2-3591-4C2C-989A-E664BB432D5B}" srcOrd="0" destOrd="0" presId="urn:microsoft.com/office/officeart/2005/8/layout/orgChart1"/>
    <dgm:cxn modelId="{4AA633D4-868D-4034-938A-0FEE773E1DA4}" type="presParOf" srcId="{04BDF3F5-7C9F-4B62-AA6D-252086ACC3BE}" destId="{621A6313-98A1-41F4-8A26-C00CB4B9CB2A}" srcOrd="1" destOrd="0" presId="urn:microsoft.com/office/officeart/2005/8/layout/orgChart1"/>
    <dgm:cxn modelId="{D2A90C9D-066D-4D45-AA5B-07D747E38C67}" type="presParOf" srcId="{38F7683E-454A-46CA-9C90-1B8D42A60B5C}" destId="{727D9613-E3A4-4F9D-8D41-7EDA2C6D2B2C}" srcOrd="1" destOrd="0" presId="urn:microsoft.com/office/officeart/2005/8/layout/orgChart1"/>
    <dgm:cxn modelId="{6D245BA8-A354-4299-B0AE-B798D3DFA58C}" type="presParOf" srcId="{38F7683E-454A-46CA-9C90-1B8D42A60B5C}" destId="{51847FFF-A854-4D02-8955-0D44B7804CDD}" srcOrd="2" destOrd="0" presId="urn:microsoft.com/office/officeart/2005/8/layout/orgChart1"/>
    <dgm:cxn modelId="{3AC43EAA-673F-4291-8B4F-F863CE22C841}" type="presParOf" srcId="{0671E4E8-A966-4AEB-9262-D55BD8168FD0}" destId="{AEDD4F99-E012-4AAF-81D2-CE9C06E2EFAA}" srcOrd="6" destOrd="0" presId="urn:microsoft.com/office/officeart/2005/8/layout/orgChart1"/>
    <dgm:cxn modelId="{D2197173-3DED-40F5-9A67-825F64B0DF74}" type="presParOf" srcId="{0671E4E8-A966-4AEB-9262-D55BD8168FD0}" destId="{F20B6FA5-3ED7-43DA-8852-CC0160B4D1D8}" srcOrd="7" destOrd="0" presId="urn:microsoft.com/office/officeart/2005/8/layout/orgChart1"/>
    <dgm:cxn modelId="{EFE3998B-9AA9-4B67-9B64-F44AC97D4676}" type="presParOf" srcId="{F20B6FA5-3ED7-43DA-8852-CC0160B4D1D8}" destId="{B2296702-88EF-4DC1-BBBE-AD1EC922C337}" srcOrd="0" destOrd="0" presId="urn:microsoft.com/office/officeart/2005/8/layout/orgChart1"/>
    <dgm:cxn modelId="{F844BCB2-95F4-43C4-94D2-D291124C570D}" type="presParOf" srcId="{B2296702-88EF-4DC1-BBBE-AD1EC922C337}" destId="{FBBB04CD-9FA1-4501-A165-6E6EA056E81D}" srcOrd="0" destOrd="0" presId="urn:microsoft.com/office/officeart/2005/8/layout/orgChart1"/>
    <dgm:cxn modelId="{C8B163DE-E5BB-45D2-B1FF-E2F1E2A7962C}" type="presParOf" srcId="{B2296702-88EF-4DC1-BBBE-AD1EC922C337}" destId="{CE3C9C73-9E33-466C-9CE7-4CFBA8B4EA92}" srcOrd="1" destOrd="0" presId="urn:microsoft.com/office/officeart/2005/8/layout/orgChart1"/>
    <dgm:cxn modelId="{5D672B3C-360B-4143-9D81-371CAC881FBA}" type="presParOf" srcId="{F20B6FA5-3ED7-43DA-8852-CC0160B4D1D8}" destId="{7B6418F4-2BAE-489A-8014-C416EF572BE1}" srcOrd="1" destOrd="0" presId="urn:microsoft.com/office/officeart/2005/8/layout/orgChart1"/>
    <dgm:cxn modelId="{9A71BFFA-26D2-4C79-9BCD-7506A8F62201}" type="presParOf" srcId="{F20B6FA5-3ED7-43DA-8852-CC0160B4D1D8}" destId="{C3A6D715-7098-4483-A71C-8B19A2CC6E09}" srcOrd="2" destOrd="0" presId="urn:microsoft.com/office/officeart/2005/8/layout/orgChart1"/>
    <dgm:cxn modelId="{803A863F-43C7-4015-A622-AC9F2AEF4849}" type="presParOf" srcId="{0671E4E8-A966-4AEB-9262-D55BD8168FD0}" destId="{0C3ACF34-869F-46C6-8D79-EE728824C050}" srcOrd="8" destOrd="0" presId="urn:microsoft.com/office/officeart/2005/8/layout/orgChart1"/>
    <dgm:cxn modelId="{0151A501-EB9F-4CB7-BB11-F756072E398F}" type="presParOf" srcId="{0671E4E8-A966-4AEB-9262-D55BD8168FD0}" destId="{8C9D6347-0423-40F7-ACE3-0591C60F8C58}" srcOrd="9" destOrd="0" presId="urn:microsoft.com/office/officeart/2005/8/layout/orgChart1"/>
    <dgm:cxn modelId="{9C5E7970-D2B0-415A-9E89-315FE3CC954D}" type="presParOf" srcId="{8C9D6347-0423-40F7-ACE3-0591C60F8C58}" destId="{9A054C56-8F56-45C4-8272-DF2C73FA1500}" srcOrd="0" destOrd="0" presId="urn:microsoft.com/office/officeart/2005/8/layout/orgChart1"/>
    <dgm:cxn modelId="{9C955EE2-EA87-4F1A-A4D3-354429EA22E3}" type="presParOf" srcId="{9A054C56-8F56-45C4-8272-DF2C73FA1500}" destId="{F1C22977-58DA-4C4E-B613-7981A27F27C9}" srcOrd="0" destOrd="0" presId="urn:microsoft.com/office/officeart/2005/8/layout/orgChart1"/>
    <dgm:cxn modelId="{73A818F8-BBDE-4B7F-B700-7126244C66BB}" type="presParOf" srcId="{9A054C56-8F56-45C4-8272-DF2C73FA1500}" destId="{29F003AF-7A51-41E6-9CAA-1E7CD1443DDB}" srcOrd="1" destOrd="0" presId="urn:microsoft.com/office/officeart/2005/8/layout/orgChart1"/>
    <dgm:cxn modelId="{5B6CF258-7871-4D79-B522-4B2DAD60BF22}" type="presParOf" srcId="{8C9D6347-0423-40F7-ACE3-0591C60F8C58}" destId="{6303BF0B-315F-4443-A36B-89D82471FCED}" srcOrd="1" destOrd="0" presId="urn:microsoft.com/office/officeart/2005/8/layout/orgChart1"/>
    <dgm:cxn modelId="{F029A067-5569-413F-A424-6E3B3AB254E3}" type="presParOf" srcId="{8C9D6347-0423-40F7-ACE3-0591C60F8C58}" destId="{296784FD-7676-448D-98B6-369BAB95B5ED}" srcOrd="2" destOrd="0" presId="urn:microsoft.com/office/officeart/2005/8/layout/orgChart1"/>
    <dgm:cxn modelId="{DEDF528F-77D4-4A14-B3A1-E9E19743D2B4}" type="presParOf" srcId="{3DB6B7A6-B282-4F78-B225-422F7A0DA32F}" destId="{613AB0C4-62B5-4484-8DC2-CF25FB484929}" srcOrd="2" destOrd="0" presId="urn:microsoft.com/office/officeart/2005/8/layout/orgChart1"/>
    <dgm:cxn modelId="{7327D81D-147C-4D20-B569-B7E23C7FAB7D}" type="presParOf" srcId="{DFC5958B-F46D-4FB9-9A72-9F24D77BA6A5}" destId="{8B55C186-E23B-4B61-8FE7-20AD59FEDDEC}" srcOrd="2" destOrd="0" presId="urn:microsoft.com/office/officeart/2005/8/layout/orgChart1"/>
    <dgm:cxn modelId="{21CF5BB7-D75C-43ED-B243-0B7175040870}" type="presParOf" srcId="{DFC5958B-F46D-4FB9-9A72-9F24D77BA6A5}" destId="{0439E132-E75E-4BE1-A7E6-0B75339F3BDB}" srcOrd="3" destOrd="0" presId="urn:microsoft.com/office/officeart/2005/8/layout/orgChart1"/>
    <dgm:cxn modelId="{7D4B1E24-407B-4398-B733-C1F18363F07F}" type="presParOf" srcId="{0439E132-E75E-4BE1-A7E6-0B75339F3BDB}" destId="{385F9844-480A-45F2-A9D7-1518085A0FC4}" srcOrd="0" destOrd="0" presId="urn:microsoft.com/office/officeart/2005/8/layout/orgChart1"/>
    <dgm:cxn modelId="{FB6BEC83-7A99-4DD1-B630-678773264C0D}" type="presParOf" srcId="{385F9844-480A-45F2-A9D7-1518085A0FC4}" destId="{2AA01D5C-D7CA-418F-A5C4-EF7517978DFB}" srcOrd="0" destOrd="0" presId="urn:microsoft.com/office/officeart/2005/8/layout/orgChart1"/>
    <dgm:cxn modelId="{2EA6CFCB-B739-44D6-AC32-F3A32EC0704F}" type="presParOf" srcId="{385F9844-480A-45F2-A9D7-1518085A0FC4}" destId="{1FABBC6E-F84A-462D-9E5C-D01EEB0C29C6}" srcOrd="1" destOrd="0" presId="urn:microsoft.com/office/officeart/2005/8/layout/orgChart1"/>
    <dgm:cxn modelId="{6A805A6F-8D33-44E6-8C91-A39E6B4ECF46}" type="presParOf" srcId="{0439E132-E75E-4BE1-A7E6-0B75339F3BDB}" destId="{23E0FD0F-8B7A-4053-8909-5EE101B4F3BA}" srcOrd="1" destOrd="0" presId="urn:microsoft.com/office/officeart/2005/8/layout/orgChart1"/>
    <dgm:cxn modelId="{4C59D5BD-C108-4822-BAB1-9F21D69FC2C1}" type="presParOf" srcId="{0439E132-E75E-4BE1-A7E6-0B75339F3BDB}" destId="{FABB2A4F-B59E-4024-A95D-5577EE0FAAB9}" srcOrd="2" destOrd="0" presId="urn:microsoft.com/office/officeart/2005/8/layout/orgChart1"/>
    <dgm:cxn modelId="{A86EBC05-6EBE-4D53-A69F-C09906531830}" type="presParOf" srcId="{DFC5958B-F46D-4FB9-9A72-9F24D77BA6A5}" destId="{B9799F7C-2EEC-4F0D-A34A-AE2C93332391}" srcOrd="4" destOrd="0" presId="urn:microsoft.com/office/officeart/2005/8/layout/orgChart1"/>
    <dgm:cxn modelId="{957804FF-512C-43CA-8B6B-3A8C5E18617A}" type="presParOf" srcId="{DFC5958B-F46D-4FB9-9A72-9F24D77BA6A5}" destId="{BFC53003-5681-4D16-8623-140EA0402C6B}" srcOrd="5" destOrd="0" presId="urn:microsoft.com/office/officeart/2005/8/layout/orgChart1"/>
    <dgm:cxn modelId="{943A7C31-6F80-4F36-ADD9-509C263CE1B9}" type="presParOf" srcId="{BFC53003-5681-4D16-8623-140EA0402C6B}" destId="{56AA1BF1-572A-4C85-BACB-7DB61D012263}" srcOrd="0" destOrd="0" presId="urn:microsoft.com/office/officeart/2005/8/layout/orgChart1"/>
    <dgm:cxn modelId="{CB90B1A8-09E6-41DB-B1D5-D4C0D2B378EE}" type="presParOf" srcId="{56AA1BF1-572A-4C85-BACB-7DB61D012263}" destId="{1B2D5274-CD5C-40E9-B6DC-DFFE78A79053}" srcOrd="0" destOrd="0" presId="urn:microsoft.com/office/officeart/2005/8/layout/orgChart1"/>
    <dgm:cxn modelId="{7F35B7CD-7C4A-4299-AE3D-2E59816D135D}" type="presParOf" srcId="{56AA1BF1-572A-4C85-BACB-7DB61D012263}" destId="{906C72CB-F1A2-4987-A777-1BDDB38D5D56}" srcOrd="1" destOrd="0" presId="urn:microsoft.com/office/officeart/2005/8/layout/orgChart1"/>
    <dgm:cxn modelId="{99600B6D-F048-45CE-A0E9-0BF9B567C061}" type="presParOf" srcId="{BFC53003-5681-4D16-8623-140EA0402C6B}" destId="{52E849EA-14E3-4A38-B845-0AA202679848}" srcOrd="1" destOrd="0" presId="urn:microsoft.com/office/officeart/2005/8/layout/orgChart1"/>
    <dgm:cxn modelId="{553F17B4-F10D-431A-958E-F937F6CBA9A2}" type="presParOf" srcId="{BFC53003-5681-4D16-8623-140EA0402C6B}" destId="{E6D06F1A-1335-47C5-937F-F4791B7B9626}" srcOrd="2" destOrd="0" presId="urn:microsoft.com/office/officeart/2005/8/layout/orgChart1"/>
    <dgm:cxn modelId="{C6004D25-D816-4BA8-8953-F0DA45F7BA77}" type="presParOf" srcId="{DFC5958B-F46D-4FB9-9A72-9F24D77BA6A5}" destId="{D12E1F75-56A6-4CCB-A1DE-384B0E09EB6C}" srcOrd="6" destOrd="0" presId="urn:microsoft.com/office/officeart/2005/8/layout/orgChart1"/>
    <dgm:cxn modelId="{51F554CE-43B6-4A71-BAE2-A57EAF9FA301}" type="presParOf" srcId="{DFC5958B-F46D-4FB9-9A72-9F24D77BA6A5}" destId="{CBC84833-0D97-4C51-9AC3-57CC025CB704}" srcOrd="7" destOrd="0" presId="urn:microsoft.com/office/officeart/2005/8/layout/orgChart1"/>
    <dgm:cxn modelId="{6A1D3F4D-F524-4425-8A1E-FB005E0405B8}" type="presParOf" srcId="{CBC84833-0D97-4C51-9AC3-57CC025CB704}" destId="{9DFE6D29-9160-4E4F-A51A-0B885A007AF1}" srcOrd="0" destOrd="0" presId="urn:microsoft.com/office/officeart/2005/8/layout/orgChart1"/>
    <dgm:cxn modelId="{9095DFED-2A83-4A25-AA14-91EEB985EC33}" type="presParOf" srcId="{9DFE6D29-9160-4E4F-A51A-0B885A007AF1}" destId="{1ECBC4DF-4552-4919-98F7-BA70D4A15563}" srcOrd="0" destOrd="0" presId="urn:microsoft.com/office/officeart/2005/8/layout/orgChart1"/>
    <dgm:cxn modelId="{B4263141-52FF-4F81-89E1-C5DEF1F60BCC}" type="presParOf" srcId="{9DFE6D29-9160-4E4F-A51A-0B885A007AF1}" destId="{C17ECDB0-69F0-4F36-A396-838E9A632C5C}" srcOrd="1" destOrd="0" presId="urn:microsoft.com/office/officeart/2005/8/layout/orgChart1"/>
    <dgm:cxn modelId="{7AC4A690-9A13-401D-AFEC-69BBA9F5223F}" type="presParOf" srcId="{CBC84833-0D97-4C51-9AC3-57CC025CB704}" destId="{FA726763-0E9E-422C-85D4-DF377CC3C32C}" srcOrd="1" destOrd="0" presId="urn:microsoft.com/office/officeart/2005/8/layout/orgChart1"/>
    <dgm:cxn modelId="{2ED5F3E6-0B28-4725-BCE8-72E3F23B0B52}" type="presParOf" srcId="{CBC84833-0D97-4C51-9AC3-57CC025CB704}" destId="{12708B4D-8295-4567-B614-143A0EC364FB}" srcOrd="2" destOrd="0" presId="urn:microsoft.com/office/officeart/2005/8/layout/orgChart1"/>
    <dgm:cxn modelId="{23FAF6EC-DACF-48DD-A34E-EDA7E2C03979}" type="presParOf" srcId="{DFC5958B-F46D-4FB9-9A72-9F24D77BA6A5}" destId="{915DE513-45E9-4CC3-93C1-232B7CF9587F}" srcOrd="8" destOrd="0" presId="urn:microsoft.com/office/officeart/2005/8/layout/orgChart1"/>
    <dgm:cxn modelId="{87370729-A483-4BE4-A3FB-CDCF7F24560B}" type="presParOf" srcId="{DFC5958B-F46D-4FB9-9A72-9F24D77BA6A5}" destId="{2830C39C-26E3-4A3B-85AE-E94CCD515418}" srcOrd="9" destOrd="0" presId="urn:microsoft.com/office/officeart/2005/8/layout/orgChart1"/>
    <dgm:cxn modelId="{28B0A42C-C91D-4FAC-A9DF-4EE84D24BDB7}" type="presParOf" srcId="{2830C39C-26E3-4A3B-85AE-E94CCD515418}" destId="{81824048-8390-4187-8FA2-95A611DA4836}" srcOrd="0" destOrd="0" presId="urn:microsoft.com/office/officeart/2005/8/layout/orgChart1"/>
    <dgm:cxn modelId="{386F0634-12DB-4C24-9156-B246366B6358}" type="presParOf" srcId="{81824048-8390-4187-8FA2-95A611DA4836}" destId="{94F6FB59-B13B-44EB-8BFC-AF5F5F7498AF}" srcOrd="0" destOrd="0" presId="urn:microsoft.com/office/officeart/2005/8/layout/orgChart1"/>
    <dgm:cxn modelId="{C602B082-1F10-4C42-9498-25892C1C1D60}" type="presParOf" srcId="{81824048-8390-4187-8FA2-95A611DA4836}" destId="{21F56960-C889-4146-8A5A-4FC81DB96DCD}" srcOrd="1" destOrd="0" presId="urn:microsoft.com/office/officeart/2005/8/layout/orgChart1"/>
    <dgm:cxn modelId="{A3299443-B509-4C94-A165-6C319DC06122}" type="presParOf" srcId="{2830C39C-26E3-4A3B-85AE-E94CCD515418}" destId="{8BF5F44D-0069-4B81-A1B2-BE1F697830AA}" srcOrd="1" destOrd="0" presId="urn:microsoft.com/office/officeart/2005/8/layout/orgChart1"/>
    <dgm:cxn modelId="{C36C4ECA-1541-4225-8E9B-5500BBF6841E}" type="presParOf" srcId="{8BF5F44D-0069-4B81-A1B2-BE1F697830AA}" destId="{221F612B-7F48-4CAF-9FF2-23A9F73DEE5E}" srcOrd="0" destOrd="0" presId="urn:microsoft.com/office/officeart/2005/8/layout/orgChart1"/>
    <dgm:cxn modelId="{0416018A-0557-4F75-85B5-8F96C0BB9209}" type="presParOf" srcId="{8BF5F44D-0069-4B81-A1B2-BE1F697830AA}" destId="{B0AB097B-F0AD-4D2B-9570-A5D50189D37C}" srcOrd="1" destOrd="0" presId="urn:microsoft.com/office/officeart/2005/8/layout/orgChart1"/>
    <dgm:cxn modelId="{43E2CDE3-249A-4880-A6B0-280DA3280F3F}" type="presParOf" srcId="{B0AB097B-F0AD-4D2B-9570-A5D50189D37C}" destId="{E8BB3CAA-E011-470C-A318-B6A3C59BA493}" srcOrd="0" destOrd="0" presId="urn:microsoft.com/office/officeart/2005/8/layout/orgChart1"/>
    <dgm:cxn modelId="{C75A8441-9498-4B34-9E9A-44B0CCBDCD5B}" type="presParOf" srcId="{E8BB3CAA-E011-470C-A318-B6A3C59BA493}" destId="{C102B8CA-8D04-44EB-8889-2470730E0EE2}" srcOrd="0" destOrd="0" presId="urn:microsoft.com/office/officeart/2005/8/layout/orgChart1"/>
    <dgm:cxn modelId="{C6437CA4-416A-4FD8-8F5D-B4721E13E53C}" type="presParOf" srcId="{E8BB3CAA-E011-470C-A318-B6A3C59BA493}" destId="{D8260736-896C-4478-A7A0-52F7E39CF97B}" srcOrd="1" destOrd="0" presId="urn:microsoft.com/office/officeart/2005/8/layout/orgChart1"/>
    <dgm:cxn modelId="{BC746599-D4A3-40D3-BF52-4EAF7B9FCA32}" type="presParOf" srcId="{B0AB097B-F0AD-4D2B-9570-A5D50189D37C}" destId="{38A62B70-2BAC-452A-AE58-BD6119BBF13F}" srcOrd="1" destOrd="0" presId="urn:microsoft.com/office/officeart/2005/8/layout/orgChart1"/>
    <dgm:cxn modelId="{9C3C6D1A-4C42-4C0F-A4C6-99E498478729}" type="presParOf" srcId="{B0AB097B-F0AD-4D2B-9570-A5D50189D37C}" destId="{1B3E6228-47FF-4B7A-A4F4-6724B80454CE}" srcOrd="2" destOrd="0" presId="urn:microsoft.com/office/officeart/2005/8/layout/orgChart1"/>
    <dgm:cxn modelId="{EDA96E68-1744-441C-8222-9032D6E612A0}" type="presParOf" srcId="{8BF5F44D-0069-4B81-A1B2-BE1F697830AA}" destId="{94336052-9EAC-46AB-B085-38D1555FABAD}" srcOrd="2" destOrd="0" presId="urn:microsoft.com/office/officeart/2005/8/layout/orgChart1"/>
    <dgm:cxn modelId="{3CB72266-9722-47A7-B3C9-B33F1CBBAA9D}" type="presParOf" srcId="{8BF5F44D-0069-4B81-A1B2-BE1F697830AA}" destId="{958CBF3D-A5E9-49EA-8CD8-943205541233}" srcOrd="3" destOrd="0" presId="urn:microsoft.com/office/officeart/2005/8/layout/orgChart1"/>
    <dgm:cxn modelId="{C597C0D3-2A02-46D6-9553-84145D079656}" type="presParOf" srcId="{958CBF3D-A5E9-49EA-8CD8-943205541233}" destId="{5D13B933-E3C8-453C-A42F-F83D3D38E344}" srcOrd="0" destOrd="0" presId="urn:microsoft.com/office/officeart/2005/8/layout/orgChart1"/>
    <dgm:cxn modelId="{67CB88A4-1A0B-4940-8A11-2A2C135FA4D3}" type="presParOf" srcId="{5D13B933-E3C8-453C-A42F-F83D3D38E344}" destId="{DE3AFE3E-F3F7-4D53-83DA-EA9DD9234468}" srcOrd="0" destOrd="0" presId="urn:microsoft.com/office/officeart/2005/8/layout/orgChart1"/>
    <dgm:cxn modelId="{A245FCA2-8BA1-41A8-9C25-052F50DE6939}" type="presParOf" srcId="{5D13B933-E3C8-453C-A42F-F83D3D38E344}" destId="{AEB1A5B1-8980-42D9-945D-BFE9BD33B6BA}" srcOrd="1" destOrd="0" presId="urn:microsoft.com/office/officeart/2005/8/layout/orgChart1"/>
    <dgm:cxn modelId="{9E9E571A-44EA-4686-99CD-2D935582618A}" type="presParOf" srcId="{958CBF3D-A5E9-49EA-8CD8-943205541233}" destId="{EAC81BAC-8E30-4237-B2F6-779B3FF5AFC0}" srcOrd="1" destOrd="0" presId="urn:microsoft.com/office/officeart/2005/8/layout/orgChart1"/>
    <dgm:cxn modelId="{B5D43B5C-20EE-4DA3-A007-AC356547109E}" type="presParOf" srcId="{958CBF3D-A5E9-49EA-8CD8-943205541233}" destId="{F68CC3A2-D17F-48BA-B990-736FE60DBDF4}" srcOrd="2" destOrd="0" presId="urn:microsoft.com/office/officeart/2005/8/layout/orgChart1"/>
    <dgm:cxn modelId="{B87E4C58-E657-46BC-8997-89753E54EAFD}" type="presParOf" srcId="{8BF5F44D-0069-4B81-A1B2-BE1F697830AA}" destId="{DB60FA0E-DA8D-41A2-95CF-7803046162E7}" srcOrd="4" destOrd="0" presId="urn:microsoft.com/office/officeart/2005/8/layout/orgChart1"/>
    <dgm:cxn modelId="{A1C5F961-D48A-4121-8B56-8A3D398E8DC5}" type="presParOf" srcId="{8BF5F44D-0069-4B81-A1B2-BE1F697830AA}" destId="{B08FB30B-0F26-43EC-96E0-C109614B241D}" srcOrd="5" destOrd="0" presId="urn:microsoft.com/office/officeart/2005/8/layout/orgChart1"/>
    <dgm:cxn modelId="{3D8EC172-FC68-4041-8466-4C5A6AB0F97E}" type="presParOf" srcId="{B08FB30B-0F26-43EC-96E0-C109614B241D}" destId="{24D88160-F79B-43F5-B461-78F019158C95}" srcOrd="0" destOrd="0" presId="urn:microsoft.com/office/officeart/2005/8/layout/orgChart1"/>
    <dgm:cxn modelId="{7B33A2A6-7CD5-441F-B185-2A3B487FEC32}" type="presParOf" srcId="{24D88160-F79B-43F5-B461-78F019158C95}" destId="{DC73D2DA-6A31-4E0D-81DD-B71553442926}" srcOrd="0" destOrd="0" presId="urn:microsoft.com/office/officeart/2005/8/layout/orgChart1"/>
    <dgm:cxn modelId="{D7F236F7-5696-4664-B9A7-719F7A4DCCB8}" type="presParOf" srcId="{24D88160-F79B-43F5-B461-78F019158C95}" destId="{54604B22-1BB7-43A5-B414-1EA7C44C262D}" srcOrd="1" destOrd="0" presId="urn:microsoft.com/office/officeart/2005/8/layout/orgChart1"/>
    <dgm:cxn modelId="{AD6B88D6-B1F2-49B6-B2BF-D437F2E0028A}" type="presParOf" srcId="{B08FB30B-0F26-43EC-96E0-C109614B241D}" destId="{5580FE76-00B8-4C58-BF06-DBF5EC981722}" srcOrd="1" destOrd="0" presId="urn:microsoft.com/office/officeart/2005/8/layout/orgChart1"/>
    <dgm:cxn modelId="{0142C5FA-9665-48A5-8A35-F268A9F18773}" type="presParOf" srcId="{B08FB30B-0F26-43EC-96E0-C109614B241D}" destId="{4C3C6A64-BC1C-4108-86C6-A64C5DE5D7F9}" srcOrd="2" destOrd="0" presId="urn:microsoft.com/office/officeart/2005/8/layout/orgChart1"/>
    <dgm:cxn modelId="{2DF46789-47FB-4EDA-90D6-84E8C23D0D72}" type="presParOf" srcId="{8BF5F44D-0069-4B81-A1B2-BE1F697830AA}" destId="{23E07495-BF07-4251-B9AD-D120464A2F24}" srcOrd="6" destOrd="0" presId="urn:microsoft.com/office/officeart/2005/8/layout/orgChart1"/>
    <dgm:cxn modelId="{1064C0D5-9E68-4EFF-961B-22BBB8E74259}" type="presParOf" srcId="{8BF5F44D-0069-4B81-A1B2-BE1F697830AA}" destId="{EA2E514D-6BEE-412D-BB92-1212A07EF165}" srcOrd="7" destOrd="0" presId="urn:microsoft.com/office/officeart/2005/8/layout/orgChart1"/>
    <dgm:cxn modelId="{D898721D-3055-4860-970A-84C8E5AEC4D1}" type="presParOf" srcId="{EA2E514D-6BEE-412D-BB92-1212A07EF165}" destId="{258E2631-C976-48D0-87E5-0ADC835D7297}" srcOrd="0" destOrd="0" presId="urn:microsoft.com/office/officeart/2005/8/layout/orgChart1"/>
    <dgm:cxn modelId="{962BF192-78D0-47B8-8C5B-DF5E88DB130A}" type="presParOf" srcId="{258E2631-C976-48D0-87E5-0ADC835D7297}" destId="{09E41612-0953-44AC-86CF-616D71161EA1}" srcOrd="0" destOrd="0" presId="urn:microsoft.com/office/officeart/2005/8/layout/orgChart1"/>
    <dgm:cxn modelId="{C0F624F6-7155-47B1-A96F-B6CC1586F483}" type="presParOf" srcId="{258E2631-C976-48D0-87E5-0ADC835D7297}" destId="{2F774364-1530-486E-B8F9-37DB6C67D3D9}" srcOrd="1" destOrd="0" presId="urn:microsoft.com/office/officeart/2005/8/layout/orgChart1"/>
    <dgm:cxn modelId="{A858A139-A504-4486-9CA6-3259C91DFD80}" type="presParOf" srcId="{EA2E514D-6BEE-412D-BB92-1212A07EF165}" destId="{0B92B181-0D26-463A-A965-642EEDE5F805}" srcOrd="1" destOrd="0" presId="urn:microsoft.com/office/officeart/2005/8/layout/orgChart1"/>
    <dgm:cxn modelId="{B334CF3E-D09A-4044-9110-513A5C3AD1DF}" type="presParOf" srcId="{EA2E514D-6BEE-412D-BB92-1212A07EF165}" destId="{287F6AAB-A8DF-4B13-AB09-215619B57AB8}" srcOrd="2" destOrd="0" presId="urn:microsoft.com/office/officeart/2005/8/layout/orgChart1"/>
    <dgm:cxn modelId="{A53422E5-C351-412A-AFA5-CF49E7F58DD6}" type="presParOf" srcId="{2830C39C-26E3-4A3B-85AE-E94CCD515418}" destId="{86410E85-6AAC-4C83-9EBE-B0809A1961A0}" srcOrd="2" destOrd="0" presId="urn:microsoft.com/office/officeart/2005/8/layout/orgChart1"/>
    <dgm:cxn modelId="{AEA0B04F-0A6E-407F-86A3-DA40BBDA91A9}" type="presParOf" srcId="{3D677DFE-CDA8-4E29-AE9C-50B4193B1DAF}" destId="{A2486A5C-6DBB-4D67-8C7E-54349A80410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latin typeface="Calibri" pitchFamily="34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Calibri" pitchFamily="34" charset="0"/>
              </a:defRPr>
            </a:lvl1pPr>
          </a:lstStyle>
          <a:p>
            <a:fld id="{2503ED08-06E4-41ED-89E8-119D0EF02A48}" type="datetimeFigureOut">
              <a:rPr lang="en-US"/>
              <a:pPr/>
              <a:t>11/6/2018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latin typeface="Calibri" pitchFamily="34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Calibri" pitchFamily="34" charset="0"/>
              </a:defRPr>
            </a:lvl1pPr>
          </a:lstStyle>
          <a:p>
            <a:fld id="{D6C45BBB-83DA-4AD0-BB77-0E8391E9F2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Calibri" pitchFamily="34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Calibri" pitchFamily="34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77875" y="720725"/>
            <a:ext cx="575945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Calibri" pitchFamily="34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Calibri" pitchFamily="34" charset="0"/>
              </a:defRPr>
            </a:lvl1pPr>
          </a:lstStyle>
          <a:p>
            <a:fld id="{CEFA16CB-AEBE-4616-A0C2-923B64A825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B705F-109E-F247-B567-3A0F399E281A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6239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77875" y="720725"/>
            <a:ext cx="57594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66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-New healthcare delivery program (3 years old), interest in IT and multidisciplinary approach; interest in </a:t>
            </a:r>
            <a:r>
              <a:rPr lang="en-US" dirty="0" err="1" smtClean="0"/>
              <a:t>pt</a:t>
            </a:r>
            <a:r>
              <a:rPr lang="en-US" dirty="0" smtClean="0"/>
              <a:t>-reported outcomes and to improve delivery of care</a:t>
            </a:r>
          </a:p>
          <a:p>
            <a:endParaRPr lang="en-US" altLang="en-US" dirty="0"/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1pPr>
            <a:lvl2pPr marL="770686" indent="-296417" eaLnBrk="0" hangingPunct="0">
              <a:defRPr sz="25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2pPr>
            <a:lvl3pPr marL="1185671" indent="-237134" eaLnBrk="0" hangingPunct="0">
              <a:defRPr sz="25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3pPr>
            <a:lvl4pPr marL="1659939" indent="-237134" eaLnBrk="0" hangingPunct="0">
              <a:defRPr sz="25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4pPr>
            <a:lvl5pPr marL="2134208" indent="-237134" eaLnBrk="0" hangingPunct="0">
              <a:defRPr sz="25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5pPr>
            <a:lvl6pPr marL="2608476" indent="-2371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6pPr>
            <a:lvl7pPr marL="3082744" indent="-2371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7pPr>
            <a:lvl8pPr marL="3557013" indent="-2371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8pPr>
            <a:lvl9pPr marL="4031280" indent="-2371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8" charset="0"/>
                <a:ea typeface="ＭＳ Ｐゴシック" pitchFamily="34" charset="-128"/>
              </a:defRPr>
            </a:lvl9pPr>
          </a:lstStyle>
          <a:p>
            <a:fld id="{02C26450-8094-4DE5-84A5-68C22694B1EC}" type="slidenum">
              <a:rPr lang="en-US" altLang="en-US" sz="1300">
                <a:solidFill>
                  <a:srgbClr val="000000"/>
                </a:solidFill>
              </a:rPr>
              <a:pPr/>
              <a:t>40</a:t>
            </a:fld>
            <a:endParaRPr lang="en-US" alt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3904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FC97D-52FF-48A0-A022-BE23089C4FF4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2166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FC97D-52FF-48A0-A022-BE23089C4FF4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1464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FC97D-52FF-48A0-A022-BE23089C4FF4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7876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dirty="0" smtClean="0"/>
              <a:t>6.38 million unique patient records 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5.33 million unique patients with at least 1 diagnosis/condition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667,328 unique patients diagnosed with cancer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38,670 unique patients in cancer registry (NAACCR Tumor Registry)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FC97D-52FF-48A0-A022-BE23089C4FF4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2196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FC97D-52FF-48A0-A022-BE23089C4FF4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1759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FC97D-52FF-48A0-A022-BE23089C4FF4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19136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FC97D-52FF-48A0-A022-BE23089C4FF4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98406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FC97D-52FF-48A0-A022-BE23089C4FF4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565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FC97D-52FF-48A0-A022-BE23089C4FF4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9552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A16CB-AEBE-4616-A0C2-923B64A8254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176316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WHO: ATC list of Antineoplastic agents</a:t>
            </a:r>
          </a:p>
          <a:p>
            <a:pPr lvl="1"/>
            <a:r>
              <a:rPr lang="en-US" dirty="0" smtClean="0"/>
              <a:t>163 </a:t>
            </a:r>
            <a:r>
              <a:rPr lang="en-US" dirty="0" err="1" smtClean="0"/>
              <a:t>RxNorm</a:t>
            </a:r>
            <a:r>
              <a:rPr lang="en-US" dirty="0" smtClean="0"/>
              <a:t> codes</a:t>
            </a:r>
          </a:p>
          <a:p>
            <a:pPr lvl="1"/>
            <a:r>
              <a:rPr lang="en-US" dirty="0" smtClean="0"/>
              <a:t>162 </a:t>
            </a:r>
            <a:r>
              <a:rPr lang="en-US" dirty="0" err="1" smtClean="0"/>
              <a:t>concept_id’s</a:t>
            </a:r>
            <a:r>
              <a:rPr lang="en-US" dirty="0" smtClean="0"/>
              <a:t> found from these </a:t>
            </a:r>
            <a:r>
              <a:rPr lang="en-US" dirty="0" err="1" smtClean="0"/>
              <a:t>RxNorm</a:t>
            </a:r>
            <a:r>
              <a:rPr lang="en-US" dirty="0" smtClean="0"/>
              <a:t> codes in CUMC (missing </a:t>
            </a:r>
            <a:r>
              <a:rPr lang="en-US" dirty="0" err="1" smtClean="0"/>
              <a:t>inotuzumab</a:t>
            </a:r>
            <a:r>
              <a:rPr lang="en-US" dirty="0" smtClean="0"/>
              <a:t> </a:t>
            </a:r>
            <a:r>
              <a:rPr lang="en-US" dirty="0" err="1" smtClean="0"/>
              <a:t>ozogamicin</a:t>
            </a:r>
            <a:r>
              <a:rPr lang="en-US" dirty="0" smtClean="0"/>
              <a:t>, 1942950)</a:t>
            </a:r>
          </a:p>
          <a:p>
            <a:r>
              <a:rPr lang="en-US" dirty="0" smtClean="0"/>
              <a:t>NCI Cancer Research Network also maintains list of chemotherapy codes</a:t>
            </a:r>
          </a:p>
          <a:p>
            <a:pPr lvl="1"/>
            <a:r>
              <a:rPr lang="en-US" dirty="0" smtClean="0"/>
              <a:t>Includes Rx codes, procedure codes, diagnosis codes, and DRG codes</a:t>
            </a:r>
          </a:p>
          <a:p>
            <a:pPr lvl="1"/>
            <a:r>
              <a:rPr lang="en-US" dirty="0" smtClean="0"/>
              <a:t>8704 Rx codes (NDC codes) alone, categorized by </a:t>
            </a:r>
            <a:r>
              <a:rPr lang="en-US" dirty="0" err="1" smtClean="0"/>
              <a:t>chemo_type</a:t>
            </a:r>
            <a:r>
              <a:rPr lang="en-US" dirty="0" smtClean="0"/>
              <a:t> and </a:t>
            </a:r>
            <a:r>
              <a:rPr lang="en-US" dirty="0" err="1" smtClean="0"/>
              <a:t>treatment_type</a:t>
            </a:r>
            <a:endParaRPr lang="en-US" dirty="0" smtClean="0"/>
          </a:p>
          <a:p>
            <a:pPr lvl="1"/>
            <a:r>
              <a:rPr lang="en-US" dirty="0" smtClean="0"/>
              <a:t>Confusion as there’s not agreement between </a:t>
            </a:r>
            <a:r>
              <a:rPr lang="en-US" dirty="0" err="1" smtClean="0"/>
              <a:t>chemo_type</a:t>
            </a:r>
            <a:r>
              <a:rPr lang="en-US" dirty="0" smtClean="0"/>
              <a:t> and </a:t>
            </a:r>
            <a:r>
              <a:rPr lang="en-US" dirty="0" err="1" smtClean="0"/>
              <a:t>treatment_type</a:t>
            </a:r>
            <a:r>
              <a:rPr lang="en-US" dirty="0" smtClean="0"/>
              <a:t> (immunotherapy for </a:t>
            </a:r>
            <a:r>
              <a:rPr lang="en-US" dirty="0" err="1" smtClean="0"/>
              <a:t>chemo_type</a:t>
            </a:r>
            <a:r>
              <a:rPr lang="en-US" dirty="0" smtClean="0"/>
              <a:t> and Immunologic for </a:t>
            </a:r>
            <a:r>
              <a:rPr lang="en-US" dirty="0" err="1" smtClean="0"/>
              <a:t>treatment_type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Also includes non-chemotherapy agents </a:t>
            </a:r>
          </a:p>
          <a:p>
            <a:r>
              <a:rPr lang="en-US" dirty="0" smtClean="0"/>
              <a:t>SEER*RX: what’s used for cancer registries and NAACCR</a:t>
            </a:r>
          </a:p>
          <a:p>
            <a:pPr lvl="1"/>
            <a:r>
              <a:rPr lang="en-US" dirty="0" smtClean="0"/>
              <a:t>1882 drugs</a:t>
            </a:r>
          </a:p>
          <a:p>
            <a:pPr lvl="1"/>
            <a:r>
              <a:rPr lang="en-US" dirty="0" smtClean="0"/>
              <a:t>Not coded into standard vocabulary</a:t>
            </a:r>
          </a:p>
          <a:p>
            <a:pPr lvl="1"/>
            <a:r>
              <a:rPr lang="en-US" dirty="0" smtClean="0"/>
              <a:t>Includes clinical trial medications/medication names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FC97D-52FF-48A0-A022-BE23089C4FF4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09704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FC97D-52FF-48A0-A022-BE23089C4FF4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26527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FC97D-52FF-48A0-A022-BE23089C4FF4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30518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FC97D-52FF-48A0-A022-BE23089C4FF4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61392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FC97D-52FF-48A0-A022-BE23089C4FF4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84458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FC97D-52FF-48A0-A022-BE23089C4FF4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91290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FC97D-52FF-48A0-A022-BE23089C4FF4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58827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FC97D-52FF-48A0-A022-BE23089C4FF4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94872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FC97D-52FF-48A0-A022-BE23089C4FF4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46974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FC97D-52FF-48A0-A022-BE23089C4FF4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8085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B3877-298A-0C4F-8633-2F6E5F707466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35865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FC97D-52FF-48A0-A022-BE23089C4FF4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64016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FC97D-52FF-48A0-A022-BE23089C4FF4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44741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FC97D-52FF-48A0-A022-BE23089C4FF4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83293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A093-4890-4B46-98EB-711D340FBB2C}" type="slidenum">
              <a:rPr lang="en-US" smtClean="0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41653" lvl="1" indent="-241653" defTabSz="966612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 smtClean="0"/>
              <a:t>A new pre-coordinated concept derived by collapsing ‘</a:t>
            </a:r>
            <a:r>
              <a:rPr lang="en-US" i="1" dirty="0" err="1" smtClean="0"/>
              <a:t>Adenocarcinoma</a:t>
            </a:r>
            <a:r>
              <a:rPr lang="en-US" i="1" dirty="0" smtClean="0"/>
              <a:t>, NOS’</a:t>
            </a:r>
            <a:r>
              <a:rPr lang="en-US" dirty="0" smtClean="0"/>
              <a:t> (8140/3) and ‘</a:t>
            </a:r>
            <a:r>
              <a:rPr lang="en-US" i="1" dirty="0" smtClean="0"/>
              <a:t>Sigmoid colon’</a:t>
            </a:r>
            <a:r>
              <a:rPr lang="en-US" dirty="0" smtClean="0"/>
              <a:t> (C18.7) will be ‘</a:t>
            </a:r>
            <a:r>
              <a:rPr lang="en-US" i="1" dirty="0" err="1" smtClean="0"/>
              <a:t>Adenocarcinoma</a:t>
            </a:r>
            <a:r>
              <a:rPr lang="en-US" i="1" dirty="0" smtClean="0"/>
              <a:t> of sigmoid colon’</a:t>
            </a:r>
            <a:r>
              <a:rPr lang="en-US" dirty="0" smtClean="0"/>
              <a:t> (8140/3- C18.7)</a:t>
            </a:r>
          </a:p>
          <a:p>
            <a:pPr marL="241653" lvl="1" indent="-241653" defTabSz="966612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‘</a:t>
            </a:r>
            <a:r>
              <a:rPr lang="en-US" i="1" dirty="0" err="1" smtClean="0"/>
              <a:t>Adenocarcinoma</a:t>
            </a:r>
            <a:r>
              <a:rPr lang="en-US" i="1" dirty="0" smtClean="0"/>
              <a:t> of sigmoid colon’</a:t>
            </a:r>
            <a:r>
              <a:rPr lang="en-US" dirty="0" smtClean="0"/>
              <a:t> (301756000) in </a:t>
            </a:r>
            <a:r>
              <a:rPr lang="en-US" dirty="0" err="1" smtClean="0"/>
              <a:t>Concept_Relationship</a:t>
            </a:r>
            <a:r>
              <a:rPr lang="en-US" dirty="0" smtClean="0"/>
              <a:t> table</a:t>
            </a:r>
          </a:p>
          <a:p>
            <a:pPr marL="241653" lvl="1" indent="-241653" defTabSz="966612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 smtClean="0"/>
              <a:t> (‘Has associated morphology’) and anatomic site/topography (‘Has finding site’) in the </a:t>
            </a:r>
            <a:r>
              <a:rPr lang="en-US" dirty="0" err="1" smtClean="0"/>
              <a:t>Concept_Relationship</a:t>
            </a:r>
            <a:r>
              <a:rPr lang="en-US" dirty="0" smtClean="0"/>
              <a:t> table thus supporting analysis along those axes.</a:t>
            </a:r>
          </a:p>
          <a:p>
            <a:pPr marL="241653" lvl="1" indent="-241653" defTabSz="96661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	4290838 represents a SNOMED concept of ‘Malignant </a:t>
            </a:r>
            <a:r>
              <a:rPr lang="en-US" dirty="0" err="1" smtClean="0"/>
              <a:t>adenomatous</a:t>
            </a:r>
            <a:r>
              <a:rPr lang="en-US" dirty="0" smtClean="0"/>
              <a:t> neoplasm – category’ and 4244588 represents a SNOMED concept of ‘Sigmoid colon structure’.</a:t>
            </a:r>
          </a:p>
          <a:p>
            <a:pPr marL="241653" lvl="1" indent="-241653" defTabSz="966612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dirty="0" smtClean="0"/>
          </a:p>
          <a:p>
            <a:pPr marL="241653" indent="-241653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A093-4890-4B46-98EB-711D340FBB2C}" type="slidenum">
              <a:rPr lang="en-US" smtClean="0">
                <a:solidFill>
                  <a:prstClr val="black"/>
                </a:solidFill>
              </a:rPr>
              <a:pPr/>
              <a:t>70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41653" lvl="1" indent="-241653" defTabSz="966612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 smtClean="0"/>
              <a:t>A new pre-coordinated concept derived by collapsing ‘</a:t>
            </a:r>
            <a:r>
              <a:rPr lang="en-US" i="1" dirty="0" err="1" smtClean="0"/>
              <a:t>Adenocarcinoma</a:t>
            </a:r>
            <a:r>
              <a:rPr lang="en-US" i="1" dirty="0" smtClean="0"/>
              <a:t>, NOS’</a:t>
            </a:r>
            <a:r>
              <a:rPr lang="en-US" dirty="0" smtClean="0"/>
              <a:t> (8140/3) and ‘</a:t>
            </a:r>
            <a:r>
              <a:rPr lang="en-US" i="1" dirty="0" smtClean="0"/>
              <a:t>Sigmoid colon’</a:t>
            </a:r>
            <a:r>
              <a:rPr lang="en-US" dirty="0" smtClean="0"/>
              <a:t> (C18.7) will be ‘</a:t>
            </a:r>
            <a:r>
              <a:rPr lang="en-US" i="1" dirty="0" err="1" smtClean="0"/>
              <a:t>Adenocarcinoma</a:t>
            </a:r>
            <a:r>
              <a:rPr lang="en-US" i="1" dirty="0" smtClean="0"/>
              <a:t> of sigmoid colon’</a:t>
            </a:r>
            <a:r>
              <a:rPr lang="en-US" dirty="0" smtClean="0"/>
              <a:t> (8140/3- C18.7)</a:t>
            </a:r>
          </a:p>
          <a:p>
            <a:pPr marL="241653" lvl="1" indent="-241653" defTabSz="966612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‘</a:t>
            </a:r>
            <a:r>
              <a:rPr lang="en-US" i="1" dirty="0" err="1" smtClean="0"/>
              <a:t>Adenocarcinoma</a:t>
            </a:r>
            <a:r>
              <a:rPr lang="en-US" i="1" dirty="0" smtClean="0"/>
              <a:t> of sigmoid colon’</a:t>
            </a:r>
            <a:r>
              <a:rPr lang="en-US" dirty="0" smtClean="0"/>
              <a:t> (301756000) in </a:t>
            </a:r>
            <a:r>
              <a:rPr lang="en-US" dirty="0" err="1" smtClean="0"/>
              <a:t>Concept_Relationship</a:t>
            </a:r>
            <a:r>
              <a:rPr lang="en-US" dirty="0" smtClean="0"/>
              <a:t> table</a:t>
            </a:r>
          </a:p>
          <a:p>
            <a:pPr marL="241653" lvl="1" indent="-241653" defTabSz="966612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 smtClean="0"/>
              <a:t> (‘Has associated morphology’) and anatomic site/topography (‘Has finding site’) in the </a:t>
            </a:r>
            <a:r>
              <a:rPr lang="en-US" dirty="0" err="1" smtClean="0"/>
              <a:t>Concept_Relationship</a:t>
            </a:r>
            <a:r>
              <a:rPr lang="en-US" dirty="0" smtClean="0"/>
              <a:t> table thus supporting analysis along those axes.</a:t>
            </a:r>
          </a:p>
          <a:p>
            <a:pPr marL="241653" lvl="1" indent="-241653" defTabSz="96661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	4290838 represents a SNOMED concept of ‘Malignant </a:t>
            </a:r>
            <a:r>
              <a:rPr lang="en-US" dirty="0" err="1" smtClean="0"/>
              <a:t>adenomatous</a:t>
            </a:r>
            <a:r>
              <a:rPr lang="en-US" dirty="0" smtClean="0"/>
              <a:t> neoplasm – category’ and 4244588 represents a SNOMED concept of ‘Sigmoid colon structure’.</a:t>
            </a:r>
          </a:p>
          <a:p>
            <a:pPr marL="241653" lvl="1" indent="-241653" defTabSz="966612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dirty="0" smtClean="0"/>
          </a:p>
          <a:p>
            <a:pPr marL="241653" indent="-241653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A093-4890-4B46-98EB-711D340FBB2C}" type="slidenum">
              <a:rPr lang="en-US" smtClean="0">
                <a:solidFill>
                  <a:prstClr val="black"/>
                </a:solidFill>
              </a:rPr>
              <a:pPr/>
              <a:t>71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A16CB-AEBE-4616-A0C2-923B64A8254D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FC97D-52FF-48A0-A022-BE23089C4FF4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7886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FC97D-52FF-48A0-A022-BE23089C4FF4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5222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FC97D-52FF-48A0-A022-BE23089C4FF4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22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FC97D-52FF-48A0-A022-BE23089C4FF4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0704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understand actual practice (real-world evidence and practice patterns), difficult to get from existing data</a:t>
            </a:r>
          </a:p>
          <a:p>
            <a:r>
              <a:rPr lang="en-US" dirty="0" smtClean="0"/>
              <a:t>Need to understand discordance from guidelines and effect on outcomes. Identify interventions to optimize outcomes (presume that discordance leads to worse outcomes)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CA093-4890-4B46-98EB-711D340FBB2C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7793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7E79A-386B-3949-83DC-43D056CBF148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6154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resenter versio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52920" y="2647242"/>
            <a:ext cx="3955995" cy="872034"/>
          </a:xfrm>
        </p:spPr>
        <p:txBody>
          <a:bodyPr wrap="square" bIns="0" anchor="t">
            <a:spAutoFit/>
          </a:bodyPr>
          <a:lstStyle>
            <a:lvl1pPr marL="0" indent="0" algn="l">
              <a:spcBef>
                <a:spcPts val="400"/>
              </a:spcBef>
              <a:buFontTx/>
              <a:buNone/>
              <a:defRPr sz="18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400"/>
              </a:spcBef>
              <a:buNone/>
              <a:defRPr sz="1600" baseline="0"/>
            </a:lvl2pPr>
          </a:lstStyle>
          <a:p>
            <a:r>
              <a:rPr lang="en-US" dirty="0"/>
              <a:t>Speaker</a:t>
            </a:r>
          </a:p>
          <a:p>
            <a:pPr lvl="1"/>
            <a:r>
              <a:rPr lang="en-US" dirty="0"/>
              <a:t>Institution</a:t>
            </a:r>
          </a:p>
          <a:p>
            <a:pPr lvl="1"/>
            <a:r>
              <a:rPr lang="en-US" dirty="0"/>
              <a:t>Twitter: #AMIA2017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3589" y="1139695"/>
            <a:ext cx="5929707" cy="1235676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400"/>
              </a:spcBef>
              <a:defRPr sz="2800" b="1">
                <a:solidFill>
                  <a:schemeClr val="accent1"/>
                </a:solidFill>
                <a:latin typeface="+mj-lt"/>
                <a:cs typeface="Roboto Regular"/>
              </a:defRPr>
            </a:lvl1pPr>
            <a:lvl2pPr marL="0" indent="0">
              <a:spcBef>
                <a:spcPts val="400"/>
              </a:spcBef>
              <a:buNone/>
              <a:defRPr sz="1600" b="0" baseline="0">
                <a:solidFill>
                  <a:schemeClr val="accent2">
                    <a:lumMod val="75000"/>
                  </a:schemeClr>
                </a:solidFill>
                <a:latin typeface="+mj-lt"/>
                <a:cs typeface="Roboto Light"/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Session Number</a:t>
            </a:r>
          </a:p>
          <a:p>
            <a:pPr lvl="1"/>
            <a:r>
              <a:rPr lang="en-US" dirty="0"/>
              <a:t>Presentation Title</a:t>
            </a:r>
          </a:p>
        </p:txBody>
      </p:sp>
      <p:pic>
        <p:nvPicPr>
          <p:cNvPr id="5" name="Picture 4" descr="amia-logo_color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053" y="381387"/>
            <a:ext cx="1948704" cy="5491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27113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635007"/>
            <a:ext cx="6856213" cy="4445001"/>
          </a:xfrm>
          <a:prstGeom prst="rect">
            <a:avLst/>
          </a:prstGeom>
          <a:solidFill>
            <a:srgbClr val="187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52707" y="635007"/>
            <a:ext cx="2193989" cy="4445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1082040"/>
            <a:ext cx="5486400" cy="2712720"/>
          </a:xfrm>
        </p:spPr>
        <p:txBody>
          <a:bodyPr anchor="b">
            <a:normAutofit/>
          </a:bodyPr>
          <a:lstStyle>
            <a:lvl1pPr algn="l">
              <a:defRPr sz="4425" spc="-75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12" y="3891872"/>
            <a:ext cx="5486400" cy="762000"/>
          </a:xfrm>
        </p:spPr>
        <p:txBody>
          <a:bodyPr anchor="t">
            <a:normAutofit/>
          </a:bodyPr>
          <a:lstStyle>
            <a:lvl1pPr marL="0" indent="0" algn="l">
              <a:buNone/>
              <a:defRPr sz="165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" y="5080000"/>
            <a:ext cx="9146686" cy="0"/>
          </a:xfrm>
          <a:prstGeom prst="line">
            <a:avLst/>
          </a:prstGeom>
          <a:ln w="952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51" y="5153683"/>
            <a:ext cx="1454151" cy="4987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3658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690" y="906055"/>
            <a:ext cx="2210612" cy="38343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" y="5080000"/>
            <a:ext cx="9146686" cy="0"/>
          </a:xfrm>
          <a:prstGeom prst="line">
            <a:avLst/>
          </a:prstGeom>
          <a:ln w="952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70209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933" y="1082040"/>
            <a:ext cx="5486400" cy="2712720"/>
          </a:xfrm>
        </p:spPr>
        <p:txBody>
          <a:bodyPr anchor="b">
            <a:normAutofit/>
          </a:bodyPr>
          <a:lstStyle>
            <a:lvl1pPr>
              <a:defRPr sz="4425" b="0" spc="-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4651" y="3893820"/>
            <a:ext cx="5486400" cy="762000"/>
          </a:xfrm>
        </p:spPr>
        <p:txBody>
          <a:bodyPr anchor="t">
            <a:normAutofit/>
          </a:bodyPr>
          <a:lstStyle>
            <a:lvl1pPr marL="0" indent="0">
              <a:buNone/>
              <a:defRPr sz="165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" y="5080000"/>
            <a:ext cx="9146686" cy="0"/>
          </a:xfrm>
          <a:prstGeom prst="line">
            <a:avLst/>
          </a:prstGeom>
          <a:ln w="952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294489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0942" y="723900"/>
            <a:ext cx="2606041" cy="426720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589" y="723900"/>
            <a:ext cx="2606041" cy="426720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96849" y="5296964"/>
            <a:ext cx="2057401" cy="304271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5586B75A-687E-405C-8A0B-8D00578BA2C3}" type="datetimeFigureOut">
              <a:rPr lang="en-US" sz="1350" smtClean="0">
                <a:solidFill>
                  <a:srgbClr val="000000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11/6/2018</a:t>
            </a:fld>
            <a:endParaRPr lang="en-US" sz="1350" dirty="0">
              <a:solidFill>
                <a:srgbClr val="000000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" y="5080000"/>
            <a:ext cx="9146686" cy="0"/>
          </a:xfrm>
          <a:prstGeom prst="line">
            <a:avLst/>
          </a:prstGeom>
          <a:ln w="952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932332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0942" y="852989"/>
            <a:ext cx="2606041" cy="6731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0942" y="1609113"/>
            <a:ext cx="2606041" cy="335280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3856" y="852990"/>
            <a:ext cx="2606041" cy="67764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3856" y="1609113"/>
            <a:ext cx="2606041" cy="335280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" y="5080000"/>
            <a:ext cx="9146686" cy="0"/>
          </a:xfrm>
          <a:prstGeom prst="line">
            <a:avLst/>
          </a:prstGeom>
          <a:ln w="952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36035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" y="5080000"/>
            <a:ext cx="9146686" cy="0"/>
          </a:xfrm>
          <a:prstGeom prst="line">
            <a:avLst/>
          </a:prstGeom>
          <a:ln w="952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797185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96849" y="5296964"/>
            <a:ext cx="2057401" cy="304271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5586B75A-687E-405C-8A0B-8D00578BA2C3}" type="datetimeFigureOut">
              <a:rPr lang="en-US" sz="1350" smtClean="0">
                <a:solidFill>
                  <a:srgbClr val="000000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11/6/2018</a:t>
            </a:fld>
            <a:endParaRPr lang="en-US" sz="1350" dirty="0">
              <a:solidFill>
                <a:srgbClr val="000000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" y="5080000"/>
            <a:ext cx="9146686" cy="0"/>
          </a:xfrm>
          <a:prstGeom prst="line">
            <a:avLst/>
          </a:prstGeom>
          <a:ln w="952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51" y="5153683"/>
            <a:ext cx="1454151" cy="4987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3516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3" y="952500"/>
            <a:ext cx="2125980" cy="1981200"/>
          </a:xfrm>
        </p:spPr>
        <p:txBody>
          <a:bodyPr anchor="b">
            <a:normAutofit/>
          </a:bodyPr>
          <a:lstStyle>
            <a:lvl1pPr>
              <a:defRPr sz="24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933" y="723900"/>
            <a:ext cx="5486400" cy="426720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3" y="2911816"/>
            <a:ext cx="2125980" cy="193499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96849" y="5296964"/>
            <a:ext cx="2057401" cy="304271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5586B75A-687E-405C-8A0B-8D00578BA2C3}" type="datetimeFigureOut">
              <a:rPr lang="en-US" sz="1350" smtClean="0">
                <a:solidFill>
                  <a:srgbClr val="000000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11/6/2018</a:t>
            </a:fld>
            <a:endParaRPr lang="en-US" sz="1350" dirty="0">
              <a:solidFill>
                <a:srgbClr val="000000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" y="5080000"/>
            <a:ext cx="9146686" cy="0"/>
          </a:xfrm>
          <a:prstGeom prst="line">
            <a:avLst/>
          </a:prstGeom>
          <a:ln w="952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51" y="5153683"/>
            <a:ext cx="1454151" cy="4987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23773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3" y="952500"/>
            <a:ext cx="2125980" cy="1981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77986" y="639516"/>
            <a:ext cx="6086423" cy="444246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3" y="2910840"/>
            <a:ext cx="2125980" cy="193548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96849" y="5296964"/>
            <a:ext cx="2057401" cy="304271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5586B75A-687E-405C-8A0B-8D00578BA2C3}" type="datetimeFigureOut">
              <a:rPr lang="en-US" sz="1350" smtClean="0">
                <a:solidFill>
                  <a:srgbClr val="000000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11/6/2018</a:t>
            </a:fld>
            <a:endParaRPr lang="en-US" sz="1350" dirty="0">
              <a:solidFill>
                <a:srgbClr val="000000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24332" y="5296964"/>
            <a:ext cx="4433637" cy="304271"/>
          </a:xfrm>
        </p:spPr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" y="5080000"/>
            <a:ext cx="9146686" cy="0"/>
          </a:xfrm>
          <a:prstGeom prst="line">
            <a:avLst/>
          </a:prstGeom>
          <a:ln w="952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51" y="5153683"/>
            <a:ext cx="1454151" cy="4987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25975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96849" y="5296964"/>
            <a:ext cx="2057401" cy="304271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5586B75A-687E-405C-8A0B-8D00578BA2C3}" type="datetimeFigureOut">
              <a:rPr lang="en-US" sz="1350" smtClean="0">
                <a:solidFill>
                  <a:srgbClr val="000000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11/6/2018</a:t>
            </a:fld>
            <a:endParaRPr lang="en-US" sz="1350" dirty="0">
              <a:solidFill>
                <a:srgbClr val="000000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" y="5080000"/>
            <a:ext cx="9146686" cy="0"/>
          </a:xfrm>
          <a:prstGeom prst="line">
            <a:avLst/>
          </a:prstGeom>
          <a:ln w="952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51" y="5153683"/>
            <a:ext cx="1454151" cy="4987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10178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resenter version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787650" y="1399290"/>
            <a:ext cx="3566642" cy="1235676"/>
          </a:xfrm>
        </p:spPr>
        <p:txBody>
          <a:bodyPr anchor="t"/>
          <a:lstStyle>
            <a:lvl1pPr algn="ctr">
              <a:lnSpc>
                <a:spcPct val="90000"/>
              </a:lnSpc>
              <a:spcBef>
                <a:spcPts val="1000"/>
              </a:spcBef>
              <a:defRPr sz="4000" b="1">
                <a:solidFill>
                  <a:schemeClr val="accent1"/>
                </a:solidFill>
                <a:latin typeface="+mj-lt"/>
                <a:cs typeface="Roboto Regular"/>
              </a:defRPr>
            </a:lvl1pPr>
            <a:lvl2pPr marL="0" indent="0" algn="ctr">
              <a:spcBef>
                <a:spcPts val="1000"/>
              </a:spcBef>
              <a:buNone/>
              <a:defRPr sz="2400" b="0">
                <a:solidFill>
                  <a:schemeClr val="accent2">
                    <a:lumMod val="75000"/>
                  </a:schemeClr>
                </a:solidFill>
                <a:latin typeface="+mj-lt"/>
                <a:cs typeface="Roboto Light"/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Subtitle</a:t>
            </a:r>
          </a:p>
        </p:txBody>
      </p:sp>
      <p:pic>
        <p:nvPicPr>
          <p:cNvPr id="7" name="Picture 6" descr="amia-logo_color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839" y="427140"/>
            <a:ext cx="1132702" cy="3192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17310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5752" y="825500"/>
            <a:ext cx="2114549" cy="4127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0933" y="723900"/>
            <a:ext cx="5486400" cy="42672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96849" y="5296964"/>
            <a:ext cx="2057401" cy="304271"/>
          </a:xfrm>
          <a:prstGeom prst="rect">
            <a:avLst/>
          </a:prstGeo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5586B75A-687E-405C-8A0B-8D00578BA2C3}" type="datetimeFigureOut">
              <a:rPr lang="en-US" sz="1350" smtClean="0">
                <a:solidFill>
                  <a:srgbClr val="000000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11/6/2018</a:t>
            </a:fld>
            <a:endParaRPr lang="en-US" sz="1350" dirty="0">
              <a:solidFill>
                <a:srgbClr val="000000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" y="5080000"/>
            <a:ext cx="9146686" cy="0"/>
          </a:xfrm>
          <a:prstGeom prst="line">
            <a:avLst/>
          </a:prstGeom>
          <a:ln w="952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51" y="5153683"/>
            <a:ext cx="1454151" cy="4987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56649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1405_Cover_Partnership_Fullname_bkg_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6723" y="547770"/>
            <a:ext cx="6480951" cy="2639869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500" b="1" i="0" baseline="0">
                <a:solidFill>
                  <a:schemeClr val="bg1"/>
                </a:solidFill>
                <a:latin typeface="Arial-BoldMT"/>
                <a:cs typeface="Arial-BoldMT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6720" y="3187643"/>
            <a:ext cx="6400800" cy="573759"/>
          </a:xfrm>
        </p:spPr>
        <p:txBody>
          <a:bodyPr>
            <a:normAutofit/>
          </a:bodyPr>
          <a:lstStyle>
            <a:lvl1pPr marL="0" indent="0" algn="l">
              <a:buNone/>
              <a:defRPr sz="1600" b="1" i="0" baseline="0">
                <a:solidFill>
                  <a:srgbClr val="C3CD7B"/>
                </a:solidFill>
                <a:latin typeface="Arial-BoldMT"/>
                <a:cs typeface="Arial-BoldM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08552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56670" y="329863"/>
            <a:ext cx="7606427" cy="1132628"/>
          </a:xfrm>
        </p:spPr>
        <p:txBody>
          <a:bodyPr tIns="0" bIns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956666" y="1568851"/>
            <a:ext cx="7282212" cy="3291926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600"/>
            </a:lvl1pPr>
            <a:lvl2pPr>
              <a:lnSpc>
                <a:spcPct val="90000"/>
              </a:lnSpc>
              <a:defRPr sz="1600">
                <a:latin typeface="Arial"/>
                <a:cs typeface="Arial"/>
              </a:defRPr>
            </a:lvl2pPr>
            <a:lvl3pPr>
              <a:lnSpc>
                <a:spcPct val="90000"/>
              </a:lnSpc>
              <a:defRPr sz="1600"/>
            </a:lvl3pPr>
            <a:lvl4pPr>
              <a:lnSpc>
                <a:spcPct val="90000"/>
              </a:lnSpc>
              <a:defRPr sz="1600"/>
            </a:lvl4pPr>
            <a:lvl5pPr>
              <a:lnSpc>
                <a:spcPct val="90000"/>
              </a:lnSpc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956440" y="4946960"/>
            <a:ext cx="1293548" cy="3042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89EA3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3F11EEC-60B6-DF4B-A821-B910872C5F64}" type="datetimeFigureOut">
              <a:rPr lang="en-US" sz="1800" smtClean="0">
                <a:latin typeface="Calibri"/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11/6/2018</a:t>
            </a:fld>
            <a:endParaRPr lang="en-US" sz="1800" dirty="0">
              <a:latin typeface="Calibri"/>
              <a:ea typeface="+mn-e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65668" y="4946960"/>
            <a:ext cx="3355380" cy="30427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989EA3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Calibri"/>
              <a:ea typeface="+mn-ea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21060" y="4946960"/>
            <a:ext cx="1262187" cy="30427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989EA3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C2F1CAA2-7C6D-8F48-BAEE-2DAFD071A580}" type="slidenum">
              <a:rPr lang="en-US" sz="1800" smtClean="0">
                <a:latin typeface="Calibri"/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 dirty="0"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73863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4"/>
          </p:nvPr>
        </p:nvSpPr>
        <p:spPr>
          <a:xfrm>
            <a:off x="4679852" y="1568855"/>
            <a:ext cx="3465577" cy="3246189"/>
          </a:xfrm>
        </p:spPr>
        <p:txBody>
          <a:bodyPr anchor="t">
            <a:norm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956443" y="1568855"/>
            <a:ext cx="3465138" cy="3246189"/>
          </a:xfrm>
        </p:spPr>
        <p:txBody>
          <a:bodyPr anchor="t">
            <a:norm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956440" y="4946960"/>
            <a:ext cx="1293548" cy="3042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89EA3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3F11EEC-60B6-DF4B-A821-B910872C5F64}" type="datetimeFigureOut">
              <a:rPr lang="en-US" sz="1800" smtClean="0">
                <a:latin typeface="Calibri"/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11/6/2018</a:t>
            </a:fld>
            <a:endParaRPr lang="en-US" sz="1800" dirty="0">
              <a:latin typeface="Calibri"/>
              <a:ea typeface="+mn-e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65668" y="4946960"/>
            <a:ext cx="3355380" cy="30427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989EA3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Calibri"/>
              <a:ea typeface="+mn-ea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21060" y="4946960"/>
            <a:ext cx="1262187" cy="30427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989EA3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C2F1CAA2-7C6D-8F48-BAEE-2DAFD071A580}" type="slidenum">
              <a:rPr lang="en-US" sz="1800" smtClean="0">
                <a:latin typeface="Calibri"/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 dirty="0"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05707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ing_Partnership_Fullname_bkg_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76191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57202" y="595300"/>
            <a:ext cx="6592043" cy="4233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spcAft>
                <a:spcPts val="0"/>
              </a:spcAft>
              <a:defRPr sz="2800" b="0" i="0">
                <a:solidFill>
                  <a:srgbClr val="21218A"/>
                </a:solidFill>
                <a:latin typeface="Museo 500"/>
                <a:ea typeface="Arial"/>
                <a:cs typeface="Museo 500"/>
                <a:sym typeface="Arial"/>
              </a:defRPr>
            </a:lvl1pPr>
            <a:lvl2pPr algn="l" rtl="0">
              <a:spcBef>
                <a:spcPts val="0"/>
              </a:spcBef>
              <a:spcAft>
                <a:spcPts val="0"/>
              </a:spcAft>
              <a:defRPr sz="32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spcAft>
                <a:spcPts val="0"/>
              </a:spcAft>
              <a:defRPr sz="32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spcAft>
                <a:spcPts val="0"/>
              </a:spcAft>
              <a:defRPr sz="32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spcAft>
                <a:spcPts val="0"/>
              </a:spcAft>
              <a:defRPr sz="32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algn="l" rtl="0">
              <a:spcBef>
                <a:spcPts val="0"/>
              </a:spcBef>
              <a:spcAft>
                <a:spcPts val="0"/>
              </a:spcAft>
              <a:defRPr sz="32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algn="l" rtl="0">
              <a:spcBef>
                <a:spcPts val="0"/>
              </a:spcBef>
              <a:spcAft>
                <a:spcPts val="0"/>
              </a:spcAft>
              <a:defRPr sz="32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 sz="32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 sz="32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57205" y="1190617"/>
            <a:ext cx="4038599" cy="41672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000" b="0" i="0">
                <a:latin typeface="Museo 300"/>
                <a:cs typeface="Museo 300"/>
              </a:defRPr>
            </a:lvl1pPr>
            <a:lvl2pPr rtl="0">
              <a:defRPr sz="2000"/>
            </a:lvl2pPr>
            <a:lvl3pPr rtl="0">
              <a:defRPr sz="1800"/>
            </a:lvl3pPr>
            <a:lvl4pPr rtl="0">
              <a:defRPr sz="1600"/>
            </a:lvl4pPr>
            <a:lvl5pPr rtl="0">
              <a:defRPr sz="16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Shape 31"/>
          <p:cNvSpPr txBox="1">
            <a:spLocks noGrp="1"/>
          </p:cNvSpPr>
          <p:nvPr>
            <p:ph type="body" idx="2"/>
          </p:nvPr>
        </p:nvSpPr>
        <p:spPr>
          <a:xfrm>
            <a:off x="4648212" y="1190616"/>
            <a:ext cx="4038599" cy="416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000" b="0" i="0">
                <a:latin typeface="Museo 300"/>
                <a:cs typeface="Museo 300"/>
              </a:defRPr>
            </a:lvl1pPr>
            <a:lvl2pPr rtl="0">
              <a:defRPr sz="2000"/>
            </a:lvl2pPr>
            <a:lvl3pPr rtl="0">
              <a:defRPr sz="1800"/>
            </a:lvl3pPr>
            <a:lvl4pPr rtl="0">
              <a:defRPr sz="1600"/>
            </a:lvl4pPr>
            <a:lvl5pPr rtl="0">
              <a:defRPr sz="16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7" name="Shape 13"/>
          <p:cNvCxnSpPr/>
          <p:nvPr userDrawn="1"/>
        </p:nvCxnSpPr>
        <p:spPr>
          <a:xfrm>
            <a:off x="0" y="1099002"/>
            <a:ext cx="9144000" cy="0"/>
          </a:xfrm>
          <a:prstGeom prst="straightConnector1">
            <a:avLst/>
          </a:prstGeom>
          <a:noFill/>
          <a:ln w="9525" cap="flat">
            <a:solidFill>
              <a:srgbClr val="229BB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5365506"/>
            <a:ext cx="2133600" cy="2433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tint val="75000"/>
                  </a:schemeClr>
                </a:solidFill>
                <a:latin typeface="Museo 300"/>
                <a:cs typeface="Museo 300"/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72A2698-25A6-BB44-BDF3-496AA86874BD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772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1" y="1775356"/>
            <a:ext cx="6096000" cy="146314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1" y="3365500"/>
            <a:ext cx="6096000" cy="14605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15315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027" name="Picture 3" descr="C:\Users\pryan4\Downloads\want-impact-public-health-help-shape-journey-ahead\OHDSI logo with text - vertical - colored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8598" y="3238500"/>
            <a:ext cx="2146178" cy="215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0" y="5334000"/>
            <a:ext cx="9144000" cy="63500"/>
          </a:xfrm>
          <a:prstGeom prst="rect">
            <a:avLst/>
          </a:prstGeom>
          <a:gradFill>
            <a:gsLst>
              <a:gs pos="44000">
                <a:srgbClr val="20425A"/>
              </a:gs>
              <a:gs pos="100000">
                <a:srgbClr val="FCCB10"/>
              </a:gs>
              <a:gs pos="55000">
                <a:srgbClr val="EB662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53355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5334000"/>
            <a:ext cx="9144000" cy="63500"/>
          </a:xfrm>
          <a:prstGeom prst="rect">
            <a:avLst/>
          </a:prstGeom>
          <a:gradFill>
            <a:gsLst>
              <a:gs pos="44000">
                <a:srgbClr val="20425A"/>
              </a:gs>
              <a:gs pos="100000">
                <a:srgbClr val="FCCB10"/>
              </a:gs>
              <a:gs pos="55000">
                <a:srgbClr val="EB662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2050" name="Picture 2" descr="C:\Users\pryan4\Downloads\want-impact-public-health-help-shape-journey-ahead\OHDSI logo only - colored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6199" y="-31800"/>
            <a:ext cx="1326583" cy="10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5410734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0425A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44583ED-F364-40B3-B25B-483B5033DFA3}" type="slidenum">
              <a:rPr lang="en-US" smtClean="0"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581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4" y="1333501"/>
            <a:ext cx="4038601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333501"/>
            <a:ext cx="4038601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5334000"/>
            <a:ext cx="9144000" cy="63500"/>
          </a:xfrm>
          <a:prstGeom prst="rect">
            <a:avLst/>
          </a:prstGeom>
          <a:gradFill>
            <a:gsLst>
              <a:gs pos="44000">
                <a:srgbClr val="20425A"/>
              </a:gs>
              <a:gs pos="100000">
                <a:srgbClr val="FCCB10"/>
              </a:gs>
              <a:gs pos="55000">
                <a:srgbClr val="EB662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1" name="Picture 2" descr="C:\Users\pryan4\Downloads\want-impact-public-health-help-shape-journey-ahead\OHDSI logo only - colored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6199" y="-31800"/>
            <a:ext cx="1326583" cy="10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5410734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0425A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44583ED-F364-40B3-B25B-483B5033DFA3}" type="slidenum">
              <a:rPr lang="en-US" smtClean="0"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4437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1"/>
            <a:ext cx="4041774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4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4000"/>
            <a:ext cx="9144000" cy="63500"/>
          </a:xfrm>
          <a:prstGeom prst="rect">
            <a:avLst/>
          </a:prstGeom>
          <a:gradFill>
            <a:gsLst>
              <a:gs pos="44000">
                <a:srgbClr val="20425A"/>
              </a:gs>
              <a:gs pos="100000">
                <a:srgbClr val="FCCB10"/>
              </a:gs>
              <a:gs pos="55000">
                <a:srgbClr val="EB662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3" name="Picture 2" descr="C:\Users\pryan4\Downloads\want-impact-public-health-help-shape-journey-ahead\OHDSI logo only - colored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6199" y="-31800"/>
            <a:ext cx="1326583" cy="10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5410734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0425A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44583ED-F364-40B3-B25B-483B5033DFA3}" type="slidenum">
              <a:rPr lang="en-US" smtClean="0"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3491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/>
          <p:cNvSpPr>
            <a:spLocks noGrp="1"/>
          </p:cNvSpPr>
          <p:nvPr>
            <p:ph type="title"/>
          </p:nvPr>
        </p:nvSpPr>
        <p:spPr>
          <a:xfrm>
            <a:off x="547733" y="482842"/>
            <a:ext cx="6783947" cy="32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547079" y="1043620"/>
            <a:ext cx="8056357" cy="396773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600"/>
              </a:spcBef>
              <a:defRPr>
                <a:latin typeface="+mn-lt"/>
              </a:defRPr>
            </a:lvl2pPr>
            <a:lvl3pPr>
              <a:spcBef>
                <a:spcPts val="600"/>
              </a:spcBef>
              <a:defRPr>
                <a:latin typeface="+mn-lt"/>
              </a:defRPr>
            </a:lvl3pPr>
            <a:lvl4pPr>
              <a:spcBef>
                <a:spcPts val="600"/>
              </a:spcBef>
              <a:defRPr>
                <a:latin typeface="+mn-lt"/>
              </a:defRPr>
            </a:lvl4pPr>
            <a:lvl5pPr>
              <a:spcBef>
                <a:spcPts val="600"/>
              </a:spcBef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95900" y="5418889"/>
            <a:ext cx="1905001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900" b="1">
                <a:solidFill>
                  <a:srgbClr val="FFFFFF"/>
                </a:solidFill>
                <a:latin typeface="Roboto Regular"/>
                <a:cs typeface="Roboto Regular"/>
              </a:defRPr>
            </a:lvl1pPr>
          </a:lstStyle>
          <a:p>
            <a:fld id="{42C32FFB-F9AE-46F0-A233-A2E628258990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546140" y="5411187"/>
            <a:ext cx="5029200" cy="115094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900" b="1">
                <a:solidFill>
                  <a:srgbClr val="FFFFFF"/>
                </a:solidFill>
                <a:latin typeface="Roboto Regular"/>
                <a:cs typeface="Roboto Regular"/>
              </a:defRPr>
            </a:lvl1pPr>
          </a:lstStyle>
          <a:p>
            <a:r>
              <a:rPr lang="en-US"/>
              <a:t>AMIA 2017   |   amia.org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78004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334000"/>
            <a:ext cx="9144000" cy="63500"/>
          </a:xfrm>
          <a:prstGeom prst="rect">
            <a:avLst/>
          </a:prstGeom>
          <a:gradFill>
            <a:gsLst>
              <a:gs pos="44000">
                <a:srgbClr val="20425A"/>
              </a:gs>
              <a:gs pos="100000">
                <a:srgbClr val="FCCB10"/>
              </a:gs>
              <a:gs pos="55000">
                <a:srgbClr val="EB662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9" name="Picture 2" descr="C:\Users\pryan4\Downloads\want-impact-public-health-help-shape-journey-ahead\OHDSI logo only - colored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6199" y="-31800"/>
            <a:ext cx="1326583" cy="10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5410734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0425A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44583ED-F364-40B3-B25B-483B5033DFA3}" type="slidenum">
              <a:rPr lang="en-US" smtClean="0"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6601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334000"/>
            <a:ext cx="9144000" cy="63500"/>
          </a:xfrm>
          <a:prstGeom prst="rect">
            <a:avLst/>
          </a:prstGeom>
          <a:gradFill>
            <a:gsLst>
              <a:gs pos="44000">
                <a:srgbClr val="20425A"/>
              </a:gs>
              <a:gs pos="100000">
                <a:srgbClr val="FCCB10"/>
              </a:gs>
              <a:gs pos="55000">
                <a:srgbClr val="EB662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8" name="Picture 2" descr="C:\Users\pryan4\Downloads\want-impact-public-health-help-shape-journey-ahead\OHDSI logo only - colored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6199" y="-31800"/>
            <a:ext cx="1326583" cy="10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5410734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0425A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44583ED-F364-40B3-B25B-483B5033DFA3}" type="slidenum">
              <a:rPr lang="en-US" smtClean="0"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11413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2" y="1715626"/>
            <a:ext cx="6686549" cy="12240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2" y="2941774"/>
            <a:ext cx="6686549" cy="7170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2" y="2648480"/>
            <a:ext cx="1191396" cy="42274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3" y="2703454"/>
            <a:ext cx="584825" cy="304271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57F1E4F-1CFF-5643-939E-217C01CDF565}" type="slidenum"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10" name="Picture 2" descr="C:\Users\pryan4\Downloads\want-impact-public-health-help-shape-journey-ahead\OHDSI logo only - colored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6199" y="-31800"/>
            <a:ext cx="1326583" cy="10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 userDrawn="1"/>
        </p:nvSpPr>
        <p:spPr>
          <a:xfrm>
            <a:off x="0" y="5334000"/>
            <a:ext cx="9144000" cy="63500"/>
          </a:xfrm>
          <a:prstGeom prst="rect">
            <a:avLst/>
          </a:prstGeom>
          <a:gradFill>
            <a:gsLst>
              <a:gs pos="44000">
                <a:srgbClr val="20425A"/>
              </a:gs>
              <a:gs pos="100000">
                <a:srgbClr val="FCCB10"/>
              </a:gs>
              <a:gs pos="55000">
                <a:srgbClr val="EB662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5074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—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93776" y="346291"/>
            <a:ext cx="8165593" cy="352661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90000"/>
              </a:lnSpc>
              <a:defRPr sz="2400" baseline="0">
                <a:solidFill>
                  <a:srgbClr val="123E57"/>
                </a:solidFill>
                <a:latin typeface="+mj-lt"/>
                <a:cs typeface="SapientSansBold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Text Box 14"/>
          <p:cNvSpPr txBox="1">
            <a:spLocks noChangeArrowheads="1"/>
          </p:cNvSpPr>
          <p:nvPr userDrawn="1"/>
        </p:nvSpPr>
        <p:spPr bwMode="auto">
          <a:xfrm>
            <a:off x="8647124" y="5482742"/>
            <a:ext cx="3079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>
            <a:lvl1pPr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37931725" indent="-37474525" defTabSz="912813"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eaLnBrk="0" hangingPunct="0"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1025188" algn="r"/>
              </a:tabLs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r" fontAlgn="auto">
              <a:lnSpc>
                <a:spcPct val="101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7F7F7F"/>
                </a:solidFill>
                <a:latin typeface="Calibri"/>
                <a:cs typeface="SapientSansRegular"/>
              </a:rPr>
              <a:t> </a:t>
            </a:r>
            <a:fld id="{4225D95B-3580-C74C-AC82-B8FCF626B418}" type="slidenum">
              <a:rPr lang="en-US" sz="1000" b="1" smtClean="0">
                <a:solidFill>
                  <a:srgbClr val="7F7F7F"/>
                </a:solidFill>
                <a:latin typeface="Calibri"/>
                <a:cs typeface="SapientSansRegular"/>
              </a:rPr>
              <a:pPr algn="r" fontAlgn="auto">
                <a:lnSpc>
                  <a:spcPct val="101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1" dirty="0">
              <a:solidFill>
                <a:srgbClr val="7F7F7F"/>
              </a:solidFill>
              <a:latin typeface="Calibri"/>
              <a:cs typeface="SapientSansRegular"/>
            </a:endParaRPr>
          </a:p>
        </p:txBody>
      </p:sp>
      <p:pic>
        <p:nvPicPr>
          <p:cNvPr id="12" name="Picture 11" descr="NCI-Logo-Gray-Knock-NEW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5482742"/>
            <a:ext cx="1916889" cy="152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81523" y="1188861"/>
            <a:ext cx="8165593" cy="4000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2" descr="C:\Users\pryan4\Downloads\want-impact-public-health-help-shape-journey-ahead\OHDSI logo only - colored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6199" y="-31800"/>
            <a:ext cx="1326583" cy="10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49213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775355"/>
            <a:ext cx="6096000" cy="146314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3365500"/>
            <a:ext cx="6096000" cy="14605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15315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027" name="Picture 3" descr="C:\Users\pryan4\Downloads\want-impact-public-health-help-shape-journey-ahead\OHDSI logo with text - vertical - colored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562813"/>
            <a:ext cx="2682875" cy="269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0" y="5334000"/>
            <a:ext cx="9144000" cy="63500"/>
          </a:xfrm>
          <a:prstGeom prst="rect">
            <a:avLst/>
          </a:prstGeom>
          <a:gradFill>
            <a:gsLst>
              <a:gs pos="44000">
                <a:srgbClr val="20425A"/>
              </a:gs>
              <a:gs pos="100000">
                <a:srgbClr val="FCCB10"/>
              </a:gs>
              <a:gs pos="55000">
                <a:srgbClr val="EB662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53355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5334000"/>
            <a:ext cx="9144000" cy="63500"/>
          </a:xfrm>
          <a:prstGeom prst="rect">
            <a:avLst/>
          </a:prstGeom>
          <a:gradFill>
            <a:gsLst>
              <a:gs pos="44000">
                <a:srgbClr val="20425A"/>
              </a:gs>
              <a:gs pos="100000">
                <a:srgbClr val="FCCB10"/>
              </a:gs>
              <a:gs pos="55000">
                <a:srgbClr val="EB662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2050" name="Picture 2" descr="C:\Users\pryan4\Downloads\want-impact-public-health-help-shape-journey-ahead\OHDSI logo only - colored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6201" y="-31800"/>
            <a:ext cx="1326583" cy="10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541073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0425A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44583ED-F364-40B3-B25B-483B5033DFA3}" type="slidenum">
              <a:rPr lang="en-US" smtClean="0"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5819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5334000"/>
            <a:ext cx="9144000" cy="63500"/>
          </a:xfrm>
          <a:prstGeom prst="rect">
            <a:avLst/>
          </a:prstGeom>
          <a:gradFill>
            <a:gsLst>
              <a:gs pos="44000">
                <a:srgbClr val="20425A"/>
              </a:gs>
              <a:gs pos="100000">
                <a:srgbClr val="FCCB10"/>
              </a:gs>
              <a:gs pos="55000">
                <a:srgbClr val="EB662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1" name="Picture 2" descr="C:\Users\pryan4\Downloads\want-impact-public-health-help-shape-journey-ahead\OHDSI logo only - colored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6201" y="-31800"/>
            <a:ext cx="1326583" cy="10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541073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0425A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44583ED-F364-40B3-B25B-483B5033DFA3}" type="slidenum">
              <a:rPr lang="en-US" smtClean="0"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4437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4000"/>
            <a:ext cx="9144000" cy="63500"/>
          </a:xfrm>
          <a:prstGeom prst="rect">
            <a:avLst/>
          </a:prstGeom>
          <a:gradFill>
            <a:gsLst>
              <a:gs pos="44000">
                <a:srgbClr val="20425A"/>
              </a:gs>
              <a:gs pos="100000">
                <a:srgbClr val="FCCB10"/>
              </a:gs>
              <a:gs pos="55000">
                <a:srgbClr val="EB662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3" name="Picture 2" descr="C:\Users\pryan4\Downloads\want-impact-public-health-help-shape-journey-ahead\OHDSI logo only - colored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6201" y="-31800"/>
            <a:ext cx="1326583" cy="10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541073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0425A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44583ED-F364-40B3-B25B-483B5033DFA3}" type="slidenum">
              <a:rPr lang="en-US" smtClean="0"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3491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334000"/>
            <a:ext cx="9144000" cy="63500"/>
          </a:xfrm>
          <a:prstGeom prst="rect">
            <a:avLst/>
          </a:prstGeom>
          <a:gradFill>
            <a:gsLst>
              <a:gs pos="44000">
                <a:srgbClr val="20425A"/>
              </a:gs>
              <a:gs pos="100000">
                <a:srgbClr val="FCCB10"/>
              </a:gs>
              <a:gs pos="55000">
                <a:srgbClr val="EB662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9" name="Picture 2" descr="C:\Users\pryan4\Downloads\want-impact-public-health-help-shape-journey-ahead\OHDSI logo only - colored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6201" y="-31800"/>
            <a:ext cx="1326583" cy="10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541073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0425A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44583ED-F364-40B3-B25B-483B5033DFA3}" type="slidenum">
              <a:rPr lang="en-US" smtClean="0"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6601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334000"/>
            <a:ext cx="9144000" cy="63500"/>
          </a:xfrm>
          <a:prstGeom prst="rect">
            <a:avLst/>
          </a:prstGeom>
          <a:gradFill>
            <a:gsLst>
              <a:gs pos="44000">
                <a:srgbClr val="20425A"/>
              </a:gs>
              <a:gs pos="100000">
                <a:srgbClr val="FCCB10"/>
              </a:gs>
              <a:gs pos="55000">
                <a:srgbClr val="EB662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8" name="Picture 2" descr="C:\Users\pryan4\Downloads\want-impact-public-health-help-shape-journey-ahead\OHDSI logo only - colored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6201" y="-31800"/>
            <a:ext cx="1326583" cy="10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541073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0425A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44583ED-F364-40B3-B25B-483B5033DFA3}" type="slidenum">
              <a:rPr lang="en-US" smtClean="0"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1141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080" y="482841"/>
            <a:ext cx="6784599" cy="32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95900" y="5418889"/>
            <a:ext cx="1905001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900" b="1">
                <a:solidFill>
                  <a:srgbClr val="FFFFFF"/>
                </a:solidFill>
                <a:latin typeface="Roboto Regular"/>
                <a:cs typeface="Roboto Regular"/>
              </a:defRPr>
            </a:lvl1pPr>
          </a:lstStyle>
          <a:p>
            <a:fld id="{42C32FFB-F9AE-46F0-A233-A2E628258990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546140" y="5411187"/>
            <a:ext cx="5029200" cy="115094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900" b="1">
                <a:solidFill>
                  <a:srgbClr val="FFFFFF"/>
                </a:solidFill>
                <a:latin typeface="Roboto Regular"/>
                <a:cs typeface="Roboto Regular"/>
              </a:defRPr>
            </a:lvl1pPr>
          </a:lstStyle>
          <a:p>
            <a:r>
              <a:rPr lang="en-US"/>
              <a:t>AMIA 2017   |   amia.org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85287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1" y="1775360"/>
            <a:ext cx="6096000" cy="146314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1" y="3365500"/>
            <a:ext cx="6096000" cy="14605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15315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027" name="Picture 3" descr="C:\Users\pryan4\Downloads\want-impact-public-health-help-shape-journey-ahead\OHDSI logo with text - vertical - colored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8597" y="1562815"/>
            <a:ext cx="2682875" cy="269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0" y="5334000"/>
            <a:ext cx="9144000" cy="63500"/>
          </a:xfrm>
          <a:prstGeom prst="rect">
            <a:avLst/>
          </a:prstGeom>
          <a:gradFill>
            <a:gsLst>
              <a:gs pos="44000">
                <a:srgbClr val="20425A"/>
              </a:gs>
              <a:gs pos="100000">
                <a:srgbClr val="FCCB10"/>
              </a:gs>
              <a:gs pos="55000">
                <a:srgbClr val="EB662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53355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5334000"/>
            <a:ext cx="9144000" cy="63500"/>
          </a:xfrm>
          <a:prstGeom prst="rect">
            <a:avLst/>
          </a:prstGeom>
          <a:gradFill>
            <a:gsLst>
              <a:gs pos="44000">
                <a:srgbClr val="20425A"/>
              </a:gs>
              <a:gs pos="100000">
                <a:srgbClr val="FCCB10"/>
              </a:gs>
              <a:gs pos="55000">
                <a:srgbClr val="EB662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2050" name="Picture 2" descr="C:\Users\pryan4\Downloads\want-impact-public-health-help-shape-journey-ahead\OHDSI logo only - colored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6199" y="-31800"/>
            <a:ext cx="1326583" cy="10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5410734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0425A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44583ED-F364-40B3-B25B-483B5033DFA3}" type="slidenum">
              <a:rPr lang="en-US" smtClean="0"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5819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4" y="1333501"/>
            <a:ext cx="4038601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333501"/>
            <a:ext cx="4038601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5334000"/>
            <a:ext cx="9144000" cy="63500"/>
          </a:xfrm>
          <a:prstGeom prst="rect">
            <a:avLst/>
          </a:prstGeom>
          <a:gradFill>
            <a:gsLst>
              <a:gs pos="44000">
                <a:srgbClr val="20425A"/>
              </a:gs>
              <a:gs pos="100000">
                <a:srgbClr val="FCCB10"/>
              </a:gs>
              <a:gs pos="55000">
                <a:srgbClr val="EB662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1" name="Picture 2" descr="C:\Users\pryan4\Downloads\want-impact-public-health-help-shape-journey-ahead\OHDSI logo only - colored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6199" y="-31800"/>
            <a:ext cx="1326583" cy="10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5410734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0425A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44583ED-F364-40B3-B25B-483B5033DFA3}" type="slidenum">
              <a:rPr lang="en-US" smtClean="0"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4437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279261"/>
            <a:ext cx="4041774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812396"/>
            <a:ext cx="4041774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5334000"/>
            <a:ext cx="9144000" cy="63500"/>
          </a:xfrm>
          <a:prstGeom prst="rect">
            <a:avLst/>
          </a:prstGeom>
          <a:gradFill>
            <a:gsLst>
              <a:gs pos="44000">
                <a:srgbClr val="20425A"/>
              </a:gs>
              <a:gs pos="100000">
                <a:srgbClr val="FCCB10"/>
              </a:gs>
              <a:gs pos="55000">
                <a:srgbClr val="EB662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3" name="Picture 2" descr="C:\Users\pryan4\Downloads\want-impact-public-health-help-shape-journey-ahead\OHDSI logo only - colored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6199" y="-31800"/>
            <a:ext cx="1326583" cy="10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5410734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0425A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44583ED-F364-40B3-B25B-483B5033DFA3}" type="slidenum">
              <a:rPr lang="en-US" smtClean="0"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34915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334000"/>
            <a:ext cx="9144000" cy="63500"/>
          </a:xfrm>
          <a:prstGeom prst="rect">
            <a:avLst/>
          </a:prstGeom>
          <a:gradFill>
            <a:gsLst>
              <a:gs pos="44000">
                <a:srgbClr val="20425A"/>
              </a:gs>
              <a:gs pos="100000">
                <a:srgbClr val="FCCB10"/>
              </a:gs>
              <a:gs pos="55000">
                <a:srgbClr val="EB662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9" name="Picture 2" descr="C:\Users\pryan4\Downloads\want-impact-public-health-help-shape-journey-ahead\OHDSI logo only - colored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6199" y="-31800"/>
            <a:ext cx="1326583" cy="10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5410734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0425A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44583ED-F364-40B3-B25B-483B5033DFA3}" type="slidenum">
              <a:rPr lang="en-US" smtClean="0"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6601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334000"/>
            <a:ext cx="9144000" cy="63500"/>
          </a:xfrm>
          <a:prstGeom prst="rect">
            <a:avLst/>
          </a:prstGeom>
          <a:gradFill>
            <a:gsLst>
              <a:gs pos="44000">
                <a:srgbClr val="20425A"/>
              </a:gs>
              <a:gs pos="100000">
                <a:srgbClr val="FCCB10"/>
              </a:gs>
              <a:gs pos="55000">
                <a:srgbClr val="EB662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8" name="Picture 2" descr="C:\Users\pryan4\Downloads\want-impact-public-health-help-shape-journey-ahead\OHDSI logo only - colored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6199" y="-31800"/>
            <a:ext cx="1326583" cy="10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5410734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0425A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44583ED-F364-40B3-B25B-483B5033DFA3}" type="slidenum">
              <a:rPr lang="en-US" smtClean="0"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1141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46" y="475602"/>
            <a:ext cx="6785532" cy="32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547082" y="1050853"/>
            <a:ext cx="3924340" cy="3960498"/>
          </a:xfrm>
        </p:spPr>
        <p:txBody>
          <a:bodyPr/>
          <a:lstStyle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643594" y="1050853"/>
            <a:ext cx="3924340" cy="3960498"/>
          </a:xfrm>
        </p:spPr>
        <p:txBody>
          <a:bodyPr/>
          <a:lstStyle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95900" y="5418889"/>
            <a:ext cx="1905001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900" b="1">
                <a:solidFill>
                  <a:srgbClr val="FFFFFF"/>
                </a:solidFill>
                <a:latin typeface="Roboto Regular"/>
                <a:cs typeface="Roboto Regular"/>
              </a:defRPr>
            </a:lvl1pPr>
          </a:lstStyle>
          <a:p>
            <a:fld id="{42C32FFB-F9AE-46F0-A233-A2E628258990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546140" y="5411187"/>
            <a:ext cx="5029200" cy="115094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900" b="1">
                <a:solidFill>
                  <a:srgbClr val="FFFFFF"/>
                </a:solidFill>
                <a:latin typeface="Roboto Regular"/>
                <a:cs typeface="Roboto Regular"/>
              </a:defRPr>
            </a:lvl1pPr>
          </a:lstStyle>
          <a:p>
            <a:r>
              <a:rPr lang="en-US"/>
              <a:t>AMIA 2017   |   amia.org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2474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rgbClr r="0" g="0" b="0"/>
          </a:effectRef>
          <a:fontRef idx="minor">
            <a:schemeClr val="lt1"/>
          </a:fontRef>
        </p:style>
        <p:txBody>
          <a:bodyPr lIns="91440" tIns="91440" bIns="91440" rtlCol="0" anchor="t"/>
          <a:lstStyle/>
          <a:p>
            <a:pPr algn="ctr"/>
            <a:endParaRPr lang="en-US" sz="1200" dirty="0" err="1">
              <a:solidFill>
                <a:schemeClr val="bg1"/>
              </a:solidFill>
              <a:latin typeface="Roboto Regular"/>
              <a:cs typeface="Roboto Regular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5260718" y="0"/>
            <a:ext cx="3883282" cy="5715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rgbClr r="0" g="0" b="0"/>
          </a:effectRef>
          <a:fontRef idx="minor">
            <a:schemeClr val="lt1"/>
          </a:fontRef>
        </p:style>
        <p:txBody>
          <a:bodyPr lIns="91440" tIns="91440" bIns="91440" rtlCol="0" anchor="t"/>
          <a:lstStyle/>
          <a:p>
            <a:pPr algn="ctr"/>
            <a:endParaRPr lang="en-US" sz="1200" dirty="0" err="1">
              <a:solidFill>
                <a:srgbClr val="FFFFFF"/>
              </a:solidFill>
              <a:latin typeface="Roboto Regular"/>
              <a:cs typeface="Roboto Regular"/>
            </a:endParaRPr>
          </a:p>
        </p:txBody>
      </p:sp>
      <p:pic>
        <p:nvPicPr>
          <p:cNvPr id="24" name="Picture 23" descr="speaker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2510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086" y="3080405"/>
            <a:ext cx="4234469" cy="295466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C32FFB-F9AE-46F0-A233-A2E628258990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6141" y="5411614"/>
            <a:ext cx="4235412" cy="11466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AMIA 2017   |   amia.org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46104" y="3404310"/>
            <a:ext cx="4237012" cy="411576"/>
          </a:xfrm>
        </p:spPr>
        <p:txBody>
          <a:bodyPr anchor="ctr"/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46104" y="3819095"/>
            <a:ext cx="4237012" cy="337809"/>
          </a:xfrm>
        </p:spPr>
        <p:txBody>
          <a:bodyPr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46104" y="4474081"/>
            <a:ext cx="4237012" cy="345722"/>
          </a:xfrm>
        </p:spPr>
        <p:txBody>
          <a:bodyPr anchor="ctr"/>
          <a:lstStyle>
            <a:lvl1pPr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 descr="amia-logo_color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4873" y="2053793"/>
            <a:ext cx="1727044" cy="486720"/>
          </a:xfrm>
          <a:prstGeom prst="rect">
            <a:avLst/>
          </a:prstGeom>
        </p:spPr>
      </p:pic>
      <p:pic>
        <p:nvPicPr>
          <p:cNvPr id="6" name="Picture 5" descr="f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4880" y="2858181"/>
            <a:ext cx="90084" cy="19281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5888753" y="2795749"/>
            <a:ext cx="2028761" cy="136960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dirty="0">
                <a:solidFill>
                  <a:schemeClr val="tx1"/>
                </a:solidFill>
                <a:latin typeface="+mn-lt"/>
              </a:rPr>
              <a:t>@</a:t>
            </a:r>
            <a:r>
              <a:rPr lang="en-US" sz="1600" b="0" dirty="0" err="1">
                <a:solidFill>
                  <a:schemeClr val="tx1"/>
                </a:solidFill>
                <a:latin typeface="+mn-lt"/>
              </a:rPr>
              <a:t>AMIAInformatics</a:t>
            </a:r>
            <a:endParaRPr lang="en-US" sz="1600" b="0" dirty="0">
              <a:solidFill>
                <a:schemeClr val="tx1"/>
              </a:solidFill>
              <a:latin typeface="+mn-lt"/>
              <a:cs typeface="Roboto Regular"/>
            </a:endParaRPr>
          </a:p>
          <a:p>
            <a:pPr>
              <a:spcBef>
                <a:spcPts val="1000"/>
              </a:spcBef>
            </a:pPr>
            <a:r>
              <a:rPr lang="en-US" sz="1600" b="0" dirty="0">
                <a:solidFill>
                  <a:schemeClr val="tx1"/>
                </a:solidFill>
                <a:latin typeface="+mn-lt"/>
                <a:cs typeface="Roboto Regular"/>
              </a:rPr>
              <a:t>@AMIAinformatics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dirty="0">
                <a:solidFill>
                  <a:schemeClr val="tx1"/>
                </a:solidFill>
                <a:latin typeface="+mn-lt"/>
              </a:rPr>
              <a:t>Official Group of AMIA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dirty="0">
                <a:solidFill>
                  <a:schemeClr val="tx1"/>
                </a:solidFill>
                <a:latin typeface="+mn-lt"/>
              </a:rPr>
              <a:t>@</a:t>
            </a:r>
            <a:r>
              <a:rPr lang="en-US" sz="1600" b="0" dirty="0" err="1">
                <a:solidFill>
                  <a:schemeClr val="tx1"/>
                </a:solidFill>
                <a:latin typeface="+mn-lt"/>
              </a:rPr>
              <a:t>AMIAInformatics</a:t>
            </a:r>
            <a:endParaRPr lang="en-US" sz="16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" name="Picture 9" descr="twitter-xxl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0018" y="3256457"/>
            <a:ext cx="185956" cy="206617"/>
          </a:xfrm>
          <a:prstGeom prst="rect">
            <a:avLst/>
          </a:prstGeom>
        </p:spPr>
      </p:pic>
      <p:pic>
        <p:nvPicPr>
          <p:cNvPr id="18" name="Picture 17" descr="linkedin-512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666" y="3658144"/>
            <a:ext cx="150537" cy="167263"/>
          </a:xfrm>
          <a:prstGeom prst="rect">
            <a:avLst/>
          </a:prstGeom>
        </p:spPr>
      </p:pic>
      <p:pic>
        <p:nvPicPr>
          <p:cNvPr id="19" name="Picture 18" descr="youtube-xxl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656" y="4101165"/>
            <a:ext cx="190500" cy="211666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888753" y="4474088"/>
            <a:ext cx="165429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b="1" kern="1200" dirty="0">
                <a:solidFill>
                  <a:schemeClr val="accent1"/>
                </a:solidFill>
                <a:latin typeface="+mn-lt"/>
                <a:ea typeface="MS PGothic" pitchFamily="34" charset="-128"/>
                <a:cs typeface="Roboto Regular"/>
              </a:rPr>
              <a:t>#WhyInformatics</a:t>
            </a:r>
            <a:endParaRPr lang="en-US" sz="1600" b="1" dirty="0">
              <a:solidFill>
                <a:schemeClr val="accent1"/>
              </a:solidFill>
              <a:latin typeface="+mn-lt"/>
              <a:cs typeface="Roboto Regular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2498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rgbClr r="0" g="0" b="0"/>
          </a:effectRef>
          <a:fontRef idx="minor">
            <a:schemeClr val="lt1"/>
          </a:fontRef>
        </p:style>
        <p:txBody>
          <a:bodyPr lIns="91440" tIns="91440" bIns="91440" rtlCol="0" anchor="t"/>
          <a:lstStyle/>
          <a:p>
            <a:pPr algn="ctr"/>
            <a:endParaRPr lang="en-US" sz="1200" dirty="0" err="1">
              <a:solidFill>
                <a:schemeClr val="bg1"/>
              </a:solidFill>
              <a:latin typeface="Roboto Regular"/>
              <a:cs typeface="Roboto Regular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5260718" y="0"/>
            <a:ext cx="3883282" cy="5715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rgbClr r="0" g="0" b="0"/>
          </a:effectRef>
          <a:fontRef idx="minor">
            <a:schemeClr val="lt1"/>
          </a:fontRef>
        </p:style>
        <p:txBody>
          <a:bodyPr lIns="91440" tIns="91440" bIns="91440" rtlCol="0" anchor="t"/>
          <a:lstStyle/>
          <a:p>
            <a:pPr algn="ctr"/>
            <a:endParaRPr lang="en-US" sz="1200" dirty="0" err="1">
              <a:solidFill>
                <a:srgbClr val="FFFFFF"/>
              </a:solidFill>
              <a:latin typeface="Roboto Regular"/>
              <a:cs typeface="Roboto Regular"/>
            </a:endParaRPr>
          </a:p>
        </p:txBody>
      </p:sp>
      <p:pic>
        <p:nvPicPr>
          <p:cNvPr id="24" name="Picture 23" descr="speaker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251060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C32FFB-F9AE-46F0-A233-A2E628258990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6141" y="5411614"/>
            <a:ext cx="4235412" cy="11466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AMIA 2017   |   amia.org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46104" y="2637224"/>
            <a:ext cx="4237012" cy="2458529"/>
          </a:xfrm>
        </p:spPr>
        <p:txBody>
          <a:bodyPr anchor="ctr"/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 descr="amia-logo_color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4873" y="2053793"/>
            <a:ext cx="1727044" cy="486720"/>
          </a:xfrm>
          <a:prstGeom prst="rect">
            <a:avLst/>
          </a:prstGeom>
        </p:spPr>
      </p:pic>
      <p:pic>
        <p:nvPicPr>
          <p:cNvPr id="6" name="Picture 5" descr="f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4880" y="2858181"/>
            <a:ext cx="90084" cy="19281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5888753" y="2795749"/>
            <a:ext cx="2028761" cy="136960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dirty="0">
                <a:solidFill>
                  <a:schemeClr val="tx1"/>
                </a:solidFill>
                <a:latin typeface="+mn-lt"/>
              </a:rPr>
              <a:t>@</a:t>
            </a:r>
            <a:r>
              <a:rPr lang="en-US" sz="1600" b="0" dirty="0" err="1">
                <a:solidFill>
                  <a:schemeClr val="tx1"/>
                </a:solidFill>
                <a:latin typeface="+mn-lt"/>
              </a:rPr>
              <a:t>AMIAInformatics</a:t>
            </a:r>
            <a:endParaRPr lang="en-US" sz="1600" b="0" dirty="0">
              <a:solidFill>
                <a:schemeClr val="tx1"/>
              </a:solidFill>
              <a:latin typeface="+mn-lt"/>
              <a:cs typeface="Roboto Regular"/>
            </a:endParaRPr>
          </a:p>
          <a:p>
            <a:pPr>
              <a:spcBef>
                <a:spcPts val="1000"/>
              </a:spcBef>
            </a:pPr>
            <a:r>
              <a:rPr lang="en-US" sz="1600" b="0" dirty="0">
                <a:solidFill>
                  <a:schemeClr val="tx1"/>
                </a:solidFill>
                <a:latin typeface="+mn-lt"/>
                <a:cs typeface="Roboto Regular"/>
              </a:rPr>
              <a:t>@AMIAinformatics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dirty="0">
                <a:solidFill>
                  <a:schemeClr val="tx1"/>
                </a:solidFill>
                <a:latin typeface="+mn-lt"/>
              </a:rPr>
              <a:t>Official Group of AMIA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dirty="0">
                <a:solidFill>
                  <a:schemeClr val="tx1"/>
                </a:solidFill>
                <a:latin typeface="+mn-lt"/>
              </a:rPr>
              <a:t>@</a:t>
            </a:r>
            <a:r>
              <a:rPr lang="en-US" sz="1600" b="0" dirty="0" err="1">
                <a:solidFill>
                  <a:schemeClr val="tx1"/>
                </a:solidFill>
                <a:latin typeface="+mn-lt"/>
              </a:rPr>
              <a:t>AMIAInformatics</a:t>
            </a:r>
            <a:endParaRPr lang="en-US" sz="16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" name="Picture 9" descr="twitter-xxl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0018" y="3256457"/>
            <a:ext cx="185956" cy="206617"/>
          </a:xfrm>
          <a:prstGeom prst="rect">
            <a:avLst/>
          </a:prstGeom>
        </p:spPr>
      </p:pic>
      <p:pic>
        <p:nvPicPr>
          <p:cNvPr id="18" name="Picture 17" descr="linkedin-512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666" y="3658144"/>
            <a:ext cx="150537" cy="167263"/>
          </a:xfrm>
          <a:prstGeom prst="rect">
            <a:avLst/>
          </a:prstGeom>
        </p:spPr>
      </p:pic>
      <p:pic>
        <p:nvPicPr>
          <p:cNvPr id="19" name="Picture 18" descr="youtube-xxl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656" y="4101165"/>
            <a:ext cx="190500" cy="211666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888753" y="4474088"/>
            <a:ext cx="165429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b="1" kern="1200" dirty="0">
                <a:solidFill>
                  <a:schemeClr val="accent1"/>
                </a:solidFill>
                <a:latin typeface="+mn-lt"/>
                <a:ea typeface="MS PGothic" pitchFamily="34" charset="-128"/>
                <a:cs typeface="Roboto Regular"/>
              </a:rPr>
              <a:t>#WhyInformatics</a:t>
            </a:r>
            <a:endParaRPr lang="en-US" sz="1600" b="1" dirty="0">
              <a:solidFill>
                <a:schemeClr val="accent1"/>
              </a:solidFill>
              <a:latin typeface="+mn-lt"/>
              <a:cs typeface="Roboto Regular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2233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Speaker_Extra Spac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0"/>
            <a:ext cx="9144000" cy="5715000"/>
          </a:xfrm>
          <a:prstGeom prst="rect">
            <a:avLst/>
          </a:prstGeom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52920" y="2584493"/>
            <a:ext cx="7964716" cy="451406"/>
          </a:xfrm>
        </p:spPr>
        <p:txBody>
          <a:bodyPr wrap="square" bIns="0" anchor="t">
            <a:spAutoFit/>
          </a:bodyPr>
          <a:lstStyle>
            <a:lvl1pPr marL="0" indent="0" algn="l">
              <a:spcBef>
                <a:spcPts val="400"/>
              </a:spcBef>
              <a:buFontTx/>
              <a:buNone/>
              <a:defRPr sz="14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400"/>
              </a:spcBef>
              <a:buNone/>
              <a:defRPr sz="1200" baseline="0"/>
            </a:lvl2pPr>
          </a:lstStyle>
          <a:p>
            <a:r>
              <a:rPr lang="en-US" dirty="0"/>
              <a:t>Speaker</a:t>
            </a:r>
          </a:p>
          <a:p>
            <a:pPr lvl="1"/>
            <a:r>
              <a:rPr lang="en-US" dirty="0"/>
              <a:t>Institution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53594" y="1139695"/>
            <a:ext cx="7964044" cy="1235676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400"/>
              </a:spcBef>
              <a:defRPr sz="2800" b="1">
                <a:solidFill>
                  <a:schemeClr val="accent1"/>
                </a:solidFill>
                <a:latin typeface="+mj-lt"/>
                <a:cs typeface="Roboto Regular"/>
              </a:defRPr>
            </a:lvl1pPr>
            <a:lvl2pPr marL="0" indent="0">
              <a:spcBef>
                <a:spcPts val="400"/>
              </a:spcBef>
              <a:buNone/>
              <a:defRPr sz="1600" b="0" baseline="0">
                <a:solidFill>
                  <a:schemeClr val="accent2">
                    <a:lumMod val="75000"/>
                  </a:schemeClr>
                </a:solidFill>
                <a:latin typeface="+mj-lt"/>
                <a:cs typeface="Roboto Light"/>
              </a:defRPr>
            </a:lvl2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Session Number</a:t>
            </a:r>
          </a:p>
          <a:p>
            <a:pPr lvl="1"/>
            <a:r>
              <a:rPr lang="en-US" dirty="0"/>
              <a:t>Presentation Title</a:t>
            </a:r>
          </a:p>
        </p:txBody>
      </p:sp>
      <p:pic>
        <p:nvPicPr>
          <p:cNvPr id="5" name="Picture 4" descr="amia-logo_color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053" y="381387"/>
            <a:ext cx="1948704" cy="5491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64246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222780228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1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.jp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3" name="Line 9"/>
          <p:cNvSpPr>
            <a:spLocks noChangeShapeType="1"/>
          </p:cNvSpPr>
          <p:nvPr/>
        </p:nvSpPr>
        <p:spPr bwMode="auto">
          <a:xfrm>
            <a:off x="553590" y="874466"/>
            <a:ext cx="8034356" cy="0"/>
          </a:xfrm>
          <a:prstGeom prst="line">
            <a:avLst/>
          </a:prstGeom>
          <a:noFill/>
          <a:ln w="12700" cmpd="sng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09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7081" y="479516"/>
            <a:ext cx="6777732" cy="32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dirty="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7080" y="1043620"/>
            <a:ext cx="8056359" cy="396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 </a:t>
            </a:r>
          </a:p>
          <a:p>
            <a:pPr lvl="4"/>
            <a:r>
              <a:rPr lang="en-US" dirty="0"/>
              <a:t>F</a:t>
            </a:r>
            <a:r>
              <a:rPr lang="en-US" b="0" dirty="0"/>
              <a:t>ifth level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727274"/>
              </a:solidFill>
              <a:effectLst/>
              <a:uLnTx/>
              <a:uFillTx/>
              <a:latin typeface="+mn-lt"/>
              <a:ea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95900" y="5418889"/>
            <a:ext cx="1905001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900" b="1">
                <a:solidFill>
                  <a:srgbClr val="FFFFFF"/>
                </a:solidFill>
                <a:latin typeface="Roboto Regular"/>
                <a:cs typeface="Roboto Regular"/>
              </a:defRPr>
            </a:lvl1pPr>
          </a:lstStyle>
          <a:p>
            <a:fld id="{42C32FFB-F9AE-46F0-A233-A2E628258990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546140" y="5411187"/>
            <a:ext cx="5029200" cy="115094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900" b="1">
                <a:solidFill>
                  <a:srgbClr val="FFFFFF"/>
                </a:solidFill>
                <a:latin typeface="Roboto Regular"/>
                <a:cs typeface="Roboto Regular"/>
              </a:defRPr>
            </a:lvl1pPr>
          </a:lstStyle>
          <a:p>
            <a:r>
              <a:rPr lang="en-US"/>
              <a:t>AMIA 2017   |   amia.org</a:t>
            </a:r>
            <a:endParaRPr lang="en-US" dirty="0"/>
          </a:p>
        </p:txBody>
      </p:sp>
      <p:pic>
        <p:nvPicPr>
          <p:cNvPr id="7" name="Picture 6" descr="amia-logo_color.pn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839" y="427140"/>
            <a:ext cx="1132702" cy="31922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15" r:id="rId1"/>
    <p:sldLayoutId id="2147484584" r:id="rId2"/>
    <p:sldLayoutId id="2147484522" r:id="rId3"/>
    <p:sldLayoutId id="2147484517" r:id="rId4"/>
    <p:sldLayoutId id="2147484518" r:id="rId5"/>
    <p:sldLayoutId id="2147484588" r:id="rId6"/>
    <p:sldLayoutId id="2147484589" r:id="rId7"/>
    <p:sldLayoutId id="2147484607" r:id="rId8"/>
    <p:sldLayoutId id="2147484632" r:id="rId9"/>
  </p:sldLayoutIdLst>
  <p:hf hdr="0" dt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600" b="1" i="0">
          <a:solidFill>
            <a:schemeClr val="accent1"/>
          </a:solidFill>
          <a:latin typeface="+mj-lt"/>
          <a:ea typeface="MS PGothic" pitchFamily="34" charset="-128"/>
          <a:cs typeface="Roboto Regular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entury Gothic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entury Gothic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entury Gothic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Century Gothic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0" indent="0" algn="l" rtl="0" eaLnBrk="1" fontAlgn="base" hangingPunct="1">
        <a:spcBef>
          <a:spcPts val="1200"/>
        </a:spcBef>
        <a:spcAft>
          <a:spcPct val="0"/>
        </a:spcAft>
        <a:defRPr sz="1800">
          <a:solidFill>
            <a:schemeClr val="tx1"/>
          </a:solidFill>
          <a:latin typeface="+mn-lt"/>
          <a:ea typeface="MS PGothic" pitchFamily="34" charset="-128"/>
          <a:cs typeface="Roboto Regular"/>
        </a:defRPr>
      </a:lvl1pPr>
      <a:lvl2pPr marL="502920" indent="-22860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Arial"/>
        <a:buChar char="•"/>
        <a:defRPr sz="1400">
          <a:solidFill>
            <a:schemeClr val="accent2">
              <a:lumMod val="75000"/>
            </a:schemeClr>
          </a:solidFill>
          <a:latin typeface="Roboto Regular"/>
          <a:ea typeface="MS PGothic" pitchFamily="34" charset="-128"/>
          <a:cs typeface="Roboto Regular"/>
        </a:defRPr>
      </a:lvl2pPr>
      <a:lvl3pPr marL="914400" indent="-228600" algn="l" rtl="0" eaLnBrk="1" fontAlgn="base" hangingPunct="1">
        <a:spcBef>
          <a:spcPts val="600"/>
        </a:spcBef>
        <a:spcAft>
          <a:spcPct val="0"/>
        </a:spcAft>
        <a:buClr>
          <a:schemeClr val="accent4"/>
        </a:buClr>
        <a:buFont typeface="Arial"/>
        <a:buChar char="•"/>
        <a:defRPr sz="1200">
          <a:solidFill>
            <a:schemeClr val="accent2">
              <a:lumMod val="75000"/>
            </a:schemeClr>
          </a:solidFill>
          <a:latin typeface="Roboto Regular"/>
          <a:ea typeface="MS PGothic" pitchFamily="34" charset="-128"/>
          <a:cs typeface="Roboto Regular"/>
        </a:defRPr>
      </a:lvl3pPr>
      <a:lvl4pPr marL="1325880" indent="-228600" algn="l" rtl="0" eaLnBrk="1" fontAlgn="base" hangingPunct="1">
        <a:spcBef>
          <a:spcPts val="600"/>
        </a:spcBef>
        <a:spcAft>
          <a:spcPct val="0"/>
        </a:spcAft>
        <a:buClr>
          <a:schemeClr val="accent5"/>
        </a:buClr>
        <a:buFont typeface="Arial"/>
        <a:buChar char="•"/>
        <a:defRPr sz="1100" baseline="0">
          <a:solidFill>
            <a:schemeClr val="accent2">
              <a:lumMod val="75000"/>
            </a:schemeClr>
          </a:solidFill>
          <a:latin typeface="Roboto Regular"/>
          <a:ea typeface="MS PGothic" pitchFamily="34" charset="-128"/>
          <a:cs typeface="Roboto Regular"/>
        </a:defRPr>
      </a:lvl4pPr>
      <a:lvl5pPr marL="1737360" marR="0" indent="-228600" algn="l" defTabSz="914400" rtl="0" eaLnBrk="1" fontAlgn="base" latinLnBrk="0" hangingPunct="1">
        <a:lnSpc>
          <a:spcPct val="100000"/>
        </a:lnSpc>
        <a:spcBef>
          <a:spcPts val="600"/>
        </a:spcBef>
        <a:spcAft>
          <a:spcPct val="0"/>
        </a:spcAft>
        <a:buClr>
          <a:schemeClr val="accent6"/>
        </a:buClr>
        <a:buSzTx/>
        <a:buFont typeface="Arial"/>
        <a:buChar char="•"/>
        <a:tabLst/>
        <a:defRPr sz="1000" b="0" baseline="0">
          <a:solidFill>
            <a:schemeClr val="accent2">
              <a:lumMod val="75000"/>
            </a:schemeClr>
          </a:solidFill>
          <a:latin typeface="Roboto Regular"/>
          <a:ea typeface="MS PGothic" pitchFamily="34" charset="-128"/>
          <a:cs typeface="Roboto Regular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500" b="1">
          <a:solidFill>
            <a:srgbClr val="727274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500" b="1">
          <a:solidFill>
            <a:srgbClr val="727274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500" b="1">
          <a:solidFill>
            <a:srgbClr val="727274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500" b="1">
          <a:solidFill>
            <a:srgbClr val="727274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" y="632460"/>
            <a:ext cx="2582693" cy="4442460"/>
          </a:xfrm>
          <a:prstGeom prst="rect">
            <a:avLst/>
          </a:prstGeom>
          <a:solidFill>
            <a:srgbClr val="187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9690" y="936538"/>
            <a:ext cx="2210612" cy="3834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861898" y="632460"/>
            <a:ext cx="288036" cy="4442460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1950" y="720090"/>
            <a:ext cx="5486400" cy="426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01955" y="5296964"/>
            <a:ext cx="443363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>
                  <a:lumMod val="50000"/>
                  <a:lumOff val="50000"/>
                </a:srgbClr>
              </a:solidFill>
              <a:latin typeface="Corbel" panose="020B050302020402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5603" y="5296964"/>
            <a:ext cx="1148196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accent1"/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4FAB73BC-B049-4115-A692-8D63A059BFB8}" type="slidenum">
              <a:rPr lang="en-US" smtClean="0">
                <a:solidFill>
                  <a:srgbClr val="40BAD2"/>
                </a:solidFill>
                <a:latin typeface="Corbel" panose="020B0503020204020204"/>
                <a:ea typeface="+mn-ea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40BAD2"/>
              </a:solidFill>
              <a:latin typeface="Corbel" panose="020B0503020204020204"/>
              <a:ea typeface="+mn-ea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" y="5080000"/>
            <a:ext cx="9146686" cy="0"/>
          </a:xfrm>
          <a:prstGeom prst="line">
            <a:avLst/>
          </a:prstGeom>
          <a:ln w="952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26842" y="5083227"/>
            <a:ext cx="521865" cy="6317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251" y="5216223"/>
            <a:ext cx="1454151" cy="4987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4138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9" r:id="rId1"/>
    <p:sldLayoutId id="2147484610" r:id="rId2"/>
    <p:sldLayoutId id="2147484611" r:id="rId3"/>
    <p:sldLayoutId id="2147484612" r:id="rId4"/>
    <p:sldLayoutId id="2147484613" r:id="rId5"/>
    <p:sldLayoutId id="2147484614" r:id="rId6"/>
    <p:sldLayoutId id="2147484615" r:id="rId7"/>
    <p:sldLayoutId id="2147484616" r:id="rId8"/>
    <p:sldLayoutId id="2147484617" r:id="rId9"/>
    <p:sldLayoutId id="2147484618" r:id="rId10"/>
    <p:sldLayoutId id="214748461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spc="-45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/>
        </a:buClr>
        <a:buFont typeface="Wingdings 2" pitchFamily="18" charset="2"/>
        <a:buChar char="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ntent_bkg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56670" y="329863"/>
            <a:ext cx="7606427" cy="1132628"/>
          </a:xfrm>
          <a:prstGeom prst="rect">
            <a:avLst/>
          </a:prstGeom>
        </p:spPr>
        <p:txBody>
          <a:bodyPr vert="horz" lIns="91440" tIns="0" rIns="91440" bIns="0" rtlCol="0" anchor="b">
            <a:normAutofit/>
          </a:bodyPr>
          <a:lstStyle/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6666" y="1568854"/>
            <a:ext cx="7282212" cy="3907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91905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4" r:id="rId1"/>
    <p:sldLayoutId id="2147484635" r:id="rId2"/>
    <p:sldLayoutId id="2147484636" r:id="rId3"/>
    <p:sldLayoutId id="2147484637" r:id="rId4"/>
    <p:sldLayoutId id="2147484638" r:id="rId5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4500" b="1" i="0" kern="1200" baseline="0">
          <a:solidFill>
            <a:srgbClr val="AD122A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ct val="90000"/>
        </a:lnSpc>
        <a:spcBef>
          <a:spcPct val="20000"/>
        </a:spcBef>
        <a:buFontTx/>
        <a:buNone/>
        <a:defRPr sz="16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2999" y="127000"/>
            <a:ext cx="7543801" cy="698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16001"/>
            <a:ext cx="8229600" cy="4089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10276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7" r:id="rId1"/>
    <p:sldLayoutId id="2147484648" r:id="rId2"/>
    <p:sldLayoutId id="2147484649" r:id="rId3"/>
    <p:sldLayoutId id="2147484650" r:id="rId4"/>
    <p:sldLayoutId id="2147484651" r:id="rId5"/>
    <p:sldLayoutId id="2147484652" r:id="rId6"/>
    <p:sldLayoutId id="2147484653" r:id="rId7"/>
    <p:sldLayoutId id="2147484654" r:id="rId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20425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20425A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20425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20425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20425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20425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127000"/>
            <a:ext cx="7543800" cy="698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16000"/>
            <a:ext cx="8229600" cy="4089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10276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6" r:id="rId1"/>
    <p:sldLayoutId id="2147484657" r:id="rId2"/>
    <p:sldLayoutId id="2147484658" r:id="rId3"/>
    <p:sldLayoutId id="2147484659" r:id="rId4"/>
    <p:sldLayoutId id="2147484660" r:id="rId5"/>
    <p:sldLayoutId id="2147484661" r:id="rId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20425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20425A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20425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20425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20425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20425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2999" y="127000"/>
            <a:ext cx="7543801" cy="698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16001"/>
            <a:ext cx="8229600" cy="4089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10276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  <p:sldLayoutId id="2147484664" r:id="rId2"/>
    <p:sldLayoutId id="2147484665" r:id="rId3"/>
    <p:sldLayoutId id="2147484666" r:id="rId4"/>
    <p:sldLayoutId id="2147484667" r:id="rId5"/>
    <p:sldLayoutId id="2147484668" r:id="rId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20425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20425A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20425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20425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20425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20425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build.fhir.org/ig/HL7/us-breastcancer/profiles.html" TargetMode="Externa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1.docx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1.v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9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2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hyperlink" Target="http://datadictionary.naaccr.org/default.aspx?c=10" TargetMode="External"/><Relationship Id="rId1" Type="http://schemas.openxmlformats.org/officeDocument/2006/relationships/slideLayout" Target="../slideLayouts/slideLayout4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hyperlink" Target="https://seer.cancer.gov/oncologytoolbox/" TargetMode="External"/><Relationship Id="rId1" Type="http://schemas.openxmlformats.org/officeDocument/2006/relationships/slideLayout" Target="../slideLayouts/slideLayout4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hyperlink" Target="http://ascopubs.org/doi/pdf/10.1200/CCI.17.00002" TargetMode="External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552920" y="2647248"/>
            <a:ext cx="3955995" cy="166199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b="0" dirty="0" smtClean="0"/>
              <a:t>Stanley Huff, MD</a:t>
            </a:r>
          </a:p>
          <a:p>
            <a:pPr>
              <a:spcBef>
                <a:spcPts val="0"/>
              </a:spcBef>
            </a:pPr>
            <a:r>
              <a:rPr lang="en-US" b="0" dirty="0" smtClean="0"/>
              <a:t>W. Scott Campbell, MBA, PhD</a:t>
            </a:r>
          </a:p>
          <a:p>
            <a:pPr>
              <a:spcBef>
                <a:spcPts val="0"/>
              </a:spcBef>
              <a:buSzPct val="25000"/>
            </a:pPr>
            <a:r>
              <a:rPr lang="en-US" b="0" dirty="0" err="1" smtClean="0"/>
              <a:t>Rimma</a:t>
            </a:r>
            <a:r>
              <a:rPr lang="en-US" b="0" dirty="0" smtClean="0"/>
              <a:t> </a:t>
            </a:r>
            <a:r>
              <a:rPr lang="en-US" b="0" dirty="0" err="1" smtClean="0"/>
              <a:t>Belenkaya</a:t>
            </a:r>
            <a:r>
              <a:rPr lang="en-US" b="0" dirty="0" smtClean="0"/>
              <a:t>, MS, MA</a:t>
            </a:r>
          </a:p>
          <a:p>
            <a:pPr>
              <a:spcBef>
                <a:spcPts val="0"/>
              </a:spcBef>
              <a:buSzPct val="25000"/>
            </a:pPr>
            <a:r>
              <a:rPr lang="en-US" b="0" dirty="0" smtClean="0"/>
              <a:t>Michael Gurley, BA</a:t>
            </a:r>
          </a:p>
          <a:p>
            <a:pPr>
              <a:spcBef>
                <a:spcPts val="0"/>
              </a:spcBef>
              <a:buSzPct val="25000"/>
            </a:pPr>
            <a:r>
              <a:rPr lang="en-US" b="0" dirty="0" err="1" smtClean="0"/>
              <a:t>RuiJun</a:t>
            </a:r>
            <a:r>
              <a:rPr lang="en-US" b="0" dirty="0" smtClean="0"/>
              <a:t> Chen, MD </a:t>
            </a:r>
          </a:p>
          <a:p>
            <a:pPr>
              <a:spcBef>
                <a:spcPts val="0"/>
              </a:spcBef>
              <a:buSzPct val="25000"/>
            </a:pPr>
            <a:r>
              <a:rPr lang="en-US" b="0" dirty="0" smtClean="0"/>
              <a:t>Christian Reich, MD, PhD </a:t>
            </a:r>
            <a:endParaRPr lang="en-US" b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Data Standardization in Cancer: Challenges and Opportunities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91A10BCE-D490-8D43-98BC-26011DDD87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4440" y="3234738"/>
            <a:ext cx="2204251" cy="482183"/>
          </a:xfrm>
        </p:spPr>
        <p:txBody>
          <a:bodyPr/>
          <a:lstStyle/>
          <a:p>
            <a:r>
              <a:rPr lang="en-US" dirty="0"/>
              <a:t>Stanley </a:t>
            </a:r>
            <a:r>
              <a:rPr lang="en-US" dirty="0" smtClean="0"/>
              <a:t>M. Huff</a:t>
            </a:r>
            <a:r>
              <a:rPr lang="en-US" dirty="0"/>
              <a:t>, MD.</a:t>
            </a:r>
          </a:p>
          <a:p>
            <a:r>
              <a:rPr lang="en-US" dirty="0"/>
              <a:t>Intermountain Healthcare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95F18BA-2797-3349-948B-001C06C115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1792" y="1452879"/>
            <a:ext cx="8182955" cy="91233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 smtClean="0"/>
              <a:t>Data </a:t>
            </a:r>
            <a:r>
              <a:rPr lang="en-US" sz="2400" dirty="0"/>
              <a:t>Standardization in Cancer: Challenges and </a:t>
            </a:r>
            <a:r>
              <a:rPr lang="en-US" sz="2400" dirty="0" smtClean="0"/>
              <a:t>Opportunities: </a:t>
            </a:r>
            <a:r>
              <a:rPr lang="en-US" sz="2400" dirty="0"/>
              <a:t>HL7 </a:t>
            </a:r>
            <a:r>
              <a:rPr lang="en-US" sz="2400" dirty="0" smtClean="0"/>
              <a:t>FHIR</a:t>
            </a:r>
            <a:r>
              <a:rPr lang="en-US" sz="2400" baseline="30000" dirty="0" smtClean="0"/>
              <a:t>®</a:t>
            </a:r>
            <a:r>
              <a:rPr lang="en-US" sz="2400" dirty="0" smtClean="0"/>
              <a:t>™/</a:t>
            </a:r>
            <a:r>
              <a:rPr lang="en-US" sz="2400" dirty="0"/>
              <a:t>CIMI 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210076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C0B7D2-324C-4736-A4D3-8B863A75C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33" y="482842"/>
            <a:ext cx="6783947" cy="320088"/>
          </a:xfrm>
        </p:spPr>
        <p:txBody>
          <a:bodyPr/>
          <a:lstStyle/>
          <a:p>
            <a:r>
              <a:rPr lang="en-US"/>
              <a:t>Learning Objectives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B8082D5-DA3E-4243-BBB8-B811169C8FD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After participating in this session the learner should be better able to: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 smtClean="0"/>
              <a:t>Describe how HL7 FHIR is used to create interoperability</a:t>
            </a:r>
            <a:endParaRPr lang="en-US" sz="1800" dirty="0"/>
          </a:p>
          <a:p>
            <a:pPr marL="274320" lvl="1" indent="0">
              <a:buNone/>
            </a:pPr>
            <a:endParaRPr lang="en-US" sz="1800" dirty="0"/>
          </a:p>
          <a:p>
            <a:pPr lvl="1"/>
            <a:r>
              <a:rPr lang="en-US" sz="1800" dirty="0" smtClean="0"/>
              <a:t>Describe how FHIR profiles derived from CIMI models enhance core FHIR services</a:t>
            </a:r>
          </a:p>
          <a:p>
            <a:pPr lvl="1"/>
            <a:endParaRPr lang="en-US" sz="1800" dirty="0" smtClean="0"/>
          </a:p>
          <a:p>
            <a:pPr lvl="1"/>
            <a:r>
              <a:rPr lang="en-US" sz="1800" dirty="0" smtClean="0"/>
              <a:t>Describe the activities of the Cancer Interoperability Group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E70FF5F-FD02-4F5E-A959-A21CD5525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C32FFB-F9AE-46F0-A233-A2E62825899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DDE21D3-342C-46E7-81C2-45C6944D8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AMIA 2018   |   amia.org</a:t>
            </a:r>
          </a:p>
        </p:txBody>
      </p:sp>
    </p:spTree>
    <p:extLst>
      <p:ext uri="{BB962C8B-B14F-4D97-AF65-F5344CB8AC3E}">
        <p14:creationId xmlns="" xmlns:p14="http://schemas.microsoft.com/office/powerpoint/2010/main" val="302999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May 2011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547078" y="1043620"/>
            <a:ext cx="8519804" cy="3967734"/>
          </a:xfrm>
        </p:spPr>
        <p:txBody>
          <a:bodyPr/>
          <a:lstStyle/>
          <a:p>
            <a:pPr lvl="0"/>
            <a:r>
              <a:rPr lang="en-US" sz="2700" spc="-45" dirty="0">
                <a:solidFill>
                  <a:schemeClr val="tx1"/>
                </a:solidFill>
              </a:rPr>
              <a:t>HL7 </a:t>
            </a:r>
            <a:r>
              <a:rPr lang="en-US" sz="2700" dirty="0">
                <a:solidFill>
                  <a:schemeClr val="tx1"/>
                </a:solidFill>
              </a:rPr>
              <a:t>WG Meeting </a:t>
            </a:r>
            <a:r>
              <a:rPr lang="en-US" sz="2700" spc="-45" dirty="0">
                <a:solidFill>
                  <a:schemeClr val="tx1"/>
                </a:solidFill>
              </a:rPr>
              <a:t>Orlando</a:t>
            </a:r>
            <a:endParaRPr lang="en-US" sz="2700" spc="-45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lvl="1"/>
            <a:r>
              <a:rPr lang="en-US" sz="2800" dirty="0"/>
              <a:t>Fast Healthcare Interoperability Resources (FHIR</a:t>
            </a:r>
            <a:r>
              <a:rPr lang="en-US" sz="2800" dirty="0" smtClean="0"/>
              <a:t>)</a:t>
            </a:r>
            <a:endParaRPr lang="en-US" sz="2800" dirty="0"/>
          </a:p>
          <a:p>
            <a:pPr lvl="1"/>
            <a:r>
              <a:rPr lang="en-US" sz="2800" dirty="0"/>
              <a:t>Clinical Information Modeling Initiative (CIMI)</a:t>
            </a:r>
          </a:p>
          <a:p>
            <a:pPr lvl="2"/>
            <a:r>
              <a:rPr lang="en-US" sz="2600" dirty="0"/>
              <a:t>Improve the interoperability of healthcare systems through shared implementable clinical information </a:t>
            </a:r>
            <a:r>
              <a:rPr lang="en-US" sz="2600" dirty="0" smtClean="0"/>
              <a:t>models</a:t>
            </a:r>
            <a:endParaRPr lang="en-US" sz="2600" dirty="0"/>
          </a:p>
        </p:txBody>
      </p:sp>
    </p:spTree>
    <p:extLst>
      <p:ext uri="{BB962C8B-B14F-4D97-AF65-F5344CB8AC3E}">
        <p14:creationId xmlns="" xmlns:p14="http://schemas.microsoft.com/office/powerpoint/2010/main" val="408358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5" y="238114"/>
            <a:ext cx="8229598" cy="5170191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1562454" y="4214807"/>
            <a:ext cx="2069022" cy="2793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370332" fontAlgn="auto">
              <a:spcBef>
                <a:spcPts val="0"/>
              </a:spcBef>
              <a:spcAft>
                <a:spcPts val="0"/>
              </a:spcAft>
            </a:pPr>
            <a:r>
              <a:rPr lang="en-US" sz="1215" b="1" dirty="0">
                <a:solidFill>
                  <a:srgbClr val="000000">
                    <a:lumMod val="65000"/>
                    <a:lumOff val="35000"/>
                  </a:srgbClr>
                </a:solidFill>
                <a:latin typeface="Corbel" panose="020B0503020204020204"/>
                <a:ea typeface="+mn-ea"/>
              </a:rPr>
              <a:t>Heterogeneous Systems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976510" y="4598621"/>
            <a:ext cx="856395" cy="528071"/>
          </a:xfrm>
          <a:prstGeom prst="roundRect">
            <a:avLst/>
          </a:prstGeom>
          <a:solidFill>
            <a:srgbClr val="E6E6E6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70332" fontAlgn="auto">
              <a:spcBef>
                <a:spcPts val="0"/>
              </a:spcBef>
              <a:spcAft>
                <a:spcPts val="0"/>
              </a:spcAft>
            </a:pPr>
            <a:r>
              <a:rPr lang="en-US" sz="1296" b="1" dirty="0">
                <a:solidFill>
                  <a:srgbClr val="000000">
                    <a:lumMod val="65000"/>
                    <a:lumOff val="35000"/>
                  </a:srgbClr>
                </a:solidFill>
              </a:rPr>
              <a:t>Others</a:t>
            </a:r>
            <a:r>
              <a:rPr lang="en-US" sz="1134" dirty="0">
                <a:solidFill>
                  <a:srgbClr val="000000">
                    <a:lumMod val="65000"/>
                    <a:lumOff val="35000"/>
                  </a:srgbClr>
                </a:solidFill>
              </a:rPr>
              <a:t>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8068898" y="4946198"/>
            <a:ext cx="544146" cy="498599"/>
          </a:xfrm>
          <a:prstGeom prst="rect">
            <a:avLst/>
          </a:prstGeom>
        </p:spPr>
        <p:txBody>
          <a:bodyPr vert="horz" lIns="61722" tIns="30861" rIns="61722" bIns="30861" rtlCol="0" anchor="ctr"/>
          <a:lstStyle/>
          <a:p>
            <a:pPr algn="r" defTabSz="370332" fontAlgn="auto">
              <a:spcBef>
                <a:spcPts val="0"/>
              </a:spcBef>
              <a:spcAft>
                <a:spcPts val="0"/>
              </a:spcAft>
            </a:pPr>
            <a:fld id="{0593AC2D-32F6-46B5-8EA2-FD495DE2676C}" type="slidenum">
              <a:rPr lang="en-US" sz="2430">
                <a:solidFill>
                  <a:prstClr val="black"/>
                </a:solidFill>
                <a:latin typeface="Corbel" panose="020B0503020204020204"/>
                <a:ea typeface="+mn-ea"/>
              </a:rPr>
              <a:pPr algn="r" defTabSz="370332" fontAlgn="auto">
                <a:spcBef>
                  <a:spcPts val="0"/>
                </a:spcBef>
                <a:spcAft>
                  <a:spcPts val="0"/>
                </a:spcAft>
              </a:pPr>
              <a:t>13</a:t>
            </a:fld>
            <a:endParaRPr lang="en-US" sz="2430" dirty="0">
              <a:solidFill>
                <a:prstClr val="black"/>
              </a:solidFill>
              <a:latin typeface="Corbel" panose="020B0503020204020204"/>
              <a:ea typeface="+mn-e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533" y="4637312"/>
            <a:ext cx="924908" cy="4506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2" name="TextBox 11"/>
          <p:cNvSpPr txBox="1"/>
          <p:nvPr/>
        </p:nvSpPr>
        <p:spPr>
          <a:xfrm>
            <a:off x="1457558" y="3606706"/>
            <a:ext cx="2358334" cy="424732"/>
          </a:xfrm>
          <a:prstGeom prst="rect">
            <a:avLst/>
          </a:prstGeom>
          <a:gradFill flip="none" rotWithShape="1">
            <a:gsLst>
              <a:gs pos="0">
                <a:srgbClr val="E6E6E6"/>
              </a:gs>
              <a:gs pos="100000">
                <a:srgbClr val="7D8496">
                  <a:lumMod val="38000"/>
                  <a:lumOff val="62000"/>
                </a:srgbClr>
              </a:gs>
            </a:gsLst>
            <a:lin ang="5400000" scaled="0"/>
            <a:tileRect/>
          </a:gradFill>
        </p:spPr>
        <p:txBody>
          <a:bodyPr wrap="square" rtlCol="0">
            <a:spAutoFit/>
          </a:bodyPr>
          <a:lstStyle/>
          <a:p>
            <a:pPr algn="ctr" defTabSz="308598" fontAlgn="auto">
              <a:spcBef>
                <a:spcPts val="0"/>
              </a:spcBef>
              <a:spcAft>
                <a:spcPts val="0"/>
              </a:spcAft>
            </a:pPr>
            <a:r>
              <a:rPr lang="en-US" sz="1080" b="1" dirty="0">
                <a:solidFill>
                  <a:prstClr val="black"/>
                </a:solidFill>
                <a:latin typeface="Corbel" panose="020B0503020204020204"/>
                <a:ea typeface="+mn-ea"/>
              </a:rPr>
              <a:t>FHIR Profiles from</a:t>
            </a:r>
          </a:p>
          <a:p>
            <a:pPr algn="ctr" defTabSz="308598" fontAlgn="auto">
              <a:spcBef>
                <a:spcPts val="0"/>
              </a:spcBef>
              <a:spcAft>
                <a:spcPts val="0"/>
              </a:spcAft>
            </a:pPr>
            <a:r>
              <a:rPr lang="en-US" sz="1080" b="1" dirty="0">
                <a:solidFill>
                  <a:prstClr val="black"/>
                </a:solidFill>
                <a:latin typeface="Corbel" panose="020B0503020204020204"/>
                <a:ea typeface="+mn-ea"/>
              </a:rPr>
              <a:t>CIMI detailed clinical models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625" y="4659780"/>
            <a:ext cx="1791186" cy="4282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16253" y="2572792"/>
            <a:ext cx="3252651" cy="1338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41148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orbel" panose="020B0503020204020204"/>
                <a:ea typeface="+mn-ea"/>
              </a:rPr>
              <a:t>Real Impact</a:t>
            </a:r>
          </a:p>
          <a:p>
            <a:pPr marL="192882" indent="-192882" defTabSz="41148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dirty="0" smtClean="0">
                <a:solidFill>
                  <a:prstClr val="black"/>
                </a:solidFill>
                <a:latin typeface="Corbel" panose="020B0503020204020204"/>
                <a:ea typeface="+mn-ea"/>
              </a:rPr>
              <a:t>Breast Cancer Staging</a:t>
            </a:r>
          </a:p>
          <a:p>
            <a:pPr marL="192882" indent="-192882" defTabSz="41148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dirty="0" smtClean="0">
                <a:solidFill>
                  <a:prstClr val="black"/>
                </a:solidFill>
                <a:latin typeface="Corbel" panose="020B0503020204020204"/>
                <a:ea typeface="+mn-ea"/>
              </a:rPr>
              <a:t>Occult </a:t>
            </a:r>
            <a:r>
              <a:rPr lang="en-US" sz="1350" dirty="0">
                <a:solidFill>
                  <a:prstClr val="black"/>
                </a:solidFill>
                <a:latin typeface="Corbel" panose="020B0503020204020204"/>
                <a:ea typeface="+mn-ea"/>
              </a:rPr>
              <a:t>sepsis</a:t>
            </a:r>
          </a:p>
          <a:p>
            <a:pPr marL="192882" indent="-192882" defTabSz="41148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orbel" panose="020B0503020204020204"/>
                <a:ea typeface="+mn-ea"/>
              </a:rPr>
              <a:t>Community Acquired Pneumonia</a:t>
            </a:r>
          </a:p>
          <a:p>
            <a:pPr marL="192882" indent="-192882" defTabSz="41148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Corbel" panose="020B0503020204020204"/>
                <a:ea typeface="+mn-ea"/>
              </a:rPr>
              <a:t>Pulmonary Embolus</a:t>
            </a:r>
          </a:p>
          <a:p>
            <a:pPr marL="192882" indent="-192882" defTabSz="41148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350" dirty="0" smtClean="0">
                <a:solidFill>
                  <a:prstClr val="black"/>
                </a:solidFill>
                <a:latin typeface="Corbel" panose="020B0503020204020204"/>
                <a:ea typeface="+mn-ea"/>
              </a:rPr>
              <a:t>Cancer Treatment Protocols</a:t>
            </a:r>
            <a:endParaRPr lang="en-US" sz="1350" dirty="0">
              <a:solidFill>
                <a:prstClr val="black"/>
              </a:solidFill>
              <a:latin typeface="Corbel" panose="020B0503020204020204"/>
              <a:ea typeface="+mn-ea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90806" y="3603852"/>
            <a:ext cx="2253436" cy="4885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73" eaLnBrk="0" hangingPunct="0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715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"/>
          <p:cNvSpPr/>
          <p:nvPr/>
        </p:nvSpPr>
        <p:spPr>
          <a:xfrm>
            <a:off x="4218161" y="666404"/>
            <a:ext cx="2819097" cy="5117186"/>
          </a:xfrm>
          <a:prstGeom prst="roundRect">
            <a:avLst>
              <a:gd name="adj" fmla="val 2376"/>
            </a:avLst>
          </a:prstGeom>
          <a:ln w="50800">
            <a:solidFill>
              <a:srgbClr val="C2E1F9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2600"/>
            </a:pPr>
            <a:endParaRPr sz="1371"/>
          </a:p>
        </p:txBody>
      </p:sp>
      <p:sp>
        <p:nvSpPr>
          <p:cNvPr id="119" name="Rounded Rectangle"/>
          <p:cNvSpPr/>
          <p:nvPr/>
        </p:nvSpPr>
        <p:spPr>
          <a:xfrm>
            <a:off x="1871526" y="671131"/>
            <a:ext cx="3778180" cy="1818434"/>
          </a:xfrm>
          <a:prstGeom prst="roundRect">
            <a:avLst>
              <a:gd name="adj" fmla="val 4092"/>
            </a:avLst>
          </a:prstGeom>
          <a:ln w="12700">
            <a:solidFill>
              <a:srgbClr val="C2E1F9"/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2600"/>
            </a:pPr>
            <a:endParaRPr sz="1371"/>
          </a:p>
        </p:txBody>
      </p:sp>
      <p:sp>
        <p:nvSpPr>
          <p:cNvPr id="121" name="Rounded Rectangle"/>
          <p:cNvSpPr/>
          <p:nvPr/>
        </p:nvSpPr>
        <p:spPr>
          <a:xfrm>
            <a:off x="1871526" y="2621428"/>
            <a:ext cx="3778180" cy="3163620"/>
          </a:xfrm>
          <a:prstGeom prst="roundRect">
            <a:avLst>
              <a:gd name="adj" fmla="val 2352"/>
            </a:avLst>
          </a:prstGeom>
          <a:blipFill>
            <a:blip r:embed="rId3">
              <a:alphaModFix amt="26086"/>
            </a:blip>
            <a:stretch>
              <a:fillRect/>
            </a:stretch>
          </a:blipFill>
          <a:ln w="50800">
            <a:solidFill>
              <a:srgbClr val="C2E1F9">
                <a:alpha val="26086"/>
              </a:srgbClr>
            </a:solidFill>
            <a:miter lim="400000"/>
          </a:ln>
        </p:spPr>
        <p:txBody>
          <a:bodyPr lIns="26789" tIns="26789" rIns="26789" bIns="26789" anchor="ctr"/>
          <a:lstStyle/>
          <a:p>
            <a:pPr>
              <a:defRPr sz="2600"/>
            </a:pPr>
            <a:endParaRPr sz="1371"/>
          </a:p>
        </p:txBody>
      </p:sp>
      <p:sp>
        <p:nvSpPr>
          <p:cNvPr id="122" name="CEMs"/>
          <p:cNvSpPr/>
          <p:nvPr/>
        </p:nvSpPr>
        <p:spPr>
          <a:xfrm>
            <a:off x="1962447" y="2725555"/>
            <a:ext cx="803673" cy="446484"/>
          </a:xfrm>
          <a:prstGeom prst="roundRect">
            <a:avLst>
              <a:gd name="adj" fmla="val 8333"/>
            </a:avLst>
          </a:prstGeom>
          <a:solidFill>
            <a:srgbClr val="FAB65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 anchor="ctr"/>
          <a:lstStyle>
            <a:lvl1pPr>
              <a:def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949" dirty="0"/>
              <a:t>CEMs</a:t>
            </a:r>
          </a:p>
        </p:txBody>
      </p:sp>
      <p:sp>
        <p:nvSpPr>
          <p:cNvPr id="123" name="Initial Loading of Repository"/>
          <p:cNvSpPr txBox="1"/>
          <p:nvPr/>
        </p:nvSpPr>
        <p:spPr>
          <a:xfrm>
            <a:off x="2319883" y="5429040"/>
            <a:ext cx="2881474" cy="289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29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529" dirty="0"/>
              <a:t>Initial Loading of Repository</a:t>
            </a:r>
          </a:p>
        </p:txBody>
      </p:sp>
      <p:sp>
        <p:nvSpPr>
          <p:cNvPr id="124" name="DCMs"/>
          <p:cNvSpPr/>
          <p:nvPr/>
        </p:nvSpPr>
        <p:spPr>
          <a:xfrm>
            <a:off x="1962447" y="3257201"/>
            <a:ext cx="803673" cy="446484"/>
          </a:xfrm>
          <a:prstGeom prst="roundRect">
            <a:avLst>
              <a:gd name="adj" fmla="val 8333"/>
            </a:avLst>
          </a:prstGeom>
          <a:solidFill>
            <a:srgbClr val="FAB65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 anchor="ctr"/>
          <a:lstStyle>
            <a:lvl1pPr>
              <a:def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949"/>
              <a:t>DCMs</a:t>
            </a:r>
          </a:p>
        </p:txBody>
      </p:sp>
      <p:sp>
        <p:nvSpPr>
          <p:cNvPr id="125" name="CDA…"/>
          <p:cNvSpPr/>
          <p:nvPr/>
        </p:nvSpPr>
        <p:spPr>
          <a:xfrm>
            <a:off x="1962447" y="3788847"/>
            <a:ext cx="803673" cy="446484"/>
          </a:xfrm>
          <a:prstGeom prst="roundRect">
            <a:avLst>
              <a:gd name="adj" fmla="val 8333"/>
            </a:avLst>
          </a:prstGeom>
          <a:solidFill>
            <a:srgbClr val="FAB65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 anchor="ctr"/>
          <a:lstStyle/>
          <a:p>
            <a:pPr>
              <a:def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949" dirty="0"/>
              <a:t>CDA</a:t>
            </a:r>
          </a:p>
          <a:p>
            <a:pPr>
              <a:def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949" dirty="0"/>
              <a:t>Templates</a:t>
            </a:r>
          </a:p>
        </p:txBody>
      </p:sp>
      <p:sp>
        <p:nvSpPr>
          <p:cNvPr id="126" name="openEHR…"/>
          <p:cNvSpPr/>
          <p:nvPr/>
        </p:nvSpPr>
        <p:spPr>
          <a:xfrm>
            <a:off x="1962447" y="4333086"/>
            <a:ext cx="803673" cy="446484"/>
          </a:xfrm>
          <a:prstGeom prst="roundRect">
            <a:avLst>
              <a:gd name="adj" fmla="val 8333"/>
            </a:avLst>
          </a:prstGeom>
          <a:solidFill>
            <a:srgbClr val="FAB65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 anchor="ctr"/>
          <a:lstStyle/>
          <a:p>
            <a:pPr>
              <a:def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949" dirty="0"/>
              <a:t>openEHR</a:t>
            </a:r>
          </a:p>
          <a:p>
            <a:pPr>
              <a:def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949" dirty="0"/>
              <a:t>Archetypes</a:t>
            </a:r>
          </a:p>
        </p:txBody>
      </p:sp>
      <p:sp>
        <p:nvSpPr>
          <p:cNvPr id="127" name="ISO EN 13606…"/>
          <p:cNvSpPr/>
          <p:nvPr/>
        </p:nvSpPr>
        <p:spPr>
          <a:xfrm>
            <a:off x="1962447" y="4952936"/>
            <a:ext cx="803673" cy="446484"/>
          </a:xfrm>
          <a:prstGeom prst="roundRect">
            <a:avLst>
              <a:gd name="adj" fmla="val 8333"/>
            </a:avLst>
          </a:prstGeom>
          <a:solidFill>
            <a:srgbClr val="FAB65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 anchor="ctr"/>
          <a:lstStyle/>
          <a:p>
            <a:pPr>
              <a:def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949" dirty="0"/>
              <a:t>ISO EN 13606</a:t>
            </a:r>
          </a:p>
          <a:p>
            <a:pPr>
              <a:def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949" dirty="0"/>
              <a:t>Archetypes</a:t>
            </a:r>
          </a:p>
        </p:txBody>
      </p:sp>
      <p:sp>
        <p:nvSpPr>
          <p:cNvPr id="128" name="FHIM…"/>
          <p:cNvSpPr/>
          <p:nvPr/>
        </p:nvSpPr>
        <p:spPr>
          <a:xfrm>
            <a:off x="2927601" y="4952936"/>
            <a:ext cx="803673" cy="446484"/>
          </a:xfrm>
          <a:prstGeom prst="roundRect">
            <a:avLst>
              <a:gd name="adj" fmla="val 8333"/>
            </a:avLst>
          </a:prstGeom>
          <a:solidFill>
            <a:srgbClr val="FAB65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 anchor="ctr"/>
          <a:lstStyle/>
          <a:p>
            <a:pPr>
              <a:def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949"/>
              <a:t>FHIM</a:t>
            </a:r>
          </a:p>
          <a:p>
            <a:pPr>
              <a:def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949"/>
              <a:t>Models</a:t>
            </a:r>
          </a:p>
        </p:txBody>
      </p:sp>
      <p:sp>
        <p:nvSpPr>
          <p:cNvPr id="129" name="FHIR…"/>
          <p:cNvSpPr/>
          <p:nvPr/>
        </p:nvSpPr>
        <p:spPr>
          <a:xfrm>
            <a:off x="3892746" y="4952936"/>
            <a:ext cx="803673" cy="446484"/>
          </a:xfrm>
          <a:prstGeom prst="roundRect">
            <a:avLst>
              <a:gd name="adj" fmla="val 8333"/>
            </a:avLst>
          </a:prstGeom>
          <a:solidFill>
            <a:srgbClr val="FAB65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 anchor="ctr"/>
          <a:lstStyle/>
          <a:p>
            <a:pPr>
              <a:def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949" dirty="0"/>
              <a:t>FHIR</a:t>
            </a:r>
          </a:p>
          <a:p>
            <a:pPr>
              <a:defRPr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949" dirty="0"/>
              <a:t>Resources</a:t>
            </a:r>
          </a:p>
        </p:txBody>
      </p:sp>
      <p:sp>
        <p:nvSpPr>
          <p:cNvPr id="138" name="Standards Infusion"/>
          <p:cNvSpPr txBox="1"/>
          <p:nvPr/>
        </p:nvSpPr>
        <p:spPr>
          <a:xfrm>
            <a:off x="2341147" y="728285"/>
            <a:ext cx="2881474" cy="289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29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529"/>
              <a:t>Standards Infusion</a:t>
            </a:r>
          </a:p>
        </p:txBody>
      </p:sp>
      <p:sp>
        <p:nvSpPr>
          <p:cNvPr id="139" name="Arrow"/>
          <p:cNvSpPr/>
          <p:nvPr/>
        </p:nvSpPr>
        <p:spPr>
          <a:xfrm rot="5406826">
            <a:off x="2972567" y="2445868"/>
            <a:ext cx="713551" cy="581013"/>
          </a:xfrm>
          <a:prstGeom prst="rightArrow">
            <a:avLst>
              <a:gd name="adj1" fmla="val 58805"/>
              <a:gd name="adj2" fmla="val 63109"/>
            </a:avLst>
          </a:prstGeom>
          <a:solidFill>
            <a:srgbClr val="BBDAF2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>
              <a:defRPr sz="2600"/>
            </a:pPr>
            <a:endParaRPr sz="1371"/>
          </a:p>
        </p:txBody>
      </p:sp>
      <p:sp>
        <p:nvSpPr>
          <p:cNvPr id="140" name="Logical Model Development Lifecycle"/>
          <p:cNvSpPr txBox="1"/>
          <p:nvPr/>
        </p:nvSpPr>
        <p:spPr>
          <a:xfrm>
            <a:off x="374575" y="296713"/>
            <a:ext cx="6720290" cy="320088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eaLnBrk="1" hangingPunct="1">
              <a:lnSpc>
                <a:spcPct val="80000"/>
              </a:lnSpc>
              <a:defRPr sz="2600" b="1" i="0">
                <a:solidFill>
                  <a:schemeClr val="accent1"/>
                </a:solidFill>
                <a:latin typeface="+mj-lt"/>
                <a:cs typeface="Roboto Regular"/>
              </a:defRPr>
            </a:lvl1pPr>
            <a:lvl2pPr eaLnBrk="1" hangingPunct="1">
              <a:lnSpc>
                <a:spcPct val="90000"/>
              </a:lnSpc>
              <a:defRPr sz="2800">
                <a:solidFill>
                  <a:schemeClr val="bg1"/>
                </a:solidFill>
                <a:latin typeface="Calibri" pitchFamily="34" charset="0"/>
                <a:cs typeface="MS PGothic" charset="0"/>
              </a:defRPr>
            </a:lvl2pPr>
            <a:lvl3pPr eaLnBrk="1" hangingPunct="1">
              <a:lnSpc>
                <a:spcPct val="90000"/>
              </a:lnSpc>
              <a:defRPr sz="2800">
                <a:solidFill>
                  <a:schemeClr val="bg1"/>
                </a:solidFill>
                <a:latin typeface="Calibri" pitchFamily="34" charset="0"/>
                <a:cs typeface="MS PGothic" charset="0"/>
              </a:defRPr>
            </a:lvl3pPr>
            <a:lvl4pPr eaLnBrk="1" hangingPunct="1">
              <a:lnSpc>
                <a:spcPct val="90000"/>
              </a:lnSpc>
              <a:defRPr sz="2800">
                <a:solidFill>
                  <a:schemeClr val="bg1"/>
                </a:solidFill>
                <a:latin typeface="Calibri" pitchFamily="34" charset="0"/>
                <a:cs typeface="MS PGothic" charset="0"/>
              </a:defRPr>
            </a:lvl4pPr>
            <a:lvl5pPr eaLnBrk="1" hangingPunct="1">
              <a:lnSpc>
                <a:spcPct val="90000"/>
              </a:lnSpc>
              <a:defRPr sz="2800">
                <a:solidFill>
                  <a:schemeClr val="bg1"/>
                </a:solidFill>
                <a:latin typeface="Calibri" pitchFamily="34" charset="0"/>
                <a:cs typeface="MS PGothic" charset="0"/>
              </a:defRPr>
            </a:lvl5pPr>
            <a:lvl6pPr marL="4572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Century Gothic" pitchFamily="-109" charset="0"/>
                <a:ea typeface="ＭＳ Ｐゴシック" pitchFamily="-109" charset="-128"/>
                <a:cs typeface="ＭＳ Ｐゴシック" pitchFamily="-109" charset="-128"/>
              </a:defRPr>
            </a:lvl6pPr>
            <a:lvl7pPr marL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Century Gothic" pitchFamily="-109" charset="0"/>
                <a:ea typeface="ＭＳ Ｐゴシック" pitchFamily="-109" charset="-128"/>
                <a:cs typeface="ＭＳ Ｐゴシック" pitchFamily="-109" charset="-128"/>
              </a:defRPr>
            </a:lvl7pPr>
            <a:lvl8pPr marL="13716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Century Gothic" pitchFamily="-109" charset="0"/>
                <a:ea typeface="ＭＳ Ｐゴシック" pitchFamily="-109" charset="-128"/>
                <a:cs typeface="ＭＳ Ｐゴシック" pitchFamily="-109" charset="-128"/>
              </a:defRPr>
            </a:lvl8pPr>
            <a:lvl9pPr marL="1828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Century Gothic" pitchFamily="-109" charset="0"/>
                <a:ea typeface="ＭＳ Ｐゴシック" pitchFamily="-109" charset="-128"/>
                <a:cs typeface="ＭＳ Ｐゴシック" pitchFamily="-109" charset="-128"/>
              </a:defRPr>
            </a:lvl9pPr>
          </a:lstStyle>
          <a:p>
            <a:r>
              <a:rPr lang="en-US" dirty="0"/>
              <a:t>CIMI </a:t>
            </a:r>
            <a:r>
              <a:rPr dirty="0"/>
              <a:t>Logical Model Development Lifecycle</a:t>
            </a:r>
          </a:p>
        </p:txBody>
      </p:sp>
      <p:grpSp>
        <p:nvGrpSpPr>
          <p:cNvPr id="148" name="Group"/>
          <p:cNvGrpSpPr/>
          <p:nvPr/>
        </p:nvGrpSpPr>
        <p:grpSpPr>
          <a:xfrm>
            <a:off x="3111154" y="3091807"/>
            <a:ext cx="1341454" cy="1585631"/>
            <a:chOff x="0" y="0"/>
            <a:chExt cx="2543793" cy="2706142"/>
          </a:xfrm>
        </p:grpSpPr>
        <p:sp>
          <p:nvSpPr>
            <p:cNvPr id="141" name="Oval"/>
            <p:cNvSpPr/>
            <p:nvPr/>
          </p:nvSpPr>
          <p:spPr>
            <a:xfrm>
              <a:off x="0" y="1636230"/>
              <a:ext cx="2543793" cy="1069912"/>
            </a:xfrm>
            <a:prstGeom prst="ellipse">
              <a:avLst/>
            </a:prstGeom>
            <a:solidFill>
              <a:srgbClr val="2FAC67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600"/>
              </a:pPr>
              <a:endParaRPr sz="1371"/>
            </a:p>
          </p:txBody>
        </p:sp>
        <p:sp>
          <p:nvSpPr>
            <p:cNvPr id="142" name="Rectangle"/>
            <p:cNvSpPr/>
            <p:nvPr/>
          </p:nvSpPr>
          <p:spPr>
            <a:xfrm>
              <a:off x="0" y="522466"/>
              <a:ext cx="2543793" cy="1652074"/>
            </a:xfrm>
            <a:prstGeom prst="rect">
              <a:avLst/>
            </a:prstGeom>
            <a:solidFill>
              <a:srgbClr val="2FAC67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b">
              <a:noAutofit/>
            </a:bodyPr>
            <a:lstStyle/>
            <a:p>
              <a:pPr>
                <a:defRPr sz="2600"/>
              </a:pPr>
              <a:endParaRPr sz="1371"/>
            </a:p>
          </p:txBody>
        </p:sp>
        <p:sp>
          <p:nvSpPr>
            <p:cNvPr id="143" name="Oval"/>
            <p:cNvSpPr/>
            <p:nvPr/>
          </p:nvSpPr>
          <p:spPr>
            <a:xfrm>
              <a:off x="0" y="0"/>
              <a:ext cx="2543793" cy="1069911"/>
            </a:xfrm>
            <a:prstGeom prst="ellipse">
              <a:avLst/>
            </a:prstGeom>
            <a:solidFill>
              <a:srgbClr val="2FAC66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600"/>
              </a:pPr>
              <a:endParaRPr sz="1371"/>
            </a:p>
          </p:txBody>
        </p:sp>
        <p:sp>
          <p:nvSpPr>
            <p:cNvPr id="144" name="Repository of…"/>
            <p:cNvSpPr txBox="1"/>
            <p:nvPr/>
          </p:nvSpPr>
          <p:spPr>
            <a:xfrm>
              <a:off x="121045" y="1076455"/>
              <a:ext cx="2301703" cy="14336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1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7" dirty="0"/>
                <a:t>Repository of</a:t>
              </a:r>
            </a:p>
            <a:p>
              <a:pPr>
                <a:defRPr sz="21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7" dirty="0"/>
                <a:t>Shared Models</a:t>
              </a:r>
            </a:p>
            <a:p>
              <a:pPr>
                <a:defRPr sz="21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7" dirty="0"/>
                <a:t>in an approved</a:t>
              </a:r>
            </a:p>
            <a:p>
              <a:pPr>
                <a:defRPr sz="21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107" dirty="0"/>
                <a:t>Formalism</a:t>
              </a:r>
            </a:p>
          </p:txBody>
        </p:sp>
        <p:sp>
          <p:nvSpPr>
            <p:cNvPr id="171" name="Connection Line"/>
            <p:cNvSpPr/>
            <p:nvPr/>
          </p:nvSpPr>
          <p:spPr>
            <a:xfrm>
              <a:off x="183575" y="177548"/>
              <a:ext cx="622567" cy="695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20" h="21600" extrusionOk="0">
                  <a:moveTo>
                    <a:pt x="16220" y="21600"/>
                  </a:moveTo>
                  <a:cubicBezTo>
                    <a:pt x="-4648" y="14025"/>
                    <a:pt x="-5380" y="6825"/>
                    <a:pt x="14025" y="0"/>
                  </a:cubicBez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endParaRPr sz="1266"/>
            </a:p>
          </p:txBody>
        </p:sp>
        <p:sp>
          <p:nvSpPr>
            <p:cNvPr id="146" name="Model Review"/>
            <p:cNvSpPr txBox="1"/>
            <p:nvPr/>
          </p:nvSpPr>
          <p:spPr>
            <a:xfrm>
              <a:off x="423630" y="348018"/>
              <a:ext cx="1713669" cy="3830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>
                <a:defRPr sz="21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107"/>
                <a:t>Model Review</a:t>
              </a:r>
            </a:p>
          </p:txBody>
        </p:sp>
        <p:sp>
          <p:nvSpPr>
            <p:cNvPr id="172" name="Connection Line"/>
            <p:cNvSpPr/>
            <p:nvPr/>
          </p:nvSpPr>
          <p:spPr>
            <a:xfrm>
              <a:off x="1733633" y="186320"/>
              <a:ext cx="622567" cy="695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20" h="21600" extrusionOk="0">
                  <a:moveTo>
                    <a:pt x="0" y="0"/>
                  </a:moveTo>
                  <a:cubicBezTo>
                    <a:pt x="20868" y="7575"/>
                    <a:pt x="21600" y="14775"/>
                    <a:pt x="2195" y="21600"/>
                  </a:cubicBez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/>
            <a:lstStyle/>
            <a:p>
              <a:endParaRPr sz="1266"/>
            </a:p>
          </p:txBody>
        </p:sp>
      </p:grpSp>
      <p:sp>
        <p:nvSpPr>
          <p:cNvPr id="173" name="Connection Line"/>
          <p:cNvSpPr/>
          <p:nvPr/>
        </p:nvSpPr>
        <p:spPr>
          <a:xfrm>
            <a:off x="2753243" y="3205562"/>
            <a:ext cx="318091" cy="209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  <a:miter lim="400000"/>
            <a:headEnd type="triangle"/>
          </a:ln>
        </p:spPr>
        <p:txBody>
          <a:bodyPr/>
          <a:lstStyle/>
          <a:p>
            <a:endParaRPr sz="1266"/>
          </a:p>
        </p:txBody>
      </p:sp>
      <p:sp>
        <p:nvSpPr>
          <p:cNvPr id="174" name="Connection Line"/>
          <p:cNvSpPr/>
          <p:nvPr/>
        </p:nvSpPr>
        <p:spPr>
          <a:xfrm>
            <a:off x="2799606" y="3604557"/>
            <a:ext cx="278064" cy="79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  <a:miter lim="400000"/>
            <a:headEnd type="triangle"/>
          </a:ln>
        </p:spPr>
        <p:txBody>
          <a:bodyPr/>
          <a:lstStyle/>
          <a:p>
            <a:endParaRPr sz="1266"/>
          </a:p>
        </p:txBody>
      </p:sp>
      <p:sp>
        <p:nvSpPr>
          <p:cNvPr id="151" name="Arrow"/>
          <p:cNvSpPr/>
          <p:nvPr/>
        </p:nvSpPr>
        <p:spPr>
          <a:xfrm rot="5406826">
            <a:off x="3903153" y="2445868"/>
            <a:ext cx="713551" cy="581013"/>
          </a:xfrm>
          <a:prstGeom prst="rightArrow">
            <a:avLst>
              <a:gd name="adj1" fmla="val 58805"/>
              <a:gd name="adj2" fmla="val 63109"/>
            </a:avLst>
          </a:prstGeom>
          <a:solidFill>
            <a:srgbClr val="BBDAF2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>
              <a:defRPr sz="2600"/>
            </a:pPr>
            <a:endParaRPr sz="1371"/>
          </a:p>
        </p:txBody>
      </p:sp>
      <p:sp>
        <p:nvSpPr>
          <p:cNvPr id="175" name="Connection Line"/>
          <p:cNvSpPr/>
          <p:nvPr/>
        </p:nvSpPr>
        <p:spPr>
          <a:xfrm>
            <a:off x="2799606" y="3947941"/>
            <a:ext cx="278064" cy="25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12700">
            <a:solidFill>
              <a:srgbClr val="000000"/>
            </a:solidFill>
            <a:miter lim="400000"/>
            <a:headEnd type="triangle"/>
          </a:ln>
        </p:spPr>
        <p:txBody>
          <a:bodyPr/>
          <a:lstStyle/>
          <a:p>
            <a:endParaRPr sz="1266"/>
          </a:p>
        </p:txBody>
      </p:sp>
      <p:sp>
        <p:nvSpPr>
          <p:cNvPr id="176" name="Connection Line"/>
          <p:cNvSpPr/>
          <p:nvPr/>
        </p:nvSpPr>
        <p:spPr>
          <a:xfrm>
            <a:off x="2797306" y="4218300"/>
            <a:ext cx="280364" cy="1328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12700">
            <a:solidFill>
              <a:srgbClr val="000000"/>
            </a:solidFill>
            <a:miter lim="400000"/>
            <a:headEnd type="triangle"/>
          </a:ln>
        </p:spPr>
        <p:txBody>
          <a:bodyPr/>
          <a:lstStyle/>
          <a:p>
            <a:endParaRPr sz="1266"/>
          </a:p>
        </p:txBody>
      </p:sp>
      <p:sp>
        <p:nvSpPr>
          <p:cNvPr id="177" name="Connection Line"/>
          <p:cNvSpPr/>
          <p:nvPr/>
        </p:nvSpPr>
        <p:spPr>
          <a:xfrm>
            <a:off x="2650160" y="4486474"/>
            <a:ext cx="471143" cy="429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12700">
            <a:solidFill>
              <a:srgbClr val="000000"/>
            </a:solidFill>
            <a:miter lim="400000"/>
            <a:headEnd type="triangle"/>
          </a:ln>
        </p:spPr>
        <p:txBody>
          <a:bodyPr/>
          <a:lstStyle/>
          <a:p>
            <a:endParaRPr sz="1266"/>
          </a:p>
        </p:txBody>
      </p:sp>
      <p:sp>
        <p:nvSpPr>
          <p:cNvPr id="178" name="Connection Line"/>
          <p:cNvSpPr/>
          <p:nvPr/>
        </p:nvSpPr>
        <p:spPr>
          <a:xfrm>
            <a:off x="3420670" y="4686678"/>
            <a:ext cx="80242" cy="229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12700">
            <a:solidFill>
              <a:srgbClr val="000000"/>
            </a:solidFill>
            <a:miter lim="400000"/>
            <a:headEnd type="triangle"/>
          </a:ln>
        </p:spPr>
        <p:txBody>
          <a:bodyPr/>
          <a:lstStyle/>
          <a:p>
            <a:endParaRPr sz="1266"/>
          </a:p>
        </p:txBody>
      </p:sp>
      <p:sp>
        <p:nvSpPr>
          <p:cNvPr id="179" name="Connection Line"/>
          <p:cNvSpPr/>
          <p:nvPr/>
        </p:nvSpPr>
        <p:spPr>
          <a:xfrm>
            <a:off x="4097191" y="4678933"/>
            <a:ext cx="93998" cy="2367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12700">
            <a:solidFill>
              <a:srgbClr val="000000"/>
            </a:solidFill>
            <a:miter lim="400000"/>
            <a:headEnd type="triangle"/>
          </a:ln>
        </p:spPr>
        <p:txBody>
          <a:bodyPr/>
          <a:lstStyle/>
          <a:p>
            <a:endParaRPr sz="1266"/>
          </a:p>
        </p:txBody>
      </p:sp>
      <p:sp>
        <p:nvSpPr>
          <p:cNvPr id="168" name="SNOMED CT…"/>
          <p:cNvSpPr/>
          <p:nvPr/>
        </p:nvSpPr>
        <p:spPr>
          <a:xfrm>
            <a:off x="4076368" y="1109499"/>
            <a:ext cx="1312220" cy="1191563"/>
          </a:xfrm>
          <a:prstGeom prst="roundRect">
            <a:avLst>
              <a:gd name="adj" fmla="val 6382"/>
            </a:avLst>
          </a:prstGeom>
          <a:solidFill>
            <a:srgbClr val="BBDA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 anchor="ctr"/>
          <a:lstStyle/>
          <a:p>
            <a:pPr>
              <a:defRPr sz="2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371" dirty="0"/>
              <a:t>SNOMED CT</a:t>
            </a:r>
          </a:p>
          <a:p>
            <a:pPr>
              <a:defRPr sz="2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371" dirty="0"/>
              <a:t>LOINC</a:t>
            </a:r>
          </a:p>
          <a:p>
            <a:pPr>
              <a:defRPr sz="2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371" dirty="0"/>
              <a:t>RxNorm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154569" y="1110838"/>
            <a:ext cx="1759760" cy="1188880"/>
            <a:chOff x="3623354" y="1636581"/>
            <a:chExt cx="3337027" cy="2029021"/>
          </a:xfrm>
        </p:grpSpPr>
        <p:sp>
          <p:nvSpPr>
            <p:cNvPr id="169" name="Core Reference Model"/>
            <p:cNvSpPr/>
            <p:nvPr/>
          </p:nvSpPr>
          <p:spPr>
            <a:xfrm>
              <a:off x="3623354" y="1636581"/>
              <a:ext cx="3337027" cy="2029021"/>
            </a:xfrm>
            <a:prstGeom prst="roundRect">
              <a:avLst>
                <a:gd name="adj" fmla="val 6382"/>
              </a:avLst>
            </a:prstGeom>
            <a:solidFill>
              <a:srgbClr val="BBDAF2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6789" tIns="26789" rIns="26789" bIns="26789"/>
            <a:lstStyle>
              <a:lvl1pPr>
                <a:defRPr sz="26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371" dirty="0"/>
                <a:t>Core Reference Model</a:t>
              </a:r>
            </a:p>
          </p:txBody>
        </p:sp>
        <p:pic>
          <p:nvPicPr>
            <p:cNvPr id="170" name="pasted-image.tiff" descr="pasted-image.tif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065321" y="2170207"/>
              <a:ext cx="2336801" cy="135890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56" name="HL7 FHIR"/>
          <p:cNvSpPr txBox="1"/>
          <p:nvPr/>
        </p:nvSpPr>
        <p:spPr>
          <a:xfrm>
            <a:off x="5216734" y="1709399"/>
            <a:ext cx="581490" cy="224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21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107" dirty="0"/>
              <a:t>HL7 FHIR</a:t>
            </a:r>
          </a:p>
        </p:txBody>
      </p:sp>
      <p:sp>
        <p:nvSpPr>
          <p:cNvPr id="57" name="CDISC"/>
          <p:cNvSpPr txBox="1"/>
          <p:nvPr/>
        </p:nvSpPr>
        <p:spPr>
          <a:xfrm>
            <a:off x="5928273" y="2186247"/>
            <a:ext cx="400350" cy="224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21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107"/>
              <a:t>CDISC</a:t>
            </a:r>
          </a:p>
        </p:txBody>
      </p:sp>
      <p:sp>
        <p:nvSpPr>
          <p:cNvPr id="58" name="HL7 CDA"/>
          <p:cNvSpPr txBox="1"/>
          <p:nvPr/>
        </p:nvSpPr>
        <p:spPr>
          <a:xfrm>
            <a:off x="6103372" y="2785477"/>
            <a:ext cx="559048" cy="224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21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107"/>
              <a:t>HL7 CDA</a:t>
            </a:r>
          </a:p>
        </p:txBody>
      </p:sp>
      <p:sp>
        <p:nvSpPr>
          <p:cNvPr id="59" name="X12"/>
          <p:cNvSpPr txBox="1"/>
          <p:nvPr/>
        </p:nvSpPr>
        <p:spPr>
          <a:xfrm>
            <a:off x="6203160" y="3287967"/>
            <a:ext cx="276919" cy="224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21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107"/>
              <a:t>X12</a:t>
            </a:r>
          </a:p>
        </p:txBody>
      </p:sp>
      <p:sp>
        <p:nvSpPr>
          <p:cNvPr id="60" name="NCPDP"/>
          <p:cNvSpPr txBox="1"/>
          <p:nvPr/>
        </p:nvSpPr>
        <p:spPr>
          <a:xfrm>
            <a:off x="6063087" y="3790459"/>
            <a:ext cx="462867" cy="224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21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107"/>
              <a:t>NCPDP</a:t>
            </a:r>
          </a:p>
        </p:txBody>
      </p:sp>
      <p:sp>
        <p:nvSpPr>
          <p:cNvPr id="61" name="HL7 V2"/>
          <p:cNvSpPr txBox="1"/>
          <p:nvPr/>
        </p:nvSpPr>
        <p:spPr>
          <a:xfrm>
            <a:off x="5671830" y="4391859"/>
            <a:ext cx="462867" cy="224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21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107"/>
              <a:t>HL7 V2</a:t>
            </a:r>
          </a:p>
        </p:txBody>
      </p:sp>
      <p:sp>
        <p:nvSpPr>
          <p:cNvPr id="63" name="Model Dissemination"/>
          <p:cNvSpPr txBox="1"/>
          <p:nvPr/>
        </p:nvSpPr>
        <p:spPr>
          <a:xfrm>
            <a:off x="4756071" y="5429036"/>
            <a:ext cx="1819700" cy="289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29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529" dirty="0"/>
              <a:t>Model Dissemination</a:t>
            </a:r>
          </a:p>
        </p:txBody>
      </p:sp>
      <p:sp>
        <p:nvSpPr>
          <p:cNvPr id="64" name="Connection Line"/>
          <p:cNvSpPr/>
          <p:nvPr/>
        </p:nvSpPr>
        <p:spPr>
          <a:xfrm>
            <a:off x="2937051" y="3342794"/>
            <a:ext cx="1733851" cy="385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/>
          <a:lstStyle/>
          <a:p>
            <a:endParaRPr sz="1266"/>
          </a:p>
        </p:txBody>
      </p:sp>
      <p:grpSp>
        <p:nvGrpSpPr>
          <p:cNvPr id="65" name="Group"/>
          <p:cNvGrpSpPr/>
          <p:nvPr/>
        </p:nvGrpSpPr>
        <p:grpSpPr>
          <a:xfrm>
            <a:off x="4535993" y="2956324"/>
            <a:ext cx="1329940" cy="537349"/>
            <a:chOff x="0" y="0"/>
            <a:chExt cx="2521959" cy="917074"/>
          </a:xfrm>
        </p:grpSpPr>
        <p:sp>
          <p:nvSpPr>
            <p:cNvPr id="66" name="Oval"/>
            <p:cNvSpPr/>
            <p:nvPr/>
          </p:nvSpPr>
          <p:spPr>
            <a:xfrm>
              <a:off x="0" y="0"/>
              <a:ext cx="2084861" cy="666069"/>
            </a:xfrm>
            <a:prstGeom prst="ellipse">
              <a:avLst/>
            </a:prstGeom>
            <a:solidFill>
              <a:srgbClr val="E6A998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1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107"/>
            </a:p>
          </p:txBody>
        </p:sp>
        <p:sp>
          <p:nvSpPr>
            <p:cNvPr id="67" name="Oval"/>
            <p:cNvSpPr/>
            <p:nvPr/>
          </p:nvSpPr>
          <p:spPr>
            <a:xfrm>
              <a:off x="196238" y="119546"/>
              <a:ext cx="2084861" cy="666070"/>
            </a:xfrm>
            <a:prstGeom prst="ellipse">
              <a:avLst/>
            </a:prstGeom>
            <a:solidFill>
              <a:srgbClr val="D97C69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>
                <a:defRPr sz="21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1107"/>
            </a:p>
          </p:txBody>
        </p:sp>
        <p:sp>
          <p:nvSpPr>
            <p:cNvPr id="68" name="Translators"/>
            <p:cNvSpPr/>
            <p:nvPr/>
          </p:nvSpPr>
          <p:spPr>
            <a:xfrm>
              <a:off x="437098" y="251005"/>
              <a:ext cx="2084862" cy="666070"/>
            </a:xfrm>
            <a:prstGeom prst="ellipse">
              <a:avLst/>
            </a:prstGeom>
            <a:solidFill>
              <a:schemeClr val="accent5">
                <a:hueOff val="101205"/>
                <a:satOff val="-13598"/>
                <a:lumOff val="23877"/>
              </a:schemeClr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>
                <a:defRPr sz="21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sz="1107" dirty="0"/>
                <a:t>Translators</a:t>
              </a:r>
            </a:p>
          </p:txBody>
        </p:sp>
      </p:grpSp>
      <p:sp>
        <p:nvSpPr>
          <p:cNvPr id="69" name="Connection Line"/>
          <p:cNvSpPr/>
          <p:nvPr/>
        </p:nvSpPr>
        <p:spPr>
          <a:xfrm>
            <a:off x="5372764" y="3537184"/>
            <a:ext cx="441977" cy="8031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  <a:miter lim="400000"/>
            <a:headEnd type="triangle"/>
          </a:ln>
        </p:spPr>
        <p:txBody>
          <a:bodyPr/>
          <a:lstStyle/>
          <a:p>
            <a:endParaRPr sz="1266"/>
          </a:p>
        </p:txBody>
      </p:sp>
      <p:sp>
        <p:nvSpPr>
          <p:cNvPr id="70" name="Connection Line"/>
          <p:cNvSpPr/>
          <p:nvPr/>
        </p:nvSpPr>
        <p:spPr>
          <a:xfrm>
            <a:off x="5646048" y="3500460"/>
            <a:ext cx="397141" cy="2457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  <a:miter lim="400000"/>
            <a:headEnd type="triangle"/>
          </a:ln>
        </p:spPr>
        <p:txBody>
          <a:bodyPr/>
          <a:lstStyle/>
          <a:p>
            <a:endParaRPr sz="1266"/>
          </a:p>
        </p:txBody>
      </p:sp>
      <p:sp>
        <p:nvSpPr>
          <p:cNvPr id="71" name="Connection Line"/>
          <p:cNvSpPr/>
          <p:nvPr/>
        </p:nvSpPr>
        <p:spPr>
          <a:xfrm>
            <a:off x="5901076" y="3332371"/>
            <a:ext cx="268597" cy="41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  <a:miter lim="400000"/>
            <a:headEnd type="triangle"/>
          </a:ln>
        </p:spPr>
        <p:txBody>
          <a:bodyPr/>
          <a:lstStyle/>
          <a:p>
            <a:endParaRPr sz="1266"/>
          </a:p>
        </p:txBody>
      </p:sp>
      <p:sp>
        <p:nvSpPr>
          <p:cNvPr id="72" name="Connection Line"/>
          <p:cNvSpPr/>
          <p:nvPr/>
        </p:nvSpPr>
        <p:spPr>
          <a:xfrm>
            <a:off x="5690767" y="2984129"/>
            <a:ext cx="379122" cy="1050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12700">
            <a:solidFill>
              <a:srgbClr val="000000"/>
            </a:solidFill>
            <a:miter lim="400000"/>
            <a:headEnd type="triangle"/>
          </a:ln>
        </p:spPr>
        <p:txBody>
          <a:bodyPr/>
          <a:lstStyle/>
          <a:p>
            <a:endParaRPr sz="1266"/>
          </a:p>
        </p:txBody>
      </p:sp>
      <p:sp>
        <p:nvSpPr>
          <p:cNvPr id="73" name="Connection Line"/>
          <p:cNvSpPr/>
          <p:nvPr/>
        </p:nvSpPr>
        <p:spPr>
          <a:xfrm>
            <a:off x="5466734" y="2539907"/>
            <a:ext cx="432324" cy="424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12700">
            <a:solidFill>
              <a:srgbClr val="000000"/>
            </a:solidFill>
            <a:miter lim="400000"/>
            <a:headEnd type="triangle"/>
          </a:ln>
        </p:spPr>
        <p:txBody>
          <a:bodyPr/>
          <a:lstStyle/>
          <a:p>
            <a:endParaRPr sz="1266"/>
          </a:p>
        </p:txBody>
      </p:sp>
      <p:sp>
        <p:nvSpPr>
          <p:cNvPr id="74" name="Connection Line"/>
          <p:cNvSpPr/>
          <p:nvPr/>
        </p:nvSpPr>
        <p:spPr>
          <a:xfrm>
            <a:off x="5267084" y="1985341"/>
            <a:ext cx="204644" cy="936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12700">
            <a:solidFill>
              <a:srgbClr val="000000"/>
            </a:solidFill>
            <a:miter lim="400000"/>
            <a:headEnd type="triangle"/>
          </a:ln>
        </p:spPr>
        <p:txBody>
          <a:bodyPr/>
          <a:lstStyle/>
          <a:p>
            <a:endParaRPr sz="1266"/>
          </a:p>
        </p:txBody>
      </p:sp>
    </p:spTree>
    <p:extLst>
      <p:ext uri="{BB962C8B-B14F-4D97-AF65-F5344CB8AC3E}">
        <p14:creationId xmlns="" xmlns:p14="http://schemas.microsoft.com/office/powerpoint/2010/main" val="26627636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028 -0.00098 " pathEditMode="relative" ptsTypes="AA">
                                      <p:cBhvr>
                                        <p:cTn id="71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028 -0.00098 " pathEditMode="relative" ptsTypes="AA">
                                      <p:cBhvr>
                                        <p:cTn id="73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028 -0.00098 " pathEditMode="relative" ptsTypes="AA">
                                      <p:cBhvr>
                                        <p:cTn id="75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028 -0.00098 " pathEditMode="relative" ptsTypes="AA">
                                      <p:cBhvr>
                                        <p:cTn id="77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028 -0.00098 " pathEditMode="relative" ptsTypes="AA">
                                      <p:cBhvr>
                                        <p:cTn id="79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028 -0.00098 " pathEditMode="relative" ptsTypes="AA">
                                      <p:cBhvr>
                                        <p:cTn id="81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028 -0.00098 " pathEditMode="relative" ptsTypes="AA">
                                      <p:cBhvr>
                                        <p:cTn id="83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028 -0.00098 " pathEditMode="relative" ptsTypes="AA">
                                      <p:cBhvr>
                                        <p:cTn id="85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028 -0.00098 " pathEditMode="relative" ptsTypes="AA">
                                      <p:cBhvr>
                                        <p:cTn id="87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028 -0.00098 " pathEditMode="relative" ptsTypes="AA">
                                      <p:cBhvr>
                                        <p:cTn id="89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028 -0.00098 " pathEditMode="relative" ptsTypes="AA">
                                      <p:cBhvr>
                                        <p:cTn id="91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028 -0.00098 " pathEditMode="relative" ptsTypes="AA">
                                      <p:cBhvr>
                                        <p:cTn id="93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028 -0.00098 " pathEditMode="relative" ptsTypes="AA">
                                      <p:cBhvr>
                                        <p:cTn id="95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028 -0.00098 " pathEditMode="relative" ptsTypes="AA">
                                      <p:cBhvr>
                                        <p:cTn id="97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028 -0.00098 " pathEditMode="relative" ptsTypes="AA">
                                      <p:cBhvr>
                                        <p:cTn id="99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028 -0.00098 " pathEditMode="relative" ptsTypes="AA">
                                      <p:cBhvr>
                                        <p:cTn id="101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028 -0.00098 " pathEditMode="relative" ptsTypes="AA">
                                      <p:cBhvr>
                                        <p:cTn id="103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028 -0.00098 " pathEditMode="relative" ptsTypes="AA">
                                      <p:cBhvr>
                                        <p:cTn id="105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028 -0.00098 " pathEditMode="relative" ptsTypes="AA">
                                      <p:cBhvr>
                                        <p:cTn id="107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028 -0.00098 " pathEditMode="relative" ptsTypes="AA">
                                      <p:cBhvr>
                                        <p:cTn id="109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028 -0.00098 " pathEditMode="relative" ptsTypes="AA">
                                      <p:cBhvr>
                                        <p:cTn id="111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028 -0.00098 " pathEditMode="relative" ptsTypes="AA">
                                      <p:cBhvr>
                                        <p:cTn id="113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028 -0.00098 " pathEditMode="relative" ptsTypes="AA">
                                      <p:cBhvr>
                                        <p:cTn id="1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119" grpId="0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8" grpId="0" animBg="1"/>
      <p:bldP spid="139" grpId="0" animBg="1"/>
      <p:bldP spid="173" grpId="0" animBg="1"/>
      <p:bldP spid="173" grpId="1" animBg="1"/>
      <p:bldP spid="174" grpId="0" animBg="1"/>
      <p:bldP spid="174" grpId="1" animBg="1"/>
      <p:bldP spid="151" grpId="0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8" grpId="0" animBg="1"/>
      <p:bldP spid="178" grpId="1" animBg="1"/>
      <p:bldP spid="179" grpId="0" animBg="1"/>
      <p:bldP spid="179" grpId="1" animBg="1"/>
      <p:bldP spid="168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4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733" y="482841"/>
            <a:ext cx="6783947" cy="320088"/>
          </a:xfrm>
        </p:spPr>
        <p:txBody>
          <a:bodyPr/>
          <a:lstStyle/>
          <a:p>
            <a:r>
              <a:rPr lang="en-US" dirty="0" smtClean="0"/>
              <a:t>CIMI work at HL7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Autofit/>
          </a:bodyPr>
          <a:lstStyle/>
          <a:p>
            <a:pPr marL="114300" indent="-228600">
              <a:spcBef>
                <a:spcPts val="600"/>
              </a:spcBef>
              <a:buFont typeface="Arial"/>
              <a:buChar char="•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CIMI works with HL7 Domain WGs to establish high level classes, patterns (CIC, PC, CQI, O&amp;O, etc.)</a:t>
            </a:r>
          </a:p>
          <a:p>
            <a:pPr marL="114300" indent="-228600">
              <a:spcBef>
                <a:spcPts val="600"/>
              </a:spcBef>
              <a:buFont typeface="Arial"/>
              <a:buChar char="•"/>
            </a:pP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pPr marL="114300" indent="-228600">
              <a:spcBef>
                <a:spcPts val="600"/>
              </a:spcBef>
              <a:buFont typeface="Arial"/>
              <a:buChar char="•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CIMI works with professional societies and clinical experts to define detailed model content</a:t>
            </a:r>
          </a:p>
          <a:p>
            <a:pPr marL="114300" indent="-228600">
              <a:spcBef>
                <a:spcPts val="600"/>
              </a:spcBef>
              <a:buFont typeface="Arial"/>
              <a:buChar char="•"/>
            </a:pP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pPr marL="114300" indent="-228600">
              <a:spcBef>
                <a:spcPts val="600"/>
              </a:spcBef>
              <a:buFont typeface="Arial"/>
              <a:buChar char="•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CIMI works with FHIR Infrastructure and Vocabulary to determine that the FHIR profiles created from CIMI models are technically correct</a:t>
            </a:r>
          </a:p>
        </p:txBody>
      </p:sp>
    </p:spTree>
    <p:extLst>
      <p:ext uri="{BB962C8B-B14F-4D97-AF65-F5344CB8AC3E}">
        <p14:creationId xmlns="" xmlns:p14="http://schemas.microsoft.com/office/powerpoint/2010/main" val="376943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Interoperability Pyramid</a:t>
            </a:r>
          </a:p>
        </p:txBody>
      </p:sp>
      <p:sp>
        <p:nvSpPr>
          <p:cNvPr id="5" name="Cube 4"/>
          <p:cNvSpPr/>
          <p:nvPr/>
        </p:nvSpPr>
        <p:spPr>
          <a:xfrm>
            <a:off x="1988240" y="3522672"/>
            <a:ext cx="4936772" cy="870439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90" dirty="0">
                <a:solidFill>
                  <a:srgbClr val="FFFFFF"/>
                </a:solidFill>
              </a:rPr>
              <a:t>HL7 Version 2 Compliance</a:t>
            </a:r>
          </a:p>
        </p:txBody>
      </p:sp>
      <p:sp>
        <p:nvSpPr>
          <p:cNvPr id="6" name="Cube 5"/>
          <p:cNvSpPr/>
          <p:nvPr/>
        </p:nvSpPr>
        <p:spPr>
          <a:xfrm>
            <a:off x="2582299" y="2836872"/>
            <a:ext cx="3616276" cy="870439"/>
          </a:xfrm>
          <a:prstGeom prst="cube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90" dirty="0">
                <a:solidFill>
                  <a:srgbClr val="FFFFFF"/>
                </a:solidFill>
              </a:rPr>
              <a:t>HL7 FHIR Compliance</a:t>
            </a:r>
          </a:p>
        </p:txBody>
      </p:sp>
      <p:sp>
        <p:nvSpPr>
          <p:cNvPr id="7" name="Cube 6"/>
          <p:cNvSpPr/>
          <p:nvPr/>
        </p:nvSpPr>
        <p:spPr>
          <a:xfrm>
            <a:off x="3120390" y="2151072"/>
            <a:ext cx="2730012" cy="870439"/>
          </a:xfrm>
          <a:prstGeom prst="cub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90" dirty="0">
                <a:solidFill>
                  <a:srgbClr val="FFFFFF"/>
                </a:solidFill>
              </a:rPr>
              <a:t>Argonaut Compliance</a:t>
            </a:r>
          </a:p>
        </p:txBody>
      </p:sp>
      <p:sp>
        <p:nvSpPr>
          <p:cNvPr id="8" name="Cube 7"/>
          <p:cNvSpPr/>
          <p:nvPr/>
        </p:nvSpPr>
        <p:spPr>
          <a:xfrm>
            <a:off x="3508139" y="1465272"/>
            <a:ext cx="1930791" cy="870439"/>
          </a:xfrm>
          <a:prstGeom prst="cub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90" dirty="0">
                <a:solidFill>
                  <a:srgbClr val="FFFFFF"/>
                </a:solidFill>
              </a:rPr>
              <a:t>HSPC Compliance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18901" y="3862219"/>
            <a:ext cx="415248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latin typeface="Corbel" panose="020B0503020204020204"/>
                <a:ea typeface="+mn-ea"/>
              </a:rPr>
              <a:t>Structure, No terminology Constraints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59749" y="3187931"/>
            <a:ext cx="311755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latin typeface="Corbel" panose="020B0503020204020204"/>
                <a:ea typeface="+mn-ea"/>
              </a:rPr>
              <a:t>Structure(s), Generic LOINC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14483" y="2436009"/>
            <a:ext cx="332773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latin typeface="Corbel" panose="020B0503020204020204"/>
                <a:ea typeface="+mn-ea"/>
              </a:rPr>
              <a:t>Common resources, extensions and some specific LOINC and SNOMED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82299" y="1751579"/>
            <a:ext cx="508544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latin typeface="Corbel" panose="020B0503020204020204"/>
                <a:ea typeface="+mn-ea"/>
              </a:rPr>
              <a:t>1 Preferred structure, standard extensions, explicit LOINC and SNOMED, units, magnitude, …</a:t>
            </a:r>
          </a:p>
        </p:txBody>
      </p:sp>
    </p:spTree>
    <p:extLst>
      <p:ext uri="{BB962C8B-B14F-4D97-AF65-F5344CB8AC3E}">
        <p14:creationId xmlns="" xmlns:p14="http://schemas.microsoft.com/office/powerpoint/2010/main" val="219785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733" y="482841"/>
            <a:ext cx="6783947" cy="320088"/>
          </a:xfrm>
        </p:spPr>
        <p:txBody>
          <a:bodyPr/>
          <a:lstStyle/>
          <a:p>
            <a:r>
              <a:rPr lang="en-US" dirty="0" smtClean="0"/>
              <a:t>Cancer Interoperability Group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381826" y="1080345"/>
            <a:ext cx="8056357" cy="396773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Working to standardize cancer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data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B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ridging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gaps between clinical treatment, disease registries, and clinical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Standardizing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data across the domains of oncology, surgery, pathology, pharmacy, and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nursing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U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tilizing models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from previous efforts and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is unifying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the representations using CIMI and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FHIR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First topic for standardization was breast cancer staging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24 FHIR profiles have been balloted through HL7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 smtClean="0"/>
              <a:t>	</a:t>
            </a:r>
            <a:r>
              <a:rPr lang="en-US" dirty="0">
                <a:hlinkClick r:id="rId2"/>
              </a:rPr>
              <a:t> http://build.fhir.org/ig/HL7/us-breastcancer/profiles.html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C32FFB-F9AE-46F0-A233-A2E628258990}" type="slidenum">
              <a:rPr lang="en-US" smtClean="0"/>
              <a:pPr/>
              <a:t>17</a:t>
            </a:fld>
            <a:endParaRPr lang="en-US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AMIA 2017   |   amia.org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4326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733" y="482841"/>
            <a:ext cx="6783947" cy="320088"/>
          </a:xfrm>
        </p:spPr>
        <p:txBody>
          <a:bodyPr/>
          <a:lstStyle/>
          <a:p>
            <a:pPr lvl="0"/>
            <a:r>
              <a:rPr lang="en-US" dirty="0" smtClean="0"/>
              <a:t>The Situation Today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Progress</a:t>
            </a:r>
          </a:p>
          <a:p>
            <a:pPr lvl="1"/>
            <a:r>
              <a:rPr lang="en-US" b="1" dirty="0"/>
              <a:t>FHIR is well spoken of everywhere, unprecedented </a:t>
            </a:r>
            <a:r>
              <a:rPr lang="en-US" b="1" dirty="0" smtClean="0"/>
              <a:t>support, including EHR vendors</a:t>
            </a:r>
            <a:endParaRPr lang="en-US" b="1" dirty="0"/>
          </a:p>
          <a:p>
            <a:pPr lvl="1"/>
            <a:r>
              <a:rPr lang="en-US" b="1" dirty="0" smtClean="0"/>
              <a:t>FHIR works</a:t>
            </a:r>
          </a:p>
          <a:p>
            <a:pPr lvl="2"/>
            <a:r>
              <a:rPr lang="en-US" b="1" dirty="0"/>
              <a:t>FHIR APIs and SMART on FHIR applications are in use in production </a:t>
            </a:r>
          </a:p>
          <a:p>
            <a:r>
              <a:rPr lang="en-US" b="1" dirty="0" smtClean="0"/>
              <a:t>Challenges</a:t>
            </a:r>
          </a:p>
          <a:p>
            <a:pPr lvl="1"/>
            <a:r>
              <a:rPr lang="en-US" b="1" dirty="0" smtClean="0"/>
              <a:t>The base FHIR specification is a huge advance, but it does not provide plug-and-play interoperability</a:t>
            </a:r>
          </a:p>
          <a:p>
            <a:pPr lvl="2"/>
            <a:r>
              <a:rPr lang="en-US" b="1" dirty="0" smtClean="0"/>
              <a:t>Model and Terminology Entropy</a:t>
            </a:r>
          </a:p>
          <a:p>
            <a:pPr lvl="2"/>
            <a:r>
              <a:rPr lang="en-US" b="1" dirty="0" smtClean="0"/>
              <a:t>Need to expend energy to move to semantic interoperability</a:t>
            </a:r>
          </a:p>
          <a:p>
            <a:pPr lvl="1"/>
            <a:r>
              <a:rPr lang="en-US" b="1" dirty="0" smtClean="0"/>
              <a:t>Getting FHIR services from vendors has been slower than expected, especially for write services</a:t>
            </a:r>
          </a:p>
          <a:p>
            <a:pPr lvl="1"/>
            <a:r>
              <a:rPr lang="en-US" b="1" dirty="0" smtClean="0"/>
              <a:t>Some needed codes for oncology data are missing from LOINC and SNOMED CT</a:t>
            </a:r>
          </a:p>
          <a:p>
            <a:pPr lvl="1"/>
            <a:r>
              <a:rPr lang="en-US" b="1" dirty="0" smtClean="0"/>
              <a:t>Issues around use of AJCC proprietary codes for breast cancer staging</a:t>
            </a:r>
          </a:p>
        </p:txBody>
      </p:sp>
    </p:spTree>
    <p:extLst>
      <p:ext uri="{BB962C8B-B14F-4D97-AF65-F5344CB8AC3E}">
        <p14:creationId xmlns="" xmlns:p14="http://schemas.microsoft.com/office/powerpoint/2010/main" val="123225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728" y="328647"/>
            <a:ext cx="6480951" cy="2858997"/>
          </a:xfrm>
        </p:spPr>
        <p:txBody>
          <a:bodyPr>
            <a:normAutofit/>
          </a:bodyPr>
          <a:lstStyle/>
          <a:p>
            <a:r>
              <a:rPr lang="en-US" dirty="0" smtClean="0"/>
              <a:t>Implementation of SNOMED CT in Histopathology and Genomics to Improve Cancer Care</a:t>
            </a:r>
            <a:endParaRPr lang="en-US" sz="45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6720" y="3403149"/>
            <a:ext cx="6400800" cy="1259166"/>
          </a:xfrm>
        </p:spPr>
        <p:txBody>
          <a:bodyPr>
            <a:normAutofit/>
          </a:bodyPr>
          <a:lstStyle/>
          <a:p>
            <a:r>
              <a:rPr lang="en-US" sz="1600" dirty="0" smtClean="0"/>
              <a:t>W. Scott Campbell, PhD, MBA</a:t>
            </a:r>
          </a:p>
          <a:p>
            <a:r>
              <a:rPr lang="en-US" dirty="0" smtClean="0"/>
              <a:t>James R. Campbell, MD</a:t>
            </a:r>
            <a:endParaRPr lang="en-US" sz="1600" dirty="0" smtClean="0"/>
          </a:p>
          <a:p>
            <a:endParaRPr 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150273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7733" y="482841"/>
            <a:ext cx="6783947" cy="320088"/>
          </a:xfrm>
        </p:spPr>
        <p:txBody>
          <a:bodyPr/>
          <a:lstStyle/>
          <a:p>
            <a:r>
              <a:rPr lang="en-US" dirty="0" smtClean="0"/>
              <a:t>Panelists</a:t>
            </a:r>
            <a:endParaRPr lang="en-US" dirty="0"/>
          </a:p>
        </p:txBody>
      </p:sp>
      <p:pic>
        <p:nvPicPr>
          <p:cNvPr id="18" name="Content Placeholder 17" descr="Panelists.jpg"/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2296148" y="971574"/>
            <a:ext cx="4587593" cy="41671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672" y="329861"/>
            <a:ext cx="7606427" cy="760224"/>
          </a:xfrm>
        </p:spPr>
        <p:txBody>
          <a:bodyPr>
            <a:normAutofit/>
          </a:bodyPr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6666" y="1271590"/>
            <a:ext cx="7282212" cy="3589188"/>
          </a:xfrm>
        </p:spPr>
        <p:txBody>
          <a:bodyPr>
            <a:no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dirty="0" smtClean="0"/>
              <a:t>College of American Pathologists –Raj Dash, MD; Alexis Carter, MD; Mark </a:t>
            </a:r>
            <a:r>
              <a:rPr lang="en-US" sz="1200" dirty="0" err="1" smtClean="0"/>
              <a:t>Routbort</a:t>
            </a:r>
            <a:r>
              <a:rPr lang="en-US" sz="1200" dirty="0" smtClean="0"/>
              <a:t> ,MD PhD; </a:t>
            </a:r>
            <a:r>
              <a:rPr lang="en-US" sz="1200" dirty="0"/>
              <a:t>Mary </a:t>
            </a:r>
            <a:r>
              <a:rPr lang="en-US" sz="1200" dirty="0" smtClean="0"/>
              <a:t>Kennedy; </a:t>
            </a:r>
            <a:r>
              <a:rPr lang="en-US" sz="1200" dirty="0"/>
              <a:t>Monica </a:t>
            </a:r>
            <a:r>
              <a:rPr lang="en-US" sz="1200" dirty="0" smtClean="0"/>
              <a:t>de Baca, M; Sam Spencer, MD</a:t>
            </a:r>
            <a:br>
              <a:rPr lang="en-US" sz="1200" dirty="0" smtClean="0"/>
            </a:br>
            <a:endParaRPr lang="en-US" sz="1200" dirty="0" smtClean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dirty="0" smtClean="0"/>
              <a:t>UNMC - Allison Cushman-Vokoun, MD PhD, Tim </a:t>
            </a:r>
            <a:r>
              <a:rPr lang="en-US" sz="1200" dirty="0" err="1" smtClean="0"/>
              <a:t>Griener</a:t>
            </a:r>
            <a:r>
              <a:rPr lang="en-US" sz="1200" dirty="0" smtClean="0"/>
              <a:t>, MD</a:t>
            </a:r>
            <a:br>
              <a:rPr lang="en-US" sz="1200" dirty="0" smtClean="0"/>
            </a:br>
            <a:endParaRPr lang="en-US" sz="1200" dirty="0" smtClean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Swedish Board of Health, Sweden </a:t>
            </a:r>
            <a:r>
              <a:rPr lang="en-US" sz="1200" dirty="0" smtClean="0"/>
              <a:t> - Daniel Karlsson, PhD, </a:t>
            </a:r>
            <a:r>
              <a:rPr lang="en-US" sz="1200" dirty="0" err="1" smtClean="0"/>
              <a:t>Keng</a:t>
            </a:r>
            <a:r>
              <a:rPr lang="en-US" sz="1200" dirty="0" smtClean="0"/>
              <a:t>-Ling </a:t>
            </a:r>
            <a:r>
              <a:rPr lang="en-US" sz="1200" dirty="0" err="1" smtClean="0"/>
              <a:t>Wallin</a:t>
            </a:r>
            <a:r>
              <a:rPr lang="en-US" sz="1200" dirty="0" smtClean="0"/>
              <a:t>, PhD, Carlos </a:t>
            </a:r>
            <a:r>
              <a:rPr lang="en-US" sz="1200" dirty="0" err="1" smtClean="0"/>
              <a:t>Moros</a:t>
            </a:r>
            <a:r>
              <a:rPr lang="en-US" sz="1200" dirty="0" smtClean="0"/>
              <a:t> (</a:t>
            </a:r>
            <a:r>
              <a:rPr lang="en-US" sz="1200" dirty="0" err="1" smtClean="0"/>
              <a:t>Karolinska</a:t>
            </a:r>
            <a:r>
              <a:rPr lang="en-US" sz="1200" dirty="0" smtClean="0"/>
              <a:t> Institute)  </a:t>
            </a:r>
            <a:br>
              <a:rPr lang="en-US" sz="1200" dirty="0" smtClean="0"/>
            </a:br>
            <a:endParaRPr lang="en-US" sz="1200" dirty="0" smtClean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dirty="0" smtClean="0"/>
              <a:t>Royal College of Pathologists and </a:t>
            </a:r>
            <a:r>
              <a:rPr lang="en-US" sz="1200" dirty="0" err="1" smtClean="0"/>
              <a:t>eDigital</a:t>
            </a:r>
            <a:r>
              <a:rPr lang="en-US" sz="1200" dirty="0" smtClean="0"/>
              <a:t> Health (NHS) – Deborah Drake, Laszlo </a:t>
            </a:r>
            <a:r>
              <a:rPr lang="en-US" sz="1200" dirty="0" err="1" smtClean="0"/>
              <a:t>Iglali</a:t>
            </a:r>
            <a:r>
              <a:rPr lang="en-US" sz="1200" dirty="0" smtClean="0"/>
              <a:t>, MBBS, Brian Rous</a:t>
            </a:r>
            <a:br>
              <a:rPr lang="en-US" sz="1200" dirty="0" smtClean="0"/>
            </a:br>
            <a:endParaRPr lang="en-US" sz="1200" dirty="0" smtClean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dirty="0" smtClean="0"/>
              <a:t>SNOMED International–Farzaneh Ashrafi, Ian Green</a:t>
            </a:r>
            <a:br>
              <a:rPr lang="en-US" sz="1200" dirty="0" smtClean="0"/>
            </a:br>
            <a:endParaRPr lang="en-US" sz="1200" dirty="0" smtClean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200" dirty="0" smtClean="0"/>
              <a:t>International Collaboration on Cancer Reporting – David Ellis, MD; John Srigley, MD</a:t>
            </a:r>
            <a:br>
              <a:rPr lang="en-US" sz="1200" dirty="0" smtClean="0"/>
            </a:br>
            <a:endParaRPr lang="en-US" sz="1200" dirty="0" smtClean="0"/>
          </a:p>
          <a:p>
            <a:pPr>
              <a:lnSpc>
                <a:spcPct val="120000"/>
              </a:lnSpc>
            </a:pPr>
            <a:r>
              <a:rPr lang="en-US" sz="1200" dirty="0" smtClean="0"/>
              <a:t>Dr. W. Scott Campbell and Dr. James R. Campbell partially supported by NIH Award: 1U01HG009455-02; Patient Centered </a:t>
            </a:r>
            <a:r>
              <a:rPr lang="en-US" sz="1200" dirty="0"/>
              <a:t>Outcomes Research Institute (PCORI) Award </a:t>
            </a:r>
            <a:r>
              <a:rPr lang="en-US" sz="1200" dirty="0" smtClean="0"/>
              <a:t>CDRN-1306-04631); Funding from UNMC Departments of Pathology and Microbiology and Internal Medicine</a:t>
            </a:r>
            <a:br>
              <a:rPr lang="en-US" sz="1200" dirty="0" smtClean="0"/>
            </a:br>
            <a:endParaRPr lang="en-US" sz="1200" dirty="0" smtClean="0"/>
          </a:p>
        </p:txBody>
      </p:sp>
    </p:spTree>
    <p:extLst>
      <p:ext uri="{BB962C8B-B14F-4D97-AF65-F5344CB8AC3E}">
        <p14:creationId xmlns="" xmlns:p14="http://schemas.microsoft.com/office/powerpoint/2010/main" val="196221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672" y="329861"/>
            <a:ext cx="7606427" cy="776464"/>
          </a:xfrm>
        </p:spPr>
        <p:txBody>
          <a:bodyPr/>
          <a:lstStyle/>
          <a:p>
            <a:r>
              <a:rPr lang="en-US" dirty="0" smtClean="0"/>
              <a:t>Begin with the end in mind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6666" y="1382904"/>
            <a:ext cx="7282212" cy="3477872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/>
              <a:t>R</a:t>
            </a:r>
            <a:r>
              <a:rPr lang="en-US" dirty="0" smtClean="0"/>
              <a:t>ender pathology data to computable forms for patient care at the point of care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Render genomics data to computable form for use at the point of care</a:t>
            </a:r>
            <a:br>
              <a:rPr lang="en-US" dirty="0" smtClean="0"/>
            </a:br>
            <a:r>
              <a:rPr lang="en-US" dirty="0" smtClean="0"/>
              <a:t> for patient care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Capture data in pathology and genomics at the point of care to support new discovery</a:t>
            </a:r>
            <a:r>
              <a:rPr lang="en-US" dirty="0"/>
              <a:t> </a:t>
            </a:r>
            <a:r>
              <a:rPr lang="en-US" dirty="0" smtClean="0"/>
              <a:t>at the bench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Bring bench discovery back to the point of care </a:t>
            </a:r>
            <a:r>
              <a:rPr lang="is-IS" dirty="0" smtClean="0"/>
              <a:t>to support patient care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89635" y="4059784"/>
            <a:ext cx="64061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0000FF"/>
                </a:solidFill>
                <a:latin typeface="Calibri"/>
                <a:ea typeface="+mn-ea"/>
              </a:rPr>
              <a:t>It is about the patient and aiding the patient and care team to make informed decisions</a:t>
            </a:r>
            <a:endParaRPr lang="en-US" sz="2800" b="1" dirty="0">
              <a:solidFill>
                <a:srgbClr val="0000FF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57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040" y="383635"/>
            <a:ext cx="6977529" cy="423329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AD122A"/>
                </a:solidFill>
                <a:latin typeface="Arial"/>
                <a:cs typeface="Arial"/>
              </a:rPr>
              <a:t>Sample Pathology Report</a:t>
            </a:r>
            <a:endParaRPr lang="en-US" sz="4000" b="1" dirty="0">
              <a:solidFill>
                <a:srgbClr val="AD122A"/>
              </a:solidFill>
              <a:latin typeface="Arial"/>
              <a:cs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5" y="1190617"/>
            <a:ext cx="4038599" cy="4167217"/>
          </a:xfrm>
        </p:spPr>
        <p:txBody>
          <a:bodyPr>
            <a:normAutofit/>
          </a:bodyPr>
          <a:lstStyle/>
          <a:p>
            <a:r>
              <a:rPr lang="en-US" sz="1100" b="1" dirty="0" smtClean="0"/>
              <a:t>Type </a:t>
            </a:r>
            <a:r>
              <a:rPr lang="en-US" sz="1100" b="1" dirty="0"/>
              <a:t>of preparation:</a:t>
            </a:r>
          </a:p>
          <a:p>
            <a:pPr lvl="1"/>
            <a:r>
              <a:rPr lang="en-US" sz="1100" dirty="0">
                <a:solidFill>
                  <a:srgbClr val="FF0000"/>
                </a:solidFill>
              </a:rPr>
              <a:t>Whipple</a:t>
            </a:r>
          </a:p>
          <a:p>
            <a:r>
              <a:rPr lang="en-US" sz="1100" b="1" dirty="0" smtClean="0"/>
              <a:t>Microscopic </a:t>
            </a:r>
            <a:r>
              <a:rPr lang="en-US" sz="1100" b="1" dirty="0"/>
              <a:t>assessment</a:t>
            </a:r>
          </a:p>
          <a:p>
            <a:r>
              <a:rPr lang="en-US" sz="1100" b="1" dirty="0"/>
              <a:t>Origin</a:t>
            </a:r>
            <a:r>
              <a:rPr lang="en-US" sz="1100" dirty="0"/>
              <a:t>: </a:t>
            </a:r>
            <a:r>
              <a:rPr lang="en-US" sz="1100" dirty="0">
                <a:solidFill>
                  <a:srgbClr val="FF0000"/>
                </a:solidFill>
              </a:rPr>
              <a:t>Pancreas</a:t>
            </a:r>
          </a:p>
          <a:p>
            <a:r>
              <a:rPr lang="en-US" sz="1100" b="1" dirty="0"/>
              <a:t>Histological Type: </a:t>
            </a:r>
            <a:r>
              <a:rPr lang="en-US" sz="1100" dirty="0">
                <a:solidFill>
                  <a:srgbClr val="FF0000"/>
                </a:solidFill>
              </a:rPr>
              <a:t>Ductal Adenocarcinoma, with partial foamy gland pattern</a:t>
            </a:r>
          </a:p>
          <a:p>
            <a:r>
              <a:rPr lang="en-US" sz="1100" b="1" dirty="0"/>
              <a:t>Differential rate: </a:t>
            </a:r>
            <a:r>
              <a:rPr lang="en-US" sz="1100" dirty="0">
                <a:solidFill>
                  <a:srgbClr val="FF0000"/>
                </a:solidFill>
              </a:rPr>
              <a:t>well to moderate</a:t>
            </a:r>
          </a:p>
          <a:p>
            <a:r>
              <a:rPr lang="en-US" sz="1100" b="1" dirty="0" smtClean="0"/>
              <a:t>Corrected </a:t>
            </a:r>
            <a:r>
              <a:rPr lang="en-US" sz="1100" b="1" dirty="0"/>
              <a:t>tumor size:</a:t>
            </a:r>
          </a:p>
          <a:p>
            <a:pPr lvl="1"/>
            <a:r>
              <a:rPr lang="en-US" sz="1100" dirty="0">
                <a:solidFill>
                  <a:srgbClr val="FF0000"/>
                </a:solidFill>
              </a:rPr>
              <a:t>Craniocaudal: 3.1 cm (Slices 2 to 8)</a:t>
            </a:r>
          </a:p>
          <a:p>
            <a:pPr lvl="1"/>
            <a:r>
              <a:rPr lang="en-US" sz="1100" dirty="0">
                <a:solidFill>
                  <a:srgbClr val="FF0000"/>
                </a:solidFill>
              </a:rPr>
              <a:t>Axial: 3.7 x 2.2 cm (in large section Z / disc 6).</a:t>
            </a:r>
          </a:p>
          <a:p>
            <a:r>
              <a:rPr lang="en-US" sz="1100" b="1" dirty="0" smtClean="0"/>
              <a:t>Tumor </a:t>
            </a:r>
            <a:r>
              <a:rPr lang="en-US" sz="1100" b="1" dirty="0"/>
              <a:t>growth in neighboring organs / structures:</a:t>
            </a:r>
          </a:p>
          <a:p>
            <a:pPr lvl="1"/>
            <a:r>
              <a:rPr lang="en-US" sz="1100" dirty="0"/>
              <a:t>The major part of the tumor grows in the cranial and central regions of the pancreatic head.</a:t>
            </a:r>
          </a:p>
          <a:p>
            <a:pPr lvl="1"/>
            <a:r>
              <a:rPr lang="en-US" sz="1100" dirty="0" smtClean="0"/>
              <a:t>Tumor </a:t>
            </a:r>
            <a:r>
              <a:rPr lang="en-US" sz="1100" dirty="0"/>
              <a:t>invades the peripancreatic fat tissue, the bile duct and extensively the duodenal wall, focally up to the mucosa.</a:t>
            </a:r>
          </a:p>
          <a:p>
            <a:r>
              <a:rPr lang="en-US" sz="1100" dirty="0" smtClean="0"/>
              <a:t>Tumor </a:t>
            </a:r>
            <a:r>
              <a:rPr lang="en-US" sz="1100" dirty="0"/>
              <a:t>shows intensive vascular invasion / spread as well in venous and lymphatic vessels.</a:t>
            </a:r>
          </a:p>
          <a:p>
            <a:r>
              <a:rPr lang="en-US" sz="1100" b="1" dirty="0" smtClean="0"/>
              <a:t>Lymph </a:t>
            </a:r>
            <a:r>
              <a:rPr lang="en-US" sz="1100" b="1" dirty="0"/>
              <a:t>vessel growth</a:t>
            </a:r>
            <a:r>
              <a:rPr lang="en-US" sz="1100" dirty="0"/>
              <a:t>: </a:t>
            </a:r>
            <a:r>
              <a:rPr lang="en-US" sz="1100" dirty="0">
                <a:solidFill>
                  <a:srgbClr val="FF0000"/>
                </a:solidFill>
              </a:rPr>
              <a:t>extensive invasion </a:t>
            </a:r>
            <a:r>
              <a:rPr lang="en-US" sz="1100" dirty="0" smtClean="0">
                <a:solidFill>
                  <a:srgbClr val="FF0000"/>
                </a:solidFill>
              </a:rPr>
              <a:t>present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200" b="1" dirty="0" smtClean="0"/>
              <a:t>Vascular invasion: </a:t>
            </a:r>
            <a:r>
              <a:rPr lang="en-US" sz="1200" dirty="0">
                <a:solidFill>
                  <a:srgbClr val="FF0000"/>
                </a:solidFill>
              </a:rPr>
              <a:t>extensive invasion present </a:t>
            </a:r>
            <a:r>
              <a:rPr lang="en-US" sz="1200" dirty="0"/>
              <a:t>in multiple medium-sized veins, partially with intraluminal tumor and partially obliterated</a:t>
            </a:r>
            <a:r>
              <a:rPr lang="en-US" sz="1200" dirty="0" smtClean="0"/>
              <a:t>.</a:t>
            </a:r>
          </a:p>
          <a:p>
            <a:endParaRPr lang="en-US" sz="1200" dirty="0"/>
          </a:p>
          <a:p>
            <a:r>
              <a:rPr lang="en-US" sz="1200" b="1" dirty="0"/>
              <a:t>Perineural </a:t>
            </a:r>
            <a:r>
              <a:rPr lang="en-US" sz="1200" b="1" dirty="0" smtClean="0"/>
              <a:t>invasion</a:t>
            </a:r>
            <a:r>
              <a:rPr lang="en-US" sz="1200" dirty="0" smtClean="0"/>
              <a:t>: </a:t>
            </a:r>
            <a:r>
              <a:rPr lang="en-US" sz="1200" dirty="0" smtClean="0">
                <a:solidFill>
                  <a:srgbClr val="FF0000"/>
                </a:solidFill>
              </a:rPr>
              <a:t>present</a:t>
            </a:r>
          </a:p>
          <a:p>
            <a:endParaRPr lang="en-US" sz="1200" dirty="0">
              <a:solidFill>
                <a:srgbClr val="FF0000"/>
              </a:solidFill>
            </a:endParaRPr>
          </a:p>
          <a:p>
            <a:r>
              <a:rPr lang="en-US" sz="1200" b="1" dirty="0" smtClean="0"/>
              <a:t>Distance </a:t>
            </a:r>
            <a:r>
              <a:rPr lang="en-US" sz="1200" b="1" dirty="0"/>
              <a:t>from tumor to nearest area of ​​travel:</a:t>
            </a:r>
          </a:p>
          <a:p>
            <a:pPr lvl="1"/>
            <a:r>
              <a:rPr lang="en-US" sz="1200" dirty="0">
                <a:solidFill>
                  <a:srgbClr val="FF0000"/>
                </a:solidFill>
              </a:rPr>
              <a:t>Tumor cells present focally &lt;1 mm from cranial (</a:t>
            </a:r>
            <a:r>
              <a:rPr lang="en-US" sz="1200" dirty="0" err="1">
                <a:solidFill>
                  <a:srgbClr val="FF0000"/>
                </a:solidFill>
              </a:rPr>
              <a:t>lig</a:t>
            </a:r>
            <a:r>
              <a:rPr lang="en-US" sz="1200" dirty="0">
                <a:solidFill>
                  <a:srgbClr val="FF0000"/>
                </a:solidFill>
              </a:rPr>
              <a:t>. Hepatoduodenal) and posterior margins</a:t>
            </a:r>
          </a:p>
          <a:p>
            <a:r>
              <a:rPr lang="en-US" sz="1200" b="1" dirty="0" smtClean="0"/>
              <a:t>Regional </a:t>
            </a:r>
            <a:r>
              <a:rPr lang="en-US" sz="1200" b="1" dirty="0"/>
              <a:t>lymph nodes:</a:t>
            </a:r>
          </a:p>
          <a:p>
            <a:r>
              <a:rPr lang="en-US" sz="1200" b="1" dirty="0"/>
              <a:t>With metastasis</a:t>
            </a:r>
            <a:r>
              <a:rPr lang="en-US" sz="1200" dirty="0"/>
              <a:t>:</a:t>
            </a:r>
            <a:r>
              <a:rPr lang="en-US" sz="1200" dirty="0">
                <a:solidFill>
                  <a:srgbClr val="FF0000"/>
                </a:solidFill>
              </a:rPr>
              <a:t> 5 </a:t>
            </a:r>
            <a:r>
              <a:rPr lang="en-US" sz="1200" dirty="0"/>
              <a:t>(including 1 from complementary preparations T 794-17)</a:t>
            </a:r>
          </a:p>
          <a:p>
            <a:r>
              <a:rPr lang="en-US" sz="1200" b="1" dirty="0"/>
              <a:t>Total: </a:t>
            </a:r>
            <a:r>
              <a:rPr lang="en-US" sz="1200" dirty="0">
                <a:solidFill>
                  <a:srgbClr val="FF0000"/>
                </a:solidFill>
              </a:rPr>
              <a:t>17 </a:t>
            </a:r>
            <a:r>
              <a:rPr lang="en-US" sz="1200" dirty="0"/>
              <a:t>(including 1 from Supplementary Preparations T 794-17)</a:t>
            </a:r>
          </a:p>
          <a:p>
            <a:r>
              <a:rPr lang="en-US" sz="1200" dirty="0" err="1" smtClean="0"/>
              <a:t>subfractionation</a:t>
            </a:r>
            <a:r>
              <a:rPr lang="en-US" sz="1200" dirty="0"/>
              <a:t>:</a:t>
            </a:r>
          </a:p>
          <a:p>
            <a:pPr lvl="1"/>
            <a:r>
              <a:rPr lang="en-US" sz="1200" dirty="0">
                <a:solidFill>
                  <a:srgbClr val="FF0000"/>
                </a:solidFill>
              </a:rPr>
              <a:t>0/3 </a:t>
            </a:r>
            <a:r>
              <a:rPr lang="en-US" sz="1200" dirty="0" err="1">
                <a:solidFill>
                  <a:srgbClr val="FF0000"/>
                </a:solidFill>
              </a:rPr>
              <a:t>inferiora</a:t>
            </a:r>
            <a:endParaRPr lang="en-US" sz="1200" dirty="0">
              <a:solidFill>
                <a:srgbClr val="FF0000"/>
              </a:solidFill>
            </a:endParaRPr>
          </a:p>
          <a:p>
            <a:pPr lvl="1"/>
            <a:r>
              <a:rPr lang="en-US" sz="1200" dirty="0">
                <a:solidFill>
                  <a:srgbClr val="FF0000"/>
                </a:solidFill>
              </a:rPr>
              <a:t>1/4 anteriora</a:t>
            </a:r>
          </a:p>
          <a:p>
            <a:pPr lvl="1"/>
            <a:r>
              <a:rPr lang="en-US" sz="1200" dirty="0">
                <a:solidFill>
                  <a:srgbClr val="FF0000"/>
                </a:solidFill>
              </a:rPr>
              <a:t>0/1 against SMEs</a:t>
            </a:r>
          </a:p>
          <a:p>
            <a:pPr lvl="1"/>
            <a:r>
              <a:rPr lang="en-US" sz="1200" dirty="0">
                <a:solidFill>
                  <a:srgbClr val="FF0000"/>
                </a:solidFill>
              </a:rPr>
              <a:t>2/2 against SMA</a:t>
            </a:r>
          </a:p>
          <a:p>
            <a:pPr lvl="1"/>
            <a:r>
              <a:rPr lang="en-US" sz="1200" dirty="0">
                <a:solidFill>
                  <a:srgbClr val="FF0000"/>
                </a:solidFill>
              </a:rPr>
              <a:t>1/1 </a:t>
            </a:r>
            <a:r>
              <a:rPr lang="en-US" sz="1200" dirty="0" err="1">
                <a:solidFill>
                  <a:srgbClr val="FF0000"/>
                </a:solidFill>
              </a:rPr>
              <a:t>periductala</a:t>
            </a:r>
            <a:endParaRPr lang="en-US" sz="1200" dirty="0">
              <a:solidFill>
                <a:srgbClr val="FF0000"/>
              </a:solidFill>
            </a:endParaRPr>
          </a:p>
          <a:p>
            <a:pPr lvl="1"/>
            <a:r>
              <a:rPr lang="en-US" sz="1200" dirty="0">
                <a:solidFill>
                  <a:srgbClr val="FF0000"/>
                </a:solidFill>
              </a:rPr>
              <a:t>0/3 </a:t>
            </a:r>
            <a:r>
              <a:rPr lang="en-US" sz="1200" dirty="0" err="1">
                <a:solidFill>
                  <a:srgbClr val="FF0000"/>
                </a:solidFill>
              </a:rPr>
              <a:t>oment</a:t>
            </a:r>
            <a:endParaRPr lang="en-US" sz="1200" dirty="0">
              <a:solidFill>
                <a:srgbClr val="FF0000"/>
              </a:solidFill>
            </a:endParaRPr>
          </a:p>
          <a:p>
            <a:pPr lvl="1"/>
            <a:r>
              <a:rPr lang="en-US" sz="1200" dirty="0">
                <a:solidFill>
                  <a:srgbClr val="FF0000"/>
                </a:solidFill>
              </a:rPr>
              <a:t>1/2 station 8A (from preparation T794-17)</a:t>
            </a:r>
          </a:p>
          <a:p>
            <a:r>
              <a:rPr lang="en-US" sz="1200" dirty="0"/>
              <a:t>The major part of the tumor grows in the cranial and central regions of the pancreatic head.</a:t>
            </a:r>
          </a:p>
          <a:p>
            <a:pPr lvl="1"/>
            <a:r>
              <a:rPr lang="en-US" sz="1200" dirty="0" smtClean="0"/>
              <a:t>With </a:t>
            </a:r>
            <a:r>
              <a:rPr lang="en-US" sz="1200" dirty="0"/>
              <a:t>metastasis: </a:t>
            </a:r>
            <a:r>
              <a:rPr lang="en-US" sz="1200" dirty="0" smtClean="0">
                <a:solidFill>
                  <a:srgbClr val="FF0000"/>
                </a:solidFill>
              </a:rPr>
              <a:t>0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5610" y="5090805"/>
            <a:ext cx="3388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  <a:ea typeface="+mn-ea"/>
              </a:rPr>
              <a:t>Examples – Courtesy of Carlos Fernandez Moro, Karolinska Institute</a:t>
            </a:r>
            <a:endParaRPr lang="en-US" sz="12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789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672" y="164467"/>
            <a:ext cx="7606427" cy="91651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Sample Molecular pathology report – VERY truncated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99" y="1194120"/>
            <a:ext cx="5505527" cy="1912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98" y="3095265"/>
            <a:ext cx="5505527" cy="25834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6659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45" y="192703"/>
            <a:ext cx="8401516" cy="896114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SNOMED CT Microscopic local invasion of colon tumor</a:t>
            </a:r>
            <a:endParaRPr lang="en-US" sz="3600" dirty="0"/>
          </a:p>
        </p:txBody>
      </p:sp>
      <p:pic>
        <p:nvPicPr>
          <p:cNvPr id="5" name="Content Placeholder 4" descr="invasio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177" r="-3177"/>
          <a:stretch>
            <a:fillRect/>
          </a:stretch>
        </p:blipFill>
        <p:spPr>
          <a:xfrm>
            <a:off x="378583" y="1363568"/>
            <a:ext cx="8993052" cy="4270599"/>
          </a:xfrm>
        </p:spPr>
      </p:pic>
    </p:spTree>
    <p:extLst>
      <p:ext uri="{BB962C8B-B14F-4D97-AF65-F5344CB8AC3E}">
        <p14:creationId xmlns="" xmlns:p14="http://schemas.microsoft.com/office/powerpoint/2010/main" val="128449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672" y="329860"/>
            <a:ext cx="7606427" cy="61951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Example Value set</a:t>
            </a:r>
            <a:endParaRPr lang="en-US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7814" y="987544"/>
            <a:ext cx="6873443" cy="452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4863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092" y="275168"/>
            <a:ext cx="7369940" cy="819622"/>
          </a:xfrm>
        </p:spPr>
        <p:txBody>
          <a:bodyPr>
            <a:noAutofit/>
          </a:bodyPr>
          <a:lstStyle/>
          <a:p>
            <a:r>
              <a:rPr lang="en-US" sz="3600" dirty="0" smtClean="0"/>
              <a:t>Implementation - Terms Bound to </a:t>
            </a:r>
            <a:r>
              <a:rPr lang="en-US" sz="3600" dirty="0" err="1" smtClean="0"/>
              <a:t>CoPath</a:t>
            </a:r>
            <a:r>
              <a:rPr lang="en-US" sz="3600" dirty="0" smtClean="0"/>
              <a:t>® for Pathologist</a:t>
            </a:r>
            <a:endParaRPr 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5744" y="1383042"/>
            <a:ext cx="6645929" cy="41009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581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672" y="233661"/>
            <a:ext cx="7606427" cy="97754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Resultant Report (w/ IHC)</a:t>
            </a:r>
            <a:br>
              <a:rPr lang="en-US" dirty="0" smtClean="0"/>
            </a:br>
            <a:r>
              <a:rPr lang="en-US" sz="3600" dirty="0" smtClean="0"/>
              <a:t>(Fully human and machine readable)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338654300"/>
              </p:ext>
            </p:extLst>
          </p:nvPr>
        </p:nvGraphicFramePr>
        <p:xfrm>
          <a:off x="785030" y="1568855"/>
          <a:ext cx="8215093" cy="3581426"/>
        </p:xfrm>
        <a:graphic>
          <a:graphicData uri="http://schemas.openxmlformats.org/presentationml/2006/ole">
            <p:oleObj spid="_x0000_s3074" name="Document" r:id="rId3" imgW="5486198" imgH="2870094" progId="Word.Document.12">
              <p:embed/>
            </p:oleObj>
          </a:graphicData>
        </a:graphic>
      </p:graphicFrame>
      <p:sp>
        <p:nvSpPr>
          <p:cNvPr id="3" name="Rectangle 2"/>
          <p:cNvSpPr/>
          <p:nvPr/>
        </p:nvSpPr>
        <p:spPr>
          <a:xfrm>
            <a:off x="785028" y="3999603"/>
            <a:ext cx="6764489" cy="134605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17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672" y="131084"/>
            <a:ext cx="7606427" cy="11326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Resultant Data Exchange between Information Systems </a:t>
            </a:r>
            <a:endParaRPr lang="en-US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8676" y="1305017"/>
            <a:ext cx="7110193" cy="415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7836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672" y="174980"/>
            <a:ext cx="7606427" cy="98777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Terminology Approach</a:t>
            </a:r>
            <a:br>
              <a:rPr lang="en-US" dirty="0" smtClean="0"/>
            </a:br>
            <a:r>
              <a:rPr lang="en-US" dirty="0" smtClean="0"/>
              <a:t>KRAS Variant Detected</a:t>
            </a:r>
            <a:endParaRPr lang="en-US" dirty="0"/>
          </a:p>
        </p:txBody>
      </p:sp>
      <p:pic>
        <p:nvPicPr>
          <p:cNvPr id="7" name="Content Placeholder 6" descr="krasVarian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48" b="548"/>
          <a:stretch>
            <a:fillRect/>
          </a:stretch>
        </p:blipFill>
        <p:spPr>
          <a:xfrm>
            <a:off x="946113" y="1430870"/>
            <a:ext cx="8074169" cy="3649929"/>
          </a:xfrm>
        </p:spPr>
      </p:pic>
    </p:spTree>
    <p:extLst>
      <p:ext uri="{BB962C8B-B14F-4D97-AF65-F5344CB8AC3E}">
        <p14:creationId xmlns="" xmlns:p14="http://schemas.microsoft.com/office/powerpoint/2010/main" val="131996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7733" y="482841"/>
            <a:ext cx="6783947" cy="320088"/>
          </a:xfrm>
        </p:spPr>
        <p:txBody>
          <a:bodyPr/>
          <a:lstStyle/>
          <a:p>
            <a:r>
              <a:rPr lang="en-US" dirty="0" smtClean="0"/>
              <a:t>Moderator</a:t>
            </a:r>
            <a:endParaRPr lang="en-US" dirty="0"/>
          </a:p>
        </p:txBody>
      </p:sp>
      <p:pic>
        <p:nvPicPr>
          <p:cNvPr id="7" name="Content Placeholder 6" descr="Moderator.jpg"/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2971513" y="1271705"/>
            <a:ext cx="3682173" cy="29091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3" y="329867"/>
            <a:ext cx="7918027" cy="55394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Genomic Data Flow Example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838118" y="1167836"/>
            <a:ext cx="3749872" cy="2081252"/>
            <a:chOff x="838117" y="1401398"/>
            <a:chExt cx="5696164" cy="5070953"/>
          </a:xfrm>
        </p:grpSpPr>
        <p:sp>
          <p:nvSpPr>
            <p:cNvPr id="8" name="Left Brace 7"/>
            <p:cNvSpPr/>
            <p:nvPr/>
          </p:nvSpPr>
          <p:spPr>
            <a:xfrm rot="5400000">
              <a:off x="1482589" y="1055191"/>
              <a:ext cx="394579" cy="1683524"/>
            </a:xfrm>
            <a:prstGeom prst="leftBrac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800">
                <a:solidFill>
                  <a:prstClr val="black"/>
                </a:solidFill>
              </a:endParaRPr>
            </a:p>
          </p:txBody>
        </p:sp>
        <p:sp>
          <p:nvSpPr>
            <p:cNvPr id="9" name="Left Brace 8"/>
            <p:cNvSpPr/>
            <p:nvPr/>
          </p:nvSpPr>
          <p:spPr>
            <a:xfrm rot="5400000">
              <a:off x="4697705" y="257667"/>
              <a:ext cx="394579" cy="3278573"/>
            </a:xfrm>
            <a:prstGeom prst="leftBrac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80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20828" y="1413169"/>
              <a:ext cx="1518105" cy="524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 smtClean="0">
                  <a:solidFill>
                    <a:prstClr val="black"/>
                  </a:solidFill>
                  <a:latin typeface="Calibri"/>
                  <a:ea typeface="+mn-ea"/>
                </a:rPr>
                <a:t>Data Analysis</a:t>
              </a:r>
              <a:endParaRPr lang="en-US" sz="800" b="1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13" name="Flowchart: Multidocument 12"/>
            <p:cNvSpPr/>
            <p:nvPr/>
          </p:nvSpPr>
          <p:spPr>
            <a:xfrm>
              <a:off x="1000653" y="2488691"/>
              <a:ext cx="1361712" cy="1176027"/>
            </a:xfrm>
            <a:prstGeom prst="flowChartMultidocument">
              <a:avLst/>
            </a:prstGeom>
            <a:gradFill>
              <a:gsLst>
                <a:gs pos="100000">
                  <a:srgbClr val="92D05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solidFill>
                    <a:prstClr val="white"/>
                  </a:solidFill>
                </a:rPr>
                <a:t>Pathologist Assessment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  <p:sp>
          <p:nvSpPr>
            <p:cNvPr id="14" name="Flowchart: Document 13"/>
            <p:cNvSpPr/>
            <p:nvPr/>
          </p:nvSpPr>
          <p:spPr>
            <a:xfrm>
              <a:off x="3330275" y="2299983"/>
              <a:ext cx="1195466" cy="996145"/>
            </a:xfrm>
            <a:prstGeom prst="flowChartDocument">
              <a:avLst/>
            </a:prstGeom>
            <a:gradFill>
              <a:gsLst>
                <a:gs pos="100000">
                  <a:srgbClr val="7030A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solidFill>
                    <a:prstClr val="white"/>
                  </a:solidFill>
                </a:rPr>
                <a:t>Final Report (pdf)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  <p:sp>
          <p:nvSpPr>
            <p:cNvPr id="15" name="Can 14"/>
            <p:cNvSpPr/>
            <p:nvPr/>
          </p:nvSpPr>
          <p:spPr>
            <a:xfrm>
              <a:off x="5202002" y="2626763"/>
              <a:ext cx="1251678" cy="1379095"/>
            </a:xfrm>
            <a:prstGeom prst="can">
              <a:avLst/>
            </a:prstGeom>
            <a:gradFill>
              <a:gsLst>
                <a:gs pos="100000">
                  <a:srgbClr val="7030A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solidFill>
                    <a:prstClr val="white"/>
                  </a:solidFill>
                </a:rPr>
                <a:t>EHR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53140" y="1401398"/>
              <a:ext cx="2304700" cy="524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b="1" dirty="0" smtClean="0">
                  <a:solidFill>
                    <a:prstClr val="black"/>
                  </a:solidFill>
                  <a:latin typeface="Calibri"/>
                  <a:ea typeface="+mn-ea"/>
                </a:rPr>
                <a:t>Data Use and Storage</a:t>
              </a:r>
              <a:endParaRPr lang="en-US" sz="800" b="1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2" name="Right Arrow 21"/>
            <p:cNvSpPr/>
            <p:nvPr/>
          </p:nvSpPr>
          <p:spPr>
            <a:xfrm>
              <a:off x="2521641" y="1507305"/>
              <a:ext cx="569626" cy="157517"/>
            </a:xfrm>
            <a:prstGeom prst="rightArrow">
              <a:avLst/>
            </a:prstGeom>
            <a:gradFill>
              <a:gsLst>
                <a:gs pos="100000">
                  <a:schemeClr val="tx1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800">
                <a:solidFill>
                  <a:prstClr val="white"/>
                </a:solidFill>
              </a:endParaRPr>
            </a:p>
          </p:txBody>
        </p:sp>
        <p:sp>
          <p:nvSpPr>
            <p:cNvPr id="3" name="Can 2"/>
            <p:cNvSpPr/>
            <p:nvPr/>
          </p:nvSpPr>
          <p:spPr>
            <a:xfrm>
              <a:off x="3422451" y="5145827"/>
              <a:ext cx="1165538" cy="1326524"/>
            </a:xfrm>
            <a:prstGeom prst="ca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solidFill>
                    <a:prstClr val="white"/>
                  </a:solidFill>
                </a:rPr>
                <a:t>Biobank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  <p:sp>
          <p:nvSpPr>
            <p:cNvPr id="23" name="Flowchart: Document 22"/>
            <p:cNvSpPr/>
            <p:nvPr/>
          </p:nvSpPr>
          <p:spPr>
            <a:xfrm>
              <a:off x="3392523" y="3714708"/>
              <a:ext cx="1195466" cy="996145"/>
            </a:xfrm>
            <a:prstGeom prst="flowChartDocument">
              <a:avLst/>
            </a:prstGeom>
            <a:gradFill>
              <a:gsLst>
                <a:gs pos="100000">
                  <a:srgbClr val="7030A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solidFill>
                    <a:prstClr val="white"/>
                  </a:solidFill>
                </a:rPr>
                <a:t>Final Report (HL7)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  <p:cxnSp>
          <p:nvCxnSpPr>
            <p:cNvPr id="28" name="Straight Arrow Connector 27"/>
            <p:cNvCxnSpPr>
              <a:stCxn id="23" idx="2"/>
              <a:endCxn id="3" idx="1"/>
            </p:cNvCxnSpPr>
            <p:nvPr/>
          </p:nvCxnSpPr>
          <p:spPr>
            <a:xfrm>
              <a:off x="3990256" y="4644997"/>
              <a:ext cx="14964" cy="5008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13" idx="3"/>
              <a:endCxn id="14" idx="1"/>
            </p:cNvCxnSpPr>
            <p:nvPr/>
          </p:nvCxnSpPr>
          <p:spPr>
            <a:xfrm flipV="1">
              <a:off x="2362365" y="2798056"/>
              <a:ext cx="967910" cy="27864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13" idx="3"/>
              <a:endCxn id="23" idx="1"/>
            </p:cNvCxnSpPr>
            <p:nvPr/>
          </p:nvCxnSpPr>
          <p:spPr>
            <a:xfrm>
              <a:off x="2362365" y="3076705"/>
              <a:ext cx="1030158" cy="113607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stCxn id="14" idx="3"/>
            </p:cNvCxnSpPr>
            <p:nvPr/>
          </p:nvCxnSpPr>
          <p:spPr>
            <a:xfrm>
              <a:off x="4525741" y="2798056"/>
              <a:ext cx="676261" cy="5010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23" idx="3"/>
            </p:cNvCxnSpPr>
            <p:nvPr/>
          </p:nvCxnSpPr>
          <p:spPr>
            <a:xfrm flipV="1">
              <a:off x="4587989" y="3299112"/>
              <a:ext cx="614013" cy="9136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5276857" y="1352210"/>
            <a:ext cx="31305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Pathologist sign-out is the trigger event</a:t>
            </a:r>
            <a:b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</a:br>
            <a:endParaRPr lang="en-US" sz="1800" dirty="0" smtClean="0">
              <a:solidFill>
                <a:prstClr val="black"/>
              </a:solidFill>
              <a:latin typeface="Calibri"/>
              <a:ea typeface="+mn-ea"/>
            </a:endParaRP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PDF report sent per usual practice</a:t>
            </a:r>
            <a:b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</a:br>
            <a:endParaRPr lang="en-US" sz="1800" dirty="0" smtClean="0">
              <a:solidFill>
                <a:prstClr val="black"/>
              </a:solidFill>
              <a:latin typeface="Calibri"/>
              <a:ea typeface="+mn-ea"/>
            </a:endParaRP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HL7 version 2.5.1 message sent to biobank and EHR, simultaneously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6114" y="3283569"/>
            <a:ext cx="778561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Calibri"/>
                <a:ea typeface="+mn-ea"/>
              </a:rPr>
              <a:t>HL7 Message Sent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 smtClean="0">
                <a:solidFill>
                  <a:prstClr val="black"/>
                </a:solidFill>
                <a:latin typeface="Calibri"/>
                <a:ea typeface="+mn-ea"/>
              </a:rPr>
              <a:t>MSH</a:t>
            </a: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|^~\&amp;|</a:t>
            </a:r>
            <a:r>
              <a:rPr lang="en-US" sz="800" dirty="0" err="1">
                <a:solidFill>
                  <a:prstClr val="black"/>
                </a:solidFill>
                <a:latin typeface="Calibri"/>
                <a:ea typeface="+mn-ea"/>
              </a:rPr>
              <a:t>GenomOncology</a:t>
            </a: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n-US" sz="800" dirty="0" err="1">
                <a:solidFill>
                  <a:prstClr val="black"/>
                </a:solidFill>
                <a:latin typeface="Calibri"/>
                <a:ea typeface="+mn-ea"/>
              </a:rPr>
              <a:t>Workbench|UNMC|Mirth|UNMC</a:t>
            </a: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|||ORU^R01^ORU_R01|77801|P|2.5.1|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PID|1||12345||</a:t>
            </a:r>
            <a:r>
              <a:rPr lang="en-US" sz="800" dirty="0" err="1">
                <a:solidFill>
                  <a:prstClr val="black"/>
                </a:solidFill>
                <a:latin typeface="Calibri"/>
                <a:ea typeface="+mn-ea"/>
              </a:rPr>
              <a:t>Doe^Jane</a:t>
            </a: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^||19850206|F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ORC|1||G17-xxx||CM||^^^^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OBR|1||G17-xxx|55232-3^Genetic analysis summary </a:t>
            </a:r>
            <a:r>
              <a:rPr lang="en-US" sz="800" dirty="0" err="1">
                <a:solidFill>
                  <a:prstClr val="black"/>
                </a:solidFill>
                <a:latin typeface="Calibri"/>
                <a:ea typeface="+mn-ea"/>
              </a:rPr>
              <a:t>panel^LN</a:t>
            </a: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|||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OBX|1|FT|51969-4^Genetic analysis summary </a:t>
            </a:r>
            <a:r>
              <a:rPr lang="en-US" sz="800" dirty="0" err="1">
                <a:solidFill>
                  <a:prstClr val="black"/>
                </a:solidFill>
                <a:latin typeface="Calibri"/>
                <a:ea typeface="+mn-ea"/>
              </a:rPr>
              <a:t>report^LN</a:t>
            </a: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||&lt;p&gt;For this specific specimen there was 200X coverage for the following regions,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		therefore low frequency variants in these regions may not be identified: three amplicons of CEBPA exon1, CUX1 exons 1, 19, and 23, and STAG2 exon 7.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		Only clinical trials that pertain to genes with identified somatic mutations are reported.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OBR|2||G17-xxx|55207-5^Genetic analysis discrete result </a:t>
            </a:r>
            <a:r>
              <a:rPr lang="en-US" sz="800" dirty="0" err="1">
                <a:solidFill>
                  <a:prstClr val="black"/>
                </a:solidFill>
                <a:latin typeface="Calibri"/>
                <a:ea typeface="+mn-ea"/>
              </a:rPr>
              <a:t>panel^LN</a:t>
            </a: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||||||||||||^Bruce Willis, MD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OBX|1|CWE|911752541000004109^TP53 sequence variant identified in excised malignant neoplasm (observable entity)^SCT|1|TP53 NP_000537.3:R175H NM_000546.5:c.524G&gt;A^TP53 R175H|||Pathogenic|||F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OBX|2|CWE|911752871000004102^ASXL1 sequence variant identified in excised malignant neoplasm (observable entity)^SCT|1|ASXL1 NP_056153.2:N986S NM_015338.5:c.2957A&gt;G^ASXL1 N986S|||Likely Benign|||F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OBX|3|CWE|911752061000004102^ABL1 sequence variant identified in excised malignant neoplasm (observable entity)^SCT|1|ABL1 NM_005157.4:c.(=)|||Normal|||F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OBX|4|CWE|911752881000004104^ATRX sequence variant identified in excised malignant neoplasm (observable entity)^SCT|1|ATRX NM_000489.3:c.(=)|||Normal|||F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OBX|5|CWE|911752891000004101^BCOR sequence variant identified in excised malignant neoplasm (observable entity)^SCT|1|BCOR NM_001123385.1:c.(=)|||Normal|||F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OBX|6|CWE|911752901000004102^BCORL1 sequence variant identified in excised malignant neoplasm (observable entity)^SCT|1|BCORL1 NM_021946.4:c.(=)|||Normal|||F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prstClr val="black"/>
                </a:solidFill>
                <a:latin typeface="Calibri"/>
                <a:ea typeface="+mn-ea"/>
              </a:rPr>
              <a:t>OBX|7|CWE|911752111000004101^BRAF sequence variant identified in excised malignant neoplasm (observable entity)^SCT|1|BRAF NM_004333.4:c.(=)|||Normal|||F</a:t>
            </a:r>
          </a:p>
        </p:txBody>
      </p:sp>
    </p:spTree>
    <p:extLst>
      <p:ext uri="{BB962C8B-B14F-4D97-AF65-F5344CB8AC3E}">
        <p14:creationId xmlns="" xmlns:p14="http://schemas.microsoft.com/office/powerpoint/2010/main" val="14418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672" y="329861"/>
            <a:ext cx="7606427" cy="893104"/>
          </a:xfrm>
        </p:spPr>
        <p:txBody>
          <a:bodyPr/>
          <a:lstStyle/>
          <a:p>
            <a:r>
              <a:rPr lang="en-US" dirty="0" smtClean="0"/>
              <a:t>Sample HL7 message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89819" y="1336824"/>
            <a:ext cx="73490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OBX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|1|CWE|911752541000004109^TP53 sequence variant identified in excised malignant neoplasm (observable entity)^SCT|1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|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TP53 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NP_000537.3:R175H NM_000546.5:c.524G&gt;A^TP53 R175H|||Pathogenic|||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F</a:t>
            </a:r>
            <a:b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</a:br>
            <a:endParaRPr lang="en-US" sz="1800" dirty="0" smtClean="0">
              <a:solidFill>
                <a:prstClr val="black"/>
              </a:solidFill>
              <a:latin typeface="Calibri"/>
              <a:ea typeface="+mn-ea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OBX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|2|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CWE|911752111000004101^BRAF sequence variant identified in excised malignant neoplasm (observable entity)^SCT|1|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BRAF NM_004333.4:c.(=)|||Normal|||F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OBX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|3|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CWE|911752871000004102^ASXL1 sequence variant identified in excised malignant neoplasm (observable entity)^SCT|1|ASXL1 NP_056153.2:N986S NM_015338.5:c.2957A&gt;G^ASXL1 N986S|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|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|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Likely Benign|||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F</a:t>
            </a:r>
            <a:b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</a:b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8" name="Frame 7"/>
          <p:cNvSpPr/>
          <p:nvPr/>
        </p:nvSpPr>
        <p:spPr>
          <a:xfrm>
            <a:off x="889819" y="4680113"/>
            <a:ext cx="2680299" cy="310609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71690" y="1289677"/>
            <a:ext cx="7713028" cy="1329091"/>
            <a:chOff x="771687" y="1547608"/>
            <a:chExt cx="7713027" cy="1594910"/>
          </a:xfrm>
        </p:grpSpPr>
        <p:sp>
          <p:nvSpPr>
            <p:cNvPr id="6" name="Frame 5"/>
            <p:cNvSpPr/>
            <p:nvPr/>
          </p:nvSpPr>
          <p:spPr>
            <a:xfrm>
              <a:off x="771687" y="1547608"/>
              <a:ext cx="7179849" cy="844793"/>
            </a:xfrm>
            <a:prstGeom prst="fram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861935" y="2514654"/>
              <a:ext cx="1622779" cy="627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smtClean="0">
                  <a:solidFill>
                    <a:srgbClr val="1F497D">
                      <a:lumMod val="60000"/>
                      <a:lumOff val="40000"/>
                    </a:srgbClr>
                  </a:solidFill>
                  <a:latin typeface="Calibri"/>
                  <a:ea typeface="+mn-ea"/>
                </a:rPr>
                <a:t>Question</a:t>
              </a:r>
              <a:endParaRPr lang="en-US" sz="28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19690" y="3279269"/>
            <a:ext cx="5533499" cy="559820"/>
            <a:chOff x="914398" y="3541888"/>
            <a:chExt cx="5533499" cy="671785"/>
          </a:xfrm>
        </p:grpSpPr>
        <p:sp>
          <p:nvSpPr>
            <p:cNvPr id="9" name="Frame 8"/>
            <p:cNvSpPr/>
            <p:nvPr/>
          </p:nvSpPr>
          <p:spPr>
            <a:xfrm>
              <a:off x="914398" y="3541888"/>
              <a:ext cx="2486379" cy="428616"/>
            </a:xfrm>
            <a:prstGeom prst="fram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25118" y="3585808"/>
              <a:ext cx="1622779" cy="627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smtClean="0">
                  <a:solidFill>
                    <a:srgbClr val="558ED5"/>
                  </a:solidFill>
                  <a:latin typeface="Calibri"/>
                  <a:ea typeface="+mn-ea"/>
                </a:rPr>
                <a:t>Answer</a:t>
              </a:r>
              <a:endParaRPr lang="en-US" sz="2800" b="1" dirty="0">
                <a:solidFill>
                  <a:srgbClr val="558ED5"/>
                </a:solidFill>
                <a:latin typeface="Calibri"/>
                <a:ea typeface="+mn-ea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686196" y="4840489"/>
            <a:ext cx="2271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558ED5"/>
                </a:solidFill>
                <a:latin typeface="Calibri"/>
                <a:ea typeface="+mn-ea"/>
              </a:rPr>
              <a:t>Pathogenicity</a:t>
            </a:r>
            <a:endParaRPr lang="en-US" sz="2800" b="1" dirty="0">
              <a:solidFill>
                <a:srgbClr val="558ED5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520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672" y="206252"/>
            <a:ext cx="7606427" cy="719912"/>
          </a:xfrm>
        </p:spPr>
        <p:txBody>
          <a:bodyPr>
            <a:normAutofit/>
          </a:bodyPr>
          <a:lstStyle/>
          <a:p>
            <a:r>
              <a:rPr lang="en-US" dirty="0" smtClean="0"/>
              <a:t>EPIC Clinician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97411" y="4899464"/>
            <a:ext cx="6867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prstClr val="black"/>
                </a:solidFill>
                <a:latin typeface="Calibri"/>
                <a:ea typeface="+mn-ea"/>
              </a:rPr>
              <a:t>© </a:t>
            </a:r>
            <a:r>
              <a:rPr lang="de-DE" sz="1800" dirty="0" err="1" smtClean="0">
                <a:solidFill>
                  <a:prstClr val="black"/>
                </a:solidFill>
                <a:latin typeface="Calibri"/>
                <a:ea typeface="+mn-ea"/>
              </a:rPr>
              <a:t>Epic</a:t>
            </a:r>
            <a:r>
              <a:rPr lang="de-DE" sz="1800" dirty="0" smtClean="0">
                <a:solidFill>
                  <a:prstClr val="black"/>
                </a:solidFill>
                <a:latin typeface="Calibri"/>
                <a:ea typeface="+mn-ea"/>
              </a:rPr>
              <a:t> Computer Systems.  </a:t>
            </a:r>
            <a:r>
              <a:rPr lang="de-DE" sz="1800" dirty="0" err="1" smtClean="0">
                <a:solidFill>
                  <a:prstClr val="black"/>
                </a:solidFill>
                <a:latin typeface="Calibri"/>
                <a:ea typeface="+mn-ea"/>
              </a:rPr>
              <a:t>Used</a:t>
            </a:r>
            <a:r>
              <a:rPr lang="de-DE" sz="1800" dirty="0" smtClean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de-DE" sz="1800" dirty="0" err="1" smtClean="0">
                <a:solidFill>
                  <a:prstClr val="black"/>
                </a:solidFill>
                <a:latin typeface="Calibri"/>
                <a:ea typeface="+mn-ea"/>
              </a:rPr>
              <a:t>with</a:t>
            </a:r>
            <a:r>
              <a:rPr lang="de-DE" sz="1800" dirty="0" smtClean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de-DE" sz="1800" dirty="0" err="1" smtClean="0">
                <a:solidFill>
                  <a:prstClr val="black"/>
                </a:solidFill>
                <a:latin typeface="Calibri"/>
                <a:ea typeface="+mn-ea"/>
              </a:rPr>
              <a:t>permissio</a:t>
            </a:r>
            <a:r>
              <a:rPr lang="de-DE" sz="1800" dirty="0" err="1">
                <a:solidFill>
                  <a:prstClr val="black"/>
                </a:solidFill>
                <a:latin typeface="Calibri"/>
                <a:ea typeface="+mn-ea"/>
              </a:rPr>
              <a:t>n</a:t>
            </a:r>
            <a:r>
              <a:rPr lang="de-DE" sz="1800" dirty="0" smtClean="0">
                <a:solidFill>
                  <a:prstClr val="black"/>
                </a:solidFill>
                <a:latin typeface="Calibri"/>
                <a:ea typeface="+mn-ea"/>
              </a:rPr>
              <a:t>.</a:t>
            </a:r>
            <a:endParaRPr lang="de-DE" sz="1800" dirty="0">
              <a:solidFill>
                <a:prstClr val="black"/>
              </a:solidFill>
              <a:latin typeface="Calibri"/>
              <a:ea typeface="+mn-ea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800" dirty="0" smtClean="0">
                <a:solidFill>
                  <a:prstClr val="black"/>
                </a:solidFill>
                <a:latin typeface="Calibri"/>
                <a:ea typeface="+mn-ea"/>
              </a:rPr>
              <a:t>© Nebraska </a:t>
            </a:r>
            <a:r>
              <a:rPr lang="de-DE" sz="1800" dirty="0" err="1" smtClean="0">
                <a:solidFill>
                  <a:prstClr val="black"/>
                </a:solidFill>
                <a:latin typeface="Calibri"/>
                <a:ea typeface="+mn-ea"/>
              </a:rPr>
              <a:t>Lexicon</a:t>
            </a:r>
            <a:r>
              <a:rPr lang="de-DE" sz="1800" dirty="0" smtClean="0">
                <a:solidFill>
                  <a:prstClr val="black"/>
                </a:solidFill>
                <a:latin typeface="Calibri"/>
                <a:ea typeface="+mn-ea"/>
              </a:rPr>
              <a:t> (SNOMED CT </a:t>
            </a:r>
            <a:r>
              <a:rPr lang="de-DE" sz="1800" dirty="0" err="1" smtClean="0">
                <a:solidFill>
                  <a:prstClr val="black"/>
                </a:solidFill>
                <a:latin typeface="Calibri"/>
                <a:ea typeface="+mn-ea"/>
              </a:rPr>
              <a:t>extension</a:t>
            </a:r>
            <a:r>
              <a:rPr lang="de-DE" sz="1800" dirty="0" smtClean="0">
                <a:solidFill>
                  <a:prstClr val="black"/>
                </a:solidFill>
                <a:latin typeface="Calibri"/>
                <a:ea typeface="+mn-ea"/>
              </a:rPr>
              <a:t>)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5" name="Picture 4" descr="epicvi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95" y="1185333"/>
            <a:ext cx="7733624" cy="3327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118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98968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599" y="1049880"/>
            <a:ext cx="7064270" cy="10973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Feasibility of Large-Scale Observational </a:t>
            </a:r>
            <a:r>
              <a:rPr lang="en-US" dirty="0"/>
              <a:t>C</a:t>
            </a:r>
            <a:r>
              <a:rPr lang="en-US" dirty="0" smtClean="0"/>
              <a:t>ancer Research </a:t>
            </a:r>
            <a:br>
              <a:rPr lang="en-US" dirty="0" smtClean="0"/>
            </a:br>
            <a:r>
              <a:rPr lang="en-US" dirty="0" smtClean="0"/>
              <a:t>using the OHDSI Network</a:t>
            </a: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4629" y="2986988"/>
            <a:ext cx="5656210" cy="1839019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</a:rPr>
              <a:t>RuiJun (Ray) 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</a:rPr>
              <a:t>Chen, 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</a:rPr>
              <a:t>MD</a:t>
            </a:r>
          </a:p>
          <a:p>
            <a:r>
              <a:rPr lang="en-US" sz="1275" dirty="0" smtClean="0">
                <a:solidFill>
                  <a:schemeClr val="accent3">
                    <a:lumMod val="50000"/>
                  </a:schemeClr>
                </a:solidFill>
              </a:rPr>
              <a:t>NLM Fellow, </a:t>
            </a:r>
            <a:r>
              <a:rPr lang="en-US" sz="1275" dirty="0" err="1" smtClean="0">
                <a:solidFill>
                  <a:schemeClr val="accent3">
                    <a:lumMod val="50000"/>
                  </a:schemeClr>
                </a:solidFill>
              </a:rPr>
              <a:t>Dept</a:t>
            </a:r>
            <a:r>
              <a:rPr lang="en-US" sz="1275" dirty="0" smtClean="0">
                <a:solidFill>
                  <a:schemeClr val="accent3">
                    <a:lumMod val="50000"/>
                  </a:schemeClr>
                </a:solidFill>
              </a:rPr>
              <a:t> of Biomedical </a:t>
            </a:r>
            <a:r>
              <a:rPr lang="en-US" sz="1275" dirty="0">
                <a:solidFill>
                  <a:schemeClr val="accent3">
                    <a:lumMod val="50000"/>
                  </a:schemeClr>
                </a:solidFill>
              </a:rPr>
              <a:t>Informatics, Columbia University</a:t>
            </a:r>
          </a:p>
          <a:p>
            <a:r>
              <a:rPr lang="en-US" sz="1275" dirty="0" smtClean="0">
                <a:solidFill>
                  <a:schemeClr val="accent3">
                    <a:lumMod val="50000"/>
                  </a:schemeClr>
                </a:solidFill>
              </a:rPr>
              <a:t>Clinical Instructor in Medicine, </a:t>
            </a:r>
            <a:r>
              <a:rPr lang="en-US" sz="1275" dirty="0" err="1" smtClean="0">
                <a:solidFill>
                  <a:schemeClr val="accent3">
                    <a:lumMod val="50000"/>
                  </a:schemeClr>
                </a:solidFill>
              </a:rPr>
              <a:t>Dept</a:t>
            </a:r>
            <a:r>
              <a:rPr lang="en-US" sz="1275" dirty="0" smtClean="0">
                <a:solidFill>
                  <a:schemeClr val="accent3">
                    <a:lumMod val="50000"/>
                  </a:schemeClr>
                </a:solidFill>
              </a:rPr>
              <a:t> of Medicine, Weill Cornell Medical College</a:t>
            </a:r>
          </a:p>
          <a:p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accent3">
                    <a:lumMod val="50000"/>
                  </a:schemeClr>
                </a:solidFill>
              </a:rPr>
              <a:t>Gurvaneet Randhawa, MD, 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</a:rPr>
              <a:t>MPH</a:t>
            </a:r>
          </a:p>
          <a:p>
            <a:r>
              <a:rPr lang="en-US" sz="1275" dirty="0" smtClean="0">
                <a:solidFill>
                  <a:schemeClr val="accent3">
                    <a:lumMod val="50000"/>
                  </a:schemeClr>
                </a:solidFill>
              </a:rPr>
              <a:t>Medical Officer, Health Systems and Interventions Research Branch</a:t>
            </a:r>
          </a:p>
          <a:p>
            <a:r>
              <a:rPr lang="en-US" sz="1275" dirty="0" smtClean="0">
                <a:solidFill>
                  <a:schemeClr val="accent3">
                    <a:lumMod val="50000"/>
                  </a:schemeClr>
                </a:solidFill>
              </a:rPr>
              <a:t>Healthcare </a:t>
            </a:r>
            <a:r>
              <a:rPr lang="en-US" sz="1275" dirty="0">
                <a:solidFill>
                  <a:schemeClr val="accent3">
                    <a:lumMod val="50000"/>
                  </a:schemeClr>
                </a:solidFill>
              </a:rPr>
              <a:t>Delivery Research </a:t>
            </a:r>
            <a:r>
              <a:rPr lang="en-US" sz="1275" dirty="0" smtClean="0">
                <a:solidFill>
                  <a:schemeClr val="accent3">
                    <a:lumMod val="50000"/>
                  </a:schemeClr>
                </a:solidFill>
              </a:rPr>
              <a:t>Program, Division of Cancer </a:t>
            </a:r>
            <a:br>
              <a:rPr lang="en-US" sz="1275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275" dirty="0" smtClean="0">
                <a:solidFill>
                  <a:schemeClr val="accent3">
                    <a:lumMod val="50000"/>
                  </a:schemeClr>
                </a:solidFill>
              </a:rPr>
              <a:t>Control and Population Sciences, National </a:t>
            </a:r>
            <a:r>
              <a:rPr lang="en-US" sz="1275" dirty="0">
                <a:solidFill>
                  <a:schemeClr val="accent3">
                    <a:lumMod val="50000"/>
                  </a:schemeClr>
                </a:solidFill>
              </a:rPr>
              <a:t>Cancer Institute</a:t>
            </a:r>
          </a:p>
          <a:p>
            <a:endParaRPr lang="en-US" sz="1275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7" name="Picture 6" descr="NCI-Logo-Gray-Knock-NEW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909" y="4924687"/>
            <a:ext cx="1953628" cy="1553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908" y="4093401"/>
            <a:ext cx="2067931" cy="829556"/>
          </a:xfrm>
          <a:prstGeom prst="rect">
            <a:avLst/>
          </a:prstGeom>
        </p:spPr>
      </p:pic>
      <p:pic>
        <p:nvPicPr>
          <p:cNvPr id="1026" name="Picture 2" descr="Image result for weill cornell medicine ny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7295"/>
          <a:stretch/>
        </p:blipFill>
        <p:spPr bwMode="auto">
          <a:xfrm>
            <a:off x="1817638" y="5457937"/>
            <a:ext cx="5410201" cy="25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643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5400" y="273495"/>
            <a:ext cx="6941342" cy="52387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Observational Health Data Sciences and Informatics</a:t>
            </a:r>
            <a:r>
              <a:rPr lang="en-US" dirty="0" smtClean="0"/>
              <a:t> (OHDSI.org)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416192" y="4064005"/>
            <a:ext cx="7315200" cy="1219409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&gt;200 collaborators from 25 different countries</a:t>
            </a:r>
          </a:p>
          <a:p>
            <a:r>
              <a:rPr lang="en-US" dirty="0" smtClean="0"/>
              <a:t>Experts in informatics, statistics, epidemiology, clinical sciences</a:t>
            </a:r>
          </a:p>
          <a:p>
            <a:r>
              <a:rPr lang="en-US" dirty="0" smtClean="0"/>
              <a:t>Active participation from academia, government, industry, providers</a:t>
            </a:r>
          </a:p>
          <a:p>
            <a:r>
              <a:rPr lang="en-US" dirty="0" smtClean="0"/>
              <a:t>Over a billion records on &gt;400 million patients in 80 databases</a:t>
            </a:r>
          </a:p>
        </p:txBody>
      </p:sp>
      <p:pic>
        <p:nvPicPr>
          <p:cNvPr id="5" name="Picture 4" descr="OHDSI map 2018032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3152" y="2222501"/>
            <a:ext cx="4614862" cy="156136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451997" y="1229805"/>
            <a:ext cx="6397172" cy="896399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20425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2042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042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2042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2042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400" b="1" dirty="0"/>
              <a:t>Mission</a:t>
            </a:r>
            <a:r>
              <a:rPr lang="en-US" sz="2400" dirty="0"/>
              <a:t>: To improve health by empowering a community to collaboratively generate the evidence that promotes better health decisions and better care</a:t>
            </a:r>
          </a:p>
        </p:txBody>
      </p:sp>
    </p:spTree>
    <p:extLst>
      <p:ext uri="{BB962C8B-B14F-4D97-AF65-F5344CB8AC3E}">
        <p14:creationId xmlns:p14="http://schemas.microsoft.com/office/powerpoint/2010/main" xmlns="" val="3487436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876800" y="1587505"/>
            <a:ext cx="3143250" cy="2333626"/>
          </a:xfrm>
          <a:prstGeom prst="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76401" y="1587505"/>
            <a:ext cx="3371806" cy="2333626"/>
          </a:xfrm>
          <a:prstGeom prst="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OHDSI works: </a:t>
            </a:r>
            <a:br>
              <a:rPr lang="en-US" dirty="0"/>
            </a:br>
            <a:r>
              <a:rPr lang="en-US" dirty="0"/>
              <a:t>Data stay local, total open science</a:t>
            </a:r>
          </a:p>
        </p:txBody>
      </p:sp>
      <p:sp>
        <p:nvSpPr>
          <p:cNvPr id="4" name="Can 3"/>
          <p:cNvSpPr/>
          <p:nvPr/>
        </p:nvSpPr>
        <p:spPr>
          <a:xfrm>
            <a:off x="1390649" y="1730377"/>
            <a:ext cx="1143001" cy="857250"/>
          </a:xfrm>
          <a:prstGeom prst="ca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white"/>
                </a:solidFill>
              </a:rPr>
              <a:t>Source data warehouse, with identifiable patient-level data</a:t>
            </a:r>
          </a:p>
        </p:txBody>
      </p:sp>
      <p:sp>
        <p:nvSpPr>
          <p:cNvPr id="5" name="Can 4"/>
          <p:cNvSpPr/>
          <p:nvPr/>
        </p:nvSpPr>
        <p:spPr>
          <a:xfrm>
            <a:off x="3105154" y="1746253"/>
            <a:ext cx="1143001" cy="857250"/>
          </a:xfrm>
          <a:prstGeom prst="ca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white"/>
                </a:solidFill>
              </a:rPr>
              <a:t>Standardized, de-identified patient-level database (OMOP CDM v5)</a:t>
            </a:r>
          </a:p>
        </p:txBody>
      </p:sp>
      <p:sp>
        <p:nvSpPr>
          <p:cNvPr id="6" name="Right Arrow 5"/>
          <p:cNvSpPr/>
          <p:nvPr/>
        </p:nvSpPr>
        <p:spPr>
          <a:xfrm>
            <a:off x="2590799" y="2063755"/>
            <a:ext cx="457200" cy="2381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white"/>
                </a:solidFill>
              </a:rPr>
              <a:t>ETL</a:t>
            </a:r>
          </a:p>
        </p:txBody>
      </p:sp>
      <p:sp>
        <p:nvSpPr>
          <p:cNvPr id="7" name="Can 6"/>
          <p:cNvSpPr/>
          <p:nvPr/>
        </p:nvSpPr>
        <p:spPr>
          <a:xfrm>
            <a:off x="5162558" y="2899373"/>
            <a:ext cx="1143001" cy="857250"/>
          </a:xfrm>
          <a:prstGeom prst="ca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white"/>
                </a:solidFill>
              </a:rPr>
              <a:t>Summary statistics results repository</a:t>
            </a:r>
          </a:p>
        </p:txBody>
      </p:sp>
      <p:sp>
        <p:nvSpPr>
          <p:cNvPr id="8" name="Rectangle 7"/>
          <p:cNvSpPr/>
          <p:nvPr/>
        </p:nvSpPr>
        <p:spPr>
          <a:xfrm>
            <a:off x="4648157" y="1587506"/>
            <a:ext cx="228601" cy="2326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1027" name="Picture 3" descr="C:\Users\pryan4\AppData\Local\Microsoft\Windows\Temporary Internet Files\Content.IE5\XCHRO107\MC900434816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6" y="2492382"/>
            <a:ext cx="685716" cy="5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34199" y="2950179"/>
            <a:ext cx="1028700" cy="11310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</a:rPr>
              <a:t>OHDSI.org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black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black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black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6412230" y="3215285"/>
            <a:ext cx="457200" cy="2381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</a:endParaRPr>
          </a:p>
        </p:txBody>
      </p:sp>
      <p:graphicFrame>
        <p:nvGraphicFramePr>
          <p:cNvPr id="1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4200577"/>
              </p:ext>
            </p:extLst>
          </p:nvPr>
        </p:nvGraphicFramePr>
        <p:xfrm>
          <a:off x="6819899" y="3215757"/>
          <a:ext cx="1257300" cy="496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019300" y="3690294"/>
            <a:ext cx="16383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</a:rPr>
              <a:t>OHDSI Data Partners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1" y="1635125"/>
            <a:ext cx="21717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</a:rPr>
              <a:t>OHDSI Coordinating Center</a:t>
            </a:r>
          </a:p>
        </p:txBody>
      </p:sp>
      <p:sp>
        <p:nvSpPr>
          <p:cNvPr id="16" name="Flowchart: Process 15"/>
          <p:cNvSpPr/>
          <p:nvPr/>
        </p:nvSpPr>
        <p:spPr>
          <a:xfrm>
            <a:off x="3200407" y="2838450"/>
            <a:ext cx="933451" cy="3810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white"/>
                </a:solidFill>
              </a:rPr>
              <a:t>Standardized large-scale analytics</a:t>
            </a:r>
          </a:p>
        </p:txBody>
      </p:sp>
      <p:sp>
        <p:nvSpPr>
          <p:cNvPr id="24" name="Flowchart: Process 23"/>
          <p:cNvSpPr/>
          <p:nvPr/>
        </p:nvSpPr>
        <p:spPr>
          <a:xfrm>
            <a:off x="3619498" y="3302002"/>
            <a:ext cx="800100" cy="381072"/>
          </a:xfrm>
          <a:prstGeom prst="flowChartProces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white"/>
                </a:solidFill>
              </a:rPr>
              <a:t>Analysis results</a:t>
            </a:r>
          </a:p>
        </p:txBody>
      </p:sp>
      <p:sp>
        <p:nvSpPr>
          <p:cNvPr id="19" name="Down Arrow 18"/>
          <p:cNvSpPr/>
          <p:nvPr/>
        </p:nvSpPr>
        <p:spPr>
          <a:xfrm>
            <a:off x="3562356" y="2635255"/>
            <a:ext cx="180974" cy="1645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019799" y="1968505"/>
            <a:ext cx="914400" cy="4286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white"/>
                </a:solidFill>
              </a:rPr>
              <a:t>Analytics development and testing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048500" y="1968505"/>
            <a:ext cx="914400" cy="4286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white"/>
                </a:solidFill>
              </a:rPr>
              <a:t>Research and education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991099" y="1968505"/>
            <a:ext cx="914400" cy="4286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white"/>
                </a:solidFill>
              </a:rPr>
              <a:t>Data network support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4476765" y="3349630"/>
            <a:ext cx="628565" cy="2381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6993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OHDSI OMOP CDM: Deep </a:t>
            </a:r>
            <a:r>
              <a:rPr lang="en-US" dirty="0"/>
              <a:t>information model </a:t>
            </a:r>
            <a:r>
              <a:rPr lang="en-US" dirty="0" smtClean="0"/>
              <a:t>with e</a:t>
            </a:r>
            <a:r>
              <a:rPr lang="de-DE" dirty="0" smtClean="0"/>
              <a:t>xtensive vocabularies (80)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005" y="1702598"/>
            <a:ext cx="4597659" cy="2278049"/>
          </a:xfrm>
          <a:prstGeom prst="rect">
            <a:avLst/>
          </a:prstGeom>
        </p:spPr>
      </p:pic>
      <p:pic>
        <p:nvPicPr>
          <p:cNvPr id="27" name="Picture 26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7687" y="2458642"/>
            <a:ext cx="3750469" cy="247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1121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Limitations of Existing Cancer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377163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Current </a:t>
            </a:r>
            <a:r>
              <a:rPr lang="en-US" dirty="0"/>
              <a:t>SEER </a:t>
            </a:r>
            <a:r>
              <a:rPr lang="en-US" dirty="0" smtClean="0"/>
              <a:t>registry, trials, and </a:t>
            </a:r>
            <a:r>
              <a:rPr lang="en-US" dirty="0"/>
              <a:t>cohort studies inadequate for measuring widespread </a:t>
            </a:r>
            <a:r>
              <a:rPr lang="en-US" dirty="0" smtClean="0"/>
              <a:t>practice</a:t>
            </a:r>
          </a:p>
          <a:p>
            <a:endParaRPr lang="en-US" dirty="0" smtClean="0"/>
          </a:p>
          <a:p>
            <a:r>
              <a:rPr lang="en-US" dirty="0" smtClean="0"/>
              <a:t>Many small</a:t>
            </a:r>
            <a:r>
              <a:rPr lang="en-US" dirty="0"/>
              <a:t>, limited </a:t>
            </a:r>
            <a:r>
              <a:rPr lang="en-US" dirty="0" smtClean="0"/>
              <a:t>studies but lacking </a:t>
            </a:r>
            <a:r>
              <a:rPr lang="en-US" dirty="0"/>
              <a:t>wide coverage, large </a:t>
            </a:r>
            <a:r>
              <a:rPr lang="en-US" dirty="0" smtClean="0"/>
              <a:t>scale</a:t>
            </a:r>
            <a:endParaRPr lang="en-US" dirty="0"/>
          </a:p>
          <a:p>
            <a:pPr lvl="1"/>
            <a:r>
              <a:rPr lang="en-US" dirty="0" smtClean="0"/>
              <a:t>SEER: in-depth view of certain patients’ initial cancer care </a:t>
            </a:r>
            <a:r>
              <a:rPr lang="en-US" dirty="0"/>
              <a:t>b</a:t>
            </a:r>
            <a:r>
              <a:rPr lang="en-US" dirty="0" smtClean="0"/>
              <a:t>ut may lack </a:t>
            </a:r>
            <a:r>
              <a:rPr lang="en-US" dirty="0"/>
              <a:t>longitudinal </a:t>
            </a:r>
            <a:r>
              <a:rPr lang="en-US" dirty="0" smtClean="0"/>
              <a:t>coverage and comorbidities</a:t>
            </a:r>
          </a:p>
          <a:p>
            <a:pPr lvl="1"/>
            <a:endParaRPr lang="en-US" dirty="0"/>
          </a:p>
          <a:p>
            <a:r>
              <a:rPr lang="en-US" dirty="0" smtClean="0"/>
              <a:t>Therefore</a:t>
            </a:r>
            <a:r>
              <a:rPr lang="en-US" dirty="0"/>
              <a:t>, </a:t>
            </a:r>
            <a:r>
              <a:rPr lang="en-US" dirty="0" smtClean="0"/>
              <a:t>NCI funded OHDSI to investigate feasibility of cancer research in current CDM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5820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493776" y="698948"/>
          <a:ext cx="7934606" cy="5031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6773" y="580435"/>
            <a:ext cx="2845906" cy="79052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53035" y="3515713"/>
            <a:ext cx="2776818" cy="902898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64CA9270-DAA3-4F40-AB49-3EA9F2077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283" y="237351"/>
            <a:ext cx="8165593" cy="352661"/>
          </a:xfrm>
        </p:spPr>
        <p:txBody>
          <a:bodyPr/>
          <a:lstStyle/>
          <a:p>
            <a:r>
              <a:rPr lang="en-US" sz="2800" b="1" dirty="0">
                <a:solidFill>
                  <a:schemeClr val="accent4"/>
                </a:solidFill>
              </a:rPr>
              <a:t>Extramural Divisions at NCI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2D62F8CD-FA9D-4F3B-9666-FAB349C8095C}"/>
              </a:ext>
            </a:extLst>
          </p:cNvPr>
          <p:cNvCxnSpPr/>
          <p:nvPr/>
        </p:nvCxnSpPr>
        <p:spPr>
          <a:xfrm flipV="1">
            <a:off x="1162034" y="698948"/>
            <a:ext cx="7677166" cy="1138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6962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733" y="482842"/>
            <a:ext cx="6783947" cy="320088"/>
          </a:xfrm>
        </p:spPr>
        <p:txBody>
          <a:bodyPr/>
          <a:lstStyle/>
          <a:p>
            <a:r>
              <a:rPr lang="en-US" dirty="0"/>
              <a:t>Disclosure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 smtClean="0"/>
              <a:t>Neither panelists nor their spouses/partners have any </a:t>
            </a:r>
            <a:r>
              <a:rPr lang="en-US" dirty="0"/>
              <a:t>relevant relationships with commercial interests to disclose.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C32FFB-F9AE-46F0-A233-A2E62825899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AMIA 2018   |   amia.org</a:t>
            </a:r>
          </a:p>
        </p:txBody>
      </p:sp>
    </p:spTree>
    <p:extLst>
      <p:ext uri="{BB962C8B-B14F-4D97-AF65-F5344CB8AC3E}">
        <p14:creationId xmlns="" xmlns:p14="http://schemas.microsoft.com/office/powerpoint/2010/main" val="135981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5459" r="32730" b="61263"/>
          <a:stretch/>
        </p:blipFill>
        <p:spPr>
          <a:xfrm>
            <a:off x="55767" y="18783"/>
            <a:ext cx="9088235" cy="46762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62741" y="70175"/>
            <a:ext cx="48126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prstClr val="white"/>
                </a:solidFill>
                <a:latin typeface="Calibri"/>
                <a:ea typeface="+mn-ea"/>
              </a:rPr>
              <a:t>F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prstClr val="white"/>
                </a:solidFill>
                <a:latin typeface="Calibri"/>
                <a:ea typeface="+mn-ea"/>
              </a:rPr>
              <a:t>f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5721" y="5140839"/>
            <a:ext cx="87419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  <a:latin typeface="Calibri"/>
                <a:ea typeface="+mn-ea"/>
              </a:rPr>
              <a:t>https://healthcaredelivery.cancer.gov   @</a:t>
            </a:r>
            <a:r>
              <a:rPr lang="en-US" sz="1800" dirty="0" err="1">
                <a:solidFill>
                  <a:srgbClr val="000000"/>
                </a:solidFill>
                <a:latin typeface="Calibri"/>
                <a:ea typeface="+mn-ea"/>
              </a:rPr>
              <a:t>NCICareDelivRes</a:t>
            </a:r>
            <a:endParaRPr lang="en-US" sz="1800" dirty="0">
              <a:solidFill>
                <a:srgbClr val="000000"/>
              </a:solidFill>
              <a:latin typeface="Calibri"/>
              <a:ea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0432" y="2202060"/>
            <a:ext cx="3813572" cy="24314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Calibri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Calibri"/>
                <a:ea typeface="+mn-ea"/>
              </a:rPr>
              <a:t>Our mission is to advance innovative research to         improve the delivery of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Calibri"/>
                <a:ea typeface="+mn-ea"/>
              </a:rPr>
              <a:t>cancer-related care.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Calibri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Calibri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515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4E774D-D9AE-479F-9BFF-A92E3B855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507"/>
            <a:ext cx="8165593" cy="352661"/>
          </a:xfrm>
        </p:spPr>
        <p:txBody>
          <a:bodyPr/>
          <a:lstStyle/>
          <a:p>
            <a:r>
              <a:rPr lang="en-US" sz="3600" dirty="0" smtClean="0"/>
              <a:t>NCI-Rationale </a:t>
            </a:r>
            <a:r>
              <a:rPr lang="en-US" sz="3600" dirty="0"/>
              <a:t>for the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OHDSI </a:t>
            </a:r>
            <a:r>
              <a:rPr lang="en-US" sz="3600" dirty="0"/>
              <a:t>Feasibility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06BDBC-300B-492D-8429-255B43CC60F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Variation in cancer treatments: </a:t>
            </a:r>
          </a:p>
          <a:p>
            <a:pPr lvl="1"/>
            <a:r>
              <a:rPr lang="en-US" dirty="0"/>
              <a:t>Cancer treatment pathways are known to vary across the U.S. </a:t>
            </a:r>
          </a:p>
          <a:p>
            <a:pPr lvl="1"/>
            <a:r>
              <a:rPr lang="en-US" dirty="0"/>
              <a:t>The extent of this variation is not known</a:t>
            </a:r>
          </a:p>
          <a:p>
            <a:pPr lvl="1"/>
            <a:r>
              <a:rPr lang="en-US" dirty="0"/>
              <a:t>The impact of this variation on patient outcomes is not known</a:t>
            </a:r>
          </a:p>
          <a:p>
            <a:endParaRPr lang="en-US" dirty="0"/>
          </a:p>
          <a:p>
            <a:r>
              <a:rPr lang="en-US" dirty="0"/>
              <a:t>OHDSI has studied the large-scale variation of treatment pathways in diabetes, depression and hypertension but not in cancer</a:t>
            </a:r>
          </a:p>
        </p:txBody>
      </p:sp>
    </p:spTree>
    <p:extLst>
      <p:ext uri="{BB962C8B-B14F-4D97-AF65-F5344CB8AC3E}">
        <p14:creationId xmlns:p14="http://schemas.microsoft.com/office/powerpoint/2010/main" xmlns="" val="311533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NCI/OHDSI Project  Aims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6501"/>
            <a:ext cx="8229600" cy="4089136"/>
          </a:xfrm>
        </p:spPr>
        <p:txBody>
          <a:bodyPr/>
          <a:lstStyle/>
          <a:p>
            <a:r>
              <a:rPr lang="en-US" dirty="0"/>
              <a:t>Aim 1. Understand the sequence of treatments in cancer patients with diabetes, depression or high blood </a:t>
            </a:r>
            <a:r>
              <a:rPr lang="en-US" dirty="0" smtClean="0"/>
              <a:t>pressure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Aim 2. Understand the feasibility of using existing </a:t>
            </a:r>
            <a:r>
              <a:rPr lang="en-US" dirty="0" smtClean="0"/>
              <a:t>CDM data </a:t>
            </a:r>
            <a:r>
              <a:rPr lang="en-US" dirty="0"/>
              <a:t>infrastructure to conduct cancer treatment and outcomes </a:t>
            </a:r>
            <a:r>
              <a:rPr lang="en-US" dirty="0" smtClean="0"/>
              <a:t>research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4833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Aim 1 example: Depression treatment pathways in cancer care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79" t="15856" r="33468" b="3423"/>
          <a:stretch/>
        </p:blipFill>
        <p:spPr>
          <a:xfrm>
            <a:off x="1295564" y="1633398"/>
            <a:ext cx="1466217" cy="1264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8766" y="2897824"/>
            <a:ext cx="1169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err="1">
                <a:solidFill>
                  <a:prstClr val="black"/>
                </a:solidFill>
                <a:latin typeface="Calibri"/>
                <a:ea typeface="+mn-ea"/>
              </a:rPr>
              <a:t>Truven</a:t>
            </a: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</a:rPr>
              <a:t> CCAE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0" t="9729" r="32647" b="3784"/>
          <a:stretch/>
        </p:blipFill>
        <p:spPr>
          <a:xfrm>
            <a:off x="2983099" y="1631252"/>
            <a:ext cx="1431257" cy="12665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90147" y="2897824"/>
            <a:ext cx="906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</a:rPr>
              <a:t>Columbia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9" t="10811" r="33301" b="3423"/>
          <a:stretch/>
        </p:blipFill>
        <p:spPr>
          <a:xfrm>
            <a:off x="4707588" y="1631255"/>
            <a:ext cx="1431419" cy="12665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77148" y="2897824"/>
            <a:ext cx="1038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</a:rPr>
              <a:t>IMS France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75" t="16937" r="33175" b="2703"/>
          <a:stretch/>
        </p:blipFill>
        <p:spPr>
          <a:xfrm>
            <a:off x="6387914" y="1631252"/>
            <a:ext cx="1479749" cy="12665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20100" y="2897824"/>
            <a:ext cx="1233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</a:rPr>
              <a:t>IMS Germany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4" t="15135" r="30903" b="2702"/>
          <a:stretch/>
        </p:blipFill>
        <p:spPr>
          <a:xfrm>
            <a:off x="1295564" y="3299190"/>
            <a:ext cx="1466217" cy="12410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52400" y="4513284"/>
            <a:ext cx="14874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err="1">
                <a:solidFill>
                  <a:prstClr val="black"/>
                </a:solidFill>
                <a:latin typeface="Calibri"/>
                <a:ea typeface="+mn-ea"/>
              </a:rPr>
              <a:t>Truven</a:t>
            </a: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</a:rPr>
              <a:t> Medicaid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8" t="15856" r="32970" b="2703"/>
          <a:stretch/>
        </p:blipFill>
        <p:spPr>
          <a:xfrm>
            <a:off x="2983058" y="3299190"/>
            <a:ext cx="1430162" cy="12410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21378" y="4513284"/>
            <a:ext cx="15053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err="1">
                <a:solidFill>
                  <a:prstClr val="black"/>
                </a:solidFill>
                <a:latin typeface="Calibri"/>
                <a:ea typeface="+mn-ea"/>
              </a:rPr>
              <a:t>Truven</a:t>
            </a: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</a:rPr>
              <a:t> Medicare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4" t="15495" r="31174" b="2703"/>
          <a:stretch/>
        </p:blipFill>
        <p:spPr>
          <a:xfrm>
            <a:off x="4707903" y="3299190"/>
            <a:ext cx="1466793" cy="124106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40291" y="4513284"/>
            <a:ext cx="18205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err="1">
                <a:solidFill>
                  <a:prstClr val="black"/>
                </a:solidFill>
                <a:latin typeface="Calibri"/>
                <a:ea typeface="+mn-ea"/>
              </a:rPr>
              <a:t>Optum</a:t>
            </a: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</a:rPr>
              <a:t> Extended SES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2" t="9370" r="30644" b="2703"/>
          <a:stretch/>
        </p:blipFill>
        <p:spPr>
          <a:xfrm>
            <a:off x="6384834" y="3190277"/>
            <a:ext cx="1483353" cy="134367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731392" y="4513284"/>
            <a:ext cx="8397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prstClr val="black"/>
                </a:solidFill>
                <a:latin typeface="Calibri"/>
                <a:ea typeface="+mn-ea"/>
              </a:rPr>
              <a:t>Stanford</a:t>
            </a:r>
            <a:endParaRPr lang="en-US" sz="12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093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57271" y="2897819"/>
            <a:ext cx="12385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 err="1">
                <a:solidFill>
                  <a:prstClr val="black"/>
                </a:solidFill>
                <a:latin typeface="Calibri"/>
                <a:ea typeface="+mn-ea"/>
              </a:rPr>
              <a:t>Truven</a:t>
            </a: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</a:rPr>
              <a:t> CCAE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25247" y="2897819"/>
            <a:ext cx="96025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</a:rPr>
              <a:t>Columbia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41897" y="2897819"/>
            <a:ext cx="11001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>
                <a:solidFill>
                  <a:prstClr val="black"/>
                </a:solidFill>
                <a:latin typeface="Calibri"/>
                <a:ea typeface="+mn-ea"/>
              </a:rPr>
              <a:t>IMS France</a:t>
            </a:r>
            <a:endParaRPr lang="en-US" sz="135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6145" y="2897819"/>
            <a:ext cx="130675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>
                <a:solidFill>
                  <a:prstClr val="black"/>
                </a:solidFill>
                <a:latin typeface="Calibri"/>
                <a:ea typeface="+mn-ea"/>
              </a:rPr>
              <a:t>IMS Germany</a:t>
            </a:r>
            <a:endParaRPr lang="en-US" sz="135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4662" y="4513279"/>
            <a:ext cx="15754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 err="1">
                <a:solidFill>
                  <a:prstClr val="black"/>
                </a:solidFill>
                <a:latin typeface="Calibri"/>
                <a:ea typeface="+mn-ea"/>
              </a:rPr>
              <a:t>Truven</a:t>
            </a: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</a:rPr>
              <a:t> Medicaid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46110" y="4513279"/>
            <a:ext cx="159434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 err="1">
                <a:solidFill>
                  <a:prstClr val="black"/>
                </a:solidFill>
                <a:latin typeface="Calibri"/>
                <a:ea typeface="+mn-ea"/>
              </a:rPr>
              <a:t>Truven</a:t>
            </a: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</a:rPr>
              <a:t> Medicare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42260" y="4513279"/>
            <a:ext cx="19282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 err="1">
                <a:solidFill>
                  <a:prstClr val="black"/>
                </a:solidFill>
                <a:latin typeface="Calibri"/>
                <a:ea typeface="+mn-ea"/>
              </a:rPr>
              <a:t>Optum</a:t>
            </a: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</a:rPr>
              <a:t> Extended SES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99453" y="4513279"/>
            <a:ext cx="88944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>
                <a:solidFill>
                  <a:prstClr val="black"/>
                </a:solidFill>
                <a:latin typeface="Calibri"/>
                <a:ea typeface="+mn-ea"/>
              </a:rPr>
              <a:t>Stanford</a:t>
            </a:r>
            <a:endParaRPr lang="en-US" sz="135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12253" r="33626"/>
          <a:stretch/>
        </p:blipFill>
        <p:spPr>
          <a:xfrm>
            <a:off x="1352562" y="1505331"/>
            <a:ext cx="1551079" cy="139249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09" r="33632"/>
          <a:stretch/>
        </p:blipFill>
        <p:spPr>
          <a:xfrm>
            <a:off x="3009276" y="1505330"/>
            <a:ext cx="1514052" cy="14058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1" t="10450" r="37992" b="2702"/>
          <a:stretch/>
        </p:blipFill>
        <p:spPr>
          <a:xfrm>
            <a:off x="4816653" y="1518686"/>
            <a:ext cx="1469013" cy="13924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171" r="33647"/>
          <a:stretch/>
        </p:blipFill>
        <p:spPr>
          <a:xfrm>
            <a:off x="6424611" y="1487185"/>
            <a:ext cx="1536009" cy="13895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1" t="12612" r="33552" b="3423"/>
          <a:stretch/>
        </p:blipFill>
        <p:spPr>
          <a:xfrm>
            <a:off x="1352590" y="3195999"/>
            <a:ext cx="1550852" cy="13367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693" r="34100"/>
          <a:stretch/>
        </p:blipFill>
        <p:spPr>
          <a:xfrm>
            <a:off x="3007178" y="3176050"/>
            <a:ext cx="1516148" cy="13372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612" r="33806"/>
          <a:stretch/>
        </p:blipFill>
        <p:spPr>
          <a:xfrm>
            <a:off x="4747025" y="3106741"/>
            <a:ext cx="1558988" cy="138462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729" r="33660"/>
          <a:stretch/>
        </p:blipFill>
        <p:spPr>
          <a:xfrm>
            <a:off x="6446541" y="3149766"/>
            <a:ext cx="1477179" cy="1363517"/>
          </a:xfrm>
          <a:prstGeom prst="rect">
            <a:avLst/>
          </a:prstGeom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2070531" y="773451"/>
            <a:ext cx="5635525" cy="839487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endParaRPr lang="en-US" sz="27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393" y="168410"/>
            <a:ext cx="7543801" cy="698500"/>
          </a:xfrm>
        </p:spPr>
        <p:txBody>
          <a:bodyPr>
            <a:normAutofit fontScale="90000"/>
          </a:bodyPr>
          <a:lstStyle/>
          <a:p>
            <a:r>
              <a:rPr lang="en-US" dirty="0"/>
              <a:t>Aim 1 example: Type II DM treatment pathways in cancer </a:t>
            </a:r>
            <a:r>
              <a:rPr lang="en-US" dirty="0" smtClean="0"/>
              <a:t>care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3584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25975" y="2897819"/>
            <a:ext cx="12365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 err="1">
                <a:solidFill>
                  <a:prstClr val="black"/>
                </a:solidFill>
                <a:latin typeface="Calibri"/>
                <a:ea typeface="+mn-ea"/>
              </a:rPr>
              <a:t>Truven</a:t>
            </a: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</a:rPr>
              <a:t> CCAE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9227" y="2897819"/>
            <a:ext cx="95867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</a:rPr>
              <a:t>Columbia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81805" y="2897819"/>
            <a:ext cx="10983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>
                <a:solidFill>
                  <a:prstClr val="black"/>
                </a:solidFill>
                <a:latin typeface="Calibri"/>
                <a:ea typeface="+mn-ea"/>
              </a:rPr>
              <a:t>IMS France</a:t>
            </a:r>
            <a:endParaRPr lang="en-US" sz="135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8288" y="2897819"/>
            <a:ext cx="13046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>
                <a:solidFill>
                  <a:prstClr val="black"/>
                </a:solidFill>
                <a:latin typeface="Calibri"/>
                <a:ea typeface="+mn-ea"/>
              </a:rPr>
              <a:t>IMS Germany</a:t>
            </a:r>
            <a:endParaRPr lang="en-US" sz="135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73930" y="4513279"/>
            <a:ext cx="15728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 err="1">
                <a:solidFill>
                  <a:prstClr val="black"/>
                </a:solidFill>
                <a:latin typeface="Calibri"/>
                <a:ea typeface="+mn-ea"/>
              </a:rPr>
              <a:t>Truven</a:t>
            </a: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</a:rPr>
              <a:t> Medicaid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86860" y="4513279"/>
            <a:ext cx="15917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 err="1">
                <a:solidFill>
                  <a:prstClr val="black"/>
                </a:solidFill>
                <a:latin typeface="Calibri"/>
                <a:ea typeface="+mn-ea"/>
              </a:rPr>
              <a:t>Truven</a:t>
            </a: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</a:rPr>
              <a:t> Medicare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83544" y="4513279"/>
            <a:ext cx="19250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 err="1">
                <a:solidFill>
                  <a:prstClr val="black"/>
                </a:solidFill>
                <a:latin typeface="Calibri"/>
                <a:ea typeface="+mn-ea"/>
              </a:rPr>
              <a:t>Optum</a:t>
            </a: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</a:rPr>
              <a:t> Extended SES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00917" y="4513279"/>
            <a:ext cx="8879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>
                <a:solidFill>
                  <a:prstClr val="black"/>
                </a:solidFill>
                <a:latin typeface="Calibri"/>
                <a:ea typeface="+mn-ea"/>
              </a:rPr>
              <a:t>Stanford</a:t>
            </a:r>
            <a:endParaRPr lang="en-US" sz="135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2" t="18030" r="33386" b="2702"/>
          <a:stretch/>
        </p:blipFill>
        <p:spPr>
          <a:xfrm>
            <a:off x="1352561" y="1536524"/>
            <a:ext cx="1617563" cy="13401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09" r="33393"/>
          <a:stretch/>
        </p:blipFill>
        <p:spPr>
          <a:xfrm>
            <a:off x="3163835" y="1505327"/>
            <a:ext cx="1502684" cy="1385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450" r="33440"/>
          <a:stretch/>
        </p:blipFill>
        <p:spPr>
          <a:xfrm>
            <a:off x="4787971" y="1505567"/>
            <a:ext cx="1554690" cy="1410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4" t="12612" r="33425"/>
          <a:stretch/>
        </p:blipFill>
        <p:spPr>
          <a:xfrm>
            <a:off x="6440397" y="1504666"/>
            <a:ext cx="1528094" cy="13720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2" t="14054" r="33509"/>
          <a:stretch/>
        </p:blipFill>
        <p:spPr>
          <a:xfrm>
            <a:off x="1421824" y="3164392"/>
            <a:ext cx="1548299" cy="13591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612" r="33392"/>
          <a:stretch/>
        </p:blipFill>
        <p:spPr>
          <a:xfrm>
            <a:off x="3157939" y="3175235"/>
            <a:ext cx="1538043" cy="13482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6" t="10811" r="33273"/>
          <a:stretch/>
        </p:blipFill>
        <p:spPr>
          <a:xfrm>
            <a:off x="4834034" y="3135585"/>
            <a:ext cx="1524053" cy="14123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450" r="33552"/>
          <a:stretch/>
        </p:blipFill>
        <p:spPr>
          <a:xfrm>
            <a:off x="6438485" y="3165490"/>
            <a:ext cx="1540043" cy="1378686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2070531" y="773451"/>
            <a:ext cx="5635525" cy="839487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endParaRPr lang="en-US" sz="27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Aim 1 example: Hypertension treatment pathways in cancer </a:t>
            </a:r>
            <a:r>
              <a:rPr lang="en-US" dirty="0" smtClean="0"/>
              <a:t>care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334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2" y="1381543"/>
            <a:ext cx="6686549" cy="1224000"/>
          </a:xfrm>
        </p:spPr>
        <p:txBody>
          <a:bodyPr/>
          <a:lstStyle/>
          <a:p>
            <a:r>
              <a:rPr lang="en-US" sz="3600" dirty="0" smtClean="0"/>
              <a:t>Aim 2: Phenotyping </a:t>
            </a:r>
            <a:r>
              <a:rPr lang="en-US" sz="3600" dirty="0"/>
              <a:t>and Validation </a:t>
            </a:r>
            <a:br>
              <a:rPr lang="en-US" sz="3600" dirty="0"/>
            </a:br>
            <a:r>
              <a:rPr lang="en-US" sz="3600" dirty="0"/>
              <a:t>of Cancer Diagnoses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2" y="2617374"/>
            <a:ext cx="6686549" cy="7170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Any cancer, AML, CLL, pancreatic, and prostate cancer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1941914" y="3492507"/>
            <a:ext cx="1262889" cy="30777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Diagnoses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73978" y="3492507"/>
            <a:ext cx="1262889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Treatments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06029" y="3492507"/>
            <a:ext cx="1548638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Characterization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3846" y="3492507"/>
            <a:ext cx="1262889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The Future</a:t>
            </a:r>
          </a:p>
        </p:txBody>
      </p:sp>
      <p:cxnSp>
        <p:nvCxnSpPr>
          <p:cNvPr id="13" name="Straight Arrow Connector 12"/>
          <p:cNvCxnSpPr>
            <a:stCxn id="8" idx="3"/>
            <a:endCxn id="9" idx="1"/>
          </p:cNvCxnSpPr>
          <p:nvPr/>
        </p:nvCxnSpPr>
        <p:spPr>
          <a:xfrm>
            <a:off x="3204803" y="3646396"/>
            <a:ext cx="2691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3"/>
            <a:endCxn id="10" idx="1"/>
          </p:cNvCxnSpPr>
          <p:nvPr/>
        </p:nvCxnSpPr>
        <p:spPr>
          <a:xfrm>
            <a:off x="4736867" y="3646396"/>
            <a:ext cx="2691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0" idx="3"/>
            <a:endCxn id="11" idx="1"/>
          </p:cNvCxnSpPr>
          <p:nvPr/>
        </p:nvCxnSpPr>
        <p:spPr>
          <a:xfrm>
            <a:off x="6554667" y="3646396"/>
            <a:ext cx="2691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Left Brace 17"/>
          <p:cNvSpPr/>
          <p:nvPr/>
        </p:nvSpPr>
        <p:spPr>
          <a:xfrm rot="16200000">
            <a:off x="3258339" y="2483810"/>
            <a:ext cx="162109" cy="279494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11188" y="4039243"/>
            <a:ext cx="1812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How good is the data?</a:t>
            </a:r>
          </a:p>
        </p:txBody>
      </p:sp>
    </p:spTree>
    <p:extLst>
      <p:ext uri="{BB962C8B-B14F-4D97-AF65-F5344CB8AC3E}">
        <p14:creationId xmlns:p14="http://schemas.microsoft.com/office/powerpoint/2010/main" xmlns="" val="38106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Phenotyping and Validation </a:t>
            </a:r>
            <a:br>
              <a:rPr lang="en-US" dirty="0" smtClean="0"/>
            </a:br>
            <a:r>
              <a:rPr lang="en-US" dirty="0" smtClean="0"/>
              <a:t>of Cancer Diagnoses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7000"/>
            <a:ext cx="8229600" cy="3937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Chose 4 specific cancers for in-depth review</a:t>
            </a:r>
          </a:p>
          <a:p>
            <a:r>
              <a:rPr lang="en-US" dirty="0" smtClean="0"/>
              <a:t>Represent a variety of malignancies</a:t>
            </a:r>
          </a:p>
          <a:p>
            <a:pPr lvl="1"/>
            <a:r>
              <a:rPr lang="en-US" dirty="0" smtClean="0"/>
              <a:t>Solid tumor vs hematologic</a:t>
            </a:r>
          </a:p>
          <a:p>
            <a:pPr lvl="1"/>
            <a:r>
              <a:rPr lang="en-US" dirty="0" smtClean="0"/>
              <a:t>Aggressive vs indolent</a:t>
            </a:r>
          </a:p>
          <a:p>
            <a:pPr lvl="1"/>
            <a:r>
              <a:rPr lang="en-US" dirty="0" smtClean="0"/>
              <a:t>Adult vs Pediatric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AML</a:t>
            </a:r>
          </a:p>
          <a:p>
            <a:r>
              <a:rPr lang="en-US" dirty="0" smtClean="0"/>
              <a:t>CLL</a:t>
            </a:r>
          </a:p>
          <a:p>
            <a:r>
              <a:rPr lang="en-US" dirty="0" smtClean="0"/>
              <a:t>Pancreatic Cancer</a:t>
            </a:r>
          </a:p>
          <a:p>
            <a:r>
              <a:rPr lang="en-US" dirty="0" smtClean="0"/>
              <a:t>Prostate cancer</a:t>
            </a:r>
          </a:p>
          <a:p>
            <a:r>
              <a:rPr lang="en-US" dirty="0" smtClean="0"/>
              <a:t>Any cancer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9642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Phenotyping and Validation </a:t>
            </a:r>
            <a:br>
              <a:rPr lang="en-US" dirty="0" smtClean="0"/>
            </a:br>
            <a:r>
              <a:rPr lang="en-US" dirty="0" smtClean="0"/>
              <a:t>of Cancer Diagnoses: Pancreatic Cancer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8365"/>
            <a:ext cx="8229600" cy="4089136"/>
          </a:xfrm>
        </p:spPr>
        <p:txBody>
          <a:bodyPr>
            <a:noAutofit/>
          </a:bodyPr>
          <a:lstStyle/>
          <a:p>
            <a:r>
              <a:rPr lang="en-US" sz="2400" dirty="0" smtClean="0"/>
              <a:t>SNOMED codes =&gt; OMOP condition </a:t>
            </a:r>
            <a:r>
              <a:rPr lang="en-US" sz="2400" dirty="0" err="1" smtClean="0"/>
              <a:t>concept_id’s</a:t>
            </a:r>
            <a:endParaRPr lang="en-US" sz="2400" dirty="0" smtClean="0"/>
          </a:p>
          <a:p>
            <a:pPr lvl="1"/>
            <a:r>
              <a:rPr lang="en-US" sz="2000" dirty="0"/>
              <a:t>SNOMED: 126859007; Neoplasm of pancreas</a:t>
            </a:r>
          </a:p>
          <a:p>
            <a:pPr lvl="1"/>
            <a:r>
              <a:rPr lang="en-US" sz="2000" dirty="0" smtClean="0"/>
              <a:t>Condition </a:t>
            </a:r>
            <a:r>
              <a:rPr lang="en-US" sz="2000" dirty="0" err="1" smtClean="0"/>
              <a:t>concept_id</a:t>
            </a:r>
            <a:r>
              <a:rPr lang="en-US" sz="2000" dirty="0"/>
              <a:t>: </a:t>
            </a:r>
            <a:r>
              <a:rPr lang="en-US" sz="2000" dirty="0" smtClean="0"/>
              <a:t>4129886</a:t>
            </a:r>
          </a:p>
          <a:p>
            <a:r>
              <a:rPr lang="en-US" sz="2400" dirty="0" smtClean="0"/>
              <a:t>Exclude:</a:t>
            </a:r>
          </a:p>
          <a:p>
            <a:pPr lvl="1"/>
            <a:r>
              <a:rPr lang="en-US" sz="2000" dirty="0" smtClean="0"/>
              <a:t>Benign </a:t>
            </a:r>
            <a:r>
              <a:rPr lang="en-US" sz="2000" dirty="0"/>
              <a:t>neoplasm of pancreas SNOMED 92264007 (</a:t>
            </a:r>
            <a:r>
              <a:rPr lang="en-US" sz="2000" dirty="0" err="1"/>
              <a:t>concept_id</a:t>
            </a:r>
            <a:r>
              <a:rPr lang="en-US" sz="2000" dirty="0"/>
              <a:t>: 4243445)</a:t>
            </a:r>
          </a:p>
          <a:p>
            <a:pPr lvl="1"/>
            <a:r>
              <a:rPr lang="en-US" sz="2000" dirty="0" smtClean="0"/>
              <a:t>Benign </a:t>
            </a:r>
            <a:r>
              <a:rPr lang="en-US" sz="2000" dirty="0"/>
              <a:t>tumor of exocrine pancreas SNOMED 271956003 (</a:t>
            </a:r>
            <a:r>
              <a:rPr lang="en-US" sz="2000" dirty="0" err="1"/>
              <a:t>concept_id</a:t>
            </a:r>
            <a:r>
              <a:rPr lang="en-US" sz="2000" dirty="0"/>
              <a:t>: 4156048</a:t>
            </a:r>
            <a:r>
              <a:rPr lang="en-US" sz="2000" dirty="0" smtClean="0"/>
              <a:t>)</a:t>
            </a:r>
          </a:p>
          <a:p>
            <a:r>
              <a:rPr lang="en-US" sz="2400" dirty="0" smtClean="0"/>
              <a:t>CUMC stats:</a:t>
            </a:r>
          </a:p>
          <a:p>
            <a:pPr lvl="1"/>
            <a:r>
              <a:rPr lang="en-US" sz="2000" dirty="0" smtClean="0"/>
              <a:t>10,241 unique patients with pancreatic cancer</a:t>
            </a:r>
          </a:p>
          <a:p>
            <a:pPr lvl="1"/>
            <a:r>
              <a:rPr lang="en-US" sz="2000" dirty="0" smtClean="0"/>
              <a:t>199,988 condition occurrences of pancreatic cancer</a:t>
            </a:r>
          </a:p>
          <a:p>
            <a:endParaRPr lang="en-US" sz="2400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67805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Phenotyping and Validation </a:t>
            </a:r>
            <a:br>
              <a:rPr lang="en-US" dirty="0" smtClean="0"/>
            </a:br>
            <a:r>
              <a:rPr lang="en-US" dirty="0" smtClean="0"/>
              <a:t>of Cancer Diagnoses: Pancreatic Cancer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8365"/>
            <a:ext cx="8229600" cy="408913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Validation: random selection of 100 patients for chart review; manually reviewed first 50</a:t>
            </a:r>
          </a:p>
          <a:p>
            <a:r>
              <a:rPr lang="en-US" sz="2800" dirty="0" smtClean="0"/>
              <a:t>50/50 </a:t>
            </a:r>
            <a:r>
              <a:rPr lang="en-US" sz="2800" dirty="0"/>
              <a:t>had cancer</a:t>
            </a:r>
          </a:p>
          <a:p>
            <a:r>
              <a:rPr lang="en-US" sz="2800" dirty="0" smtClean="0"/>
              <a:t>44/50 </a:t>
            </a:r>
            <a:r>
              <a:rPr lang="en-US" sz="2800" dirty="0"/>
              <a:t>confirmed as </a:t>
            </a:r>
            <a:r>
              <a:rPr lang="en-US" sz="2800" dirty="0" smtClean="0"/>
              <a:t>pancreatic cancer </a:t>
            </a:r>
            <a:r>
              <a:rPr lang="en-US" sz="2800" dirty="0"/>
              <a:t>(5 incorrectly diagnosed; 1 unclear because dx was in 1993)</a:t>
            </a:r>
          </a:p>
          <a:p>
            <a:r>
              <a:rPr lang="en-US" sz="2800" b="1" dirty="0"/>
              <a:t>PPV: </a:t>
            </a:r>
            <a:r>
              <a:rPr lang="en-US" sz="2800" b="1" dirty="0" smtClean="0"/>
              <a:t>88%</a:t>
            </a:r>
            <a:endParaRPr lang="en-US" sz="2800" b="1" dirty="0"/>
          </a:p>
          <a:p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172678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C32FFB-F9AE-46F0-A233-A2E628258990}" type="slidenum">
              <a:rPr lang="en-US" smtClean="0"/>
              <a:pPr/>
              <a:t>5</a:t>
            </a:fld>
            <a:endParaRPr lang="en-US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AMIA 2017   |   amia.org</a:t>
            </a:r>
            <a:endParaRPr lang="en-US" dirty="0"/>
          </a:p>
        </p:txBody>
      </p:sp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8554" y="1060787"/>
            <a:ext cx="6261184" cy="409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733" y="434002"/>
            <a:ext cx="7984688" cy="320088"/>
          </a:xfrm>
        </p:spPr>
        <p:txBody>
          <a:bodyPr/>
          <a:lstStyle/>
          <a:p>
            <a:r>
              <a:rPr lang="en-US" dirty="0" smtClean="0"/>
              <a:t>Questions Asked Across the Patient Journey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Phenotyping and Validation </a:t>
            </a:r>
            <a:br>
              <a:rPr lang="en-US" dirty="0" smtClean="0"/>
            </a:br>
            <a:r>
              <a:rPr lang="en-US" dirty="0" smtClean="0"/>
              <a:t>of Cancer Diagnoses: Pancreatic Cancer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97000"/>
            <a:ext cx="8229600" cy="3835136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Using registry to find sensitivity (FN):</a:t>
            </a:r>
          </a:p>
          <a:p>
            <a:endParaRPr lang="en-US" sz="2400" dirty="0" smtClean="0"/>
          </a:p>
          <a:p>
            <a:r>
              <a:rPr lang="en-US" sz="2400" dirty="0" smtClean="0"/>
              <a:t>1206 </a:t>
            </a:r>
            <a:r>
              <a:rPr lang="en-US" sz="2400" dirty="0"/>
              <a:t>patients in registry with </a:t>
            </a:r>
            <a:r>
              <a:rPr lang="en-US" sz="2400" dirty="0" smtClean="0"/>
              <a:t>ICD-O </a:t>
            </a:r>
            <a:r>
              <a:rPr lang="en-US" sz="2400" dirty="0" err="1" smtClean="0"/>
              <a:t>morphotype</a:t>
            </a:r>
            <a:r>
              <a:rPr lang="en-US" sz="2400" dirty="0" smtClean="0"/>
              <a:t> </a:t>
            </a:r>
            <a:r>
              <a:rPr lang="en-US" sz="2400" dirty="0"/>
              <a:t>of 8140/3 (Adenocarcinoma) and primary site of C25.* (Pancreas</a:t>
            </a:r>
            <a:r>
              <a:rPr lang="en-US" sz="2400" dirty="0" smtClean="0"/>
              <a:t>)</a:t>
            </a:r>
            <a:endParaRPr lang="en-US" sz="2400" dirty="0"/>
          </a:p>
          <a:p>
            <a:r>
              <a:rPr lang="en-US" sz="2400" dirty="0"/>
              <a:t>1194 found in </a:t>
            </a:r>
            <a:r>
              <a:rPr lang="en-US" sz="2400" dirty="0" err="1"/>
              <a:t>CUMC_pending</a:t>
            </a:r>
            <a:r>
              <a:rPr lang="en-US" sz="2400" dirty="0"/>
              <a:t> using SNOMED code/phenotype above</a:t>
            </a:r>
          </a:p>
          <a:p>
            <a:r>
              <a:rPr lang="en-US" sz="2400" b="1" dirty="0"/>
              <a:t>Sensitivity: 99.0</a:t>
            </a:r>
            <a:r>
              <a:rPr lang="en-US" sz="2400" b="1" dirty="0" smtClean="0"/>
              <a:t>%</a:t>
            </a:r>
          </a:p>
          <a:p>
            <a:endParaRPr lang="en-US" sz="2400" b="1" dirty="0"/>
          </a:p>
          <a:p>
            <a:r>
              <a:rPr lang="en-US" sz="2400" dirty="0" smtClean="0"/>
              <a:t>Based on prevalence of .004,</a:t>
            </a:r>
            <a:endParaRPr lang="en-US" sz="2400" dirty="0"/>
          </a:p>
          <a:p>
            <a:r>
              <a:rPr lang="en-US" sz="2400" b="1" dirty="0" smtClean="0"/>
              <a:t>Specificity: 99.9%</a:t>
            </a:r>
            <a:endParaRPr lang="en-US" sz="2400" b="1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02421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Phenotyping and Validation </a:t>
            </a:r>
            <a:br>
              <a:rPr lang="en-US" dirty="0" smtClean="0"/>
            </a:br>
            <a:r>
              <a:rPr lang="en-US" dirty="0" smtClean="0"/>
              <a:t>of Cancer Diagnoses: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864"/>
            <a:ext cx="8229600" cy="4089136"/>
          </a:xfrm>
        </p:spPr>
        <p:txBody>
          <a:bodyPr>
            <a:normAutofit/>
          </a:bodyPr>
          <a:lstStyle/>
          <a:p>
            <a:pPr marL="342900" lvl="1" indent="0">
              <a:buNone/>
            </a:pPr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357090"/>
              </p:ext>
            </p:extLst>
          </p:nvPr>
        </p:nvGraphicFramePr>
        <p:xfrm>
          <a:off x="1321031" y="1201512"/>
          <a:ext cx="6627823" cy="398641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65047">
                  <a:extLst>
                    <a:ext uri="{9D8B030D-6E8A-4147-A177-3AD203B41FA5}">
                      <a16:colId xmlns:a16="http://schemas.microsoft.com/office/drawing/2014/main" xmlns="" val="177970587"/>
                    </a:ext>
                  </a:extLst>
                </a:gridCol>
                <a:gridCol w="1448864">
                  <a:extLst>
                    <a:ext uri="{9D8B030D-6E8A-4147-A177-3AD203B41FA5}">
                      <a16:colId xmlns:a16="http://schemas.microsoft.com/office/drawing/2014/main" xmlns="" val="3719723468"/>
                    </a:ext>
                  </a:extLst>
                </a:gridCol>
                <a:gridCol w="1656956">
                  <a:extLst>
                    <a:ext uri="{9D8B030D-6E8A-4147-A177-3AD203B41FA5}">
                      <a16:colId xmlns:a16="http://schemas.microsoft.com/office/drawing/2014/main" xmlns="" val="2537059570"/>
                    </a:ext>
                  </a:extLst>
                </a:gridCol>
                <a:gridCol w="1656956">
                  <a:extLst>
                    <a:ext uri="{9D8B030D-6E8A-4147-A177-3AD203B41FA5}">
                      <a16:colId xmlns:a16="http://schemas.microsoft.com/office/drawing/2014/main" xmlns="" val="1112854327"/>
                    </a:ext>
                  </a:extLst>
                </a:gridCol>
              </a:tblGrid>
              <a:tr h="616778">
                <a:tc>
                  <a:txBody>
                    <a:bodyPr/>
                    <a:lstStyle/>
                    <a:p>
                      <a:pPr algn="ctr"/>
                      <a:endParaRPr lang="en-US" sz="1900" dirty="0"/>
                    </a:p>
                  </a:txBody>
                  <a:tcPr marL="54334" marR="54334" marT="22639" marB="226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PPV</a:t>
                      </a:r>
                      <a:endParaRPr lang="en-US" sz="1900" dirty="0"/>
                    </a:p>
                  </a:txBody>
                  <a:tcPr marL="54334" marR="54334" marT="22639" marB="226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Sensitivity</a:t>
                      </a:r>
                      <a:endParaRPr lang="en-US" sz="1900" dirty="0"/>
                    </a:p>
                  </a:txBody>
                  <a:tcPr marL="54334" marR="54334" marT="22639" marB="226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Specificity</a:t>
                      </a:r>
                      <a:endParaRPr lang="en-US" sz="1900" dirty="0"/>
                    </a:p>
                  </a:txBody>
                  <a:tcPr marL="54334" marR="54334" marT="22639" marB="22639"/>
                </a:tc>
                <a:extLst>
                  <a:ext uri="{0D108BD9-81ED-4DB2-BD59-A6C34878D82A}">
                    <a16:rowId xmlns:a16="http://schemas.microsoft.com/office/drawing/2014/main" xmlns="" val="351290696"/>
                  </a:ext>
                </a:extLst>
              </a:tr>
              <a:tr h="902528">
                <a:tc>
                  <a:txBody>
                    <a:bodyPr/>
                    <a:lstStyle/>
                    <a:p>
                      <a:pPr algn="l"/>
                      <a:r>
                        <a:rPr lang="en-US" sz="1900" dirty="0" smtClean="0"/>
                        <a:t>Any cancer</a:t>
                      </a:r>
                      <a:endParaRPr lang="en-US" sz="1900" dirty="0"/>
                    </a:p>
                  </a:txBody>
                  <a:tcPr marL="54334" marR="54334" marT="22639" marB="226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95.9%</a:t>
                      </a:r>
                      <a:endParaRPr lang="en-US" sz="1900" dirty="0"/>
                    </a:p>
                  </a:txBody>
                  <a:tcPr marL="54334" marR="54334" marT="22639" marB="226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98.9%</a:t>
                      </a:r>
                      <a:endParaRPr lang="en-US" sz="1900" dirty="0"/>
                    </a:p>
                  </a:txBody>
                  <a:tcPr marL="54334" marR="54334" marT="22639" marB="226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99.87%</a:t>
                      </a:r>
                      <a:endParaRPr lang="en-US" sz="1900" dirty="0"/>
                    </a:p>
                  </a:txBody>
                  <a:tcPr marL="54334" marR="54334" marT="22639" marB="22639"/>
                </a:tc>
                <a:extLst>
                  <a:ext uri="{0D108BD9-81ED-4DB2-BD59-A6C34878D82A}">
                    <a16:rowId xmlns:a16="http://schemas.microsoft.com/office/drawing/2014/main" xmlns="" val="2836688968"/>
                  </a:ext>
                </a:extLst>
              </a:tr>
              <a:tr h="616778">
                <a:tc>
                  <a:txBody>
                    <a:bodyPr/>
                    <a:lstStyle/>
                    <a:p>
                      <a:pPr algn="l"/>
                      <a:r>
                        <a:rPr lang="en-US" sz="1900" dirty="0" smtClean="0"/>
                        <a:t>AML</a:t>
                      </a:r>
                      <a:endParaRPr lang="en-US" sz="1900" dirty="0"/>
                    </a:p>
                  </a:txBody>
                  <a:tcPr marL="54334" marR="54334" marT="22639" marB="226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70.6%</a:t>
                      </a:r>
                      <a:endParaRPr lang="en-US" sz="1900" dirty="0"/>
                    </a:p>
                  </a:txBody>
                  <a:tcPr marL="54334" marR="54334" marT="22639" marB="226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96.8%</a:t>
                      </a:r>
                      <a:endParaRPr lang="en-US" sz="1900" dirty="0"/>
                    </a:p>
                  </a:txBody>
                  <a:tcPr marL="54334" marR="54334" marT="22639" marB="226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99.9%</a:t>
                      </a:r>
                      <a:endParaRPr lang="en-US" sz="1900" dirty="0"/>
                    </a:p>
                  </a:txBody>
                  <a:tcPr marL="54334" marR="54334" marT="22639" marB="22639"/>
                </a:tc>
                <a:extLst>
                  <a:ext uri="{0D108BD9-81ED-4DB2-BD59-A6C34878D82A}">
                    <a16:rowId xmlns:a16="http://schemas.microsoft.com/office/drawing/2014/main" xmlns="" val="2657692646"/>
                  </a:ext>
                </a:extLst>
              </a:tr>
              <a:tr h="616778">
                <a:tc>
                  <a:txBody>
                    <a:bodyPr/>
                    <a:lstStyle/>
                    <a:p>
                      <a:pPr algn="l"/>
                      <a:r>
                        <a:rPr lang="en-US" sz="1900" dirty="0" smtClean="0"/>
                        <a:t>CLL</a:t>
                      </a:r>
                      <a:endParaRPr lang="en-US" sz="1900" dirty="0"/>
                    </a:p>
                  </a:txBody>
                  <a:tcPr marL="54334" marR="54334" marT="22639" marB="226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77.8%</a:t>
                      </a:r>
                      <a:endParaRPr lang="en-US" sz="1900" dirty="0"/>
                    </a:p>
                  </a:txBody>
                  <a:tcPr marL="54334" marR="54334" marT="22639" marB="226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95.7%</a:t>
                      </a:r>
                      <a:endParaRPr lang="en-US" sz="1900" dirty="0"/>
                    </a:p>
                  </a:txBody>
                  <a:tcPr marL="54334" marR="54334" marT="22639" marB="226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99.9%</a:t>
                      </a:r>
                      <a:endParaRPr lang="en-US" sz="1900" dirty="0"/>
                    </a:p>
                  </a:txBody>
                  <a:tcPr marL="54334" marR="54334" marT="22639" marB="22639"/>
                </a:tc>
                <a:extLst>
                  <a:ext uri="{0D108BD9-81ED-4DB2-BD59-A6C34878D82A}">
                    <a16:rowId xmlns:a16="http://schemas.microsoft.com/office/drawing/2014/main" xmlns="" val="3107233424"/>
                  </a:ext>
                </a:extLst>
              </a:tr>
              <a:tr h="616778">
                <a:tc>
                  <a:txBody>
                    <a:bodyPr/>
                    <a:lstStyle/>
                    <a:p>
                      <a:pPr algn="l"/>
                      <a:r>
                        <a:rPr lang="en-US" sz="1900" dirty="0" smtClean="0"/>
                        <a:t>Pancreatic</a:t>
                      </a:r>
                      <a:endParaRPr lang="en-US" sz="1900" dirty="0"/>
                    </a:p>
                  </a:txBody>
                  <a:tcPr marL="54334" marR="54334" marT="22639" marB="226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88.0%</a:t>
                      </a:r>
                      <a:endParaRPr lang="en-US" sz="1900" dirty="0"/>
                    </a:p>
                  </a:txBody>
                  <a:tcPr marL="54334" marR="54334" marT="22639" marB="226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99.0%</a:t>
                      </a:r>
                      <a:endParaRPr lang="en-US" sz="1900" dirty="0"/>
                    </a:p>
                  </a:txBody>
                  <a:tcPr marL="54334" marR="54334" marT="22639" marB="226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99.9%</a:t>
                      </a:r>
                      <a:endParaRPr lang="en-US" sz="1900" dirty="0"/>
                    </a:p>
                  </a:txBody>
                  <a:tcPr marL="54334" marR="54334" marT="22639" marB="22639"/>
                </a:tc>
                <a:extLst>
                  <a:ext uri="{0D108BD9-81ED-4DB2-BD59-A6C34878D82A}">
                    <a16:rowId xmlns:a16="http://schemas.microsoft.com/office/drawing/2014/main" xmlns="" val="2336391025"/>
                  </a:ext>
                </a:extLst>
              </a:tr>
              <a:tr h="616778">
                <a:tc>
                  <a:txBody>
                    <a:bodyPr/>
                    <a:lstStyle/>
                    <a:p>
                      <a:pPr algn="l"/>
                      <a:r>
                        <a:rPr lang="en-US" sz="1900" dirty="0" smtClean="0"/>
                        <a:t>Prostate</a:t>
                      </a:r>
                      <a:endParaRPr lang="en-US" sz="1900" dirty="0"/>
                    </a:p>
                  </a:txBody>
                  <a:tcPr marL="54334" marR="54334" marT="22639" marB="226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94.0%</a:t>
                      </a:r>
                      <a:endParaRPr lang="en-US" sz="1900" dirty="0"/>
                    </a:p>
                  </a:txBody>
                  <a:tcPr marL="54334" marR="54334" marT="22639" marB="226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99.6%</a:t>
                      </a:r>
                      <a:endParaRPr lang="en-US" sz="1900" dirty="0"/>
                    </a:p>
                  </a:txBody>
                  <a:tcPr marL="54334" marR="54334" marT="22639" marB="226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99.9%</a:t>
                      </a:r>
                      <a:endParaRPr lang="en-US" sz="1900" dirty="0"/>
                    </a:p>
                  </a:txBody>
                  <a:tcPr marL="54334" marR="54334" marT="22639" marB="22639"/>
                </a:tc>
                <a:extLst>
                  <a:ext uri="{0D108BD9-81ED-4DB2-BD59-A6C34878D82A}">
                    <a16:rowId xmlns:a16="http://schemas.microsoft.com/office/drawing/2014/main" xmlns="" val="11880684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4424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Aim 2: Phenotyping </a:t>
            </a:r>
            <a:r>
              <a:rPr lang="en-US" sz="3600" dirty="0"/>
              <a:t>and Validation </a:t>
            </a:r>
            <a:br>
              <a:rPr lang="en-US" sz="3600" dirty="0"/>
            </a:br>
            <a:r>
              <a:rPr lang="en-US" sz="3600" dirty="0"/>
              <a:t>of Cancer Treatments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smtClean="0"/>
              <a:t>Chemotherapy, hormone therapy, immunotherapy, radiation therapy, and procedures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1941914" y="3995005"/>
            <a:ext cx="1262889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</a:rPr>
              <a:t>Diagnoses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73978" y="3995005"/>
            <a:ext cx="1262889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</a:rPr>
              <a:t>Treatments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06029" y="3995005"/>
            <a:ext cx="1548638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</a:rPr>
              <a:t>Characterization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3846" y="3995005"/>
            <a:ext cx="1262889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</a:rPr>
              <a:t>The Future</a:t>
            </a:r>
          </a:p>
        </p:txBody>
      </p:sp>
      <p:cxnSp>
        <p:nvCxnSpPr>
          <p:cNvPr id="8" name="Straight Arrow Connector 7"/>
          <p:cNvCxnSpPr>
            <a:stCxn id="4" idx="3"/>
            <a:endCxn id="5" idx="1"/>
          </p:cNvCxnSpPr>
          <p:nvPr/>
        </p:nvCxnSpPr>
        <p:spPr>
          <a:xfrm>
            <a:off x="3204803" y="4164282"/>
            <a:ext cx="2691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3"/>
            <a:endCxn id="6" idx="1"/>
          </p:cNvCxnSpPr>
          <p:nvPr/>
        </p:nvCxnSpPr>
        <p:spPr>
          <a:xfrm>
            <a:off x="4736867" y="4164282"/>
            <a:ext cx="2691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3"/>
            <a:endCxn id="7" idx="1"/>
          </p:cNvCxnSpPr>
          <p:nvPr/>
        </p:nvCxnSpPr>
        <p:spPr>
          <a:xfrm>
            <a:off x="6554667" y="4164282"/>
            <a:ext cx="2691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eft Brace 10"/>
          <p:cNvSpPr/>
          <p:nvPr/>
        </p:nvSpPr>
        <p:spPr>
          <a:xfrm rot="16200000">
            <a:off x="3258339" y="2986315"/>
            <a:ext cx="162109" cy="279494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11187" y="4541741"/>
            <a:ext cx="2042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</a:rPr>
              <a:t>How good is the data?</a:t>
            </a:r>
          </a:p>
        </p:txBody>
      </p:sp>
    </p:spTree>
    <p:extLst>
      <p:ext uri="{BB962C8B-B14F-4D97-AF65-F5344CB8AC3E}">
        <p14:creationId xmlns:p14="http://schemas.microsoft.com/office/powerpoint/2010/main" xmlns="" val="290982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Phenotyping and Validation </a:t>
            </a:r>
            <a:br>
              <a:rPr lang="en-US" dirty="0" smtClean="0"/>
            </a:br>
            <a:r>
              <a:rPr lang="en-US" dirty="0" smtClean="0"/>
              <a:t>of Cancer Treatments: Chemotherapy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377163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Utilized WHO-ATC list of antineoplastic agents (L01)</a:t>
            </a:r>
          </a:p>
          <a:p>
            <a:r>
              <a:rPr lang="en-US" dirty="0"/>
              <a:t>WHO: ATC list of Antineoplastic agents</a:t>
            </a:r>
          </a:p>
          <a:p>
            <a:pPr lvl="1"/>
            <a:r>
              <a:rPr lang="en-US" dirty="0"/>
              <a:t>163 </a:t>
            </a:r>
            <a:r>
              <a:rPr lang="en-US" dirty="0" err="1"/>
              <a:t>RxNorm</a:t>
            </a:r>
            <a:r>
              <a:rPr lang="en-US" dirty="0"/>
              <a:t> codes</a:t>
            </a:r>
          </a:p>
          <a:p>
            <a:pPr lvl="1"/>
            <a:r>
              <a:rPr lang="en-US" dirty="0"/>
              <a:t>162 </a:t>
            </a:r>
            <a:r>
              <a:rPr lang="en-US" dirty="0" err="1"/>
              <a:t>concept_id’s</a:t>
            </a:r>
            <a:r>
              <a:rPr lang="en-US" dirty="0"/>
              <a:t> found from these </a:t>
            </a:r>
            <a:r>
              <a:rPr lang="en-US" dirty="0" err="1"/>
              <a:t>RxNorm</a:t>
            </a:r>
            <a:r>
              <a:rPr lang="en-US" dirty="0"/>
              <a:t> codes in CUMC (missing </a:t>
            </a:r>
            <a:r>
              <a:rPr lang="en-US" dirty="0" err="1"/>
              <a:t>inotuzumab</a:t>
            </a:r>
            <a:r>
              <a:rPr lang="en-US" dirty="0"/>
              <a:t> </a:t>
            </a:r>
            <a:r>
              <a:rPr lang="en-US" dirty="0" err="1"/>
              <a:t>ozogamicin</a:t>
            </a:r>
            <a:r>
              <a:rPr lang="en-US" dirty="0"/>
              <a:t>, 1942950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536,082 drug exposures to 162 </a:t>
            </a:r>
            <a:r>
              <a:rPr lang="en-US" dirty="0" err="1" smtClean="0"/>
              <a:t>RxNorm</a:t>
            </a:r>
            <a:r>
              <a:rPr lang="en-US" dirty="0" smtClean="0"/>
              <a:t> codes found in CUMC</a:t>
            </a:r>
          </a:p>
          <a:p>
            <a:r>
              <a:rPr lang="en-US" dirty="0" smtClean="0"/>
              <a:t>Significant proportion included celecoxib and </a:t>
            </a:r>
            <a:r>
              <a:rPr lang="en-US" dirty="0" err="1" smtClean="0"/>
              <a:t>tretinoin</a:t>
            </a:r>
            <a:endParaRPr lang="en-US" dirty="0"/>
          </a:p>
          <a:p>
            <a:pPr lvl="1"/>
            <a:r>
              <a:rPr lang="en-US" dirty="0" smtClean="0"/>
              <a:t>Excluded celecoxib as antineoplastic benefit not an indication and still being proven</a:t>
            </a:r>
          </a:p>
          <a:p>
            <a:pPr lvl="1"/>
            <a:r>
              <a:rPr lang="en-US" dirty="0" smtClean="0"/>
              <a:t>Can tailor future studies to include/exclude </a:t>
            </a:r>
            <a:r>
              <a:rPr lang="en-US" dirty="0" err="1" smtClean="0"/>
              <a:t>tretinoin</a:t>
            </a:r>
            <a:r>
              <a:rPr lang="en-US" dirty="0" smtClean="0"/>
              <a:t> to improve accuracy, depending on whether it is used for the cancer of interest</a:t>
            </a:r>
          </a:p>
        </p:txBody>
      </p:sp>
    </p:spTree>
    <p:extLst>
      <p:ext uri="{BB962C8B-B14F-4D97-AF65-F5344CB8AC3E}">
        <p14:creationId xmlns:p14="http://schemas.microsoft.com/office/powerpoint/2010/main" xmlns="" val="127780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Phenotyping and Validation </a:t>
            </a:r>
            <a:br>
              <a:rPr lang="en-US" dirty="0" smtClean="0"/>
            </a:br>
            <a:r>
              <a:rPr lang="en-US" dirty="0" smtClean="0"/>
              <a:t>of Cancer Treatments: Chemotherapy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358113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Validation: random selection of 100 patients for chart review; manually reviewed first </a:t>
            </a:r>
            <a:r>
              <a:rPr lang="en-US" sz="2400" dirty="0" smtClean="0"/>
              <a:t>50 (if available in inpatient EMR)</a:t>
            </a: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400" dirty="0"/>
              <a:t>50/50 received the drug at the time specified (correct drug exposure)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41/50 received drug for </a:t>
            </a:r>
            <a:r>
              <a:rPr lang="en-US" sz="2400" dirty="0" smtClean="0"/>
              <a:t>cancer</a:t>
            </a:r>
          </a:p>
          <a:p>
            <a:pPr>
              <a:spcAft>
                <a:spcPts val="600"/>
              </a:spcAft>
            </a:pPr>
            <a:r>
              <a:rPr lang="en-US" sz="2400" b="1" dirty="0" smtClean="0"/>
              <a:t>PPV</a:t>
            </a:r>
            <a:r>
              <a:rPr lang="en-US" sz="2400" b="1" dirty="0"/>
              <a:t>: </a:t>
            </a:r>
            <a:r>
              <a:rPr lang="en-US" sz="2400" b="1" dirty="0" smtClean="0"/>
              <a:t>100% </a:t>
            </a:r>
            <a:r>
              <a:rPr lang="en-US" sz="2400" b="1" dirty="0"/>
              <a:t>for drug exposure; 8</a:t>
            </a:r>
            <a:r>
              <a:rPr lang="en-US" sz="2400" b="1" dirty="0" smtClean="0"/>
              <a:t>2</a:t>
            </a:r>
            <a:r>
              <a:rPr lang="en-US" sz="2400" b="1" dirty="0"/>
              <a:t>% as chemotherapy for cancer</a:t>
            </a:r>
          </a:p>
          <a:p>
            <a:pPr>
              <a:spcAft>
                <a:spcPts val="600"/>
              </a:spcAf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80330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Phenotyping and Validation </a:t>
            </a:r>
            <a:br>
              <a:rPr lang="en-US" dirty="0" smtClean="0"/>
            </a:br>
            <a:r>
              <a:rPr lang="en-US" dirty="0" smtClean="0"/>
              <a:t>of Cancer Treatments: Registry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3771636"/>
          </a:xfrm>
        </p:spPr>
        <p:txBody>
          <a:bodyPr>
            <a:normAutofit fontScale="625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As with diagnoses, used local NAACCR tumor registry as gold standard to determine sensitivity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Registry treatments coded based on SEER*Rx categorization of medications 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Our phenotypes categorized treatments based on codes from WHO-ATC (for medications) and NCI Cancer Research Network (for RT)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Often dramatic differences in code list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NAACCR registry and SEER*Rx include clinical trial/experimental drugs</a:t>
            </a:r>
          </a:p>
          <a:p>
            <a:pPr lvl="2">
              <a:spcAft>
                <a:spcPts val="600"/>
              </a:spcAft>
            </a:pPr>
            <a:r>
              <a:rPr lang="en-US" dirty="0" smtClean="0"/>
              <a:t>For future studies, may be feasible to use NLP to extract from clinician notes if available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But only drug name, no mappings to any standardized vocabularies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For example, immunotherapy: 27 codes in WHO-ATC; 2490 drugs in SEER*Rx</a:t>
            </a:r>
          </a:p>
        </p:txBody>
      </p:sp>
    </p:spTree>
    <p:extLst>
      <p:ext uri="{BB962C8B-B14F-4D97-AF65-F5344CB8AC3E}">
        <p14:creationId xmlns:p14="http://schemas.microsoft.com/office/powerpoint/2010/main" xmlns="" val="262907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Phenotyping and Validation </a:t>
            </a:r>
            <a:br>
              <a:rPr lang="en-US" dirty="0" smtClean="0"/>
            </a:br>
            <a:r>
              <a:rPr lang="en-US" dirty="0" smtClean="0"/>
              <a:t>of Cancer Treatments: Registry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0501"/>
            <a:ext cx="8229600" cy="3644636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600"/>
              </a:spcAft>
            </a:pPr>
            <a:r>
              <a:rPr lang="en-US" b="1" dirty="0" smtClean="0"/>
              <a:t>Chemotherapy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162 </a:t>
            </a:r>
            <a:r>
              <a:rPr lang="en-US" dirty="0" err="1" smtClean="0"/>
              <a:t>RxNorm</a:t>
            </a:r>
            <a:r>
              <a:rPr lang="en-US" dirty="0" smtClean="0"/>
              <a:t> codes/drugs in our phenotype based on WHO-ATC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5066 drugs in SEER*Rx drug list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Using </a:t>
            </a:r>
            <a:r>
              <a:rPr lang="en-US" dirty="0" err="1" smtClean="0"/>
              <a:t>RxDateChemo</a:t>
            </a:r>
            <a:r>
              <a:rPr lang="en-US" dirty="0" smtClean="0"/>
              <a:t> field in NAACCR Registry, determined if patient ever received chemotherapy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8476/12392 patients from registry also found based on WHO-ATC codes and current phenotype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Sensitivity: 68.4%</a:t>
            </a:r>
          </a:p>
        </p:txBody>
      </p:sp>
    </p:spTree>
    <p:extLst>
      <p:ext uri="{BB962C8B-B14F-4D97-AF65-F5344CB8AC3E}">
        <p14:creationId xmlns:p14="http://schemas.microsoft.com/office/powerpoint/2010/main" xmlns="" val="390229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Phenotyping and Validation </a:t>
            </a:r>
            <a:br>
              <a:rPr lang="en-US" dirty="0" smtClean="0"/>
            </a:br>
            <a:r>
              <a:rPr lang="en-US" dirty="0" smtClean="0"/>
              <a:t>of Cancer Treatments: Registry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69434574"/>
              </p:ext>
            </p:extLst>
          </p:nvPr>
        </p:nvGraphicFramePr>
        <p:xfrm>
          <a:off x="456588" y="1397007"/>
          <a:ext cx="8230216" cy="3277801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738188">
                  <a:extLst>
                    <a:ext uri="{9D8B030D-6E8A-4147-A177-3AD203B41FA5}">
                      <a16:colId xmlns:a16="http://schemas.microsoft.com/office/drawing/2014/main" xmlns="" val="211887613"/>
                    </a:ext>
                  </a:extLst>
                </a:gridCol>
                <a:gridCol w="1553899">
                  <a:extLst>
                    <a:ext uri="{9D8B030D-6E8A-4147-A177-3AD203B41FA5}">
                      <a16:colId xmlns:a16="http://schemas.microsoft.com/office/drawing/2014/main" xmlns="" val="1732509942"/>
                    </a:ext>
                  </a:extLst>
                </a:gridCol>
                <a:gridCol w="1646043">
                  <a:extLst>
                    <a:ext uri="{9D8B030D-6E8A-4147-A177-3AD203B41FA5}">
                      <a16:colId xmlns:a16="http://schemas.microsoft.com/office/drawing/2014/main" xmlns="" val="2128863905"/>
                    </a:ext>
                  </a:extLst>
                </a:gridCol>
                <a:gridCol w="1646043">
                  <a:extLst>
                    <a:ext uri="{9D8B030D-6E8A-4147-A177-3AD203B41FA5}">
                      <a16:colId xmlns:a16="http://schemas.microsoft.com/office/drawing/2014/main" xmlns="" val="2227483434"/>
                    </a:ext>
                  </a:extLst>
                </a:gridCol>
                <a:gridCol w="1646043">
                  <a:extLst>
                    <a:ext uri="{9D8B030D-6E8A-4147-A177-3AD203B41FA5}">
                      <a16:colId xmlns:a16="http://schemas.microsoft.com/office/drawing/2014/main" xmlns="" val="1229942286"/>
                    </a:ext>
                  </a:extLst>
                </a:gridCol>
              </a:tblGrid>
              <a:tr h="1009651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81710" marR="81710" marT="28576" marB="28576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PPV (from chart review)</a:t>
                      </a:r>
                      <a:endParaRPr lang="en-US" sz="1200" dirty="0"/>
                    </a:p>
                  </a:txBody>
                  <a:tcPr marL="81710" marR="81710" marT="28576" marB="28576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Sensitivity (from registry)</a:t>
                      </a:r>
                      <a:endParaRPr lang="en-US" sz="1200" dirty="0"/>
                    </a:p>
                  </a:txBody>
                  <a:tcPr marL="81710" marR="81710" marT="28576" marB="28576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Prevalence</a:t>
                      </a:r>
                      <a:endParaRPr lang="en-US" sz="1200" dirty="0"/>
                    </a:p>
                  </a:txBody>
                  <a:tcPr marL="81710" marR="81710" marT="28576" marB="28576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Specificity</a:t>
                      </a:r>
                      <a:endParaRPr lang="en-US" sz="1200" dirty="0"/>
                    </a:p>
                  </a:txBody>
                  <a:tcPr marL="81710" marR="81710" marT="28576" marB="28576" anchor="b"/>
                </a:tc>
                <a:extLst>
                  <a:ext uri="{0D108BD9-81ED-4DB2-BD59-A6C34878D82A}">
                    <a16:rowId xmlns:a16="http://schemas.microsoft.com/office/drawing/2014/main" xmlns="" val="2547950597"/>
                  </a:ext>
                </a:extLst>
              </a:tr>
              <a:tr h="43815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Chemotherapy</a:t>
                      </a:r>
                      <a:endParaRPr lang="en-US" sz="1200" dirty="0"/>
                    </a:p>
                  </a:txBody>
                  <a:tcPr marL="81710" marR="81710" marT="28576" marB="285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100%</a:t>
                      </a:r>
                      <a:endParaRPr lang="en-US" sz="1200" dirty="0"/>
                    </a:p>
                  </a:txBody>
                  <a:tcPr marL="81710" marR="81710" marT="28576" marB="285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68.4%</a:t>
                      </a:r>
                      <a:endParaRPr lang="en-US" sz="1200" dirty="0"/>
                    </a:p>
                  </a:txBody>
                  <a:tcPr marL="81710" marR="81710" marT="28576" marB="285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0.23%</a:t>
                      </a:r>
                      <a:endParaRPr lang="en-US" sz="1200" dirty="0"/>
                    </a:p>
                  </a:txBody>
                  <a:tcPr marL="81710" marR="81710" marT="28576" marB="28576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99.9%</a:t>
                      </a:r>
                    </a:p>
                  </a:txBody>
                  <a:tcPr marL="81710" marR="81710" marT="28576" marB="28576" anchor="ctr"/>
                </a:tc>
                <a:extLst>
                  <a:ext uri="{0D108BD9-81ED-4DB2-BD59-A6C34878D82A}">
                    <a16:rowId xmlns:a16="http://schemas.microsoft.com/office/drawing/2014/main" xmlns="" val="288355918"/>
                  </a:ext>
                </a:extLst>
              </a:tr>
              <a:tr h="62865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Hormone therapy</a:t>
                      </a:r>
                      <a:endParaRPr lang="en-US" sz="1200" dirty="0"/>
                    </a:p>
                  </a:txBody>
                  <a:tcPr marL="81710" marR="81710" marT="28576" marB="285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98%</a:t>
                      </a:r>
                      <a:endParaRPr lang="en-US" sz="1200" dirty="0"/>
                    </a:p>
                  </a:txBody>
                  <a:tcPr marL="81710" marR="81710" marT="28576" marB="285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49.0%</a:t>
                      </a:r>
                      <a:endParaRPr lang="en-US" sz="1200" dirty="0"/>
                    </a:p>
                  </a:txBody>
                  <a:tcPr marL="81710" marR="81710" marT="28576" marB="285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0.11%</a:t>
                      </a:r>
                      <a:endParaRPr lang="en-US" sz="1200" dirty="0"/>
                    </a:p>
                  </a:txBody>
                  <a:tcPr marL="81710" marR="81710" marT="28576" marB="28576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99.9%</a:t>
                      </a:r>
                    </a:p>
                  </a:txBody>
                  <a:tcPr marL="81710" marR="81710" marT="28576" marB="28576" anchor="ctr"/>
                </a:tc>
                <a:extLst>
                  <a:ext uri="{0D108BD9-81ED-4DB2-BD59-A6C34878D82A}">
                    <a16:rowId xmlns:a16="http://schemas.microsoft.com/office/drawing/2014/main" xmlns="" val="4050666215"/>
                  </a:ext>
                </a:extLst>
              </a:tr>
              <a:tr h="572697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Immuno</a:t>
                      </a:r>
                      <a:r>
                        <a:rPr lang="en-US" sz="1200" baseline="0" dirty="0" smtClean="0"/>
                        <a:t> therapy</a:t>
                      </a:r>
                      <a:endParaRPr lang="en-US" sz="1200" dirty="0"/>
                    </a:p>
                  </a:txBody>
                  <a:tcPr marL="81710" marR="81710" marT="28576" marB="285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100%</a:t>
                      </a:r>
                      <a:endParaRPr lang="en-US" sz="1200" dirty="0"/>
                    </a:p>
                  </a:txBody>
                  <a:tcPr marL="81710" marR="81710" marT="28576" marB="285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15.8%/50.1%*</a:t>
                      </a:r>
                      <a:endParaRPr lang="en-US" sz="1200" dirty="0"/>
                    </a:p>
                  </a:txBody>
                  <a:tcPr marL="81710" marR="81710" marT="28576" marB="285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0.03%</a:t>
                      </a:r>
                      <a:endParaRPr lang="en-US" sz="1200" dirty="0"/>
                    </a:p>
                  </a:txBody>
                  <a:tcPr marL="81710" marR="81710" marT="28576" marB="28576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99.9%</a:t>
                      </a:r>
                    </a:p>
                  </a:txBody>
                  <a:tcPr marL="81710" marR="81710" marT="28576" marB="28576" anchor="ctr"/>
                </a:tc>
                <a:extLst>
                  <a:ext uri="{0D108BD9-81ED-4DB2-BD59-A6C34878D82A}">
                    <a16:rowId xmlns:a16="http://schemas.microsoft.com/office/drawing/2014/main" xmlns="" val="3535152739"/>
                  </a:ext>
                </a:extLst>
              </a:tr>
              <a:tr h="62865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Radiation therapy</a:t>
                      </a:r>
                      <a:endParaRPr lang="en-US" sz="1200" dirty="0"/>
                    </a:p>
                  </a:txBody>
                  <a:tcPr marL="81710" marR="81710" marT="28576" marB="285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86%</a:t>
                      </a:r>
                      <a:endParaRPr lang="en-US" sz="1200" dirty="0"/>
                    </a:p>
                  </a:txBody>
                  <a:tcPr marL="81710" marR="81710" marT="28576" marB="285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67.4%</a:t>
                      </a:r>
                      <a:endParaRPr lang="en-US" sz="1200" dirty="0"/>
                    </a:p>
                  </a:txBody>
                  <a:tcPr marL="81710" marR="81710" marT="28576" marB="285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0.14%</a:t>
                      </a:r>
                      <a:endParaRPr lang="en-US" sz="1200" dirty="0"/>
                    </a:p>
                  </a:txBody>
                  <a:tcPr marL="81710" marR="81710" marT="28576" marB="285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99.9%</a:t>
                      </a:r>
                      <a:endParaRPr lang="en-US" sz="1200" dirty="0"/>
                    </a:p>
                  </a:txBody>
                  <a:tcPr marL="81710" marR="81710" marT="28576" marB="28576" anchor="ctr"/>
                </a:tc>
                <a:extLst>
                  <a:ext uri="{0D108BD9-81ED-4DB2-BD59-A6C34878D82A}">
                    <a16:rowId xmlns:a16="http://schemas.microsoft.com/office/drawing/2014/main" xmlns="" val="29055110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89720" y="4875159"/>
            <a:ext cx="731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*Based on different phenotypes from narrow and broader code sets, respectively, from WHO-ATC</a:t>
            </a:r>
          </a:p>
        </p:txBody>
      </p:sp>
    </p:spTree>
    <p:extLst>
      <p:ext uri="{BB962C8B-B14F-4D97-AF65-F5344CB8AC3E}">
        <p14:creationId xmlns:p14="http://schemas.microsoft.com/office/powerpoint/2010/main" xmlns="" val="319734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Phenotyping and Validation </a:t>
            </a:r>
            <a:br>
              <a:rPr lang="en-US" dirty="0" smtClean="0"/>
            </a:br>
            <a:r>
              <a:rPr lang="en-US" dirty="0" smtClean="0"/>
              <a:t>of Cancer Diagnoses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6501"/>
            <a:ext cx="8229600" cy="408913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dirty="0" smtClean="0"/>
              <a:t>What we learned</a:t>
            </a:r>
          </a:p>
          <a:p>
            <a:r>
              <a:rPr lang="en-US" sz="2800" dirty="0" smtClean="0"/>
              <a:t>Overall</a:t>
            </a:r>
            <a:r>
              <a:rPr lang="en-US" sz="2800" dirty="0"/>
              <a:t>, feasible to accurately </a:t>
            </a:r>
            <a:r>
              <a:rPr lang="en-US" sz="2800" dirty="0" smtClean="0"/>
              <a:t>create rule-based </a:t>
            </a:r>
            <a:r>
              <a:rPr lang="en-US" sz="2800" dirty="0"/>
              <a:t>phenotypes for </a:t>
            </a:r>
            <a:r>
              <a:rPr lang="en-US" sz="2800" dirty="0" smtClean="0"/>
              <a:t>simple subsets </a:t>
            </a:r>
            <a:r>
              <a:rPr lang="en-US" sz="2800" dirty="0"/>
              <a:t>of cancer diagnoses and validate against chart and cancer </a:t>
            </a:r>
            <a:r>
              <a:rPr lang="en-US" sz="2800" dirty="0" smtClean="0"/>
              <a:t>registries</a:t>
            </a:r>
          </a:p>
          <a:p>
            <a:r>
              <a:rPr lang="en-US" sz="2800" dirty="0" smtClean="0"/>
              <a:t>Errors in coding can lead to lower PPV</a:t>
            </a:r>
          </a:p>
          <a:p>
            <a:pPr lvl="1"/>
            <a:r>
              <a:rPr lang="en-US" sz="1600" dirty="0"/>
              <a:t>AML miscoded as ALL or vice versa</a:t>
            </a:r>
          </a:p>
          <a:p>
            <a:pPr lvl="1"/>
            <a:r>
              <a:rPr lang="en-US" sz="1600" dirty="0"/>
              <a:t>Hematologic malignancies more likely to be miscoded</a:t>
            </a:r>
          </a:p>
          <a:p>
            <a:pPr lvl="1"/>
            <a:r>
              <a:rPr lang="en-US" sz="1600" dirty="0"/>
              <a:t>However, due to low prevalence, still high specificity and sensitivity</a:t>
            </a:r>
          </a:p>
          <a:p>
            <a:r>
              <a:rPr lang="en-US" sz="2800" dirty="0" smtClean="0"/>
              <a:t>Later dates/recent data are more reliable and accurate for coding</a:t>
            </a:r>
          </a:p>
        </p:txBody>
      </p:sp>
    </p:spTree>
    <p:extLst>
      <p:ext uri="{BB962C8B-B14F-4D97-AF65-F5344CB8AC3E}">
        <p14:creationId xmlns:p14="http://schemas.microsoft.com/office/powerpoint/2010/main" xmlns="" val="103381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Phenotyping and Validation </a:t>
            </a:r>
            <a:br>
              <a:rPr lang="en-US" dirty="0" smtClean="0"/>
            </a:br>
            <a:r>
              <a:rPr lang="en-US" dirty="0" smtClean="0"/>
              <a:t>of Cancer Treatments: Registry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6000"/>
            <a:ext cx="8229600" cy="43180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b="1" dirty="0" smtClean="0"/>
              <a:t>What we learned</a:t>
            </a:r>
          </a:p>
          <a:p>
            <a:pPr lvl="1"/>
            <a:endParaRPr lang="en-US" b="1" dirty="0" smtClean="0"/>
          </a:p>
          <a:p>
            <a:r>
              <a:rPr lang="en-US" dirty="0"/>
              <a:t>O</a:t>
            </a:r>
            <a:r>
              <a:rPr lang="en-US" dirty="0" smtClean="0"/>
              <a:t>bservational </a:t>
            </a:r>
            <a:r>
              <a:rPr lang="en-US" dirty="0"/>
              <a:t>EHR data/OMOP accurately identifies drug exposures</a:t>
            </a:r>
          </a:p>
          <a:p>
            <a:r>
              <a:rPr lang="en-US" dirty="0" smtClean="0"/>
              <a:t>Feasible to create phenotypes for various types of treatments for cancer </a:t>
            </a:r>
          </a:p>
          <a:p>
            <a:pPr lvl="1"/>
            <a:r>
              <a:rPr lang="en-US" dirty="0" smtClean="0"/>
              <a:t>May require more modification and testing than diagnoses</a:t>
            </a:r>
          </a:p>
          <a:p>
            <a:r>
              <a:rPr lang="en-US" dirty="0" smtClean="0"/>
              <a:t>Sensitivity can vary widely depending on phenotype and code set used as ‘gold standard’</a:t>
            </a:r>
          </a:p>
          <a:p>
            <a:pPr lvl="1"/>
            <a:r>
              <a:rPr lang="en-US" dirty="0" smtClean="0"/>
              <a:t>Low when capturing a small subset of the coded treatments in gold standard (large discrepancy in number of codes between phenotype and registry)</a:t>
            </a:r>
          </a:p>
          <a:p>
            <a:pPr lvl="1"/>
            <a:r>
              <a:rPr lang="en-US" dirty="0" smtClean="0"/>
              <a:t>Some drug and procedure codes may miss clinical trial/experimental drugs and treatments</a:t>
            </a:r>
          </a:p>
          <a:p>
            <a:r>
              <a:rPr lang="en-US" dirty="0" smtClean="0"/>
              <a:t>Sensitivity can be improved by modifying the created phenotype </a:t>
            </a:r>
          </a:p>
          <a:p>
            <a:pPr lvl="1"/>
            <a:r>
              <a:rPr lang="en-US" dirty="0" smtClean="0"/>
              <a:t>i.e. broadening immunotherapy codes to better match registry improved sensitivity 4-fold</a:t>
            </a:r>
          </a:p>
          <a:p>
            <a:r>
              <a:rPr lang="en-US" dirty="0" smtClean="0"/>
              <a:t>Specificity remains high due to low prevalence</a:t>
            </a:r>
          </a:p>
        </p:txBody>
      </p:sp>
    </p:spTree>
    <p:extLst>
      <p:ext uri="{BB962C8B-B14F-4D97-AF65-F5344CB8AC3E}">
        <p14:creationId xmlns:p14="http://schemas.microsoft.com/office/powerpoint/2010/main" xmlns="" val="150403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is harder, than it already 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547080" y="1043620"/>
            <a:ext cx="4093160" cy="2634452"/>
          </a:xfrm>
        </p:spPr>
        <p:txBody>
          <a:bodyPr/>
          <a:lstStyle/>
          <a:p>
            <a:r>
              <a:rPr lang="en-US" sz="2000" dirty="0" smtClean="0"/>
              <a:t>1. Semantic complexity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Way more detailed conditions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Why more complex treatments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Constant change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Imaging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Genomics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C32FFB-F9AE-46F0-A233-A2E628258990}" type="slidenum">
              <a:rPr lang="en-US" smtClean="0"/>
              <a:pPr/>
              <a:t>6</a:t>
            </a:fld>
            <a:endParaRPr lang="en-US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AMIA 2017   |   amia.org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834753" y="1032246"/>
            <a:ext cx="4093160" cy="2634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spcBef>
                <a:spcPts val="1200"/>
              </a:spcBef>
            </a:pPr>
            <a:r>
              <a:rPr lang="en-US" sz="2000" kern="0" dirty="0" smtClean="0">
                <a:cs typeface="Roboto Regular"/>
              </a:rPr>
              <a:t>2. More and different sources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Roboto Regular"/>
            </a:endParaRPr>
          </a:p>
          <a:p>
            <a:pPr marL="502920" lvl="1" indent="-22860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2000" kern="0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Roboto Regular"/>
              </a:rPr>
              <a:t>EHR (standard or registry)</a:t>
            </a:r>
          </a:p>
          <a:p>
            <a:pPr marL="502920" marR="0" lvl="1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MS PGothic" pitchFamily="34" charset="-128"/>
                <a:cs typeface="Roboto Regular"/>
              </a:rPr>
              <a:t>Pathology reports</a:t>
            </a:r>
          </a:p>
          <a:p>
            <a:pPr marL="502920" marR="0" lvl="1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000" kern="0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Roboto Regular"/>
              </a:rPr>
              <a:t>Clinical trials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MS PGothic" pitchFamily="34" charset="-128"/>
              <a:cs typeface="Roboto Regular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Roboto Regular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10688" y="3402402"/>
            <a:ext cx="4093160" cy="534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spcBef>
                <a:spcPts val="1200"/>
              </a:spcBef>
            </a:pPr>
            <a:r>
              <a:rPr lang="en-US" sz="2000" kern="0" dirty="0" smtClean="0">
                <a:cs typeface="Roboto Regular"/>
              </a:rPr>
              <a:t>3. Disparate quality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Roboto Regular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Roboto Regular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Aim 2: Characterizing Treatments over Time	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smtClean="0"/>
              <a:t>One example of clinical characterization study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1941914" y="3995005"/>
            <a:ext cx="1262889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</a:rPr>
              <a:t>Diagnoses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73978" y="3995005"/>
            <a:ext cx="1262889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</a:rPr>
              <a:t>Treatments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06029" y="3995005"/>
            <a:ext cx="1548638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</a:rPr>
              <a:t>Characterization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3846" y="3995005"/>
            <a:ext cx="1262889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</a:rPr>
              <a:t>The Future</a:t>
            </a:r>
          </a:p>
        </p:txBody>
      </p:sp>
      <p:cxnSp>
        <p:nvCxnSpPr>
          <p:cNvPr id="8" name="Straight Arrow Connector 7"/>
          <p:cNvCxnSpPr>
            <a:stCxn id="4" idx="3"/>
            <a:endCxn id="5" idx="1"/>
          </p:cNvCxnSpPr>
          <p:nvPr/>
        </p:nvCxnSpPr>
        <p:spPr>
          <a:xfrm>
            <a:off x="3204803" y="4164282"/>
            <a:ext cx="2691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3"/>
            <a:endCxn id="6" idx="1"/>
          </p:cNvCxnSpPr>
          <p:nvPr/>
        </p:nvCxnSpPr>
        <p:spPr>
          <a:xfrm>
            <a:off x="4736867" y="4164282"/>
            <a:ext cx="2691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3"/>
            <a:endCxn id="7" idx="1"/>
          </p:cNvCxnSpPr>
          <p:nvPr/>
        </p:nvCxnSpPr>
        <p:spPr>
          <a:xfrm>
            <a:off x="6554667" y="4164282"/>
            <a:ext cx="2691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eft Brace 11"/>
          <p:cNvSpPr/>
          <p:nvPr/>
        </p:nvSpPr>
        <p:spPr>
          <a:xfrm rot="16200000">
            <a:off x="5699302" y="3623264"/>
            <a:ext cx="162109" cy="154863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59899" y="4493140"/>
            <a:ext cx="2784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</a:rPr>
              <a:t>What can we do with the data?</a:t>
            </a:r>
          </a:p>
        </p:txBody>
      </p:sp>
    </p:spTree>
    <p:extLst>
      <p:ext uri="{BB962C8B-B14F-4D97-AF65-F5344CB8AC3E}">
        <p14:creationId xmlns:p14="http://schemas.microsoft.com/office/powerpoint/2010/main" xmlns="" val="420493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Treatments over Time-Prostate </a:t>
            </a:r>
            <a:r>
              <a:rPr lang="en-US" dirty="0" smtClean="0"/>
              <a:t>Cancer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Prostatectomy codes:</a:t>
            </a:r>
          </a:p>
          <a:p>
            <a:pPr lvl="1"/>
            <a:r>
              <a:rPr lang="en-US" sz="2000" dirty="0"/>
              <a:t>SNOMED 90470006 (</a:t>
            </a:r>
            <a:r>
              <a:rPr lang="en-US" sz="2000" dirty="0" err="1"/>
              <a:t>concept_id</a:t>
            </a:r>
            <a:r>
              <a:rPr lang="en-US" sz="2000" dirty="0"/>
              <a:t>=4235738)</a:t>
            </a:r>
          </a:p>
          <a:p>
            <a:pPr lvl="1"/>
            <a:r>
              <a:rPr lang="en-US" sz="2000" dirty="0" err="1"/>
              <a:t>MedDRA</a:t>
            </a:r>
            <a:r>
              <a:rPr lang="en-US" sz="2000" dirty="0"/>
              <a:t> 10061916 (</a:t>
            </a:r>
            <a:r>
              <a:rPr lang="en-US" sz="2000" dirty="0" err="1"/>
              <a:t>concept_id</a:t>
            </a:r>
            <a:r>
              <a:rPr lang="en-US" sz="2000" dirty="0"/>
              <a:t>=37521400</a:t>
            </a:r>
            <a:r>
              <a:rPr lang="en-US" sz="2000" dirty="0" smtClean="0"/>
              <a:t>)</a:t>
            </a:r>
            <a:endParaRPr lang="en-US" sz="2000" dirty="0"/>
          </a:p>
          <a:p>
            <a:pPr lvl="1"/>
            <a:r>
              <a:rPr lang="en-US" sz="2000" dirty="0" smtClean="0"/>
              <a:t>CPT</a:t>
            </a:r>
            <a:r>
              <a:rPr lang="en-US" sz="2000" dirty="0"/>
              <a:t>: 2109825 (transurethral electrosurgical resection), 2110031 (perineal, partial resection), 2110032 (perineal, radical), </a:t>
            </a:r>
          </a:p>
          <a:p>
            <a:pPr lvl="1"/>
            <a:r>
              <a:rPr lang="en-US" sz="2000" dirty="0" smtClean="0"/>
              <a:t>2110033 </a:t>
            </a:r>
            <a:r>
              <a:rPr lang="en-US" sz="2000" dirty="0"/>
              <a:t>(perineal, radical, with lymph node biopsy), 2110034 (perineal, radical, with bilateral pelvic lymphadenectomy)</a:t>
            </a:r>
          </a:p>
          <a:p>
            <a:pPr lvl="1"/>
            <a:r>
              <a:rPr lang="en-US" sz="2000" dirty="0" smtClean="0"/>
              <a:t>2110036 </a:t>
            </a:r>
            <a:r>
              <a:rPr lang="en-US" sz="2000" dirty="0"/>
              <a:t>(</a:t>
            </a:r>
            <a:r>
              <a:rPr lang="en-US" sz="2000" dirty="0" err="1"/>
              <a:t>retropubic</a:t>
            </a:r>
            <a:r>
              <a:rPr lang="en-US" sz="2000" dirty="0"/>
              <a:t>, partial resection), 2110037 (</a:t>
            </a:r>
            <a:r>
              <a:rPr lang="en-US" sz="2000" dirty="0" err="1"/>
              <a:t>retropubic</a:t>
            </a:r>
            <a:r>
              <a:rPr lang="en-US" sz="2000" dirty="0"/>
              <a:t>, radical), 2110038 (</a:t>
            </a:r>
            <a:r>
              <a:rPr lang="en-US" sz="2000" dirty="0" err="1"/>
              <a:t>retropubic</a:t>
            </a:r>
            <a:r>
              <a:rPr lang="en-US" sz="2000" dirty="0"/>
              <a:t>, radical, with </a:t>
            </a:r>
            <a:r>
              <a:rPr lang="en-US" sz="2000" dirty="0" err="1"/>
              <a:t>lymp</a:t>
            </a:r>
            <a:r>
              <a:rPr lang="en-US" sz="2000" dirty="0"/>
              <a:t> node biopsy)</a:t>
            </a:r>
          </a:p>
          <a:p>
            <a:pPr lvl="1"/>
            <a:r>
              <a:rPr lang="en-US" sz="2000" dirty="0" smtClean="0"/>
              <a:t>2110039 </a:t>
            </a:r>
            <a:r>
              <a:rPr lang="en-US" sz="2000" dirty="0"/>
              <a:t>(</a:t>
            </a:r>
            <a:r>
              <a:rPr lang="en-US" sz="2000" dirty="0" err="1"/>
              <a:t>retropubic</a:t>
            </a:r>
            <a:r>
              <a:rPr lang="en-US" sz="2000" dirty="0"/>
              <a:t>, radical, with bilateral pelvic lymphadenectomy)</a:t>
            </a:r>
          </a:p>
          <a:p>
            <a:pPr lvl="1"/>
            <a:r>
              <a:rPr lang="en-US" sz="2000" dirty="0" smtClean="0"/>
              <a:t>ICD-10-CM </a:t>
            </a:r>
            <a:r>
              <a:rPr lang="en-US" sz="2000" dirty="0"/>
              <a:t>PCS: 2805820 (excision), 2899589 (resection)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6510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Treatments over Time-Prostate Cancer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smtClean="0"/>
              <a:t>Hormone Therapy codes</a:t>
            </a:r>
          </a:p>
          <a:p>
            <a:pPr lvl="1"/>
            <a:r>
              <a:rPr lang="en-US" dirty="0" err="1" smtClean="0"/>
              <a:t>Adrogen</a:t>
            </a:r>
            <a:r>
              <a:rPr lang="en-US" dirty="0" smtClean="0"/>
              <a:t> </a:t>
            </a:r>
            <a:r>
              <a:rPr lang="en-US" dirty="0"/>
              <a:t>Deprivation Therapies </a:t>
            </a:r>
          </a:p>
          <a:p>
            <a:pPr lvl="1"/>
            <a:r>
              <a:rPr lang="en-US" dirty="0" smtClean="0"/>
              <a:t>LHRH </a:t>
            </a:r>
            <a:r>
              <a:rPr lang="en-US" dirty="0"/>
              <a:t>agonists</a:t>
            </a:r>
          </a:p>
          <a:p>
            <a:pPr lvl="2"/>
            <a:r>
              <a:rPr lang="en-US" dirty="0" err="1" smtClean="0"/>
              <a:t>Goserelin</a:t>
            </a:r>
            <a:r>
              <a:rPr lang="en-US" dirty="0"/>
              <a:t>, 1366310</a:t>
            </a:r>
          </a:p>
          <a:p>
            <a:pPr lvl="2"/>
            <a:r>
              <a:rPr lang="en-US" dirty="0" err="1" smtClean="0"/>
              <a:t>Histrelin</a:t>
            </a:r>
            <a:r>
              <a:rPr lang="en-US" dirty="0"/>
              <a:t>, 1366773</a:t>
            </a:r>
          </a:p>
          <a:p>
            <a:pPr lvl="2"/>
            <a:r>
              <a:rPr lang="en-US" dirty="0" smtClean="0"/>
              <a:t>Leuprolide</a:t>
            </a:r>
            <a:r>
              <a:rPr lang="en-US" dirty="0"/>
              <a:t>, 1351541</a:t>
            </a:r>
          </a:p>
          <a:p>
            <a:pPr lvl="2"/>
            <a:r>
              <a:rPr lang="en-US" dirty="0" err="1" smtClean="0"/>
              <a:t>Triptorelin</a:t>
            </a:r>
            <a:r>
              <a:rPr lang="en-US" dirty="0"/>
              <a:t>, 1343039</a:t>
            </a:r>
          </a:p>
          <a:p>
            <a:pPr lvl="1"/>
            <a:r>
              <a:rPr lang="en-US" dirty="0" smtClean="0"/>
              <a:t>LHRH </a:t>
            </a:r>
            <a:r>
              <a:rPr lang="en-US" dirty="0"/>
              <a:t>agonists (as above) plus first generation antiandrogen</a:t>
            </a:r>
          </a:p>
          <a:p>
            <a:pPr lvl="2"/>
            <a:r>
              <a:rPr lang="en-US" dirty="0" smtClean="0"/>
              <a:t>LHRH </a:t>
            </a:r>
            <a:r>
              <a:rPr lang="en-US" dirty="0"/>
              <a:t>agonist plus </a:t>
            </a:r>
            <a:r>
              <a:rPr lang="en-US" dirty="0" err="1"/>
              <a:t>nilutamide</a:t>
            </a:r>
            <a:r>
              <a:rPr lang="en-US" dirty="0"/>
              <a:t>, 1315286</a:t>
            </a:r>
          </a:p>
          <a:p>
            <a:pPr lvl="2"/>
            <a:r>
              <a:rPr lang="en-US" dirty="0" smtClean="0"/>
              <a:t>LHRH </a:t>
            </a:r>
            <a:r>
              <a:rPr lang="en-US" dirty="0"/>
              <a:t>agonist plus </a:t>
            </a:r>
            <a:r>
              <a:rPr lang="en-US" dirty="0" err="1"/>
              <a:t>Flutamide</a:t>
            </a:r>
            <a:r>
              <a:rPr lang="en-US" dirty="0"/>
              <a:t>, 1356461</a:t>
            </a:r>
          </a:p>
          <a:p>
            <a:pPr lvl="2"/>
            <a:r>
              <a:rPr lang="en-US" dirty="0" smtClean="0"/>
              <a:t>LHRH </a:t>
            </a:r>
            <a:r>
              <a:rPr lang="en-US" dirty="0"/>
              <a:t>agonist plus </a:t>
            </a:r>
            <a:r>
              <a:rPr lang="en-US" dirty="0" err="1"/>
              <a:t>bicalutamide</a:t>
            </a:r>
            <a:r>
              <a:rPr lang="en-US" dirty="0"/>
              <a:t>, 1344381</a:t>
            </a:r>
          </a:p>
          <a:p>
            <a:pPr lvl="1"/>
            <a:r>
              <a:rPr lang="en-US" dirty="0" smtClean="0"/>
              <a:t>LHRH </a:t>
            </a:r>
            <a:r>
              <a:rPr lang="en-US" dirty="0"/>
              <a:t>agonist (as above) plus second generation antiandrogen</a:t>
            </a:r>
          </a:p>
          <a:p>
            <a:pPr lvl="2"/>
            <a:r>
              <a:rPr lang="en-US" dirty="0"/>
              <a:t>L</a:t>
            </a:r>
            <a:r>
              <a:rPr lang="en-US" dirty="0" smtClean="0"/>
              <a:t>HRH </a:t>
            </a:r>
            <a:r>
              <a:rPr lang="en-US" dirty="0"/>
              <a:t>agonist plus enzalutamide, 42900250</a:t>
            </a:r>
          </a:p>
          <a:p>
            <a:pPr lvl="1"/>
            <a:r>
              <a:rPr lang="en-US" dirty="0" smtClean="0"/>
              <a:t>LHRH </a:t>
            </a:r>
            <a:r>
              <a:rPr lang="en-US" dirty="0"/>
              <a:t>antagonist</a:t>
            </a:r>
          </a:p>
          <a:p>
            <a:pPr lvl="1"/>
            <a:r>
              <a:rPr lang="en-US" dirty="0"/>
              <a:t>----</a:t>
            </a:r>
            <a:r>
              <a:rPr lang="en-US" dirty="0" err="1"/>
              <a:t>Degarelix</a:t>
            </a:r>
            <a:r>
              <a:rPr lang="en-US" dirty="0"/>
              <a:t>, </a:t>
            </a:r>
            <a:r>
              <a:rPr lang="en-US" dirty="0" smtClean="0"/>
              <a:t>19058410-</a:t>
            </a:r>
            <a:r>
              <a:rPr lang="en-US" dirty="0"/>
              <a:t>-PROS11-PROS14</a:t>
            </a:r>
          </a:p>
          <a:p>
            <a:pPr lvl="1"/>
            <a:r>
              <a:rPr lang="en-US" dirty="0" smtClean="0"/>
              <a:t>first </a:t>
            </a:r>
            <a:r>
              <a:rPr lang="en-US" dirty="0"/>
              <a:t>and second generation antiandrogens (see above)</a:t>
            </a:r>
          </a:p>
          <a:p>
            <a:pPr lvl="1"/>
            <a:r>
              <a:rPr lang="en-US" dirty="0" smtClean="0"/>
              <a:t>ketoconazole</a:t>
            </a:r>
            <a:r>
              <a:rPr lang="en-US" dirty="0"/>
              <a:t>, 985708</a:t>
            </a:r>
          </a:p>
          <a:p>
            <a:pPr lvl="1"/>
            <a:r>
              <a:rPr lang="en-US" dirty="0" smtClean="0"/>
              <a:t>ketoconazole </a:t>
            </a:r>
            <a:r>
              <a:rPr lang="en-US" dirty="0"/>
              <a:t>plus hydrocortisone, 975125</a:t>
            </a:r>
          </a:p>
          <a:p>
            <a:pPr lvl="1"/>
            <a:r>
              <a:rPr lang="en-US" dirty="0" smtClean="0"/>
              <a:t>PROS12-PROS14</a:t>
            </a:r>
            <a:endParaRPr lang="en-US" dirty="0"/>
          </a:p>
          <a:p>
            <a:pPr lvl="2"/>
            <a:r>
              <a:rPr lang="en-US" dirty="0" err="1" smtClean="0"/>
              <a:t>abiraterone</a:t>
            </a:r>
            <a:r>
              <a:rPr lang="en-US" dirty="0" smtClean="0"/>
              <a:t> </a:t>
            </a:r>
            <a:r>
              <a:rPr lang="en-US" dirty="0"/>
              <a:t>(40239056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3641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Treatments over Time-Prostate Cancer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23480176"/>
              </p:ext>
            </p:extLst>
          </p:nvPr>
        </p:nvGraphicFramePr>
        <p:xfrm>
          <a:off x="457200" y="1016001"/>
          <a:ext cx="8229600" cy="4089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84048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5001" y="1460500"/>
            <a:ext cx="6686549" cy="1224000"/>
          </a:xfrm>
        </p:spPr>
        <p:txBody>
          <a:bodyPr>
            <a:normAutofit/>
          </a:bodyPr>
          <a:lstStyle/>
          <a:p>
            <a:r>
              <a:rPr lang="en-US" sz="3600" dirty="0"/>
              <a:t>OHDSI Oncology Working Group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905001" y="2686649"/>
            <a:ext cx="6686549" cy="717000"/>
          </a:xfrm>
        </p:spPr>
        <p:txBody>
          <a:bodyPr/>
          <a:lstStyle/>
          <a:p>
            <a:endParaRPr lang="en-US" sz="1800"/>
          </a:p>
        </p:txBody>
      </p:sp>
      <p:sp>
        <p:nvSpPr>
          <p:cNvPr id="6" name="TextBox 5"/>
          <p:cNvSpPr txBox="1"/>
          <p:nvPr/>
        </p:nvSpPr>
        <p:spPr>
          <a:xfrm>
            <a:off x="1905003" y="3739880"/>
            <a:ext cx="1262889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</a:rPr>
              <a:t>Diagnoses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37068" y="3739880"/>
            <a:ext cx="1262889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</a:rPr>
              <a:t>Treatments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69119" y="3739880"/>
            <a:ext cx="1548638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</a:rPr>
              <a:t>Characterization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86936" y="3739880"/>
            <a:ext cx="1262889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</a:rPr>
              <a:t>The Future</a:t>
            </a:r>
          </a:p>
        </p:txBody>
      </p:sp>
      <p:cxnSp>
        <p:nvCxnSpPr>
          <p:cNvPr id="10" name="Straight Arrow Connector 9"/>
          <p:cNvCxnSpPr>
            <a:stCxn id="6" idx="3"/>
            <a:endCxn id="7" idx="1"/>
          </p:cNvCxnSpPr>
          <p:nvPr/>
        </p:nvCxnSpPr>
        <p:spPr>
          <a:xfrm>
            <a:off x="3167892" y="3909157"/>
            <a:ext cx="2691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3"/>
            <a:endCxn id="8" idx="1"/>
          </p:cNvCxnSpPr>
          <p:nvPr/>
        </p:nvCxnSpPr>
        <p:spPr>
          <a:xfrm>
            <a:off x="4699957" y="3909157"/>
            <a:ext cx="2691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3"/>
            <a:endCxn id="9" idx="1"/>
          </p:cNvCxnSpPr>
          <p:nvPr/>
        </p:nvCxnSpPr>
        <p:spPr>
          <a:xfrm>
            <a:off x="6517757" y="3909157"/>
            <a:ext cx="2691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eft Brace 14"/>
          <p:cNvSpPr/>
          <p:nvPr/>
        </p:nvSpPr>
        <p:spPr>
          <a:xfrm rot="16200000">
            <a:off x="7337327" y="3511015"/>
            <a:ext cx="162109" cy="126288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77801" y="4231820"/>
            <a:ext cx="3878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</a:rPr>
              <a:t>What are we working toward for the future?</a:t>
            </a:r>
          </a:p>
        </p:txBody>
      </p:sp>
    </p:spTree>
    <p:extLst>
      <p:ext uri="{BB962C8B-B14F-4D97-AF65-F5344CB8AC3E}">
        <p14:creationId xmlns:p14="http://schemas.microsoft.com/office/powerpoint/2010/main" xmlns="" val="389524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OHDSI Oncology </a:t>
            </a:r>
            <a:r>
              <a:rPr lang="en-US" smtClean="0"/>
              <a:t>Working Group-Challenges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089136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/>
              <a:t>Source data challenges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In cancer registries, data are cleaned and abstracted, but limited in time and feature coverage. In EHRs, oncology data are arguably the least structured type of data.  </a:t>
            </a:r>
          </a:p>
          <a:p>
            <a:pPr>
              <a:spcAft>
                <a:spcPts val="600"/>
              </a:spcAft>
            </a:pPr>
            <a:r>
              <a:rPr lang="en-US" sz="2400" b="1" dirty="0" smtClean="0"/>
              <a:t>Modeling and terminology challenges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In order to represent and reconcile these data in OMOP CDM, significant model,  vocabulary, and convention extensions are required </a:t>
            </a:r>
          </a:p>
          <a:p>
            <a:pPr>
              <a:spcAft>
                <a:spcPts val="600"/>
              </a:spcAft>
            </a:pPr>
            <a:r>
              <a:rPr lang="en-US" sz="2400" b="1" dirty="0" smtClean="0"/>
              <a:t>Analytical derivation of the key disease features challenge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To identify treatment episodes and response to treatment, cancer recurrences and progression of disease, we need to build derivation methods and tools </a:t>
            </a:r>
          </a:p>
          <a:p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329969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1" y="1651000"/>
            <a:ext cx="6096001" cy="2361406"/>
          </a:xfrm>
          <a:noFill/>
        </p:spPr>
        <p:txBody>
          <a:bodyPr rtlCol="0" anchor="t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/>
              <a:t>Extending OMOP CDM to Support Observational Cancer Research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3600" dirty="0" smtClean="0"/>
              <a:t>Diagnosis Representation</a:t>
            </a:r>
            <a:endParaRPr lang="en-US" sz="3600" dirty="0">
              <a:ea typeface="+mj-ea"/>
            </a:endParaRPr>
          </a:p>
        </p:txBody>
      </p:sp>
      <p:sp>
        <p:nvSpPr>
          <p:cNvPr id="11266" name="Subtitle 2"/>
          <p:cNvSpPr>
            <a:spLocks noGrp="1"/>
          </p:cNvSpPr>
          <p:nvPr>
            <p:ph type="subTitle" idx="1"/>
          </p:nvPr>
        </p:nvSpPr>
        <p:spPr>
          <a:xfrm>
            <a:off x="914400" y="4191000"/>
            <a:ext cx="7683500" cy="859118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Corbel" charset="0"/>
              </a:rPr>
              <a:t>2018 AMIA  Annual Symposium</a:t>
            </a:r>
          </a:p>
          <a:p>
            <a:r>
              <a:rPr lang="en-US" sz="1800" dirty="0" err="1" smtClean="0">
                <a:latin typeface="Corbel" charset="0"/>
              </a:rPr>
              <a:t>Rimma</a:t>
            </a:r>
            <a:r>
              <a:rPr lang="en-US" sz="1800" dirty="0" smtClean="0">
                <a:latin typeface="Corbel" charset="0"/>
              </a:rPr>
              <a:t> Belenkaya</a:t>
            </a:r>
          </a:p>
          <a:p>
            <a:r>
              <a:rPr lang="en-US" sz="1800" dirty="0" smtClean="0">
                <a:latin typeface="Corbel" charset="0"/>
              </a:rPr>
              <a:t>Memorial Sloan Kettering Cancer Center</a:t>
            </a:r>
            <a:endParaRPr lang="en-US" sz="1800" dirty="0">
              <a:latin typeface="Corbe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7000"/>
            <a:ext cx="4124325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b="1" dirty="0" smtClean="0"/>
              <a:t>Reconciliation of cancer data from heterogeneous sources</a:t>
            </a:r>
          </a:p>
          <a:p>
            <a:pPr lvl="1"/>
            <a:r>
              <a:rPr lang="en-US" dirty="0" smtClean="0"/>
              <a:t>Quality: Completeness and Accuracy</a:t>
            </a:r>
          </a:p>
          <a:p>
            <a:pPr lvl="2"/>
            <a:r>
              <a:rPr lang="en-US" dirty="0" smtClean="0"/>
              <a:t>Cancer Registries: complete for 1</a:t>
            </a:r>
            <a:r>
              <a:rPr lang="en-US" baseline="30000" dirty="0" smtClean="0"/>
              <a:t>st</a:t>
            </a:r>
            <a:r>
              <a:rPr lang="en-US" dirty="0" smtClean="0"/>
              <a:t> occurrence (except for SEER states); high quality (golden standard)</a:t>
            </a:r>
          </a:p>
          <a:p>
            <a:pPr lvl="2"/>
            <a:r>
              <a:rPr lang="en-US" dirty="0" smtClean="0"/>
              <a:t>Electronic Medical Records: complete; variable quality</a:t>
            </a:r>
          </a:p>
          <a:p>
            <a:pPr lvl="2"/>
            <a:r>
              <a:rPr lang="en-US" dirty="0" smtClean="0"/>
              <a:t>Clinical Trials: complete; high quality</a:t>
            </a:r>
          </a:p>
          <a:p>
            <a:pPr lvl="1"/>
            <a:r>
              <a:rPr lang="en-US" dirty="0" smtClean="0"/>
              <a:t>Encoding: Variations and Granularity</a:t>
            </a:r>
          </a:p>
          <a:p>
            <a:pPr lvl="2"/>
            <a:r>
              <a:rPr lang="en-US" dirty="0" smtClean="0"/>
              <a:t>Cancer Registries: ICD-O; internal NAACCR vocabulary</a:t>
            </a:r>
          </a:p>
          <a:p>
            <a:pPr lvl="2"/>
            <a:r>
              <a:rPr lang="en-US" dirty="0" smtClean="0"/>
              <a:t>Electronic Medical Records, ICD-9/10; free text</a:t>
            </a:r>
          </a:p>
          <a:p>
            <a:pPr lvl="2"/>
            <a:r>
              <a:rPr lang="en-US" dirty="0" smtClean="0"/>
              <a:t>Clinical Trials: CDISC; custom coding</a:t>
            </a:r>
          </a:p>
          <a:p>
            <a:pPr lvl="2"/>
            <a:endParaRPr lang="en-US" dirty="0" smtClean="0"/>
          </a:p>
          <a:p>
            <a:r>
              <a:rPr lang="en-US" b="1" dirty="0" smtClean="0"/>
              <a:t>Gaps in semantic standards</a:t>
            </a:r>
          </a:p>
          <a:p>
            <a:pPr lvl="1"/>
            <a:r>
              <a:rPr lang="en-US" dirty="0" smtClean="0"/>
              <a:t>NAACCR is not mapped to any terminology</a:t>
            </a:r>
          </a:p>
          <a:p>
            <a:pPr lvl="1"/>
            <a:r>
              <a:rPr lang="en-US" dirty="0" smtClean="0"/>
              <a:t>CAPs, synoptic pathology reports do not have complete terminology coverage</a:t>
            </a:r>
          </a:p>
          <a:p>
            <a:pPr lvl="1"/>
            <a:r>
              <a:rPr lang="en-US" dirty="0" smtClean="0"/>
              <a:t>Existing drug classifications are not specific to oncology</a:t>
            </a:r>
          </a:p>
          <a:p>
            <a:pPr lvl="1"/>
            <a:r>
              <a:rPr lang="en-US" dirty="0" smtClean="0"/>
              <a:t>Drug regimen semantic representation is not complete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Absence of abstraction layer representing clinician’s/researcher’s view</a:t>
            </a:r>
          </a:p>
          <a:p>
            <a:pPr lvl="1"/>
            <a:r>
              <a:rPr lang="en-US" dirty="0" smtClean="0"/>
              <a:t>Disease and treatment episodes</a:t>
            </a:r>
          </a:p>
          <a:p>
            <a:pPr lvl="1"/>
            <a:r>
              <a:rPr lang="en-US" dirty="0" smtClean="0"/>
              <a:t>Outcomes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Overall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 smtClean="0"/>
              <a:t>Support research and analytic use cases</a:t>
            </a:r>
          </a:p>
          <a:p>
            <a:pPr lvl="0"/>
            <a:r>
              <a:rPr lang="en-US" b="1" dirty="0" smtClean="0"/>
              <a:t>Maximize the use of existing OMOP CDM constructs and conventions</a:t>
            </a:r>
          </a:p>
          <a:p>
            <a:pPr lvl="0"/>
            <a:r>
              <a:rPr lang="en-US" b="1" dirty="0" smtClean="0"/>
              <a:t>Reuse and extension of existing standards</a:t>
            </a:r>
          </a:p>
          <a:p>
            <a:pPr lvl="1"/>
            <a:r>
              <a:rPr lang="en-US" b="1" dirty="0" smtClean="0"/>
              <a:t>ICD-O, SEER, NAACCR, CAP, Nebraska Lexicon</a:t>
            </a:r>
          </a:p>
          <a:p>
            <a:pPr lvl="0"/>
            <a:r>
              <a:rPr lang="en-US" b="1" dirty="0" smtClean="0"/>
              <a:t>Align cancer use case with other conditions</a:t>
            </a:r>
          </a:p>
          <a:p>
            <a:r>
              <a:rPr lang="en-US" b="1" dirty="0" smtClean="0"/>
              <a:t>Support efficient queries</a:t>
            </a:r>
          </a:p>
          <a:p>
            <a:pPr lvl="0"/>
            <a:endParaRPr lang="en-US" dirty="0" smtClean="0"/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081" y="248048"/>
            <a:ext cx="7956795" cy="5310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Cancer Diagnosis in OMOP CDM</a:t>
            </a:r>
            <a:endParaRPr lang="en-US" dirty="0"/>
          </a:p>
        </p:txBody>
      </p:sp>
      <p:pic>
        <p:nvPicPr>
          <p:cNvPr id="9" name="Picture 8" descr="OHDSI Onco Disease Sche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535" y="853352"/>
            <a:ext cx="4397086" cy="4329439"/>
          </a:xfrm>
          <a:prstGeom prst="rect">
            <a:avLst/>
          </a:prstGeom>
          <a:solidFill>
            <a:schemeClr val="accent2">
              <a:lumMod val="20000"/>
              <a:lumOff val="80000"/>
              <a:alpha val="35000"/>
            </a:schemeClr>
          </a:solidFill>
          <a:ln>
            <a:solidFill>
              <a:schemeClr val="accent1"/>
            </a:solidFill>
          </a:ln>
        </p:spPr>
      </p:pic>
      <p:sp>
        <p:nvSpPr>
          <p:cNvPr id="50" name="Rounded Rectangle 49"/>
          <p:cNvSpPr/>
          <p:nvPr/>
        </p:nvSpPr>
        <p:spPr>
          <a:xfrm>
            <a:off x="6146468" y="1229097"/>
            <a:ext cx="1738745" cy="9915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1F497D"/>
                </a:solidFill>
              </a:rPr>
              <a:t>Diagnostic Modifier </a:t>
            </a:r>
            <a:r>
              <a:rPr lang="en-US" sz="1200" dirty="0" smtClean="0">
                <a:solidFill>
                  <a:srgbClr val="1F497D"/>
                </a:solidFill>
              </a:rPr>
              <a:t>representing</a:t>
            </a:r>
            <a:r>
              <a:rPr lang="en-US" sz="1200" b="1" dirty="0" smtClean="0">
                <a:solidFill>
                  <a:srgbClr val="1F497D"/>
                </a:solidFill>
              </a:rPr>
              <a:t> other diagnostic features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5296396" y="2541320"/>
            <a:ext cx="1905990" cy="10572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1F497D"/>
                </a:solidFill>
              </a:rPr>
              <a:t>Connection</a:t>
            </a:r>
            <a:r>
              <a:rPr lang="en-US" sz="1200" b="1" dirty="0" smtClean="0">
                <a:solidFill>
                  <a:srgbClr val="1F497D"/>
                </a:solidFill>
              </a:rPr>
              <a:t> </a:t>
            </a:r>
            <a:r>
              <a:rPr lang="en-US" sz="1200" dirty="0" smtClean="0">
                <a:solidFill>
                  <a:srgbClr val="1F497D"/>
                </a:solidFill>
              </a:rPr>
              <a:t>between</a:t>
            </a:r>
            <a:r>
              <a:rPr lang="en-US" sz="1200" b="1" dirty="0" smtClean="0">
                <a:solidFill>
                  <a:srgbClr val="1F497D"/>
                </a:solidFill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1F497D"/>
                </a:solidFill>
              </a:rPr>
              <a:t>Disease Episode </a:t>
            </a:r>
            <a:r>
              <a:rPr lang="en-US" sz="1200" dirty="0" smtClean="0">
                <a:solidFill>
                  <a:srgbClr val="1F497D"/>
                </a:solidFill>
              </a:rPr>
              <a:t>and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1F497D"/>
                </a:solidFill>
              </a:rPr>
              <a:t>lower level events 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82104" y="1211282"/>
            <a:ext cx="2045164" cy="10034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1F497D"/>
                </a:solidFill>
              </a:rPr>
              <a:t>Diagnosis,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1F497D"/>
                </a:solidFill>
              </a:rPr>
              <a:t>pre-coordinated concept </a:t>
            </a:r>
            <a:r>
              <a:rPr lang="en-US" sz="1200" dirty="0" smtClean="0">
                <a:solidFill>
                  <a:srgbClr val="1F497D"/>
                </a:solidFill>
              </a:rPr>
              <a:t>representing </a:t>
            </a:r>
            <a:r>
              <a:rPr lang="en-US" sz="1200" b="1" dirty="0" smtClean="0">
                <a:solidFill>
                  <a:srgbClr val="1F497D"/>
                </a:solidFill>
              </a:rPr>
              <a:t>histology </a:t>
            </a:r>
            <a:r>
              <a:rPr lang="en-US" sz="1200" dirty="0" smtClean="0">
                <a:solidFill>
                  <a:srgbClr val="1F497D"/>
                </a:solidFill>
              </a:rPr>
              <a:t>and</a:t>
            </a:r>
            <a:r>
              <a:rPr lang="en-US" sz="1200" b="1" dirty="0" smtClean="0">
                <a:solidFill>
                  <a:srgbClr val="1F497D"/>
                </a:solidFill>
              </a:rPr>
              <a:t> topography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552202" y="3363585"/>
            <a:ext cx="2111647" cy="10005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1F497D"/>
                </a:solidFill>
              </a:rPr>
              <a:t>Disease Episode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1F497D"/>
                </a:solidFill>
              </a:rPr>
              <a:t>representing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1F497D"/>
                </a:solidFill>
              </a:rPr>
              <a:t> first occurrence, remissions, </a:t>
            </a:r>
            <a:r>
              <a:rPr lang="en-US" sz="1200" dirty="0" smtClean="0">
                <a:solidFill>
                  <a:srgbClr val="1F497D"/>
                </a:solidFill>
              </a:rPr>
              <a:t>and </a:t>
            </a:r>
            <a:r>
              <a:rPr lang="en-US" sz="1200" b="1" dirty="0" smtClean="0">
                <a:solidFill>
                  <a:srgbClr val="1F497D"/>
                </a:solidFill>
              </a:rPr>
              <a:t>recurrences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733" y="162755"/>
            <a:ext cx="6783947" cy="640175"/>
          </a:xfrm>
        </p:spPr>
        <p:txBody>
          <a:bodyPr/>
          <a:lstStyle/>
          <a:p>
            <a:r>
              <a:rPr lang="en-US" dirty="0" smtClean="0"/>
              <a:t>Classifying questions across the patient journey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400" b="1" dirty="0" smtClean="0"/>
              <a:t>Clinical characterization: </a:t>
            </a:r>
            <a:r>
              <a:rPr lang="en-US" sz="2400" dirty="0" smtClean="0"/>
              <a:t>What happened to them?</a:t>
            </a:r>
          </a:p>
          <a:p>
            <a:pPr lvl="1"/>
            <a:r>
              <a:rPr lang="en-US" sz="2000" dirty="0" smtClean="0"/>
              <a:t>What treatment did they choose after diagnosis?</a:t>
            </a:r>
          </a:p>
          <a:p>
            <a:pPr lvl="1"/>
            <a:r>
              <a:rPr lang="en-US" sz="2000" dirty="0" smtClean="0"/>
              <a:t>Which patients chose which treatments?</a:t>
            </a:r>
          </a:p>
          <a:p>
            <a:pPr lvl="1"/>
            <a:r>
              <a:rPr lang="en-US" sz="2000" dirty="0" smtClean="0"/>
              <a:t>How many patients experienced the outcome after treatment?</a:t>
            </a:r>
          </a:p>
          <a:p>
            <a:endParaRPr lang="en-US" sz="2400" dirty="0" smtClean="0"/>
          </a:p>
          <a:p>
            <a:r>
              <a:rPr lang="en-US" sz="2400" b="1" dirty="0" smtClean="0"/>
              <a:t>Patient-level prediction: </a:t>
            </a:r>
            <a:r>
              <a:rPr lang="en-US" sz="2400" dirty="0" smtClean="0"/>
              <a:t>What will happen to me?</a:t>
            </a:r>
          </a:p>
          <a:p>
            <a:pPr lvl="1"/>
            <a:r>
              <a:rPr lang="en-US" sz="2000" dirty="0" smtClean="0"/>
              <a:t>What is the probability that I will develop the disease?</a:t>
            </a:r>
          </a:p>
          <a:p>
            <a:pPr lvl="1"/>
            <a:r>
              <a:rPr lang="en-US" sz="2000" dirty="0" smtClean="0"/>
              <a:t>What is the probability that I will experience the outcome?</a:t>
            </a:r>
          </a:p>
          <a:p>
            <a:endParaRPr lang="en-US" sz="2400" dirty="0" smtClean="0"/>
          </a:p>
          <a:p>
            <a:r>
              <a:rPr lang="en-US" sz="2400" b="1" dirty="0" smtClean="0"/>
              <a:t>Population-level effect estimation:  </a:t>
            </a:r>
            <a:r>
              <a:rPr lang="en-US" sz="2400" dirty="0" smtClean="0"/>
              <a:t>What are the causal effects?</a:t>
            </a:r>
          </a:p>
          <a:p>
            <a:pPr lvl="1"/>
            <a:r>
              <a:rPr lang="en-US" sz="2000" dirty="0" smtClean="0"/>
              <a:t>Does treatment cause outcome?</a:t>
            </a:r>
          </a:p>
          <a:p>
            <a:pPr lvl="1"/>
            <a:r>
              <a:rPr lang="en-US" sz="2000" dirty="0" smtClean="0"/>
              <a:t>Does one treatment cause the outcome more than an alternative?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C32FFB-F9AE-46F0-A233-A2E628258990}" type="slidenum">
              <a:rPr lang="en-US" smtClean="0"/>
              <a:pPr/>
              <a:t>7</a:t>
            </a:fld>
            <a:endParaRPr lang="en-US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AMIA 2017   |   amia.org</a:t>
            </a:r>
            <a:endParaRPr lang="en-US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7000"/>
            <a:ext cx="9067800" cy="6985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153153"/>
                </a:solidFill>
              </a:rPr>
              <a:t>Cancer Diagnosis Record</a:t>
            </a:r>
            <a:endParaRPr lang="en-US" dirty="0">
              <a:solidFill>
                <a:srgbClr val="15315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6000"/>
            <a:ext cx="8305800" cy="4127500"/>
          </a:xfrm>
        </p:spPr>
        <p:txBody>
          <a:bodyPr>
            <a:normAutofit fontScale="85000" lnSpcReduction="20000"/>
          </a:bodyPr>
          <a:lstStyle/>
          <a:p>
            <a:pPr marL="514350" lvl="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2686050" lvl="5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lvl="0" indent="-514350">
              <a:buFont typeface="+mj-lt"/>
              <a:buAutoNum type="arabicPeriod"/>
            </a:pPr>
            <a:endParaRPr lang="en-US" dirty="0" smtClean="0"/>
          </a:p>
          <a:p>
            <a:pPr marL="914400" lvl="1" indent="-514350">
              <a:buNone/>
            </a:pPr>
            <a:r>
              <a:rPr lang="en-US" dirty="0" smtClean="0"/>
              <a:t>	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162" y="1093789"/>
            <a:ext cx="7276336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7753104" y="2892098"/>
            <a:ext cx="1076571" cy="332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1F497D"/>
                </a:solidFill>
              </a:rPr>
              <a:t>ICD-O,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1F497D"/>
                </a:solidFill>
              </a:rPr>
              <a:t>collapsed</a:t>
            </a:r>
            <a:endParaRPr lang="en-US" sz="1200" b="1" dirty="0" smtClean="0">
              <a:solidFill>
                <a:srgbClr val="1F497D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715005" y="1901497"/>
            <a:ext cx="1076571" cy="332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1F497D"/>
                </a:solidFill>
              </a:rPr>
              <a:t>SNOMED</a:t>
            </a:r>
            <a:endParaRPr lang="en-US" sz="1200" b="1" dirty="0" smtClean="0">
              <a:solidFill>
                <a:srgbClr val="1F497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839586"/>
            <a:ext cx="3124200" cy="745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1" y="1841502"/>
            <a:ext cx="3105149" cy="74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556001"/>
            <a:ext cx="3124199" cy="759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3556001"/>
            <a:ext cx="3124200" cy="759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7000"/>
            <a:ext cx="9067800" cy="6985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Cancer Diagnosis in OMOP Vocabulary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6000"/>
            <a:ext cx="8305800" cy="4127500"/>
          </a:xfrm>
        </p:spPr>
        <p:txBody>
          <a:bodyPr>
            <a:normAutofit fontScale="250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b="1" dirty="0" smtClean="0"/>
              <a:t>New pre-coordinated concept representing combination of two ICD-O axes, histology and topography</a:t>
            </a:r>
          </a:p>
          <a:p>
            <a:pPr marL="514350" lvl="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 startAt="2"/>
            </a:pPr>
            <a:endParaRPr lang="en-US" dirty="0" smtClean="0"/>
          </a:p>
          <a:p>
            <a:pPr marL="514350" indent="-514350">
              <a:buFont typeface="+mj-lt"/>
              <a:buAutoNum type="arabicPeriod" startAt="2"/>
            </a:pPr>
            <a:endParaRPr lang="en-US" dirty="0" smtClean="0"/>
          </a:p>
          <a:p>
            <a:pPr marL="514350" indent="-514350">
              <a:buFont typeface="+mj-lt"/>
              <a:buAutoNum type="arabicPeriod" startAt="2"/>
            </a:pPr>
            <a:endParaRPr lang="en-US" dirty="0" smtClean="0"/>
          </a:p>
          <a:p>
            <a:pPr marL="514350" indent="-514350">
              <a:buFont typeface="+mj-lt"/>
              <a:buAutoNum type="arabicPeriod" startAt="2"/>
            </a:pPr>
            <a:endParaRPr lang="en-US" dirty="0" smtClean="0"/>
          </a:p>
          <a:p>
            <a:pPr marL="514350" indent="-514350">
              <a:buFont typeface="+mj-lt"/>
              <a:buAutoNum type="arabicPeriod" startAt="2"/>
            </a:pPr>
            <a:endParaRPr lang="en-US" dirty="0" smtClean="0"/>
          </a:p>
          <a:p>
            <a:pPr marL="514350" indent="-514350">
              <a:buFont typeface="+mj-lt"/>
              <a:buAutoNum type="arabicPeriod" startAt="2"/>
            </a:pPr>
            <a:r>
              <a:rPr lang="en-US" b="1" dirty="0" smtClean="0"/>
              <a:t>Existing pre-coordinated SNOMED concept linked to the same histology and topography axes</a:t>
            </a:r>
          </a:p>
          <a:p>
            <a:pPr marL="514350" indent="-514350">
              <a:buFont typeface="+mj-lt"/>
              <a:buAutoNum type="arabicPeriod" startAt="2"/>
            </a:pPr>
            <a:endParaRPr lang="en-US" dirty="0" smtClean="0"/>
          </a:p>
          <a:p>
            <a:pPr marL="514350" indent="-514350">
              <a:buFont typeface="+mj-lt"/>
              <a:buAutoNum type="arabicPeriod" startAt="2"/>
            </a:pPr>
            <a:endParaRPr lang="en-US" dirty="0" smtClean="0"/>
          </a:p>
          <a:p>
            <a:pPr marL="514350" indent="-514350">
              <a:buFont typeface="+mj-lt"/>
              <a:buAutoNum type="arabicPeriod" startAt="2"/>
            </a:pPr>
            <a:endParaRPr lang="en-US" dirty="0" smtClean="0"/>
          </a:p>
          <a:p>
            <a:pPr marL="514350" indent="-514350">
              <a:buFont typeface="+mj-lt"/>
              <a:buAutoNum type="arabicPeriod" startAt="2"/>
            </a:pPr>
            <a:endParaRPr lang="en-US" dirty="0" smtClean="0"/>
          </a:p>
          <a:p>
            <a:pPr marL="514350" indent="-514350">
              <a:buFont typeface="+mj-lt"/>
              <a:buAutoNum type="arabicPeriod" startAt="2"/>
            </a:pPr>
            <a:endParaRPr lang="en-US" dirty="0" smtClean="0"/>
          </a:p>
          <a:p>
            <a:pPr marL="514350" indent="-514350">
              <a:buFont typeface="+mj-lt"/>
              <a:buAutoNum type="arabicPeriod" startAt="2"/>
            </a:pPr>
            <a:endParaRPr lang="en-US" dirty="0" smtClean="0"/>
          </a:p>
          <a:p>
            <a:pPr marL="514350" indent="-514350">
              <a:buFont typeface="+mj-lt"/>
              <a:buAutoNum type="arabicPeriod" startAt="2"/>
            </a:pPr>
            <a:endParaRPr lang="en-US" dirty="0" smtClean="0"/>
          </a:p>
          <a:p>
            <a:pPr marL="514350" indent="-514350">
              <a:buFont typeface="+mj-lt"/>
              <a:buAutoNum type="arabicPeriod" startAt="2"/>
            </a:pPr>
            <a:endParaRPr lang="en-US" dirty="0" smtClean="0"/>
          </a:p>
          <a:p>
            <a:pPr marL="514350" indent="-514350">
              <a:buFont typeface="+mj-lt"/>
              <a:buAutoNum type="arabicPeriod" startAt="2"/>
            </a:pPr>
            <a:endParaRPr lang="en-US" dirty="0" smtClean="0"/>
          </a:p>
          <a:p>
            <a:pPr marL="514350" indent="-514350">
              <a:buFont typeface="+mj-lt"/>
              <a:buAutoNum type="arabicPeriod" startAt="2"/>
            </a:pPr>
            <a:endParaRPr lang="en-US" dirty="0" smtClean="0"/>
          </a:p>
          <a:p>
            <a:pPr marL="514350" indent="-514350">
              <a:buFont typeface="+mj-lt"/>
              <a:buAutoNum type="arabicPeriod" startAt="2"/>
            </a:pPr>
            <a:endParaRPr lang="en-US" dirty="0" smtClean="0"/>
          </a:p>
          <a:p>
            <a:pPr marL="514350" indent="-514350">
              <a:buFont typeface="+mj-lt"/>
              <a:buAutoNum type="arabicPeriod" startAt="2"/>
            </a:pPr>
            <a:endParaRPr lang="en-US" dirty="0" smtClean="0"/>
          </a:p>
          <a:p>
            <a:pPr marL="514350" indent="-514350">
              <a:buFont typeface="+mj-lt"/>
              <a:buAutoNum type="arabicPeriod" startAt="2"/>
            </a:pPr>
            <a:endParaRPr lang="en-US" b="1" dirty="0" smtClean="0"/>
          </a:p>
          <a:p>
            <a:pPr marL="514350" indent="-514350">
              <a:buFont typeface="+mj-lt"/>
              <a:buAutoNum type="arabicPeriod" startAt="2"/>
            </a:pPr>
            <a:r>
              <a:rPr lang="en-US" b="1" dirty="0" smtClean="0"/>
              <a:t>Mapping between the new pre-coordinated source concept and a standard SNOMED concept</a:t>
            </a:r>
          </a:p>
          <a:p>
            <a:pPr marL="514350" lvl="0" indent="-514350">
              <a:buFont typeface="+mj-lt"/>
              <a:buAutoNum type="arabicPeriod" startAt="2"/>
            </a:pPr>
            <a:endParaRPr lang="en-US" dirty="0" smtClean="0"/>
          </a:p>
          <a:p>
            <a:pPr marL="514350" lvl="0" indent="-514350">
              <a:buFont typeface="+mj-lt"/>
              <a:buAutoNum type="arabicPeriod" startAt="2"/>
            </a:pPr>
            <a:endParaRPr lang="en-US" dirty="0" smtClean="0"/>
          </a:p>
          <a:p>
            <a:pPr marL="914400" lvl="1" indent="-514350">
              <a:buNone/>
            </a:pPr>
            <a:r>
              <a:rPr lang="en-US" dirty="0" smtClean="0"/>
              <a:t>	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0803" y="2921000"/>
            <a:ext cx="3906571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67003" y="4635500"/>
            <a:ext cx="3794287" cy="751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67000" y="1206500"/>
            <a:ext cx="3810000" cy="105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urved Right Arrow 10"/>
          <p:cNvSpPr/>
          <p:nvPr/>
        </p:nvSpPr>
        <p:spPr>
          <a:xfrm rot="2397876">
            <a:off x="2031466" y="1164222"/>
            <a:ext cx="409755" cy="79416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Left Arrow 12"/>
          <p:cNvSpPr/>
          <p:nvPr/>
        </p:nvSpPr>
        <p:spPr>
          <a:xfrm rot="19348578">
            <a:off x="6697556" y="1196933"/>
            <a:ext cx="458352" cy="79433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urved Left Arrow 17"/>
          <p:cNvSpPr/>
          <p:nvPr/>
        </p:nvSpPr>
        <p:spPr>
          <a:xfrm>
            <a:off x="6500445" y="4951734"/>
            <a:ext cx="266681" cy="48827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urved Right Arrow 18"/>
          <p:cNvSpPr/>
          <p:nvPr/>
        </p:nvSpPr>
        <p:spPr>
          <a:xfrm rot="2397876">
            <a:off x="1974316" y="2869197"/>
            <a:ext cx="409755" cy="79416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Curved Left Arrow 19"/>
          <p:cNvSpPr/>
          <p:nvPr/>
        </p:nvSpPr>
        <p:spPr>
          <a:xfrm rot="19348578">
            <a:off x="6683267" y="2873332"/>
            <a:ext cx="458352" cy="79433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b="1" dirty="0" err="1" smtClean="0"/>
              <a:t>Precoordinated</a:t>
            </a:r>
            <a:r>
              <a:rPr lang="en-US" b="1" dirty="0" smtClean="0"/>
              <a:t> Concepts of </a:t>
            </a:r>
            <a:br>
              <a:rPr lang="en-US" b="1" dirty="0" smtClean="0"/>
            </a:br>
            <a:r>
              <a:rPr lang="en-US" b="1" dirty="0" smtClean="0"/>
              <a:t>Cancer Histology and Topography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Reflect source granularity in Cancer Registries and Pathology reports</a:t>
            </a:r>
          </a:p>
          <a:p>
            <a:r>
              <a:rPr lang="en-US" dirty="0" smtClean="0"/>
              <a:t>Consistent with OMOP CDM representation of diagnosis as one concept</a:t>
            </a:r>
          </a:p>
          <a:p>
            <a:r>
              <a:rPr lang="en-US" dirty="0" smtClean="0"/>
              <a:t>Support usage and extension of SNOMED for representation of diagnosis</a:t>
            </a:r>
          </a:p>
          <a:p>
            <a:r>
              <a:rPr lang="en-US" dirty="0" smtClean="0"/>
              <a:t>Support consistent queries along histology and topography axes at different levels of hierarchy regardless of source representation</a:t>
            </a:r>
          </a:p>
          <a:p>
            <a:pPr lvl="0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153153"/>
                </a:solidFill>
              </a:rPr>
              <a:t>Diagnosis Modifier Records</a:t>
            </a:r>
            <a:endParaRPr lang="en-US" dirty="0">
              <a:solidFill>
                <a:srgbClr val="153153"/>
              </a:solidFill>
            </a:endParaRPr>
          </a:p>
        </p:txBody>
      </p:sp>
      <p:cxnSp>
        <p:nvCxnSpPr>
          <p:cNvPr id="8" name="Curved Connector 14"/>
          <p:cNvCxnSpPr>
            <a:stCxn id="7" idx="3"/>
          </p:cNvCxnSpPr>
          <p:nvPr/>
        </p:nvCxnSpPr>
        <p:spPr>
          <a:xfrm flipH="1">
            <a:off x="5105400" y="1837392"/>
            <a:ext cx="685036" cy="1210609"/>
          </a:xfrm>
          <a:prstGeom prst="curvedConnector4">
            <a:avLst>
              <a:gd name="adj1" fmla="val -33371"/>
              <a:gd name="adj2" fmla="val 80396"/>
            </a:avLst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4"/>
          <p:cNvCxnSpPr>
            <a:stCxn id="7" idx="3"/>
          </p:cNvCxnSpPr>
          <p:nvPr/>
        </p:nvCxnSpPr>
        <p:spPr>
          <a:xfrm>
            <a:off x="5790436" y="1837392"/>
            <a:ext cx="457964" cy="1210609"/>
          </a:xfrm>
          <a:prstGeom prst="curvedConnector2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101446"/>
            <a:ext cx="4818886" cy="1471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6787" y="3052767"/>
            <a:ext cx="7577138" cy="1566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b="1" dirty="0" smtClean="0"/>
              <a:t>Diagnosis Modifiers</a:t>
            </a:r>
            <a:endParaRPr lang="en-US" sz="36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Reflect representation </a:t>
            </a:r>
            <a:r>
              <a:rPr lang="en-US" dirty="0" smtClean="0"/>
              <a:t>in Cancer </a:t>
            </a:r>
            <a:r>
              <a:rPr lang="en-US" dirty="0" smtClean="0"/>
              <a:t>Registry and Pathology Synoptic Reports</a:t>
            </a:r>
            <a:endParaRPr lang="en-US" dirty="0" smtClean="0"/>
          </a:p>
          <a:p>
            <a:r>
              <a:rPr lang="en-US" dirty="0" smtClean="0"/>
              <a:t>Attribute-Value structure supports representation of any number and type of features</a:t>
            </a:r>
          </a:p>
          <a:p>
            <a:r>
              <a:rPr lang="en-US" dirty="0" smtClean="0"/>
              <a:t>Supports explicit connection between histology/topography and other diagnostic features</a:t>
            </a:r>
          </a:p>
          <a:p>
            <a:r>
              <a:rPr lang="en-US" dirty="0" smtClean="0"/>
              <a:t>Use </a:t>
            </a:r>
            <a:r>
              <a:rPr lang="en-US" dirty="0" smtClean="0"/>
              <a:t>NAACCR/Nebraska Lexicon vocabulary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B8F3DA-8005-4B36-8444-2A5B2D448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775" y="254000"/>
            <a:ext cx="7578725" cy="47625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153153"/>
                </a:solidFill>
              </a:rPr>
              <a:t>Disease Episode Record</a:t>
            </a:r>
            <a:endParaRPr lang="en-US" dirty="0">
              <a:solidFill>
                <a:srgbClr val="153153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29F79F-3A79-413B-824E-E905DD578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631" y="1020694"/>
            <a:ext cx="7679871" cy="3855278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3700" dirty="0"/>
          </a:p>
          <a:p>
            <a:pPr marL="0" indent="0">
              <a:buNone/>
            </a:pPr>
            <a:endParaRPr lang="en-US" sz="3700" dirty="0"/>
          </a:p>
          <a:p>
            <a:endParaRPr lang="en-US" sz="3700" dirty="0"/>
          </a:p>
          <a:p>
            <a:endParaRPr lang="en-US" sz="3700" dirty="0"/>
          </a:p>
          <a:p>
            <a:r>
              <a:rPr lang="en-US" sz="3700" dirty="0" smtClean="0"/>
              <a:t> </a:t>
            </a:r>
            <a:endParaRPr lang="en-US" sz="3700" dirty="0"/>
          </a:p>
        </p:txBody>
      </p:sp>
      <p:cxnSp>
        <p:nvCxnSpPr>
          <p:cNvPr id="12" name="Curved Connector 11"/>
          <p:cNvCxnSpPr>
            <a:endCxn id="19461" idx="1"/>
          </p:cNvCxnSpPr>
          <p:nvPr/>
        </p:nvCxnSpPr>
        <p:spPr>
          <a:xfrm rot="5400000">
            <a:off x="-318955" y="2287455"/>
            <a:ext cx="2009511" cy="609600"/>
          </a:xfrm>
          <a:prstGeom prst="curvedConnector4">
            <a:avLst>
              <a:gd name="adj1" fmla="val 41080"/>
              <a:gd name="adj2" fmla="val 137500"/>
            </a:avLst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>
            <a:endCxn id="19461" idx="3"/>
          </p:cNvCxnSpPr>
          <p:nvPr/>
        </p:nvCxnSpPr>
        <p:spPr>
          <a:xfrm rot="5400000">
            <a:off x="4762636" y="2720844"/>
            <a:ext cx="1311011" cy="441325"/>
          </a:xfrm>
          <a:prstGeom prst="curvedConnector2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3" y="3238501"/>
            <a:ext cx="4816475" cy="71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Curved Connector 14"/>
          <p:cNvCxnSpPr>
            <a:endCxn id="19461" idx="3"/>
          </p:cNvCxnSpPr>
          <p:nvPr/>
        </p:nvCxnSpPr>
        <p:spPr>
          <a:xfrm rot="10800000" flipV="1">
            <a:off x="5197479" y="3492499"/>
            <a:ext cx="501651" cy="104511"/>
          </a:xfrm>
          <a:prstGeom prst="curvedConnector3">
            <a:avLst>
              <a:gd name="adj1" fmla="val 50000"/>
            </a:avLst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14"/>
          <p:cNvCxnSpPr>
            <a:endCxn id="19461" idx="3"/>
          </p:cNvCxnSpPr>
          <p:nvPr/>
        </p:nvCxnSpPr>
        <p:spPr>
          <a:xfrm rot="16200000" flipV="1">
            <a:off x="4867144" y="3927343"/>
            <a:ext cx="1101990" cy="441327"/>
          </a:xfrm>
          <a:prstGeom prst="curvedConnector2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3" y="2032002"/>
            <a:ext cx="3324225" cy="309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143001"/>
            <a:ext cx="4719638" cy="1656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5887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Disease Episodes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>
              <a:buNone/>
            </a:pPr>
            <a:r>
              <a:rPr lang="en-US" b="1" dirty="0" smtClean="0"/>
              <a:t>Represent first occurrence, remissions, and recurrences</a:t>
            </a:r>
            <a:endParaRPr lang="en-US" sz="2800" dirty="0" smtClean="0"/>
          </a:p>
          <a:p>
            <a:r>
              <a:rPr lang="en-US" dirty="0" smtClean="0"/>
              <a:t>Supports levels of abstraction that are clinically and analytically relevant</a:t>
            </a:r>
          </a:p>
          <a:p>
            <a:r>
              <a:rPr lang="en-US" dirty="0" smtClean="0"/>
              <a:t>Supports explicit connection between a disease Episode and lower level events (conditions, procedures, drugs) that are linked to this disease episode </a:t>
            </a:r>
          </a:p>
          <a:p>
            <a:r>
              <a:rPr lang="en-US" dirty="0" smtClean="0"/>
              <a:t>Persists provenance of episode derivation (e.g. directly from source data, algorithmically)</a:t>
            </a:r>
          </a:p>
          <a:p>
            <a:r>
              <a:rPr lang="en-US" dirty="0" smtClean="0"/>
              <a:t>Supports abstraction for other chronic diseases and domains (e.g. treatment, episode of care)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6" y="1829600"/>
            <a:ext cx="5468471" cy="1027906"/>
          </a:xfrm>
          <a:noFill/>
        </p:spPr>
        <p:txBody>
          <a:bodyPr rtlCol="0" anchor="t">
            <a:normAutofit fontScale="90000"/>
          </a:bodyPr>
          <a:lstStyle/>
          <a:p>
            <a:r>
              <a:rPr lang="en-US" dirty="0"/>
              <a:t>Oncology Treatments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/>
              <a:t>OHDSI</a:t>
            </a:r>
          </a:p>
        </p:txBody>
      </p:sp>
      <p:sp>
        <p:nvSpPr>
          <p:cNvPr id="11266" name="Subtitle 2"/>
          <p:cNvSpPr>
            <a:spLocks noGrp="1"/>
          </p:cNvSpPr>
          <p:nvPr>
            <p:ph type="subTitle" idx="1"/>
          </p:nvPr>
        </p:nvSpPr>
        <p:spPr>
          <a:xfrm>
            <a:off x="1026085" y="3839886"/>
            <a:ext cx="7683500" cy="119778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latin typeface="Corbel" charset="0"/>
              </a:rPr>
              <a:t>2018 AMIA  Annual Symposium</a:t>
            </a:r>
          </a:p>
          <a:p>
            <a:r>
              <a:rPr lang="en-US" dirty="0" smtClean="0">
                <a:latin typeface="Corbel" charset="0"/>
              </a:rPr>
              <a:t>Michael Gurley </a:t>
            </a:r>
          </a:p>
          <a:p>
            <a:r>
              <a:rPr lang="en-US" dirty="0" smtClean="0">
                <a:latin typeface="Corbel" charset="0"/>
              </a:rPr>
              <a:t>Northwestern </a:t>
            </a:r>
            <a:r>
              <a:rPr lang="en-US" dirty="0">
                <a:latin typeface="Corbel" charset="0"/>
              </a:rPr>
              <a:t>University </a:t>
            </a:r>
            <a:endParaRPr lang="en-US" dirty="0" smtClean="0">
              <a:latin typeface="Corbel" charset="0"/>
            </a:endParaRPr>
          </a:p>
          <a:p>
            <a:r>
              <a:rPr lang="en-US" dirty="0" smtClean="0">
                <a:latin typeface="Corbel" charset="0"/>
              </a:rPr>
              <a:t>Applied </a:t>
            </a:r>
            <a:r>
              <a:rPr lang="en-US" dirty="0">
                <a:latin typeface="Corbel" charset="0"/>
              </a:rPr>
              <a:t>Research Informatics Group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8484" y="635004"/>
            <a:ext cx="3731100" cy="3915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769" y="127000"/>
            <a:ext cx="7980219" cy="698500"/>
          </a:xfrm>
        </p:spPr>
        <p:txBody>
          <a:bodyPr>
            <a:normAutofit fontScale="90000"/>
          </a:bodyPr>
          <a:lstStyle/>
          <a:p>
            <a:r>
              <a:rPr lang="en-US" dirty="0"/>
              <a:t>Oncology Treatments in </a:t>
            </a:r>
            <a:r>
              <a:rPr lang="en-US" dirty="0" smtClean="0"/>
              <a:t>OHDSI: </a:t>
            </a:r>
            <a:br>
              <a:rPr lang="en-US" dirty="0" smtClean="0"/>
            </a:br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OHDSI </a:t>
            </a:r>
            <a:r>
              <a:rPr lang="en-US" dirty="0" smtClean="0"/>
              <a:t>represents low-level </a:t>
            </a:r>
            <a:r>
              <a:rPr lang="en-US" dirty="0"/>
              <a:t>clinical events that implement oncology treatments</a:t>
            </a:r>
            <a:r>
              <a:rPr lang="en-US" dirty="0" smtClean="0"/>
              <a:t>.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Docetaxel </a:t>
            </a:r>
            <a:r>
              <a:rPr lang="en-US" dirty="0"/>
              <a:t>+ </a:t>
            </a:r>
            <a:r>
              <a:rPr lang="en-US" dirty="0" smtClean="0"/>
              <a:t>Carboplatin 21-Day </a:t>
            </a:r>
            <a:r>
              <a:rPr lang="en-US" dirty="0"/>
              <a:t>NCCN Ovarian </a:t>
            </a:r>
            <a:r>
              <a:rPr lang="en-US" dirty="0" smtClean="0"/>
              <a:t>Regimen, </a:t>
            </a:r>
            <a:r>
              <a:rPr lang="en-US" dirty="0"/>
              <a:t>6 cycles over </a:t>
            </a:r>
            <a:r>
              <a:rPr lang="en-US" dirty="0" smtClean="0"/>
              <a:t>126 days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22 </a:t>
            </a:r>
            <a:r>
              <a:rPr lang="en-US" dirty="0"/>
              <a:t>entries </a:t>
            </a:r>
            <a:r>
              <a:rPr lang="en-US" dirty="0" smtClean="0"/>
              <a:t>PROCEDURE_OCCURRENCE, 5 </a:t>
            </a:r>
            <a:r>
              <a:rPr lang="en-US" dirty="0"/>
              <a:t>CPT codes</a:t>
            </a:r>
            <a:r>
              <a:rPr lang="en-US" dirty="0" smtClean="0"/>
              <a:t>.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50 entries DRUG_EXPOSURE, </a:t>
            </a:r>
            <a:r>
              <a:rPr lang="en-US" dirty="0"/>
              <a:t>13 </a:t>
            </a:r>
            <a:r>
              <a:rPr lang="en-US" dirty="0" err="1" smtClean="0"/>
              <a:t>RxNorm</a:t>
            </a:r>
            <a:r>
              <a:rPr lang="en-US" dirty="0" smtClean="0"/>
              <a:t> codes.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External Beam IMRT to left breast, 15 </a:t>
            </a:r>
            <a:r>
              <a:rPr lang="en-US" dirty="0"/>
              <a:t>Fractions at 267 </a:t>
            </a:r>
            <a:r>
              <a:rPr lang="en-US" dirty="0" err="1"/>
              <a:t>cGy</a:t>
            </a:r>
            <a:r>
              <a:rPr lang="en-US" dirty="0"/>
              <a:t> Dose</a:t>
            </a:r>
            <a:r>
              <a:rPr lang="en-US" dirty="0" smtClean="0"/>
              <a:t>.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72 entries PROCEDURE_OCCURRENCE, 11 </a:t>
            </a:r>
            <a:r>
              <a:rPr lang="en-US" dirty="0"/>
              <a:t>CPT </a:t>
            </a:r>
            <a:r>
              <a:rPr lang="en-US" dirty="0" smtClean="0"/>
              <a:t>codes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Clinical </a:t>
            </a:r>
            <a:r>
              <a:rPr lang="en-US" dirty="0"/>
              <a:t>event </a:t>
            </a:r>
            <a:r>
              <a:rPr lang="en-US" b="1" dirty="0"/>
              <a:t>welter</a:t>
            </a:r>
            <a:r>
              <a:rPr lang="en-US" dirty="0"/>
              <a:t> thwarts many oncology analytic use cases</a:t>
            </a:r>
            <a:r>
              <a:rPr lang="en-US" dirty="0" smtClean="0"/>
              <a:t>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Can we get beyond feasibility/existence queries?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9153" y="1003541"/>
            <a:ext cx="5869807" cy="3910048"/>
          </a:xfrm>
        </p:spPr>
      </p:pic>
    </p:spTree>
    <p:extLst>
      <p:ext uri="{BB962C8B-B14F-4D97-AF65-F5344CB8AC3E}">
        <p14:creationId xmlns:p14="http://schemas.microsoft.com/office/powerpoint/2010/main" xmlns="" val="172014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are the standards coming from?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C32FFB-F9AE-46F0-A233-A2E628258990}" type="slidenum">
              <a:rPr lang="en-US" smtClean="0"/>
              <a:pPr/>
              <a:t>8</a:t>
            </a:fld>
            <a:endParaRPr lang="en-US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AMIA 2017   |   amia.org</a:t>
            </a:r>
            <a:endParaRPr lang="en-US" dirty="0"/>
          </a:p>
        </p:txBody>
      </p:sp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8608" y="1070925"/>
            <a:ext cx="3944061" cy="3807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s://gdc.cancer.gov/sites/all/themes/gdc_bootstrap/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7936" y="1869039"/>
            <a:ext cx="2161720" cy="282162"/>
          </a:xfrm>
          <a:prstGeom prst="rect">
            <a:avLst/>
          </a:prstGeom>
          <a:noFill/>
        </p:spPr>
      </p:pic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8564" y="2020101"/>
            <a:ext cx="1106755" cy="388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7765" y="1247123"/>
            <a:ext cx="3076018" cy="32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48293" y="3646233"/>
            <a:ext cx="1730399" cy="386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0"/>
          <p:cNvPicPr>
            <a:picLocks noChangeAspect="1" noChangeArrowheads="1"/>
          </p:cNvPicPr>
          <p:nvPr/>
        </p:nvPicPr>
        <p:blipFill>
          <a:blip r:embed="rId7"/>
          <a:srcRect r="71373"/>
          <a:stretch>
            <a:fillRect/>
          </a:stretch>
        </p:blipFill>
        <p:spPr bwMode="auto">
          <a:xfrm>
            <a:off x="2059574" y="3624758"/>
            <a:ext cx="1240662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Support New Use Cases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220000"/>
              </a:lnSpc>
            </a:pPr>
            <a:r>
              <a:rPr lang="en-US" sz="1100" dirty="0"/>
              <a:t>Can we connect high-level </a:t>
            </a:r>
            <a:r>
              <a:rPr lang="en-US" sz="1100" dirty="0" smtClean="0"/>
              <a:t>treatment abstractions to </a:t>
            </a:r>
            <a:r>
              <a:rPr lang="en-US" sz="1100" dirty="0"/>
              <a:t>low-level clinical events </a:t>
            </a:r>
            <a:r>
              <a:rPr lang="en-US" sz="1100" dirty="0" smtClean="0"/>
              <a:t>that administer the </a:t>
            </a:r>
            <a:r>
              <a:rPr lang="en-US" sz="1100" dirty="0"/>
              <a:t>treatment?  Can we surface treatment abstractions from the welter but keep our treatment abstractions anchored to real world evidence</a:t>
            </a:r>
            <a:r>
              <a:rPr lang="en-US" sz="1100" dirty="0" smtClean="0"/>
              <a:t>?</a:t>
            </a:r>
          </a:p>
          <a:p>
            <a:pPr>
              <a:lnSpc>
                <a:spcPct val="220000"/>
              </a:lnSpc>
            </a:pPr>
            <a:r>
              <a:rPr lang="en-US" sz="1100" dirty="0" smtClean="0"/>
              <a:t>Can </a:t>
            </a:r>
            <a:r>
              <a:rPr lang="en-US" sz="1100" dirty="0"/>
              <a:t>we classify each treatment at </a:t>
            </a:r>
            <a:r>
              <a:rPr lang="en-US" sz="1100" dirty="0" smtClean="0"/>
              <a:t>a </a:t>
            </a:r>
            <a:r>
              <a:rPr lang="en-US" sz="1100" dirty="0"/>
              <a:t>level intuitive to oncology </a:t>
            </a:r>
            <a:r>
              <a:rPr lang="en-US" sz="1100" dirty="0" smtClean="0"/>
              <a:t>professionals/researchers?  </a:t>
            </a:r>
            <a:r>
              <a:rPr lang="en-US" sz="1100" dirty="0"/>
              <a:t>Immunotherapy, hormonal  therapy, external beam radiotherapy, intensity modulated therapy, total colectomy, partial pancreatectomy</a:t>
            </a:r>
            <a:r>
              <a:rPr lang="en-US" sz="1100" dirty="0" smtClean="0"/>
              <a:t>?</a:t>
            </a:r>
          </a:p>
          <a:p>
            <a:pPr>
              <a:lnSpc>
                <a:spcPct val="220000"/>
              </a:lnSpc>
            </a:pPr>
            <a:r>
              <a:rPr lang="en-US" sz="1100" dirty="0" smtClean="0"/>
              <a:t>Can </a:t>
            </a:r>
            <a:r>
              <a:rPr lang="en-US" sz="1100" dirty="0"/>
              <a:t>we enumerate how many oncology treatments have been </a:t>
            </a:r>
            <a:r>
              <a:rPr lang="en-US" sz="1100" dirty="0" smtClean="0"/>
              <a:t>performed on </a:t>
            </a:r>
            <a:r>
              <a:rPr lang="en-US" sz="1100" dirty="0"/>
              <a:t>a patient</a:t>
            </a:r>
            <a:r>
              <a:rPr lang="en-US" sz="1100" dirty="0" smtClean="0"/>
              <a:t>?</a:t>
            </a:r>
          </a:p>
          <a:p>
            <a:pPr>
              <a:lnSpc>
                <a:spcPct val="220000"/>
              </a:lnSpc>
            </a:pPr>
            <a:r>
              <a:rPr lang="en-US" sz="1100" dirty="0" smtClean="0"/>
              <a:t>Can </a:t>
            </a:r>
            <a:r>
              <a:rPr lang="en-US" sz="1100" dirty="0"/>
              <a:t>we </a:t>
            </a:r>
            <a:r>
              <a:rPr lang="en-US" sz="1100" dirty="0" smtClean="0"/>
              <a:t>characterize when </a:t>
            </a:r>
            <a:r>
              <a:rPr lang="en-US" sz="1100" dirty="0"/>
              <a:t>each treatment </a:t>
            </a:r>
            <a:r>
              <a:rPr lang="en-US" sz="1100" dirty="0" smtClean="0"/>
              <a:t>begins/ends?  When </a:t>
            </a:r>
            <a:r>
              <a:rPr lang="en-US" sz="1100" dirty="0"/>
              <a:t>a treatment was “switched</a:t>
            </a:r>
            <a:r>
              <a:rPr lang="en-US" sz="1100" dirty="0" smtClean="0"/>
              <a:t>”?</a:t>
            </a:r>
          </a:p>
          <a:p>
            <a:pPr>
              <a:lnSpc>
                <a:spcPct val="220000"/>
              </a:lnSpc>
            </a:pPr>
            <a:r>
              <a:rPr lang="en-US" sz="1100" dirty="0" smtClean="0"/>
              <a:t>Can </a:t>
            </a:r>
            <a:r>
              <a:rPr lang="en-US" sz="1100" dirty="0"/>
              <a:t>we reuse the grouping of low-level clinical events present in source systems?  Not lose treatments abstractions during </a:t>
            </a:r>
            <a:r>
              <a:rPr lang="en-US" sz="1100" dirty="0" smtClean="0"/>
              <a:t>conversion into </a:t>
            </a:r>
            <a:r>
              <a:rPr lang="en-US" sz="1100" dirty="0"/>
              <a:t>the OMOP </a:t>
            </a:r>
            <a:r>
              <a:rPr lang="en-US" sz="1100" dirty="0" smtClean="0"/>
              <a:t>CDM?  Can we algorithmically derive treatment </a:t>
            </a:r>
            <a:r>
              <a:rPr lang="en-US" sz="1100" smtClean="0"/>
              <a:t>abstractions when not present in our source systems?</a:t>
            </a:r>
            <a:endParaRPr lang="en-US" sz="1100" dirty="0" smtClean="0"/>
          </a:p>
          <a:p>
            <a:pPr>
              <a:lnSpc>
                <a:spcPct val="220000"/>
              </a:lnSpc>
            </a:pPr>
            <a:r>
              <a:rPr lang="en-US" sz="1100" dirty="0" smtClean="0"/>
              <a:t>Can </a:t>
            </a:r>
            <a:r>
              <a:rPr lang="en-US" sz="1100" dirty="0"/>
              <a:t>we harmonize EHR oncology treatment data and tumor registry oncology treatment data</a:t>
            </a:r>
            <a:r>
              <a:rPr lang="en-US" sz="1100" dirty="0" smtClean="0"/>
              <a:t>?</a:t>
            </a:r>
          </a:p>
          <a:p>
            <a:pPr>
              <a:lnSpc>
                <a:spcPct val="220000"/>
              </a:lnSpc>
            </a:pPr>
            <a:r>
              <a:rPr lang="en-US" sz="1100" dirty="0" smtClean="0"/>
              <a:t>Can </a:t>
            </a:r>
            <a:r>
              <a:rPr lang="en-US" sz="1100" dirty="0"/>
              <a:t>we attribute properties to an oncology treatment as a whole?  Drug regimen, total </a:t>
            </a:r>
            <a:r>
              <a:rPr lang="en-US" sz="1100" dirty="0" err="1"/>
              <a:t>cGy</a:t>
            </a:r>
            <a:r>
              <a:rPr lang="en-US" sz="1100" dirty="0"/>
              <a:t> dose, gross total resection, </a:t>
            </a:r>
            <a:r>
              <a:rPr lang="en-US" sz="1100" dirty="0" smtClean="0"/>
              <a:t>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288" y="127000"/>
            <a:ext cx="8259289" cy="698500"/>
          </a:xfrm>
        </p:spPr>
        <p:txBody>
          <a:bodyPr>
            <a:normAutofit fontScale="90000"/>
          </a:bodyPr>
          <a:lstStyle/>
          <a:p>
            <a:r>
              <a:rPr lang="en-US" dirty="0"/>
              <a:t>Oncology Treatments in OHDSI: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Tomorrow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Oncology EHRs, Tumor </a:t>
            </a:r>
            <a:r>
              <a:rPr lang="en-US" sz="2400" dirty="0"/>
              <a:t>registries, </a:t>
            </a:r>
            <a:r>
              <a:rPr lang="en-US" sz="2400" dirty="0" smtClean="0"/>
              <a:t>practice </a:t>
            </a:r>
            <a:r>
              <a:rPr lang="en-US" sz="2400" dirty="0"/>
              <a:t>guidelines, clinical trials databases and oncology analytic platforms all employ the concept of a </a:t>
            </a:r>
            <a:r>
              <a:rPr lang="en-US" sz="2400" dirty="0" smtClean="0"/>
              <a:t>TREATMENT.</a:t>
            </a:r>
            <a:endParaRPr lang="en-US" sz="2400" dirty="0"/>
          </a:p>
          <a:p>
            <a:r>
              <a:rPr lang="en-US" sz="2400" dirty="0" smtClean="0"/>
              <a:t>Add </a:t>
            </a:r>
            <a:r>
              <a:rPr lang="en-US" sz="2400" dirty="0"/>
              <a:t>a </a:t>
            </a:r>
            <a:r>
              <a:rPr lang="en-US" sz="2400" dirty="0" smtClean="0"/>
              <a:t>TREATMENT </a:t>
            </a:r>
            <a:r>
              <a:rPr lang="en-US" sz="2400" dirty="0"/>
              <a:t>structure and vocabulary to OHDSI that supports the aggregation of lower-level clinical events into higher-level </a:t>
            </a:r>
            <a:r>
              <a:rPr lang="en-US" sz="2400" dirty="0" smtClean="0"/>
              <a:t>abstractions.</a:t>
            </a:r>
          </a:p>
          <a:p>
            <a:r>
              <a:rPr lang="en-US" sz="2400" dirty="0" smtClean="0"/>
              <a:t>Connect the higher-level TREATMENT abstractions to lower-level clinical events.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16714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8055" y="1016000"/>
            <a:ext cx="7267890" cy="4089400"/>
          </a:xfrm>
        </p:spPr>
      </p:pic>
    </p:spTree>
    <p:extLst>
      <p:ext uri="{BB962C8B-B14F-4D97-AF65-F5344CB8AC3E}">
        <p14:creationId xmlns:p14="http://schemas.microsoft.com/office/powerpoint/2010/main" xmlns="" val="39251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999" y="127000"/>
            <a:ext cx="7563929" cy="6985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Implementation (draft): Structure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1195" y="1001295"/>
            <a:ext cx="6406515" cy="392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792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Implementation (draft): Vocabulary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dirty="0"/>
              <a:t>Add TREATMENT vocabulary domain to OHDSI.  Base </a:t>
            </a:r>
            <a:r>
              <a:rPr lang="en-US" dirty="0" smtClean="0"/>
              <a:t>the vocabulary </a:t>
            </a:r>
            <a:r>
              <a:rPr lang="en-US" dirty="0"/>
              <a:t>on </a:t>
            </a:r>
            <a:r>
              <a:rPr lang="en-US" dirty="0" smtClean="0"/>
              <a:t>NAACCR/SEER </a:t>
            </a:r>
            <a:r>
              <a:rPr lang="en-US" dirty="0"/>
              <a:t>treatment variables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Treatment</a:t>
            </a:r>
          </a:p>
          <a:p>
            <a:pPr lvl="2"/>
            <a:r>
              <a:rPr lang="en-US" dirty="0" smtClean="0"/>
              <a:t>Oncology Treatment</a:t>
            </a:r>
          </a:p>
          <a:p>
            <a:pPr lvl="3"/>
            <a:r>
              <a:rPr lang="en-US" dirty="0" smtClean="0"/>
              <a:t>Drug Therapy</a:t>
            </a:r>
          </a:p>
          <a:p>
            <a:pPr lvl="4"/>
            <a:r>
              <a:rPr lang="en-US" dirty="0" smtClean="0"/>
              <a:t>Chemotherapy</a:t>
            </a:r>
          </a:p>
          <a:p>
            <a:pPr lvl="4"/>
            <a:r>
              <a:rPr lang="en-US" dirty="0" smtClean="0"/>
              <a:t>Hormonal Therapy</a:t>
            </a:r>
          </a:p>
          <a:p>
            <a:pPr lvl="4"/>
            <a:r>
              <a:rPr lang="en-US" dirty="0" smtClean="0"/>
              <a:t>Immunotherapy</a:t>
            </a:r>
          </a:p>
          <a:p>
            <a:pPr lvl="3"/>
            <a:r>
              <a:rPr lang="en-US" dirty="0" smtClean="0"/>
              <a:t>Surgery </a:t>
            </a:r>
            <a:r>
              <a:rPr lang="en-US" dirty="0"/>
              <a:t>(will use site specific surgery code hierarchy</a:t>
            </a:r>
            <a:r>
              <a:rPr lang="en-US" dirty="0" smtClean="0"/>
              <a:t>)</a:t>
            </a:r>
          </a:p>
          <a:p>
            <a:pPr lvl="4"/>
            <a:r>
              <a:rPr lang="en-US" dirty="0" smtClean="0"/>
              <a:t>Tumor </a:t>
            </a:r>
            <a:r>
              <a:rPr lang="en-US" dirty="0"/>
              <a:t>destruction; no pathologic specimen </a:t>
            </a:r>
            <a:r>
              <a:rPr lang="en-US" dirty="0" smtClean="0"/>
              <a:t>produced.</a:t>
            </a:r>
          </a:p>
          <a:p>
            <a:pPr lvl="4"/>
            <a:r>
              <a:rPr lang="en-US" dirty="0" smtClean="0"/>
              <a:t>Resection</a:t>
            </a:r>
            <a:r>
              <a:rPr lang="en-US" dirty="0"/>
              <a:t>. Path specimen produced</a:t>
            </a:r>
            <a:r>
              <a:rPr lang="en-US" dirty="0" smtClean="0"/>
              <a:t>.</a:t>
            </a:r>
          </a:p>
          <a:p>
            <a:pPr lvl="3"/>
            <a:r>
              <a:rPr lang="en-US" dirty="0" smtClean="0"/>
              <a:t>Radiation Therapy</a:t>
            </a:r>
          </a:p>
          <a:p>
            <a:pPr lvl="4"/>
            <a:r>
              <a:rPr lang="en-US" dirty="0" smtClean="0"/>
              <a:t>External </a:t>
            </a:r>
            <a:r>
              <a:rPr lang="en-US" dirty="0"/>
              <a:t>beam, </a:t>
            </a:r>
            <a:r>
              <a:rPr lang="en-US" dirty="0" smtClean="0"/>
              <a:t>NOS</a:t>
            </a:r>
          </a:p>
          <a:p>
            <a:pPr lvl="4"/>
            <a:r>
              <a:rPr lang="en-US" dirty="0" smtClean="0"/>
              <a:t>External </a:t>
            </a:r>
            <a:r>
              <a:rPr lang="en-US" dirty="0"/>
              <a:t>beam, </a:t>
            </a:r>
            <a:r>
              <a:rPr lang="en-US" dirty="0" smtClean="0"/>
              <a:t>photons</a:t>
            </a:r>
          </a:p>
          <a:p>
            <a:pPr lvl="4"/>
            <a:r>
              <a:rPr lang="en-US" dirty="0" smtClean="0"/>
              <a:t>External </a:t>
            </a:r>
            <a:r>
              <a:rPr lang="en-US" dirty="0"/>
              <a:t>beam, </a:t>
            </a:r>
            <a:r>
              <a:rPr lang="en-US" dirty="0" smtClean="0"/>
              <a:t>protons</a:t>
            </a:r>
          </a:p>
          <a:p>
            <a:pPr lvl="4"/>
            <a:r>
              <a:rPr lang="en-US" dirty="0" smtClean="0"/>
              <a:t>External </a:t>
            </a:r>
            <a:r>
              <a:rPr lang="en-US" dirty="0"/>
              <a:t>beam, </a:t>
            </a:r>
            <a:r>
              <a:rPr lang="en-US" dirty="0" smtClean="0"/>
              <a:t>electrons</a:t>
            </a:r>
          </a:p>
          <a:p>
            <a:pPr lvl="4"/>
            <a:r>
              <a:rPr lang="en-US" dirty="0" smtClean="0"/>
              <a:t>External </a:t>
            </a:r>
            <a:r>
              <a:rPr lang="en-US" dirty="0"/>
              <a:t>beam, </a:t>
            </a:r>
            <a:r>
              <a:rPr lang="en-US" dirty="0" smtClean="0"/>
              <a:t>neutrons</a:t>
            </a:r>
          </a:p>
          <a:p>
            <a:pPr lvl="4"/>
            <a:r>
              <a:rPr lang="en-US" dirty="0" smtClean="0"/>
              <a:t>External </a:t>
            </a:r>
            <a:r>
              <a:rPr lang="en-US" dirty="0"/>
              <a:t>beam, carbon </a:t>
            </a:r>
            <a:r>
              <a:rPr lang="en-US" dirty="0" smtClean="0"/>
              <a:t>ions</a:t>
            </a:r>
          </a:p>
          <a:p>
            <a:pPr lvl="4"/>
            <a:r>
              <a:rPr lang="en-US" dirty="0" smtClean="0"/>
              <a:t>Brachytherapy</a:t>
            </a:r>
            <a:r>
              <a:rPr lang="en-US" dirty="0"/>
              <a:t>, </a:t>
            </a:r>
            <a:r>
              <a:rPr lang="en-US" dirty="0" smtClean="0"/>
              <a:t>NOS</a:t>
            </a:r>
          </a:p>
          <a:p>
            <a:pPr lvl="4"/>
            <a:r>
              <a:rPr lang="en-US" dirty="0" smtClean="0"/>
              <a:t>Brachytherapy</a:t>
            </a:r>
            <a:r>
              <a:rPr lang="en-US" dirty="0"/>
              <a:t>, </a:t>
            </a:r>
            <a:r>
              <a:rPr lang="en-US" dirty="0" err="1" smtClean="0"/>
              <a:t>intracavitary</a:t>
            </a:r>
            <a:r>
              <a:rPr lang="en-US" dirty="0" smtClean="0"/>
              <a:t>, LDR</a:t>
            </a:r>
          </a:p>
          <a:p>
            <a:pPr lvl="4"/>
            <a:r>
              <a:rPr lang="en-US" dirty="0" smtClean="0"/>
              <a:t>Brachytherapy</a:t>
            </a:r>
            <a:r>
              <a:rPr lang="en-US" dirty="0"/>
              <a:t>, </a:t>
            </a:r>
            <a:r>
              <a:rPr lang="en-US" dirty="0" err="1"/>
              <a:t>intracavitary</a:t>
            </a:r>
            <a:r>
              <a:rPr lang="en-US" dirty="0"/>
              <a:t>, </a:t>
            </a:r>
            <a:r>
              <a:rPr lang="en-US" dirty="0" smtClean="0"/>
              <a:t>HDR</a:t>
            </a:r>
          </a:p>
          <a:p>
            <a:pPr lvl="4"/>
            <a:r>
              <a:rPr lang="en-US" dirty="0" smtClean="0"/>
              <a:t>Brachytherapy</a:t>
            </a:r>
            <a:r>
              <a:rPr lang="en-US" dirty="0"/>
              <a:t>, Interstitial, </a:t>
            </a:r>
            <a:r>
              <a:rPr lang="en-US" dirty="0" smtClean="0"/>
              <a:t>LDR</a:t>
            </a:r>
          </a:p>
          <a:p>
            <a:pPr lvl="4"/>
            <a:r>
              <a:rPr lang="en-US" dirty="0" smtClean="0"/>
              <a:t>Brachytherapy</a:t>
            </a:r>
            <a:r>
              <a:rPr lang="en-US" dirty="0"/>
              <a:t>, Interstitial, </a:t>
            </a:r>
            <a:r>
              <a:rPr lang="en-US" dirty="0" smtClean="0"/>
              <a:t>HDR</a:t>
            </a:r>
          </a:p>
          <a:p>
            <a:pPr lvl="4"/>
            <a:r>
              <a:rPr lang="en-US" dirty="0" smtClean="0"/>
              <a:t>Brachytherapy</a:t>
            </a:r>
            <a:r>
              <a:rPr lang="en-US" dirty="0"/>
              <a:t>, </a:t>
            </a:r>
            <a:r>
              <a:rPr lang="en-US" dirty="0" smtClean="0"/>
              <a:t>electronic</a:t>
            </a:r>
          </a:p>
          <a:p>
            <a:pPr lvl="4"/>
            <a:r>
              <a:rPr lang="en-US" dirty="0" smtClean="0"/>
              <a:t>Radioisotopes</a:t>
            </a:r>
            <a:r>
              <a:rPr lang="en-US" dirty="0"/>
              <a:t>, </a:t>
            </a:r>
            <a:r>
              <a:rPr lang="en-US" dirty="0" smtClean="0"/>
              <a:t>NOS</a:t>
            </a:r>
          </a:p>
          <a:p>
            <a:pPr lvl="4"/>
            <a:r>
              <a:rPr lang="en-US" dirty="0" smtClean="0"/>
              <a:t>Radioisotopes</a:t>
            </a:r>
            <a:r>
              <a:rPr lang="en-US" dirty="0"/>
              <a:t>, </a:t>
            </a:r>
            <a:r>
              <a:rPr lang="en-US" dirty="0" smtClean="0"/>
              <a:t>Radium-232</a:t>
            </a:r>
          </a:p>
          <a:p>
            <a:pPr lvl="4"/>
            <a:r>
              <a:rPr lang="en-US" dirty="0" smtClean="0"/>
              <a:t>Radioisotopes</a:t>
            </a:r>
            <a:r>
              <a:rPr lang="en-US" dirty="0"/>
              <a:t>, </a:t>
            </a:r>
            <a:r>
              <a:rPr lang="en-US" dirty="0" smtClean="0"/>
              <a:t>Strontium-89</a:t>
            </a:r>
          </a:p>
          <a:p>
            <a:pPr lvl="4"/>
            <a:r>
              <a:rPr lang="en-US" dirty="0" smtClean="0"/>
              <a:t>Radioisotopes</a:t>
            </a:r>
            <a:r>
              <a:rPr lang="en-US" dirty="0"/>
              <a:t>, Strontium-90</a:t>
            </a:r>
          </a:p>
        </p:txBody>
      </p:sp>
    </p:spTree>
    <p:extLst>
      <p:ext uri="{BB962C8B-B14F-4D97-AF65-F5344CB8AC3E}">
        <p14:creationId xmlns:p14="http://schemas.microsoft.com/office/powerpoint/2010/main" xmlns="" val="127679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NAACCR Data Dictionary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>
              <a:lnSpc>
                <a:spcPct val="170000"/>
              </a:lnSpc>
            </a:pPr>
            <a:r>
              <a:rPr lang="en-US" dirty="0"/>
              <a:t>‘Chemotherapy’: NAACCR item #1390, 'RX </a:t>
            </a:r>
            <a:r>
              <a:rPr lang="en-US" dirty="0" err="1"/>
              <a:t>Summ</a:t>
            </a:r>
            <a:r>
              <a:rPr lang="en-US" dirty="0"/>
              <a:t>--Chemo</a:t>
            </a:r>
            <a:r>
              <a:rPr lang="en-US" dirty="0" smtClean="0"/>
              <a:t>'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datadictionary.naaccr.org/default.aspx?c=10#1390</a:t>
            </a:r>
            <a:endParaRPr lang="en-US" dirty="0" smtClean="0"/>
          </a:p>
          <a:p>
            <a:pPr>
              <a:lnSpc>
                <a:spcPct val="170000"/>
              </a:lnSpc>
            </a:pPr>
            <a:r>
              <a:rPr lang="en-US" dirty="0" smtClean="0"/>
              <a:t>Hormonal </a:t>
            </a:r>
            <a:r>
              <a:rPr lang="en-US" dirty="0"/>
              <a:t>Therapy’: NAACCR item #1400, 'RX </a:t>
            </a:r>
            <a:r>
              <a:rPr lang="en-US" dirty="0" err="1"/>
              <a:t>Summ</a:t>
            </a:r>
            <a:r>
              <a:rPr lang="en-US" dirty="0"/>
              <a:t>--Hormone',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datadictionary.naaccr.org/default.aspx?c=10#1400</a:t>
            </a:r>
            <a:endParaRPr lang="en-US" dirty="0" smtClean="0"/>
          </a:p>
          <a:p>
            <a:pPr>
              <a:lnSpc>
                <a:spcPct val="170000"/>
              </a:lnSpc>
            </a:pPr>
            <a:r>
              <a:rPr lang="en-US" dirty="0" smtClean="0"/>
              <a:t>Immunotherapy</a:t>
            </a:r>
            <a:r>
              <a:rPr lang="en-US" dirty="0"/>
              <a:t>': NAACCR item #1410, 'RX </a:t>
            </a:r>
            <a:r>
              <a:rPr lang="en-US" dirty="0" err="1"/>
              <a:t>Summ</a:t>
            </a:r>
            <a:r>
              <a:rPr lang="en-US" dirty="0"/>
              <a:t>--BRM</a:t>
            </a:r>
            <a:r>
              <a:rPr lang="en-US" dirty="0" smtClean="0"/>
              <a:t>'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datadictionary.naaccr.org/default.aspx?c=10#1410</a:t>
            </a:r>
            <a:endParaRPr lang="en-US" dirty="0" smtClean="0"/>
          </a:p>
          <a:p>
            <a:pPr>
              <a:lnSpc>
                <a:spcPct val="170000"/>
              </a:lnSpc>
            </a:pPr>
            <a:r>
              <a:rPr lang="en-US" dirty="0" smtClean="0"/>
              <a:t>Surgery</a:t>
            </a:r>
            <a:r>
              <a:rPr lang="en-US" dirty="0"/>
              <a:t>’: NAACCR item #1290,  ‘RX </a:t>
            </a:r>
            <a:r>
              <a:rPr lang="en-US" dirty="0" err="1"/>
              <a:t>Summ</a:t>
            </a:r>
            <a:r>
              <a:rPr lang="en-US" dirty="0"/>
              <a:t>--</a:t>
            </a:r>
            <a:r>
              <a:rPr lang="en-US" dirty="0" err="1"/>
              <a:t>Surg</a:t>
            </a:r>
            <a:r>
              <a:rPr lang="en-US" dirty="0"/>
              <a:t> Prim Site</a:t>
            </a:r>
            <a:r>
              <a:rPr lang="en-US" dirty="0" smtClean="0"/>
              <a:t>’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datadictionary.naaccr.org/default.aspx?c=10#1290</a:t>
            </a:r>
            <a:endParaRPr lang="en-US" dirty="0" smtClean="0"/>
          </a:p>
          <a:p>
            <a:pPr>
              <a:lnSpc>
                <a:spcPct val="170000"/>
              </a:lnSpc>
            </a:pPr>
            <a:r>
              <a:rPr lang="en-US" dirty="0" smtClean="0"/>
              <a:t>Radiation </a:t>
            </a:r>
            <a:r>
              <a:rPr lang="en-US" dirty="0"/>
              <a:t>Therapy’: NACCR item #1506, ‘Phase I Radiation Treatment </a:t>
            </a:r>
            <a:r>
              <a:rPr lang="en-US" dirty="0" smtClean="0"/>
              <a:t>Modality’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datadictionary.naaccr.org/default.aspx?c=10#1506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43771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use </a:t>
            </a:r>
            <a:r>
              <a:rPr lang="en-US" dirty="0" smtClean="0"/>
              <a:t>NAACCR/SEER?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Right </a:t>
            </a:r>
            <a:r>
              <a:rPr lang="en-US" sz="2400" dirty="0"/>
              <a:t>level of abstraction.  Uses a language that matches how oncology professionals/researchers describe oncology treatments.  Like CDSIC PR domain</a:t>
            </a:r>
            <a:r>
              <a:rPr lang="en-US" sz="2400" dirty="0" smtClean="0"/>
              <a:t>.</a:t>
            </a:r>
          </a:p>
          <a:p>
            <a:r>
              <a:rPr lang="en-US" sz="2400" dirty="0"/>
              <a:t>A large amount of the data we want to use speaks this language: tumor registry data.</a:t>
            </a:r>
          </a:p>
        </p:txBody>
      </p:sp>
    </p:spTree>
    <p:extLst>
      <p:ext uri="{BB962C8B-B14F-4D97-AF65-F5344CB8AC3E}">
        <p14:creationId xmlns:p14="http://schemas.microsoft.com/office/powerpoint/2010/main" xmlns="" val="129469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584" y="190500"/>
            <a:ext cx="7885216" cy="6985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Getting EHRs/claims databases</a:t>
            </a:r>
            <a:br>
              <a:rPr lang="en-US" dirty="0" smtClean="0"/>
            </a:br>
            <a:r>
              <a:rPr lang="en-US" dirty="0" smtClean="0"/>
              <a:t> to speak NAACCR/SEER?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4555"/>
            <a:ext cx="8229600" cy="408913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Observational </a:t>
            </a:r>
            <a:r>
              <a:rPr lang="en-US" dirty="0"/>
              <a:t>Research in Oncology </a:t>
            </a:r>
            <a:r>
              <a:rPr lang="en-US" dirty="0" smtClean="0"/>
              <a:t>Toolbox (OROT)</a:t>
            </a:r>
            <a:endParaRPr lang="en-US" u="sng" dirty="0" smtClean="0">
              <a:hlinkClick r:id="rId2"/>
            </a:endParaRPr>
          </a:p>
          <a:p>
            <a:pPr lvl="1"/>
            <a:r>
              <a:rPr lang="en-US" u="sng" dirty="0" smtClean="0">
                <a:hlinkClick r:id="rId2"/>
              </a:rPr>
              <a:t>https</a:t>
            </a:r>
            <a:r>
              <a:rPr lang="en-US" u="sng" dirty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seer.cancer.gov/oncologytoolbox/</a:t>
            </a:r>
            <a:endParaRPr lang="en-US" dirty="0"/>
          </a:p>
          <a:p>
            <a:pPr lvl="1"/>
            <a:r>
              <a:rPr lang="en-US" dirty="0" smtClean="0"/>
              <a:t>Connects </a:t>
            </a:r>
            <a:r>
              <a:rPr lang="en-US" dirty="0"/>
              <a:t>the low-level codes present in </a:t>
            </a:r>
            <a:r>
              <a:rPr lang="en-US" dirty="0" smtClean="0"/>
              <a:t>EHRs/claims </a:t>
            </a:r>
            <a:r>
              <a:rPr lang="en-US" dirty="0"/>
              <a:t>databases to NAACCR data items: HCPCS, NDC codes, CPT codes, ICD9/ICD10 procedure </a:t>
            </a:r>
            <a:r>
              <a:rPr lang="en-US" dirty="0" smtClean="0"/>
              <a:t>codes.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only standard to connect the languages of </a:t>
            </a:r>
            <a:r>
              <a:rPr lang="en-US" dirty="0" smtClean="0"/>
              <a:t>EHRs/claims databases </a:t>
            </a:r>
            <a:r>
              <a:rPr lang="en-US" dirty="0"/>
              <a:t>and tumor </a:t>
            </a:r>
            <a:r>
              <a:rPr lang="en-US" dirty="0" smtClean="0"/>
              <a:t>registries.</a:t>
            </a:r>
          </a:p>
          <a:p>
            <a:pPr lvl="1"/>
            <a:r>
              <a:rPr lang="en-US" dirty="0" smtClean="0"/>
              <a:t>Harmonizes </a:t>
            </a:r>
            <a:r>
              <a:rPr lang="en-US" dirty="0"/>
              <a:t>oncology treatment data between </a:t>
            </a:r>
            <a:r>
              <a:rPr lang="en-US" dirty="0" smtClean="0"/>
              <a:t>EHRs/claims </a:t>
            </a:r>
            <a:r>
              <a:rPr lang="en-US" dirty="0"/>
              <a:t>databases and tumor registry </a:t>
            </a:r>
            <a:r>
              <a:rPr lang="en-US" dirty="0" smtClean="0"/>
              <a:t>data.</a:t>
            </a:r>
          </a:p>
          <a:p>
            <a:pPr lvl="1"/>
            <a:r>
              <a:rPr lang="en-US" dirty="0" smtClean="0"/>
              <a:t>Identifies </a:t>
            </a:r>
            <a:r>
              <a:rPr lang="en-US" dirty="0"/>
              <a:t>262 </a:t>
            </a:r>
            <a:r>
              <a:rPr lang="en-US" dirty="0" err="1"/>
              <a:t>RxNorm</a:t>
            </a:r>
            <a:r>
              <a:rPr lang="en-US" dirty="0"/>
              <a:t> ingredients versus 193 </a:t>
            </a:r>
            <a:r>
              <a:rPr lang="en-US" dirty="0" err="1"/>
              <a:t>RxNorm</a:t>
            </a:r>
            <a:r>
              <a:rPr lang="en-US" dirty="0"/>
              <a:t> ingredients identified by </a:t>
            </a:r>
            <a:r>
              <a:rPr lang="en-US" dirty="0" smtClean="0"/>
              <a:t>ATC.</a:t>
            </a:r>
          </a:p>
          <a:p>
            <a:pPr lvl="1"/>
            <a:r>
              <a:rPr lang="en-US" dirty="0" smtClean="0"/>
              <a:t>Drug therapy has been released.  Radiation therapy and surgery currently being worked on.</a:t>
            </a:r>
          </a:p>
          <a:p>
            <a:pPr lvl="1"/>
            <a:r>
              <a:rPr lang="en-US" dirty="0" smtClean="0"/>
              <a:t>Any </a:t>
            </a:r>
            <a:r>
              <a:rPr lang="en-US" dirty="0"/>
              <a:t>oncology data normalization effort that wants to leverage </a:t>
            </a:r>
            <a:r>
              <a:rPr lang="en-US" dirty="0" smtClean="0"/>
              <a:t>EHR/claims databases </a:t>
            </a:r>
            <a:r>
              <a:rPr lang="en-US" dirty="0"/>
              <a:t>and tumor registry data should support this valuable project.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9623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OROT: Semantic </a:t>
            </a:r>
            <a:r>
              <a:rPr lang="en-US" dirty="0" smtClean="0"/>
              <a:t>Bridge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75313744"/>
              </p:ext>
            </p:extLst>
          </p:nvPr>
        </p:nvGraphicFramePr>
        <p:xfrm>
          <a:off x="802106" y="1828803"/>
          <a:ext cx="7267072" cy="2823408"/>
        </p:xfrm>
        <a:graphic>
          <a:graphicData uri="http://schemas.openxmlformats.org/drawingml/2006/table">
            <a:tbl>
              <a:tblPr firstRow="1"/>
              <a:tblGrid>
                <a:gridCol w="1566179"/>
                <a:gridCol w="1440885"/>
                <a:gridCol w="2618652"/>
                <a:gridCol w="1641356"/>
              </a:tblGrid>
              <a:tr h="40334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Calibri" charset="0"/>
                        </a:rPr>
                        <a:t>NDC-11 (Package)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ysClr val="windowText" lastClr="000000"/>
                          </a:solidFill>
                          <a:effectLst/>
                          <a:latin typeface="Calibri" charset="0"/>
                        </a:rPr>
                        <a:t>NDC-9 (Product)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ysClr val="windowText" lastClr="000000"/>
                          </a:solidFill>
                          <a:effectLst/>
                          <a:latin typeface="Calibri" charset="0"/>
                        </a:rPr>
                        <a:t>Generic Name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Calibri" charset="0"/>
                        </a:rPr>
                        <a:t>SEER*Rx Category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344">
                <a:tc>
                  <a:txBody>
                    <a:bodyPr/>
                    <a:lstStyle/>
                    <a:p>
                      <a:pPr algn="l" fontAlgn="b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63323-0194-05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63323-0194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Idarubicin Hydrochloride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Chemotherapy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344">
                <a:tc>
                  <a:txBody>
                    <a:bodyPr/>
                    <a:lstStyle/>
                    <a:p>
                      <a:pPr algn="l" fontAlgn="b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10019-0926-02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10019-0926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Ifosfamide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Chemotherapy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344">
                <a:tc>
                  <a:txBody>
                    <a:bodyPr/>
                    <a:lstStyle/>
                    <a:p>
                      <a:pPr algn="l" fontAlgn="b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61748-0301-11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61748-0301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Isotretinoin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Hormonal Therapy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344">
                <a:tc>
                  <a:txBody>
                    <a:bodyPr/>
                    <a:lstStyle/>
                    <a:p>
                      <a:pPr algn="l" fontAlgn="b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43063-0438-90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43063-0438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Medroxyprogesterone Acetate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Hormonal Therapy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344">
                <a:tc>
                  <a:txBody>
                    <a:bodyPr/>
                    <a:lstStyle/>
                    <a:p>
                      <a:pPr algn="l" fontAlgn="b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00006-3029-02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00006-3029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Pembrolizumab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Immunotherapy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344">
                <a:tc>
                  <a:txBody>
                    <a:bodyPr/>
                    <a:lstStyle/>
                    <a:p>
                      <a:pPr algn="l" fontAlgn="b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00007-3260-36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00007-3260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Tositumomab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Immunotherapy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20716" y="43313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74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338" y="127000"/>
            <a:ext cx="7971250" cy="6985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Surfacing Treatment Abstractions: </a:t>
            </a:r>
            <a:r>
              <a:rPr lang="en-US" dirty="0" err="1" smtClean="0"/>
              <a:t>ETLing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220000"/>
              </a:lnSpc>
            </a:pPr>
            <a:r>
              <a:rPr lang="en-US" sz="700" dirty="0" smtClean="0"/>
              <a:t>The varying </a:t>
            </a:r>
            <a:r>
              <a:rPr lang="en-US" sz="700" dirty="0"/>
              <a:t>levels of grouping/abstraction of lower-level clinical events into </a:t>
            </a:r>
            <a:r>
              <a:rPr lang="en-US" sz="700" dirty="0" smtClean="0"/>
              <a:t>TREATMENTS  available </a:t>
            </a:r>
            <a:r>
              <a:rPr lang="en-US" sz="700" dirty="0"/>
              <a:t>within </a:t>
            </a:r>
            <a:r>
              <a:rPr lang="en-US" sz="700" dirty="0" smtClean="0"/>
              <a:t>source systems</a:t>
            </a:r>
            <a:r>
              <a:rPr lang="en-US" sz="700" dirty="0"/>
              <a:t> </a:t>
            </a:r>
            <a:r>
              <a:rPr lang="en-US" sz="700" dirty="0" smtClean="0"/>
              <a:t>will require different ETL strategies.</a:t>
            </a:r>
          </a:p>
          <a:p>
            <a:pPr lvl="1">
              <a:lnSpc>
                <a:spcPct val="220000"/>
              </a:lnSpc>
            </a:pPr>
            <a:r>
              <a:rPr lang="en-US" sz="700" dirty="0" smtClean="0"/>
              <a:t>Oncology </a:t>
            </a:r>
            <a:r>
              <a:rPr lang="en-US" sz="700" dirty="0"/>
              <a:t>EHR </a:t>
            </a:r>
            <a:r>
              <a:rPr lang="en-US" sz="700" dirty="0" smtClean="0"/>
              <a:t>contains TREATMENT groupings/abstractions natively.  </a:t>
            </a:r>
          </a:p>
          <a:p>
            <a:pPr lvl="2">
              <a:lnSpc>
                <a:spcPct val="220000"/>
              </a:lnSpc>
            </a:pPr>
            <a:r>
              <a:rPr lang="en-US" sz="700" dirty="0" smtClean="0"/>
              <a:t>No algorithmic derivation </a:t>
            </a:r>
            <a:r>
              <a:rPr lang="en-US" sz="700" dirty="0"/>
              <a:t>necessary</a:t>
            </a:r>
            <a:r>
              <a:rPr lang="en-US" sz="700" dirty="0" smtClean="0"/>
              <a:t>.  Use OROT to map clinical event codes to TREATMENT concepts.  Insert low-level </a:t>
            </a:r>
            <a:r>
              <a:rPr lang="en-US" sz="700" dirty="0"/>
              <a:t>clinical events, the grouping/abstraction </a:t>
            </a:r>
            <a:r>
              <a:rPr lang="en-US" sz="700" dirty="0" smtClean="0"/>
              <a:t>structures </a:t>
            </a:r>
            <a:r>
              <a:rPr lang="en-US" sz="700" dirty="0"/>
              <a:t>and the connections between them.</a:t>
            </a:r>
            <a:endParaRPr lang="en-US" sz="700" dirty="0" smtClean="0"/>
          </a:p>
          <a:p>
            <a:pPr lvl="1">
              <a:lnSpc>
                <a:spcPct val="220000"/>
              </a:lnSpc>
            </a:pPr>
            <a:r>
              <a:rPr lang="en-US" sz="700" dirty="0" smtClean="0"/>
              <a:t>EHR records </a:t>
            </a:r>
            <a:r>
              <a:rPr lang="en-US" sz="700" dirty="0"/>
              <a:t>administrations/prescriptions of the drugs in a chemotherapy regimen or each fraction of a radiation </a:t>
            </a:r>
            <a:r>
              <a:rPr lang="en-US" sz="700" dirty="0" smtClean="0"/>
              <a:t>therapy treatment</a:t>
            </a:r>
            <a:r>
              <a:rPr lang="en-US" sz="700" dirty="0"/>
              <a:t>.  No grouping/abstractions natively</a:t>
            </a:r>
            <a:r>
              <a:rPr lang="en-US" sz="700" dirty="0" smtClean="0"/>
              <a:t>.</a:t>
            </a:r>
          </a:p>
          <a:p>
            <a:pPr lvl="2">
              <a:lnSpc>
                <a:spcPct val="220000"/>
              </a:lnSpc>
            </a:pPr>
            <a:r>
              <a:rPr lang="en-US" sz="700" dirty="0" smtClean="0"/>
              <a:t>Insert </a:t>
            </a:r>
            <a:r>
              <a:rPr lang="en-US" sz="700" dirty="0"/>
              <a:t>the low-level clinical events. </a:t>
            </a:r>
            <a:r>
              <a:rPr lang="en-US" sz="700" dirty="0" smtClean="0"/>
              <a:t> Algorithmically </a:t>
            </a:r>
            <a:r>
              <a:rPr lang="en-US" sz="700" dirty="0"/>
              <a:t>derive TREATMENT </a:t>
            </a:r>
            <a:r>
              <a:rPr lang="en-US" sz="700" dirty="0" smtClean="0"/>
              <a:t>abstractions/groupings and connections between them. </a:t>
            </a:r>
            <a:r>
              <a:rPr lang="en-US" sz="700" dirty="0"/>
              <a:t>Use OROT to map clinical event codes to TREATMENT concepts. </a:t>
            </a:r>
            <a:endParaRPr lang="en-US" sz="700" dirty="0" smtClean="0"/>
          </a:p>
          <a:p>
            <a:pPr lvl="1">
              <a:lnSpc>
                <a:spcPct val="220000"/>
              </a:lnSpc>
            </a:pPr>
            <a:r>
              <a:rPr lang="en-US" sz="700" dirty="0" smtClean="0"/>
              <a:t>Tumor </a:t>
            </a:r>
            <a:r>
              <a:rPr lang="en-US" sz="700" dirty="0"/>
              <a:t>Registry </a:t>
            </a:r>
            <a:r>
              <a:rPr lang="en-US" sz="700" dirty="0" smtClean="0"/>
              <a:t>records </a:t>
            </a:r>
            <a:r>
              <a:rPr lang="en-US" sz="700" dirty="0"/>
              <a:t>that a chemotherapy regimen or a radiation therapy treatment occurred and an </a:t>
            </a:r>
            <a:r>
              <a:rPr lang="en-US" sz="700" dirty="0" smtClean="0"/>
              <a:t>EHR </a:t>
            </a:r>
            <a:r>
              <a:rPr lang="en-US" sz="700" dirty="0"/>
              <a:t>records administrations/prescriptions of the drugs in a chemotherapy regimen or each fraction of a radiation therapy treatment.  No grouping/abstractions natively</a:t>
            </a:r>
            <a:r>
              <a:rPr lang="en-US" sz="700" dirty="0" smtClean="0"/>
              <a:t>.</a:t>
            </a:r>
          </a:p>
          <a:p>
            <a:pPr lvl="2">
              <a:lnSpc>
                <a:spcPct val="220000"/>
              </a:lnSpc>
            </a:pPr>
            <a:r>
              <a:rPr lang="en-US" sz="700" dirty="0"/>
              <a:t>Insert </a:t>
            </a:r>
            <a:r>
              <a:rPr lang="en-US" sz="700" dirty="0" smtClean="0"/>
              <a:t>low-level </a:t>
            </a:r>
            <a:r>
              <a:rPr lang="en-US" sz="700" dirty="0"/>
              <a:t>clinical events and the grouping/abstraction structures. </a:t>
            </a:r>
            <a:r>
              <a:rPr lang="en-US" sz="700" dirty="0" smtClean="0"/>
              <a:t>User OROT to algorithmically </a:t>
            </a:r>
            <a:r>
              <a:rPr lang="en-US" sz="700" dirty="0"/>
              <a:t>derive connections between TREATMENT abstractions/groupings and low-level clinical events</a:t>
            </a:r>
            <a:r>
              <a:rPr lang="en-US" sz="700" dirty="0" smtClean="0"/>
              <a:t>.</a:t>
            </a:r>
          </a:p>
          <a:p>
            <a:pPr lvl="1">
              <a:lnSpc>
                <a:spcPct val="220000"/>
              </a:lnSpc>
            </a:pPr>
            <a:r>
              <a:rPr lang="en-US" sz="700" dirty="0" smtClean="0"/>
              <a:t>Tumor </a:t>
            </a:r>
            <a:r>
              <a:rPr lang="en-US" sz="700" dirty="0"/>
              <a:t>Registry </a:t>
            </a:r>
            <a:r>
              <a:rPr lang="en-US" sz="700" dirty="0" smtClean="0"/>
              <a:t>records </a:t>
            </a:r>
            <a:r>
              <a:rPr lang="en-US" sz="700" dirty="0"/>
              <a:t>that a chemotherapy regimen or a radiation therapy treatment occurred</a:t>
            </a:r>
            <a:r>
              <a:rPr lang="en-US" sz="700" dirty="0" smtClean="0"/>
              <a:t>.</a:t>
            </a:r>
          </a:p>
          <a:p>
            <a:pPr lvl="2">
              <a:lnSpc>
                <a:spcPct val="220000"/>
              </a:lnSpc>
            </a:pPr>
            <a:r>
              <a:rPr lang="en-US" sz="700" dirty="0" smtClean="0"/>
              <a:t>Insert only into </a:t>
            </a:r>
            <a:r>
              <a:rPr lang="en-US" sz="700" dirty="0"/>
              <a:t>the </a:t>
            </a:r>
            <a:r>
              <a:rPr lang="en-US" sz="700" dirty="0" smtClean="0"/>
              <a:t>TREATMENT grouping/abstraction structures.</a:t>
            </a:r>
          </a:p>
          <a:p>
            <a:pPr>
              <a:lnSpc>
                <a:spcPct val="220000"/>
              </a:lnSpc>
            </a:pPr>
            <a:r>
              <a:rPr lang="en-US" sz="700" dirty="0" smtClean="0"/>
              <a:t>Encourage algorithmic derivations employed in ETLs to be open sourced. </a:t>
            </a:r>
          </a:p>
          <a:p>
            <a:pPr lvl="1">
              <a:lnSpc>
                <a:spcPct val="220000"/>
              </a:lnSpc>
            </a:pPr>
            <a:r>
              <a:rPr lang="en-US" sz="700" dirty="0" smtClean="0"/>
              <a:t>“Algorithm </a:t>
            </a:r>
            <a:r>
              <a:rPr lang="en-US" sz="700" dirty="0"/>
              <a:t>to Identify Systemic Cancer Therapy Treatment Using Structured Electronic Data”: </a:t>
            </a:r>
            <a:r>
              <a:rPr lang="en-US" sz="700" dirty="0">
                <a:hlinkClick r:id="rId2"/>
              </a:rPr>
              <a:t>http://ascopubs.org/doi/pdf/10.1200/CCI.17.00002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xmlns="" val="33642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Why Standardization?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C32FFB-F9AE-46F0-A233-A2E628258990}" type="slidenum">
              <a:rPr lang="en-US" smtClean="0"/>
              <a:pPr/>
              <a:t>9</a:t>
            </a:fld>
            <a:endParaRPr lang="en-US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AMIA 2017   |   amia.org</a:t>
            </a:r>
            <a:endParaRPr lang="en-US" dirty="0"/>
          </a:p>
        </p:txBody>
      </p:sp>
      <p:pic>
        <p:nvPicPr>
          <p:cNvPr id="86018" name="Picture 2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68555" y="975814"/>
            <a:ext cx="6314209" cy="40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Real World </a:t>
            </a:r>
            <a:r>
              <a:rPr lang="en-US" dirty="0"/>
              <a:t>Abstractions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Purpose?</a:t>
            </a:r>
          </a:p>
          <a:p>
            <a:pPr lvl="1"/>
            <a:r>
              <a:rPr lang="en-US" dirty="0"/>
              <a:t>OHDSI is working towards providing the structural and vocabulary resources to support large-scale, precise characterization of oncology treatments within OMOP</a:t>
            </a:r>
            <a:r>
              <a:rPr lang="en-US" dirty="0" smtClean="0"/>
              <a:t>.</a:t>
            </a:r>
          </a:p>
          <a:p>
            <a:r>
              <a:rPr lang="en-US" dirty="0" smtClean="0"/>
              <a:t>Unique?</a:t>
            </a:r>
          </a:p>
          <a:p>
            <a:pPr lvl="1"/>
            <a:r>
              <a:rPr lang="en-US" dirty="0" smtClean="0"/>
              <a:t>Connecting </a:t>
            </a:r>
            <a:r>
              <a:rPr lang="en-US" dirty="0"/>
              <a:t>observational data with high-level treatment abstractions</a:t>
            </a:r>
            <a:r>
              <a:rPr lang="en-US" dirty="0" smtClean="0"/>
              <a:t>. </a:t>
            </a:r>
          </a:p>
          <a:p>
            <a:pPr lvl="1"/>
            <a:r>
              <a:rPr lang="en-US" dirty="0" smtClean="0"/>
              <a:t>Open-source, reliant </a:t>
            </a:r>
            <a:r>
              <a:rPr lang="en-US" dirty="0"/>
              <a:t>on leveraging existing standards: NAACCR and OROT.  Not a proprietary black-box built on </a:t>
            </a:r>
            <a:r>
              <a:rPr lang="en-US" dirty="0" smtClean="0"/>
              <a:t>an army </a:t>
            </a:r>
            <a:r>
              <a:rPr lang="en-US" dirty="0"/>
              <a:t>of chart abstractors or secret-sauce</a:t>
            </a:r>
            <a:r>
              <a:rPr lang="en-US" dirty="0" smtClean="0"/>
              <a:t> </a:t>
            </a:r>
            <a:r>
              <a:rPr lang="en-US" dirty="0"/>
              <a:t>machine learning</a:t>
            </a:r>
            <a:r>
              <a:rPr lang="en-US" dirty="0" smtClean="0"/>
              <a:t>.</a:t>
            </a:r>
          </a:p>
          <a:p>
            <a:r>
              <a:rPr lang="en-US" dirty="0" smtClean="0"/>
              <a:t>Redundancy?</a:t>
            </a:r>
          </a:p>
          <a:p>
            <a:pPr lvl="1"/>
            <a:r>
              <a:rPr lang="en-US" dirty="0" smtClean="0"/>
              <a:t>Many initiatives and players trying build large-scale oncology analytic data sets.</a:t>
            </a:r>
          </a:p>
          <a:p>
            <a:r>
              <a:rPr lang="en-US" dirty="0" smtClean="0"/>
              <a:t>Other?</a:t>
            </a:r>
          </a:p>
          <a:p>
            <a:pPr lvl="1"/>
            <a:r>
              <a:rPr lang="en-US" dirty="0" smtClean="0"/>
              <a:t>Our solution is being designed and implemented within the context of the </a:t>
            </a:r>
            <a:r>
              <a:rPr lang="en-US" dirty="0" err="1" smtClean="0"/>
              <a:t>the</a:t>
            </a:r>
            <a:r>
              <a:rPr lang="en-US" dirty="0" smtClean="0"/>
              <a:t> OHDSI OMOP CDM.  But we encourage the reuse of the our vocabulary work and ETL approaches to other common data models.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3003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Recurrence/Progression Detection</a:t>
            </a:r>
          </a:p>
          <a:p>
            <a:pPr lvl="1"/>
            <a:r>
              <a:rPr lang="en-US" dirty="0" smtClean="0"/>
              <a:t>Support the open-sourcing and free exchange of algorithms to derive recurrence/progression from low-level clinical events.</a:t>
            </a:r>
          </a:p>
          <a:p>
            <a:r>
              <a:rPr lang="en-US" dirty="0" smtClean="0"/>
              <a:t>Genomic Data</a:t>
            </a:r>
          </a:p>
          <a:p>
            <a:pPr lvl="1"/>
            <a:r>
              <a:rPr lang="en-US" dirty="0" smtClean="0"/>
              <a:t>Create structures and vocabularies to house genomic results next to clinical data.</a:t>
            </a:r>
          </a:p>
          <a:p>
            <a:r>
              <a:rPr lang="en-US" dirty="0" smtClean="0"/>
              <a:t>Imaging Data</a:t>
            </a:r>
          </a:p>
          <a:p>
            <a:pPr lvl="1"/>
            <a:r>
              <a:rPr lang="en-US" dirty="0" smtClean="0"/>
              <a:t>Create structures and vocabularies to house imaging data.  Support the open-sourcing and free exchange of algorithms to detect features from the combination of raw imaging data and imaging meta-data.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9311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PA Master PowerPoint">
  <a:themeElements>
    <a:clrScheme name="Custom 14">
      <a:dk1>
        <a:sysClr val="windowText" lastClr="000000"/>
      </a:dk1>
      <a:lt1>
        <a:sysClr val="window" lastClr="FFFFFF"/>
      </a:lt1>
      <a:dk2>
        <a:srgbClr val="404040"/>
      </a:dk2>
      <a:lt2>
        <a:srgbClr val="E1E1E1"/>
      </a:lt2>
      <a:accent1>
        <a:srgbClr val="CB333B"/>
      </a:accent1>
      <a:accent2>
        <a:srgbClr val="A2AAAD"/>
      </a:accent2>
      <a:accent3>
        <a:srgbClr val="000000"/>
      </a:accent3>
      <a:accent4>
        <a:srgbClr val="F2A900"/>
      </a:accent4>
      <a:accent5>
        <a:srgbClr val="440099"/>
      </a:accent5>
      <a:accent6>
        <a:srgbClr val="87265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lIns="91440" tIns="91440" bIns="91440" rtlCol="0" anchor="t"/>
      <a:lstStyle>
        <a:defPPr algn="ctr">
          <a:defRPr sz="1200" dirty="0" err="1" smtClean="0">
            <a:solidFill>
              <a:srgbClr val="FFFFFF"/>
            </a:solidFill>
            <a:latin typeface="Roboto Regular"/>
            <a:cs typeface="Roboto Regular"/>
          </a:defRPr>
        </a:defPPr>
      </a:lstStyle>
      <a:style>
        <a:lnRef idx="0">
          <a:schemeClr val="lt1">
            <a:hueOff val="0"/>
            <a:satOff val="0"/>
            <a:lumOff val="0"/>
            <a:alphaOff val="0"/>
          </a:schemeClr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 name="NeMed_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69C198E5EA0446B48A258369EB929D" ma:contentTypeVersion="8" ma:contentTypeDescription="Create a new document." ma:contentTypeScope="" ma:versionID="d872bdd14c10ad67b43240066461caaa">
  <xsd:schema xmlns:xsd="http://www.w3.org/2001/XMLSchema" xmlns:xs="http://www.w3.org/2001/XMLSchema" xmlns:p="http://schemas.microsoft.com/office/2006/metadata/properties" xmlns:ns2="a9883a9a-8dc4-4a0a-a402-25be3a23f551" xmlns:ns3="eede3e04-ef7f-43f3-975e-805c0c5f1e83" targetNamespace="http://schemas.microsoft.com/office/2006/metadata/properties" ma:root="true" ma:fieldsID="f389de775f37ae22da9ad2814c85c47e" ns2:_="" ns3:_="">
    <xsd:import namespace="a9883a9a-8dc4-4a0a-a402-25be3a23f551"/>
    <xsd:import namespace="eede3e04-ef7f-43f3-975e-805c0c5f1e8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Category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883a9a-8dc4-4a0a-a402-25be3a23f55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3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de3e04-ef7f-43f3-975e-805c0c5f1e83" elementFormDefault="qualified">
    <xsd:import namespace="http://schemas.microsoft.com/office/2006/documentManagement/types"/>
    <xsd:import namespace="http://schemas.microsoft.com/office/infopath/2007/PartnerControls"/>
    <xsd:element name="Category" ma:index="10" ma:displayName="Category" ma:format="Dropdown" ma:internalName="Category">
      <xsd:simpleType>
        <xsd:restriction base="dms:Choice">
          <xsd:enumeration value="Analytics Tools"/>
          <xsd:enumeration value="Digital Projects"/>
          <xsd:enumeration value="Fun Committee"/>
          <xsd:enumeration value="General Resources"/>
          <xsd:enumeration value="Media Monitoring"/>
          <xsd:enumeration value="Video Resources"/>
        </xsd:restriction>
      </xsd:simpleType>
    </xsd:element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eede3e04-ef7f-43f3-975e-805c0c5f1e83">General Resources</Category>
    <SharedWithUsers xmlns="a9883a9a-8dc4-4a0a-a402-25be3a23f551">
      <UserInfo>
        <DisplayName>Ben Green</DisplayName>
        <AccountId>1449</AccountId>
        <AccountType/>
      </UserInfo>
      <UserInfo>
        <DisplayName>Kathleen Elliott</DisplayName>
        <AccountId>26</AccountId>
        <AccountType/>
      </UserInfo>
      <UserInfo>
        <DisplayName>Berna Diehl</DisplayName>
        <AccountId>36</AccountId>
        <AccountType/>
      </UserInfo>
      <UserInfo>
        <DisplayName>Patrick Brady</DisplayName>
        <AccountId>462</AccountId>
        <AccountType/>
      </UserInfo>
      <UserInfo>
        <DisplayName>Adam Pawluk</DisplayName>
        <AccountId>3416</AccountId>
        <AccountType/>
      </UserInfo>
      <UserInfo>
        <DisplayName>Michael O'Brien</DisplayName>
        <AccountId>862</AccountId>
        <AccountType/>
      </UserInfo>
      <UserInfo>
        <DisplayName>David Connolly</DisplayName>
        <AccountId>1232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CFBA306-A956-431E-A2FB-DCA1445F37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26B4617-3B28-4E2E-AF19-216BC1A847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883a9a-8dc4-4a0a-a402-25be3a23f551"/>
    <ds:schemaRef ds:uri="eede3e04-ef7f-43f3-975e-805c0c5f1e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6292BCB-21BD-4E6D-8B29-5908CEB9F9EE}">
  <ds:schemaRefs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eede3e04-ef7f-43f3-975e-805c0c5f1e83"/>
    <ds:schemaRef ds:uri="http://schemas.microsoft.com/office/2006/metadata/properties"/>
    <ds:schemaRef ds:uri="http://purl.org/dc/terms/"/>
    <ds:schemaRef ds:uri="http://purl.org/dc/dcmitype/"/>
    <ds:schemaRef ds:uri="http://schemas.openxmlformats.org/package/2006/metadata/core-properties"/>
    <ds:schemaRef ds:uri="a9883a9a-8dc4-4a0a-a402-25be3a23f55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2480</TotalTime>
  <Words>4934</Words>
  <Application>Microsoft Office PowerPoint</Application>
  <PresentationFormat>On-screen Show (16:10)</PresentationFormat>
  <Paragraphs>901</Paragraphs>
  <Slides>91</Slides>
  <Notes>36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8" baseType="lpstr">
      <vt:lpstr>JPA Master PowerPoint</vt:lpstr>
      <vt:lpstr>Frame</vt:lpstr>
      <vt:lpstr>NeMed_Presentation</vt:lpstr>
      <vt:lpstr>1_Office Theme</vt:lpstr>
      <vt:lpstr>2_Office Theme</vt:lpstr>
      <vt:lpstr>Office Theme</vt:lpstr>
      <vt:lpstr>Document</vt:lpstr>
      <vt:lpstr>Slide 1</vt:lpstr>
      <vt:lpstr>Panelists</vt:lpstr>
      <vt:lpstr>Moderator</vt:lpstr>
      <vt:lpstr>Disclosure</vt:lpstr>
      <vt:lpstr>Questions Asked Across the Patient Journey</vt:lpstr>
      <vt:lpstr>It is harder, than it already is</vt:lpstr>
      <vt:lpstr>Classifying questions across the patient journey</vt:lpstr>
      <vt:lpstr>Where are the standards coming from?</vt:lpstr>
      <vt:lpstr>Why Standardization?</vt:lpstr>
      <vt:lpstr>Slide 10</vt:lpstr>
      <vt:lpstr>Learning Objectives</vt:lpstr>
      <vt:lpstr>May 2011</vt:lpstr>
      <vt:lpstr>Slide 13</vt:lpstr>
      <vt:lpstr>Slide 14</vt:lpstr>
      <vt:lpstr>CIMI work at HL7</vt:lpstr>
      <vt:lpstr>Interoperability Pyramid</vt:lpstr>
      <vt:lpstr>Cancer Interoperability Group</vt:lpstr>
      <vt:lpstr>The Situation Today </vt:lpstr>
      <vt:lpstr>Implementation of SNOMED CT in Histopathology and Genomics to Improve Cancer Care</vt:lpstr>
      <vt:lpstr>Acknowledgements</vt:lpstr>
      <vt:lpstr>Begin with the end in mind</vt:lpstr>
      <vt:lpstr>Sample Pathology Report</vt:lpstr>
      <vt:lpstr>Sample Molecular pathology report – VERY truncated</vt:lpstr>
      <vt:lpstr>SNOMED CT Microscopic local invasion of colon tumor</vt:lpstr>
      <vt:lpstr>Example Value set</vt:lpstr>
      <vt:lpstr>Implementation - Terms Bound to CoPath® for Pathologist</vt:lpstr>
      <vt:lpstr>Resultant Report (w/ IHC) (Fully human and machine readable)</vt:lpstr>
      <vt:lpstr>Resultant Data Exchange between Information Systems </vt:lpstr>
      <vt:lpstr>Terminology Approach KRAS Variant Detected</vt:lpstr>
      <vt:lpstr>Genomic Data Flow Example</vt:lpstr>
      <vt:lpstr>Sample HL7 message</vt:lpstr>
      <vt:lpstr>EPIC Clinician View</vt:lpstr>
      <vt:lpstr>Slide 33</vt:lpstr>
      <vt:lpstr>Feasibility of Large-Scale Observational Cancer Research  using the OHDSI Network</vt:lpstr>
      <vt:lpstr>Observational Health Data Sciences and Informatics (OHDSI.org)</vt:lpstr>
      <vt:lpstr>How OHDSI works:  Data stay local, total open science</vt:lpstr>
      <vt:lpstr>OHDSI OMOP CDM: Deep information model with extensive vocabularies (80)</vt:lpstr>
      <vt:lpstr>Limitations of Existing Cancer Research</vt:lpstr>
      <vt:lpstr>Extramural Divisions at NCI</vt:lpstr>
      <vt:lpstr>Slide 40</vt:lpstr>
      <vt:lpstr>NCI-Rationale for the  OHDSI Feasibility Study</vt:lpstr>
      <vt:lpstr>NCI/OHDSI Project  Aims</vt:lpstr>
      <vt:lpstr>Aim 1 example: Depression treatment pathways in cancer care</vt:lpstr>
      <vt:lpstr>Aim 1 example: Type II DM treatment pathways in cancer care</vt:lpstr>
      <vt:lpstr>Aim 1 example: Hypertension treatment pathways in cancer care</vt:lpstr>
      <vt:lpstr>Aim 2: Phenotyping and Validation  of Cancer Diagnoses</vt:lpstr>
      <vt:lpstr>Phenotyping and Validation  of Cancer Diagnoses</vt:lpstr>
      <vt:lpstr>Phenotyping and Validation  of Cancer Diagnoses: Pancreatic Cancer</vt:lpstr>
      <vt:lpstr>Phenotyping and Validation  of Cancer Diagnoses: Pancreatic Cancer</vt:lpstr>
      <vt:lpstr>Phenotyping and Validation  of Cancer Diagnoses: Pancreatic Cancer</vt:lpstr>
      <vt:lpstr>Phenotyping and Validation  of Cancer Diagnoses: Summary</vt:lpstr>
      <vt:lpstr>Aim 2: Phenotyping and Validation  of Cancer Treatments</vt:lpstr>
      <vt:lpstr>Phenotyping and Validation  of Cancer Treatments: Chemotherapy</vt:lpstr>
      <vt:lpstr>Phenotyping and Validation  of Cancer Treatments: Chemotherapy</vt:lpstr>
      <vt:lpstr>Phenotyping and Validation  of Cancer Treatments: Registry</vt:lpstr>
      <vt:lpstr>Phenotyping and Validation  of Cancer Treatments: Registry</vt:lpstr>
      <vt:lpstr>Phenotyping and Validation  of Cancer Treatments: Registry</vt:lpstr>
      <vt:lpstr>Phenotyping and Validation  of Cancer Diagnoses</vt:lpstr>
      <vt:lpstr>Phenotyping and Validation  of Cancer Treatments: Registry</vt:lpstr>
      <vt:lpstr>Aim 2: Characterizing Treatments over Time </vt:lpstr>
      <vt:lpstr>Treatments over Time-Prostate Cancer</vt:lpstr>
      <vt:lpstr>Treatments over Time-Prostate Cancer</vt:lpstr>
      <vt:lpstr>Treatments over Time-Prostate Cancer</vt:lpstr>
      <vt:lpstr>OHDSI Oncology Working Group</vt:lpstr>
      <vt:lpstr>OHDSI Oncology Working Group-Challenges</vt:lpstr>
      <vt:lpstr>Extending OMOP CDM to Support Observational Cancer Research Diagnosis Representation</vt:lpstr>
      <vt:lpstr>Challenges</vt:lpstr>
      <vt:lpstr>Overall Approach</vt:lpstr>
      <vt:lpstr>Cancer Diagnosis in OMOP CDM</vt:lpstr>
      <vt:lpstr>Cancer Diagnosis Record</vt:lpstr>
      <vt:lpstr>Cancer Diagnosis in OMOP Vocabulary</vt:lpstr>
      <vt:lpstr>Precoordinated Concepts of  Cancer Histology and Topography</vt:lpstr>
      <vt:lpstr>Diagnosis Modifier Records</vt:lpstr>
      <vt:lpstr>Diagnosis Modifiers</vt:lpstr>
      <vt:lpstr>Disease Episode Record</vt:lpstr>
      <vt:lpstr>Disease Episodes</vt:lpstr>
      <vt:lpstr>Oncology Treatments  in OHDSI</vt:lpstr>
      <vt:lpstr>Oncology Treatments in OHDSI:  Today</vt:lpstr>
      <vt:lpstr>Slide 79</vt:lpstr>
      <vt:lpstr>Support New Use Cases</vt:lpstr>
      <vt:lpstr>Oncology Treatments in OHDSI:   Tomorrow</vt:lpstr>
      <vt:lpstr>Slide 82</vt:lpstr>
      <vt:lpstr>Implementation (draft): Structure</vt:lpstr>
      <vt:lpstr>Implementation (draft): Vocabulary</vt:lpstr>
      <vt:lpstr>NAACCR Data Dictionary</vt:lpstr>
      <vt:lpstr>Why use NAACCR/SEER?</vt:lpstr>
      <vt:lpstr>Getting EHRs/claims databases  to speak NAACCR/SEER? </vt:lpstr>
      <vt:lpstr>OROT: Semantic Bridge</vt:lpstr>
      <vt:lpstr>Surfacing Treatment Abstractions: ETLing </vt:lpstr>
      <vt:lpstr>Real World Abstractions</vt:lpstr>
      <vt:lpstr>Future Directions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JPA Guest</dc:creator>
  <cp:lastModifiedBy>belenkar</cp:lastModifiedBy>
  <cp:revision>227</cp:revision>
  <dcterms:modified xsi:type="dcterms:W3CDTF">2018-11-06T20:08:58Z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0x0101003369C198E5EA0446B48A258369EB929D</vt:lpwstr>
  </property>
  <property fmtid="{D5CDD505-2E9C-101B-9397-08002B2CF9AE}" pid="3" name="MSIP_Label_ba1a4512-8026-4a73-bfb7-8d52c1779a3a_Enabled">
    <vt:lpwstr>True</vt:lpwstr>
  </property>
  <property fmtid="{D5CDD505-2E9C-101B-9397-08002B2CF9AE}" pid="4" name="MSIP_Label_ba1a4512-8026-4a73-bfb7-8d52c1779a3a_SiteId">
    <vt:lpwstr>a79016de-bdd0-4e47-91f4-79416ab912ad</vt:lpwstr>
  </property>
  <property fmtid="{D5CDD505-2E9C-101B-9397-08002B2CF9AE}" pid="5" name="MSIP_Label_ba1a4512-8026-4a73-bfb7-8d52c1779a3a_Owner">
    <vt:lpwstr>Stan.Huff@imail.org</vt:lpwstr>
  </property>
  <property fmtid="{D5CDD505-2E9C-101B-9397-08002B2CF9AE}" pid="6" name="MSIP_Label_ba1a4512-8026-4a73-bfb7-8d52c1779a3a_SetDate">
    <vt:lpwstr>2018-10-22T18:27:51.2748098Z</vt:lpwstr>
  </property>
  <property fmtid="{D5CDD505-2E9C-101B-9397-08002B2CF9AE}" pid="7" name="MSIP_Label_ba1a4512-8026-4a73-bfb7-8d52c1779a3a_Name">
    <vt:lpwstr>Sensitive Information</vt:lpwstr>
  </property>
  <property fmtid="{D5CDD505-2E9C-101B-9397-08002B2CF9AE}" pid="8" name="MSIP_Label_ba1a4512-8026-4a73-bfb7-8d52c1779a3a_Application">
    <vt:lpwstr>Microsoft Azure Information Protection</vt:lpwstr>
  </property>
  <property fmtid="{D5CDD505-2E9C-101B-9397-08002B2CF9AE}" pid="9" name="MSIP_Label_ba1a4512-8026-4a73-bfb7-8d52c1779a3a_Extended_MSFT_Method">
    <vt:lpwstr>Automatic</vt:lpwstr>
  </property>
  <property fmtid="{D5CDD505-2E9C-101B-9397-08002B2CF9AE}" pid="10" name="Sensitivity">
    <vt:lpwstr>Sensitive Information</vt:lpwstr>
  </property>
</Properties>
</file>