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43" r:id="rId2"/>
    <p:sldId id="474" r:id="rId3"/>
    <p:sldId id="483" r:id="rId4"/>
    <p:sldId id="475" r:id="rId5"/>
    <p:sldId id="476" r:id="rId6"/>
    <p:sldId id="451" r:id="rId7"/>
    <p:sldId id="485" r:id="rId8"/>
    <p:sldId id="458" r:id="rId9"/>
    <p:sldId id="481" r:id="rId10"/>
    <p:sldId id="477" r:id="rId11"/>
    <p:sldId id="486" r:id="rId12"/>
    <p:sldId id="478" r:id="rId13"/>
    <p:sldId id="487" r:id="rId14"/>
    <p:sldId id="459" r:id="rId15"/>
    <p:sldId id="484" r:id="rId16"/>
    <p:sldId id="4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153"/>
    <a:srgbClr val="20425A"/>
    <a:srgbClr val="FCCB10"/>
    <a:srgbClr val="EB6622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6A2114-802C-49B3-8402-521D42CE36A9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918B778-0C6E-4926-B581-E641DDEFBC06}">
      <dgm:prSet/>
      <dgm:spPr/>
      <dgm:t>
        <a:bodyPr/>
        <a:lstStyle/>
        <a:p>
          <a:r>
            <a:rPr lang="en-US" dirty="0"/>
            <a:t>Metadata</a:t>
          </a:r>
        </a:p>
      </dgm:t>
    </dgm:pt>
    <dgm:pt modelId="{4E8C8A35-6F15-46D8-8EA3-640B25AAA4C7}" type="parTrans" cxnId="{9C1B2263-C934-483F-AC6B-92F6BB6C5F91}">
      <dgm:prSet/>
      <dgm:spPr/>
      <dgm:t>
        <a:bodyPr/>
        <a:lstStyle/>
        <a:p>
          <a:endParaRPr lang="en-US"/>
        </a:p>
      </dgm:t>
    </dgm:pt>
    <dgm:pt modelId="{6E91555D-EA09-4E29-936C-3712E10082F8}" type="sibTrans" cxnId="{9C1B2263-C934-483F-AC6B-92F6BB6C5F91}">
      <dgm:prSet/>
      <dgm:spPr/>
      <dgm:t>
        <a:bodyPr/>
        <a:lstStyle/>
        <a:p>
          <a:endParaRPr lang="en-US"/>
        </a:p>
      </dgm:t>
    </dgm:pt>
    <dgm:pt modelId="{4005543E-80F2-41BD-A4FC-92400DFAE259}">
      <dgm:prSet/>
      <dgm:spPr/>
      <dgm:t>
        <a:bodyPr/>
        <a:lstStyle/>
        <a:p>
          <a:r>
            <a:rPr lang="en-US" dirty="0"/>
            <a:t>Annotation</a:t>
          </a:r>
        </a:p>
      </dgm:t>
    </dgm:pt>
    <dgm:pt modelId="{3DBB081D-0FB3-4F3F-9603-1FF771929319}" type="parTrans" cxnId="{0ACC8695-B67F-4163-A7FC-438D78685A3C}">
      <dgm:prSet/>
      <dgm:spPr/>
      <dgm:t>
        <a:bodyPr/>
        <a:lstStyle/>
        <a:p>
          <a:endParaRPr lang="en-US"/>
        </a:p>
      </dgm:t>
    </dgm:pt>
    <dgm:pt modelId="{E2F1216A-762D-4353-941C-1FD50F35FDD2}" type="sibTrans" cxnId="{0ACC8695-B67F-4163-A7FC-438D78685A3C}">
      <dgm:prSet/>
      <dgm:spPr/>
      <dgm:t>
        <a:bodyPr/>
        <a:lstStyle/>
        <a:p>
          <a:endParaRPr lang="en-US"/>
        </a:p>
      </dgm:t>
    </dgm:pt>
    <dgm:pt modelId="{1C1CF762-2137-4E6B-B74C-9C2050F17055}">
      <dgm:prSet/>
      <dgm:spPr/>
      <dgm:t>
        <a:bodyPr/>
        <a:lstStyle/>
        <a:p>
          <a:r>
            <a:rPr lang="en-US" dirty="0"/>
            <a:t>“the information we create, store, and share to describe things”</a:t>
          </a:r>
        </a:p>
      </dgm:t>
    </dgm:pt>
    <dgm:pt modelId="{01FE1CE6-DB99-497A-80FB-6D1167CC326D}" type="parTrans" cxnId="{3E10921F-CD45-466A-B2AF-F6D06F7F269C}">
      <dgm:prSet/>
      <dgm:spPr/>
      <dgm:t>
        <a:bodyPr/>
        <a:lstStyle/>
        <a:p>
          <a:endParaRPr lang="en-US"/>
        </a:p>
      </dgm:t>
    </dgm:pt>
    <dgm:pt modelId="{F2FCB2C5-69D7-4796-92DF-7A65B7D852E2}" type="sibTrans" cxnId="{3E10921F-CD45-466A-B2AF-F6D06F7F269C}">
      <dgm:prSet/>
      <dgm:spPr/>
      <dgm:t>
        <a:bodyPr/>
        <a:lstStyle/>
        <a:p>
          <a:endParaRPr lang="en-US"/>
        </a:p>
      </dgm:t>
    </dgm:pt>
    <dgm:pt modelId="{03FA5083-83F7-4778-9AAD-9394E2A234CA}">
      <dgm:prSet/>
      <dgm:spPr/>
      <dgm:t>
        <a:bodyPr/>
        <a:lstStyle/>
        <a:p>
          <a:r>
            <a:rPr lang="en-US" dirty="0"/>
            <a:t>“an intentional and topical value-adding note” that is tagged to a data element that helps explain “structure, function, location, and provenance”</a:t>
          </a:r>
        </a:p>
      </dgm:t>
    </dgm:pt>
    <dgm:pt modelId="{CE6EC755-AC51-4884-A674-2D255FAB6367}" type="parTrans" cxnId="{A5D4992C-6D12-4A01-B548-30A081C63B21}">
      <dgm:prSet/>
      <dgm:spPr/>
      <dgm:t>
        <a:bodyPr/>
        <a:lstStyle/>
        <a:p>
          <a:endParaRPr lang="en-US"/>
        </a:p>
      </dgm:t>
    </dgm:pt>
    <dgm:pt modelId="{11218B57-4C41-47DF-9507-A02BAFB6A29C}" type="sibTrans" cxnId="{A5D4992C-6D12-4A01-B548-30A081C63B21}">
      <dgm:prSet/>
      <dgm:spPr/>
      <dgm:t>
        <a:bodyPr/>
        <a:lstStyle/>
        <a:p>
          <a:endParaRPr lang="en-US"/>
        </a:p>
      </dgm:t>
    </dgm:pt>
    <dgm:pt modelId="{EDC7779F-0392-4200-BEC0-EAF7A5B9462B}" type="pres">
      <dgm:prSet presAssocID="{4C6A2114-802C-49B3-8402-521D42CE36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7B7333-0093-49FB-861A-2BED67950975}" type="pres">
      <dgm:prSet presAssocID="{5918B778-0C6E-4926-B581-E641DDEFBC06}" presName="root" presStyleCnt="0"/>
      <dgm:spPr/>
    </dgm:pt>
    <dgm:pt modelId="{16D78420-25D6-4732-9D63-D7632D3EC6C8}" type="pres">
      <dgm:prSet presAssocID="{5918B778-0C6E-4926-B581-E641DDEFBC06}" presName="rootComposite" presStyleCnt="0"/>
      <dgm:spPr/>
    </dgm:pt>
    <dgm:pt modelId="{88A2F119-4940-4436-9030-0315E9B857C5}" type="pres">
      <dgm:prSet presAssocID="{5918B778-0C6E-4926-B581-E641DDEFBC06}" presName="rootText" presStyleLbl="node1" presStyleIdx="0" presStyleCnt="2"/>
      <dgm:spPr/>
    </dgm:pt>
    <dgm:pt modelId="{DF658FF8-53F1-4D1F-85B1-1779609CFB06}" type="pres">
      <dgm:prSet presAssocID="{5918B778-0C6E-4926-B581-E641DDEFBC06}" presName="rootConnector" presStyleLbl="node1" presStyleIdx="0" presStyleCnt="2"/>
      <dgm:spPr/>
    </dgm:pt>
    <dgm:pt modelId="{89E7E515-241E-4F98-BA45-88C404BCB362}" type="pres">
      <dgm:prSet presAssocID="{5918B778-0C6E-4926-B581-E641DDEFBC06}" presName="childShape" presStyleCnt="0"/>
      <dgm:spPr/>
    </dgm:pt>
    <dgm:pt modelId="{FB3F58A3-E04E-495E-B2A8-38A11DC1ADDC}" type="pres">
      <dgm:prSet presAssocID="{01FE1CE6-DB99-497A-80FB-6D1167CC326D}" presName="Name13" presStyleLbl="parChTrans1D2" presStyleIdx="0" presStyleCnt="2"/>
      <dgm:spPr/>
    </dgm:pt>
    <dgm:pt modelId="{FE32A8BB-58B5-459F-87C0-68AF7A56B270}" type="pres">
      <dgm:prSet presAssocID="{1C1CF762-2137-4E6B-B74C-9C2050F17055}" presName="childText" presStyleLbl="bgAcc1" presStyleIdx="0" presStyleCnt="2" custScaleX="145167" custScaleY="148418">
        <dgm:presLayoutVars>
          <dgm:bulletEnabled val="1"/>
        </dgm:presLayoutVars>
      </dgm:prSet>
      <dgm:spPr/>
    </dgm:pt>
    <dgm:pt modelId="{7CDDC67B-2E04-460E-8FD1-12016761EC1D}" type="pres">
      <dgm:prSet presAssocID="{4005543E-80F2-41BD-A4FC-92400DFAE259}" presName="root" presStyleCnt="0"/>
      <dgm:spPr/>
    </dgm:pt>
    <dgm:pt modelId="{875A9977-C18D-43DD-8FC9-5B90E5BD7340}" type="pres">
      <dgm:prSet presAssocID="{4005543E-80F2-41BD-A4FC-92400DFAE259}" presName="rootComposite" presStyleCnt="0"/>
      <dgm:spPr/>
    </dgm:pt>
    <dgm:pt modelId="{7C66315E-28A0-4AAF-9D13-BE178FC4A47D}" type="pres">
      <dgm:prSet presAssocID="{4005543E-80F2-41BD-A4FC-92400DFAE259}" presName="rootText" presStyleLbl="node1" presStyleIdx="1" presStyleCnt="2"/>
      <dgm:spPr/>
    </dgm:pt>
    <dgm:pt modelId="{4491F019-5F55-4BA9-91ED-411C8F40AED2}" type="pres">
      <dgm:prSet presAssocID="{4005543E-80F2-41BD-A4FC-92400DFAE259}" presName="rootConnector" presStyleLbl="node1" presStyleIdx="1" presStyleCnt="2"/>
      <dgm:spPr/>
    </dgm:pt>
    <dgm:pt modelId="{C1F964E1-A5ED-4096-8131-BC34C5805238}" type="pres">
      <dgm:prSet presAssocID="{4005543E-80F2-41BD-A4FC-92400DFAE259}" presName="childShape" presStyleCnt="0"/>
      <dgm:spPr/>
    </dgm:pt>
    <dgm:pt modelId="{6AA528B1-FBD8-420E-90E6-FAF732D11A82}" type="pres">
      <dgm:prSet presAssocID="{CE6EC755-AC51-4884-A674-2D255FAB6367}" presName="Name13" presStyleLbl="parChTrans1D2" presStyleIdx="1" presStyleCnt="2"/>
      <dgm:spPr/>
    </dgm:pt>
    <dgm:pt modelId="{4DA8BE13-9DD5-4637-9557-18797DC24133}" type="pres">
      <dgm:prSet presAssocID="{03FA5083-83F7-4778-9AAD-9394E2A234CA}" presName="childText" presStyleLbl="bgAcc1" presStyleIdx="1" presStyleCnt="2" custScaleX="131988" custScaleY="185053">
        <dgm:presLayoutVars>
          <dgm:bulletEnabled val="1"/>
        </dgm:presLayoutVars>
      </dgm:prSet>
      <dgm:spPr/>
    </dgm:pt>
  </dgm:ptLst>
  <dgm:cxnLst>
    <dgm:cxn modelId="{DFF5020D-18DB-4A13-A740-7F1B9B71C594}" type="presOf" srcId="{03FA5083-83F7-4778-9AAD-9394E2A234CA}" destId="{4DA8BE13-9DD5-4637-9557-18797DC24133}" srcOrd="0" destOrd="0" presId="urn:microsoft.com/office/officeart/2005/8/layout/hierarchy3"/>
    <dgm:cxn modelId="{3E10921F-CD45-466A-B2AF-F6D06F7F269C}" srcId="{5918B778-0C6E-4926-B581-E641DDEFBC06}" destId="{1C1CF762-2137-4E6B-B74C-9C2050F17055}" srcOrd="0" destOrd="0" parTransId="{01FE1CE6-DB99-497A-80FB-6D1167CC326D}" sibTransId="{F2FCB2C5-69D7-4796-92DF-7A65B7D852E2}"/>
    <dgm:cxn modelId="{0E2F0629-1D44-474B-BC00-5BBE5CB5BB6D}" type="presOf" srcId="{CE6EC755-AC51-4884-A674-2D255FAB6367}" destId="{6AA528B1-FBD8-420E-90E6-FAF732D11A82}" srcOrd="0" destOrd="0" presId="urn:microsoft.com/office/officeart/2005/8/layout/hierarchy3"/>
    <dgm:cxn modelId="{1EE9D42A-9877-4E99-AC8B-DB67CD76A1EF}" type="presOf" srcId="{4005543E-80F2-41BD-A4FC-92400DFAE259}" destId="{7C66315E-28A0-4AAF-9D13-BE178FC4A47D}" srcOrd="0" destOrd="0" presId="urn:microsoft.com/office/officeart/2005/8/layout/hierarchy3"/>
    <dgm:cxn modelId="{A5D4992C-6D12-4A01-B548-30A081C63B21}" srcId="{4005543E-80F2-41BD-A4FC-92400DFAE259}" destId="{03FA5083-83F7-4778-9AAD-9394E2A234CA}" srcOrd="0" destOrd="0" parTransId="{CE6EC755-AC51-4884-A674-2D255FAB6367}" sibTransId="{11218B57-4C41-47DF-9507-A02BAFB6A29C}"/>
    <dgm:cxn modelId="{3F1DEB62-94E0-4DBF-BC7C-B2B7DF2BDA0E}" type="presOf" srcId="{5918B778-0C6E-4926-B581-E641DDEFBC06}" destId="{DF658FF8-53F1-4D1F-85B1-1779609CFB06}" srcOrd="1" destOrd="0" presId="urn:microsoft.com/office/officeart/2005/8/layout/hierarchy3"/>
    <dgm:cxn modelId="{9C1B2263-C934-483F-AC6B-92F6BB6C5F91}" srcId="{4C6A2114-802C-49B3-8402-521D42CE36A9}" destId="{5918B778-0C6E-4926-B581-E641DDEFBC06}" srcOrd="0" destOrd="0" parTransId="{4E8C8A35-6F15-46D8-8EA3-640B25AAA4C7}" sibTransId="{6E91555D-EA09-4E29-936C-3712E10082F8}"/>
    <dgm:cxn modelId="{B3261467-267F-4837-911F-9414F3802F64}" type="presOf" srcId="{01FE1CE6-DB99-497A-80FB-6D1167CC326D}" destId="{FB3F58A3-E04E-495E-B2A8-38A11DC1ADDC}" srcOrd="0" destOrd="0" presId="urn:microsoft.com/office/officeart/2005/8/layout/hierarchy3"/>
    <dgm:cxn modelId="{215B0157-5009-4F95-93F0-31579C171928}" type="presOf" srcId="{1C1CF762-2137-4E6B-B74C-9C2050F17055}" destId="{FE32A8BB-58B5-459F-87C0-68AF7A56B270}" srcOrd="0" destOrd="0" presId="urn:microsoft.com/office/officeart/2005/8/layout/hierarchy3"/>
    <dgm:cxn modelId="{0ACC8695-B67F-4163-A7FC-438D78685A3C}" srcId="{4C6A2114-802C-49B3-8402-521D42CE36A9}" destId="{4005543E-80F2-41BD-A4FC-92400DFAE259}" srcOrd="1" destOrd="0" parTransId="{3DBB081D-0FB3-4F3F-9603-1FF771929319}" sibTransId="{E2F1216A-762D-4353-941C-1FD50F35FDD2}"/>
    <dgm:cxn modelId="{1D742CB0-7031-4AFC-8768-67891185ADD7}" type="presOf" srcId="{4005543E-80F2-41BD-A4FC-92400DFAE259}" destId="{4491F019-5F55-4BA9-91ED-411C8F40AED2}" srcOrd="1" destOrd="0" presId="urn:microsoft.com/office/officeart/2005/8/layout/hierarchy3"/>
    <dgm:cxn modelId="{F58C58B1-1867-4913-82B4-77134819F3D6}" type="presOf" srcId="{4C6A2114-802C-49B3-8402-521D42CE36A9}" destId="{EDC7779F-0392-4200-BEC0-EAF7A5B9462B}" srcOrd="0" destOrd="0" presId="urn:microsoft.com/office/officeart/2005/8/layout/hierarchy3"/>
    <dgm:cxn modelId="{3C4646CC-1E1F-4657-BF95-C63AB4E2DD92}" type="presOf" srcId="{5918B778-0C6E-4926-B581-E641DDEFBC06}" destId="{88A2F119-4940-4436-9030-0315E9B857C5}" srcOrd="0" destOrd="0" presId="urn:microsoft.com/office/officeart/2005/8/layout/hierarchy3"/>
    <dgm:cxn modelId="{80EAF6B1-63A8-4BD9-BC50-6DF07892A1CA}" type="presParOf" srcId="{EDC7779F-0392-4200-BEC0-EAF7A5B9462B}" destId="{9E7B7333-0093-49FB-861A-2BED67950975}" srcOrd="0" destOrd="0" presId="urn:microsoft.com/office/officeart/2005/8/layout/hierarchy3"/>
    <dgm:cxn modelId="{03368811-B329-4456-997D-4CE8CD878657}" type="presParOf" srcId="{9E7B7333-0093-49FB-861A-2BED67950975}" destId="{16D78420-25D6-4732-9D63-D7632D3EC6C8}" srcOrd="0" destOrd="0" presId="urn:microsoft.com/office/officeart/2005/8/layout/hierarchy3"/>
    <dgm:cxn modelId="{C0830161-A464-4582-AAB5-DBA022CE24A4}" type="presParOf" srcId="{16D78420-25D6-4732-9D63-D7632D3EC6C8}" destId="{88A2F119-4940-4436-9030-0315E9B857C5}" srcOrd="0" destOrd="0" presId="urn:microsoft.com/office/officeart/2005/8/layout/hierarchy3"/>
    <dgm:cxn modelId="{8B7D5FC6-BB8C-4A11-8D98-46B2C7A71C05}" type="presParOf" srcId="{16D78420-25D6-4732-9D63-D7632D3EC6C8}" destId="{DF658FF8-53F1-4D1F-85B1-1779609CFB06}" srcOrd="1" destOrd="0" presId="urn:microsoft.com/office/officeart/2005/8/layout/hierarchy3"/>
    <dgm:cxn modelId="{6BBCD965-6557-47AD-B103-E76B0990762D}" type="presParOf" srcId="{9E7B7333-0093-49FB-861A-2BED67950975}" destId="{89E7E515-241E-4F98-BA45-88C404BCB362}" srcOrd="1" destOrd="0" presId="urn:microsoft.com/office/officeart/2005/8/layout/hierarchy3"/>
    <dgm:cxn modelId="{087E1CE1-FF68-4E94-8AB1-159FD76B3C18}" type="presParOf" srcId="{89E7E515-241E-4F98-BA45-88C404BCB362}" destId="{FB3F58A3-E04E-495E-B2A8-38A11DC1ADDC}" srcOrd="0" destOrd="0" presId="urn:microsoft.com/office/officeart/2005/8/layout/hierarchy3"/>
    <dgm:cxn modelId="{2C9C3383-C78C-4CFB-9C32-EEE7138E594E}" type="presParOf" srcId="{89E7E515-241E-4F98-BA45-88C404BCB362}" destId="{FE32A8BB-58B5-459F-87C0-68AF7A56B270}" srcOrd="1" destOrd="0" presId="urn:microsoft.com/office/officeart/2005/8/layout/hierarchy3"/>
    <dgm:cxn modelId="{1FBB72B9-8483-4D5C-AFD7-17FF1D0281EE}" type="presParOf" srcId="{EDC7779F-0392-4200-BEC0-EAF7A5B9462B}" destId="{7CDDC67B-2E04-460E-8FD1-12016761EC1D}" srcOrd="1" destOrd="0" presId="urn:microsoft.com/office/officeart/2005/8/layout/hierarchy3"/>
    <dgm:cxn modelId="{860A1766-6B19-41D1-A750-0D0196363D71}" type="presParOf" srcId="{7CDDC67B-2E04-460E-8FD1-12016761EC1D}" destId="{875A9977-C18D-43DD-8FC9-5B90E5BD7340}" srcOrd="0" destOrd="0" presId="urn:microsoft.com/office/officeart/2005/8/layout/hierarchy3"/>
    <dgm:cxn modelId="{473AB080-D45B-46E3-9459-0CDD29855489}" type="presParOf" srcId="{875A9977-C18D-43DD-8FC9-5B90E5BD7340}" destId="{7C66315E-28A0-4AAF-9D13-BE178FC4A47D}" srcOrd="0" destOrd="0" presId="urn:microsoft.com/office/officeart/2005/8/layout/hierarchy3"/>
    <dgm:cxn modelId="{8E7DD174-0E6C-4352-8712-D9F25B878ECE}" type="presParOf" srcId="{875A9977-C18D-43DD-8FC9-5B90E5BD7340}" destId="{4491F019-5F55-4BA9-91ED-411C8F40AED2}" srcOrd="1" destOrd="0" presId="urn:microsoft.com/office/officeart/2005/8/layout/hierarchy3"/>
    <dgm:cxn modelId="{2470732B-2AF3-47C6-AC41-5C2B665D66FC}" type="presParOf" srcId="{7CDDC67B-2E04-460E-8FD1-12016761EC1D}" destId="{C1F964E1-A5ED-4096-8131-BC34C5805238}" srcOrd="1" destOrd="0" presId="urn:microsoft.com/office/officeart/2005/8/layout/hierarchy3"/>
    <dgm:cxn modelId="{996CEB91-89DE-4DBE-B518-0590F635235A}" type="presParOf" srcId="{C1F964E1-A5ED-4096-8131-BC34C5805238}" destId="{6AA528B1-FBD8-420E-90E6-FAF732D11A82}" srcOrd="0" destOrd="0" presId="urn:microsoft.com/office/officeart/2005/8/layout/hierarchy3"/>
    <dgm:cxn modelId="{DC83E70F-36E1-45D9-B6AA-C1BE0796C56E}" type="presParOf" srcId="{C1F964E1-A5ED-4096-8131-BC34C5805238}" destId="{4DA8BE13-9DD5-4637-9557-18797DC2413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44E6F5-F17E-4FB5-83D3-109D51901418}" type="doc">
      <dgm:prSet loTypeId="urn:microsoft.com/office/officeart/2005/8/layout/p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9E06C1A-7AFF-44A6-AB61-86DA1D4C94B6}">
      <dgm:prSet/>
      <dgm:spPr/>
      <dgm:t>
        <a:bodyPr/>
        <a:lstStyle/>
        <a:p>
          <a:r>
            <a:rPr lang="en-US" dirty="0"/>
            <a:t>Observable; can be obtained from the data itself</a:t>
          </a:r>
        </a:p>
      </dgm:t>
    </dgm:pt>
    <dgm:pt modelId="{8689FE6D-8B94-41BE-AD89-0B689E76DEA2}" type="parTrans" cxnId="{D9E6395C-CDD1-4ACD-94B0-50735630652F}">
      <dgm:prSet/>
      <dgm:spPr/>
      <dgm:t>
        <a:bodyPr/>
        <a:lstStyle/>
        <a:p>
          <a:endParaRPr lang="en-US"/>
        </a:p>
      </dgm:t>
    </dgm:pt>
    <dgm:pt modelId="{B9EF58B3-3765-45BA-8203-CD03E4E4058A}" type="sibTrans" cxnId="{D9E6395C-CDD1-4ACD-94B0-50735630652F}">
      <dgm:prSet/>
      <dgm:spPr/>
      <dgm:t>
        <a:bodyPr/>
        <a:lstStyle/>
        <a:p>
          <a:endParaRPr lang="en-US"/>
        </a:p>
      </dgm:t>
    </dgm:pt>
    <dgm:pt modelId="{3FA37D73-60D8-4A95-980C-0A9BBEA645AF}">
      <dgm:prSet/>
      <dgm:spPr/>
      <dgm:t>
        <a:bodyPr/>
        <a:lstStyle/>
        <a:p>
          <a:r>
            <a:rPr lang="en-US" dirty="0"/>
            <a:t>Unobservable; provided by data custodians, researchers, clinicians, vendors</a:t>
          </a:r>
        </a:p>
      </dgm:t>
    </dgm:pt>
    <dgm:pt modelId="{D7C0B59D-BE71-4EC4-8B7F-A3BEF593ED86}" type="parTrans" cxnId="{BF1857D1-3687-4A60-B04C-3D257024B121}">
      <dgm:prSet/>
      <dgm:spPr/>
      <dgm:t>
        <a:bodyPr/>
        <a:lstStyle/>
        <a:p>
          <a:endParaRPr lang="en-US"/>
        </a:p>
      </dgm:t>
    </dgm:pt>
    <dgm:pt modelId="{B473ABD3-1963-416D-BDCB-837E0F2812D7}" type="sibTrans" cxnId="{BF1857D1-3687-4A60-B04C-3D257024B121}">
      <dgm:prSet/>
      <dgm:spPr/>
      <dgm:t>
        <a:bodyPr/>
        <a:lstStyle/>
        <a:p>
          <a:endParaRPr lang="en-US"/>
        </a:p>
      </dgm:t>
    </dgm:pt>
    <dgm:pt modelId="{A1D52BA5-3E94-4E48-A7FA-1E48C9BA9582}" type="pres">
      <dgm:prSet presAssocID="{B544E6F5-F17E-4FB5-83D3-109D51901418}" presName="Name0" presStyleCnt="0">
        <dgm:presLayoutVars>
          <dgm:dir/>
          <dgm:resizeHandles val="exact"/>
        </dgm:presLayoutVars>
      </dgm:prSet>
      <dgm:spPr/>
    </dgm:pt>
    <dgm:pt modelId="{0592F62D-5408-4F5F-97B5-63554D5726EB}" type="pres">
      <dgm:prSet presAssocID="{B544E6F5-F17E-4FB5-83D3-109D51901418}" presName="bkgdShp" presStyleLbl="alignAccFollowNode1" presStyleIdx="0" presStyleCnt="1"/>
      <dgm:spPr/>
    </dgm:pt>
    <dgm:pt modelId="{009E9046-A826-48C4-9578-B2DF80E39C3A}" type="pres">
      <dgm:prSet presAssocID="{B544E6F5-F17E-4FB5-83D3-109D51901418}" presName="linComp" presStyleCnt="0"/>
      <dgm:spPr/>
    </dgm:pt>
    <dgm:pt modelId="{7636E355-FDFC-4486-AC8F-89229CB2BDBB}" type="pres">
      <dgm:prSet presAssocID="{79E06C1A-7AFF-44A6-AB61-86DA1D4C94B6}" presName="compNode" presStyleCnt="0"/>
      <dgm:spPr/>
    </dgm:pt>
    <dgm:pt modelId="{AF45D985-74FA-4EC8-8772-C44446DEB59E}" type="pres">
      <dgm:prSet presAssocID="{79E06C1A-7AFF-44A6-AB61-86DA1D4C94B6}" presName="node" presStyleLbl="node1" presStyleIdx="0" presStyleCnt="2">
        <dgm:presLayoutVars>
          <dgm:bulletEnabled val="1"/>
        </dgm:presLayoutVars>
      </dgm:prSet>
      <dgm:spPr/>
    </dgm:pt>
    <dgm:pt modelId="{183A0123-761D-470F-BB35-380C1B696D9B}" type="pres">
      <dgm:prSet presAssocID="{79E06C1A-7AFF-44A6-AB61-86DA1D4C94B6}" presName="invisiNode" presStyleLbl="node1" presStyleIdx="0" presStyleCnt="2"/>
      <dgm:spPr/>
    </dgm:pt>
    <dgm:pt modelId="{9B2FF297-CA55-40CD-BCFE-617F9E364694}" type="pres">
      <dgm:prSet presAssocID="{79E06C1A-7AFF-44A6-AB61-86DA1D4C94B6}" presName="imagNode" presStyleLbl="fgImgPlace1" presStyleIdx="0" presStyleCnt="2"/>
      <dgm:spPr/>
    </dgm:pt>
    <dgm:pt modelId="{7351E114-4EE1-48C9-A296-04D09B8F99FB}" type="pres">
      <dgm:prSet presAssocID="{B9EF58B3-3765-45BA-8203-CD03E4E4058A}" presName="sibTrans" presStyleLbl="sibTrans2D1" presStyleIdx="0" presStyleCnt="0"/>
      <dgm:spPr/>
    </dgm:pt>
    <dgm:pt modelId="{31E5D557-C704-41EB-896A-C282044B3DA8}" type="pres">
      <dgm:prSet presAssocID="{3FA37D73-60D8-4A95-980C-0A9BBEA645AF}" presName="compNode" presStyleCnt="0"/>
      <dgm:spPr/>
    </dgm:pt>
    <dgm:pt modelId="{DA4C4B36-8F86-4071-8579-433124244260}" type="pres">
      <dgm:prSet presAssocID="{3FA37D73-60D8-4A95-980C-0A9BBEA645AF}" presName="node" presStyleLbl="node1" presStyleIdx="1" presStyleCnt="2">
        <dgm:presLayoutVars>
          <dgm:bulletEnabled val="1"/>
        </dgm:presLayoutVars>
      </dgm:prSet>
      <dgm:spPr/>
    </dgm:pt>
    <dgm:pt modelId="{04D2AFB0-D4C0-40B8-8E69-95280F726B9B}" type="pres">
      <dgm:prSet presAssocID="{3FA37D73-60D8-4A95-980C-0A9BBEA645AF}" presName="invisiNode" presStyleLbl="node1" presStyleIdx="1" presStyleCnt="2"/>
      <dgm:spPr/>
    </dgm:pt>
    <dgm:pt modelId="{ECB8832F-D4B6-42D4-AC0A-0E6495C4CC96}" type="pres">
      <dgm:prSet presAssocID="{3FA37D73-60D8-4A95-980C-0A9BBEA645AF}" presName="imagNode" presStyleLbl="fgImgPlace1" presStyleIdx="1" presStyleCnt="2"/>
      <dgm:spPr/>
    </dgm:pt>
  </dgm:ptLst>
  <dgm:cxnLst>
    <dgm:cxn modelId="{EBDD5412-A337-4021-AF7A-05C48C6EE6C3}" type="presOf" srcId="{79E06C1A-7AFF-44A6-AB61-86DA1D4C94B6}" destId="{AF45D985-74FA-4EC8-8772-C44446DEB59E}" srcOrd="0" destOrd="0" presId="urn:microsoft.com/office/officeart/2005/8/layout/pList2"/>
    <dgm:cxn modelId="{7E362224-D5D3-4850-8B33-D456B4B96000}" type="presOf" srcId="{B9EF58B3-3765-45BA-8203-CD03E4E4058A}" destId="{7351E114-4EE1-48C9-A296-04D09B8F99FB}" srcOrd="0" destOrd="0" presId="urn:microsoft.com/office/officeart/2005/8/layout/pList2"/>
    <dgm:cxn modelId="{D9E6395C-CDD1-4ACD-94B0-50735630652F}" srcId="{B544E6F5-F17E-4FB5-83D3-109D51901418}" destId="{79E06C1A-7AFF-44A6-AB61-86DA1D4C94B6}" srcOrd="0" destOrd="0" parTransId="{8689FE6D-8B94-41BE-AD89-0B689E76DEA2}" sibTransId="{B9EF58B3-3765-45BA-8203-CD03E4E4058A}"/>
    <dgm:cxn modelId="{34704855-FE96-4F51-80B1-4B8E497396AC}" type="presOf" srcId="{B544E6F5-F17E-4FB5-83D3-109D51901418}" destId="{A1D52BA5-3E94-4E48-A7FA-1E48C9BA9582}" srcOrd="0" destOrd="0" presId="urn:microsoft.com/office/officeart/2005/8/layout/pList2"/>
    <dgm:cxn modelId="{5C70DBD0-1753-4C15-8EA1-CC8299343450}" type="presOf" srcId="{3FA37D73-60D8-4A95-980C-0A9BBEA645AF}" destId="{DA4C4B36-8F86-4071-8579-433124244260}" srcOrd="0" destOrd="0" presId="urn:microsoft.com/office/officeart/2005/8/layout/pList2"/>
    <dgm:cxn modelId="{BF1857D1-3687-4A60-B04C-3D257024B121}" srcId="{B544E6F5-F17E-4FB5-83D3-109D51901418}" destId="{3FA37D73-60D8-4A95-980C-0A9BBEA645AF}" srcOrd="1" destOrd="0" parTransId="{D7C0B59D-BE71-4EC4-8B7F-A3BEF593ED86}" sibTransId="{B473ABD3-1963-416D-BDCB-837E0F2812D7}"/>
    <dgm:cxn modelId="{BF5D2E0A-1CC2-418E-A0F6-9C819E5A3A05}" type="presParOf" srcId="{A1D52BA5-3E94-4E48-A7FA-1E48C9BA9582}" destId="{0592F62D-5408-4F5F-97B5-63554D5726EB}" srcOrd="0" destOrd="0" presId="urn:microsoft.com/office/officeart/2005/8/layout/pList2"/>
    <dgm:cxn modelId="{32BC68FA-5C5F-4DE2-BA14-1CABBDD54622}" type="presParOf" srcId="{A1D52BA5-3E94-4E48-A7FA-1E48C9BA9582}" destId="{009E9046-A826-48C4-9578-B2DF80E39C3A}" srcOrd="1" destOrd="0" presId="urn:microsoft.com/office/officeart/2005/8/layout/pList2"/>
    <dgm:cxn modelId="{0E6AC2AB-F79F-44A0-8AC0-5A56C39B3FDC}" type="presParOf" srcId="{009E9046-A826-48C4-9578-B2DF80E39C3A}" destId="{7636E355-FDFC-4486-AC8F-89229CB2BDBB}" srcOrd="0" destOrd="0" presId="urn:microsoft.com/office/officeart/2005/8/layout/pList2"/>
    <dgm:cxn modelId="{F7870331-21B3-4B01-BF25-20D7C342B11A}" type="presParOf" srcId="{7636E355-FDFC-4486-AC8F-89229CB2BDBB}" destId="{AF45D985-74FA-4EC8-8772-C44446DEB59E}" srcOrd="0" destOrd="0" presId="urn:microsoft.com/office/officeart/2005/8/layout/pList2"/>
    <dgm:cxn modelId="{F48D31A1-493B-468A-BB62-8D33AAFC5C9F}" type="presParOf" srcId="{7636E355-FDFC-4486-AC8F-89229CB2BDBB}" destId="{183A0123-761D-470F-BB35-380C1B696D9B}" srcOrd="1" destOrd="0" presId="urn:microsoft.com/office/officeart/2005/8/layout/pList2"/>
    <dgm:cxn modelId="{FA5CC580-E3C9-4505-A25A-599FBCCFC7AF}" type="presParOf" srcId="{7636E355-FDFC-4486-AC8F-89229CB2BDBB}" destId="{9B2FF297-CA55-40CD-BCFE-617F9E364694}" srcOrd="2" destOrd="0" presId="urn:microsoft.com/office/officeart/2005/8/layout/pList2"/>
    <dgm:cxn modelId="{6A17D235-CDF0-406F-BE56-F5C0CD0C4997}" type="presParOf" srcId="{009E9046-A826-48C4-9578-B2DF80E39C3A}" destId="{7351E114-4EE1-48C9-A296-04D09B8F99FB}" srcOrd="1" destOrd="0" presId="urn:microsoft.com/office/officeart/2005/8/layout/pList2"/>
    <dgm:cxn modelId="{91BA34B0-3DAD-40C5-B648-FEBACEF760D1}" type="presParOf" srcId="{009E9046-A826-48C4-9578-B2DF80E39C3A}" destId="{31E5D557-C704-41EB-896A-C282044B3DA8}" srcOrd="2" destOrd="0" presId="urn:microsoft.com/office/officeart/2005/8/layout/pList2"/>
    <dgm:cxn modelId="{B4FE3BA8-1317-48E5-B5C9-B6A5C70FBF72}" type="presParOf" srcId="{31E5D557-C704-41EB-896A-C282044B3DA8}" destId="{DA4C4B36-8F86-4071-8579-433124244260}" srcOrd="0" destOrd="0" presId="urn:microsoft.com/office/officeart/2005/8/layout/pList2"/>
    <dgm:cxn modelId="{24AA187B-EDA8-4EAB-9924-BC7A18950DC2}" type="presParOf" srcId="{31E5D557-C704-41EB-896A-C282044B3DA8}" destId="{04D2AFB0-D4C0-40B8-8E69-95280F726B9B}" srcOrd="1" destOrd="0" presId="urn:microsoft.com/office/officeart/2005/8/layout/pList2"/>
    <dgm:cxn modelId="{300F1705-5BE1-4F61-850A-DE855BC61169}" type="presParOf" srcId="{31E5D557-C704-41EB-896A-C282044B3DA8}" destId="{ECB8832F-D4B6-42D4-AC0A-0E6495C4CC96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090125-E768-40B9-9947-D4C32210C424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08110FF-3F4D-4620-9A2A-D4CAFCC6AD62}">
      <dgm:prSet/>
      <dgm:spPr/>
      <dgm:t>
        <a:bodyPr/>
        <a:lstStyle/>
        <a:p>
          <a:r>
            <a:rPr lang="en-US" dirty="0"/>
            <a:t>Identify metadata candidates efficiently</a:t>
          </a:r>
        </a:p>
      </dgm:t>
    </dgm:pt>
    <dgm:pt modelId="{7CE6A034-DB1C-470E-BCA2-28913E973B52}" type="parTrans" cxnId="{08A581C3-8EF8-40C1-B774-2182F8567E9D}">
      <dgm:prSet/>
      <dgm:spPr/>
      <dgm:t>
        <a:bodyPr/>
        <a:lstStyle/>
        <a:p>
          <a:endParaRPr lang="en-US"/>
        </a:p>
      </dgm:t>
    </dgm:pt>
    <dgm:pt modelId="{B7D003BA-A00F-46E5-8699-2CCADB32003B}" type="sibTrans" cxnId="{08A581C3-8EF8-40C1-B774-2182F8567E9D}">
      <dgm:prSet/>
      <dgm:spPr/>
      <dgm:t>
        <a:bodyPr/>
        <a:lstStyle/>
        <a:p>
          <a:endParaRPr lang="en-US"/>
        </a:p>
      </dgm:t>
    </dgm:pt>
    <dgm:pt modelId="{FE72A54C-3BD6-4807-B809-442BC55B25B9}">
      <dgm:prSet/>
      <dgm:spPr/>
      <dgm:t>
        <a:bodyPr/>
        <a:lstStyle/>
        <a:p>
          <a:r>
            <a:rPr lang="en-US" dirty="0"/>
            <a:t>Provide a method for review and annotation</a:t>
          </a:r>
        </a:p>
      </dgm:t>
    </dgm:pt>
    <dgm:pt modelId="{D4720FF4-78F2-49E4-BCCB-FE4275F410EA}" type="parTrans" cxnId="{9988C2FF-6506-456F-A7D6-282B9B4885DB}">
      <dgm:prSet/>
      <dgm:spPr/>
      <dgm:t>
        <a:bodyPr/>
        <a:lstStyle/>
        <a:p>
          <a:endParaRPr lang="en-US"/>
        </a:p>
      </dgm:t>
    </dgm:pt>
    <dgm:pt modelId="{AF84C2F7-20AA-4B6E-8C7D-5812F7737986}" type="sibTrans" cxnId="{9988C2FF-6506-456F-A7D6-282B9B4885DB}">
      <dgm:prSet/>
      <dgm:spPr/>
      <dgm:t>
        <a:bodyPr/>
        <a:lstStyle/>
        <a:p>
          <a:endParaRPr lang="en-US"/>
        </a:p>
      </dgm:t>
    </dgm:pt>
    <dgm:pt modelId="{A5C5F3A8-9955-4BB4-9CEC-151F467AC451}">
      <dgm:prSet/>
      <dgm:spPr/>
      <dgm:t>
        <a:bodyPr/>
        <a:lstStyle/>
        <a:p>
          <a:r>
            <a:rPr lang="en-US" dirty="0"/>
            <a:t>Disseminate metadata and annotations to researchers</a:t>
          </a:r>
        </a:p>
      </dgm:t>
    </dgm:pt>
    <dgm:pt modelId="{557DF618-9BAB-4DB1-8A51-C92CE39DC70E}" type="parTrans" cxnId="{7CC3358E-E650-4AB7-AC30-02DD6E4A5529}">
      <dgm:prSet/>
      <dgm:spPr/>
      <dgm:t>
        <a:bodyPr/>
        <a:lstStyle/>
        <a:p>
          <a:endParaRPr lang="en-US"/>
        </a:p>
      </dgm:t>
    </dgm:pt>
    <dgm:pt modelId="{2FD12197-3836-485F-8827-E589EFA2D375}" type="sibTrans" cxnId="{7CC3358E-E650-4AB7-AC30-02DD6E4A5529}">
      <dgm:prSet/>
      <dgm:spPr/>
      <dgm:t>
        <a:bodyPr/>
        <a:lstStyle/>
        <a:p>
          <a:endParaRPr lang="en-US"/>
        </a:p>
      </dgm:t>
    </dgm:pt>
    <dgm:pt modelId="{6C88730B-65C6-4260-8526-A595F9D06957}">
      <dgm:prSet/>
      <dgm:spPr/>
      <dgm:t>
        <a:bodyPr/>
        <a:lstStyle/>
        <a:p>
          <a:r>
            <a:rPr lang="en-US" dirty="0"/>
            <a:t>Establish table conventions</a:t>
          </a:r>
        </a:p>
      </dgm:t>
    </dgm:pt>
    <dgm:pt modelId="{6782CE1E-33E1-4C87-9BC6-7F0D5AB83AA2}" type="parTrans" cxnId="{4156B6AF-E6E5-45AC-BF99-CFAC43A79722}">
      <dgm:prSet/>
      <dgm:spPr/>
      <dgm:t>
        <a:bodyPr/>
        <a:lstStyle/>
        <a:p>
          <a:endParaRPr lang="en-US"/>
        </a:p>
      </dgm:t>
    </dgm:pt>
    <dgm:pt modelId="{A377A050-43C4-4B17-9AFA-1D727A7B33CD}" type="sibTrans" cxnId="{4156B6AF-E6E5-45AC-BF99-CFAC43A79722}">
      <dgm:prSet/>
      <dgm:spPr/>
      <dgm:t>
        <a:bodyPr/>
        <a:lstStyle/>
        <a:p>
          <a:endParaRPr lang="en-US"/>
        </a:p>
      </dgm:t>
    </dgm:pt>
    <dgm:pt modelId="{B65D6A4F-EBE2-45F9-8DC4-543752DBA2CD}" type="pres">
      <dgm:prSet presAssocID="{21090125-E768-40B9-9947-D4C32210C424}" presName="CompostProcess" presStyleCnt="0">
        <dgm:presLayoutVars>
          <dgm:dir/>
          <dgm:resizeHandles val="exact"/>
        </dgm:presLayoutVars>
      </dgm:prSet>
      <dgm:spPr/>
    </dgm:pt>
    <dgm:pt modelId="{7BD4C0BD-C87E-4CFF-8A28-F4945AFAEC35}" type="pres">
      <dgm:prSet presAssocID="{21090125-E768-40B9-9947-D4C32210C424}" presName="arrow" presStyleLbl="bgShp" presStyleIdx="0" presStyleCnt="1"/>
      <dgm:spPr/>
    </dgm:pt>
    <dgm:pt modelId="{C37870C6-3C77-4FEB-87AA-58C224446D6D}" type="pres">
      <dgm:prSet presAssocID="{21090125-E768-40B9-9947-D4C32210C424}" presName="linearProcess" presStyleCnt="0"/>
      <dgm:spPr/>
    </dgm:pt>
    <dgm:pt modelId="{7174BB86-942C-4EA1-B7A7-7848F9EC9448}" type="pres">
      <dgm:prSet presAssocID="{6C88730B-65C6-4260-8526-A595F9D06957}" presName="textNode" presStyleLbl="node1" presStyleIdx="0" presStyleCnt="4">
        <dgm:presLayoutVars>
          <dgm:bulletEnabled val="1"/>
        </dgm:presLayoutVars>
      </dgm:prSet>
      <dgm:spPr/>
    </dgm:pt>
    <dgm:pt modelId="{C8E1E7FC-D9D3-40DC-B386-F6F9C3914A91}" type="pres">
      <dgm:prSet presAssocID="{A377A050-43C4-4B17-9AFA-1D727A7B33CD}" presName="sibTrans" presStyleCnt="0"/>
      <dgm:spPr/>
    </dgm:pt>
    <dgm:pt modelId="{3293B381-791C-4437-BCE7-25AD5BE9EF39}" type="pres">
      <dgm:prSet presAssocID="{308110FF-3F4D-4620-9A2A-D4CAFCC6AD62}" presName="textNode" presStyleLbl="node1" presStyleIdx="1" presStyleCnt="4">
        <dgm:presLayoutVars>
          <dgm:bulletEnabled val="1"/>
        </dgm:presLayoutVars>
      </dgm:prSet>
      <dgm:spPr/>
    </dgm:pt>
    <dgm:pt modelId="{BD1E62AC-9856-4733-A13B-0BEF55FB5040}" type="pres">
      <dgm:prSet presAssocID="{B7D003BA-A00F-46E5-8699-2CCADB32003B}" presName="sibTrans" presStyleCnt="0"/>
      <dgm:spPr/>
    </dgm:pt>
    <dgm:pt modelId="{7FB371C7-7571-479C-AA4F-27CBA94B0B3C}" type="pres">
      <dgm:prSet presAssocID="{FE72A54C-3BD6-4807-B809-442BC55B25B9}" presName="textNode" presStyleLbl="node1" presStyleIdx="2" presStyleCnt="4">
        <dgm:presLayoutVars>
          <dgm:bulletEnabled val="1"/>
        </dgm:presLayoutVars>
      </dgm:prSet>
      <dgm:spPr/>
    </dgm:pt>
    <dgm:pt modelId="{BD0B0F5A-7E30-4915-9A4E-3C36C306753B}" type="pres">
      <dgm:prSet presAssocID="{AF84C2F7-20AA-4B6E-8C7D-5812F7737986}" presName="sibTrans" presStyleCnt="0"/>
      <dgm:spPr/>
    </dgm:pt>
    <dgm:pt modelId="{B37ED3D9-20AF-4BAD-9795-D4EC2A31F724}" type="pres">
      <dgm:prSet presAssocID="{A5C5F3A8-9955-4BB4-9CEC-151F467AC451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F767603B-5BA4-4E11-A8C4-E37DBA24D189}" type="presOf" srcId="{6C88730B-65C6-4260-8526-A595F9D06957}" destId="{7174BB86-942C-4EA1-B7A7-7848F9EC9448}" srcOrd="0" destOrd="0" presId="urn:microsoft.com/office/officeart/2005/8/layout/hProcess9"/>
    <dgm:cxn modelId="{F361405C-7629-492F-B2AB-F4B6979EB43A}" type="presOf" srcId="{FE72A54C-3BD6-4807-B809-442BC55B25B9}" destId="{7FB371C7-7571-479C-AA4F-27CBA94B0B3C}" srcOrd="0" destOrd="0" presId="urn:microsoft.com/office/officeart/2005/8/layout/hProcess9"/>
    <dgm:cxn modelId="{EA66B242-E591-42AB-AA61-D12A7337919F}" type="presOf" srcId="{A5C5F3A8-9955-4BB4-9CEC-151F467AC451}" destId="{B37ED3D9-20AF-4BAD-9795-D4EC2A31F724}" srcOrd="0" destOrd="0" presId="urn:microsoft.com/office/officeart/2005/8/layout/hProcess9"/>
    <dgm:cxn modelId="{7CC3358E-E650-4AB7-AC30-02DD6E4A5529}" srcId="{21090125-E768-40B9-9947-D4C32210C424}" destId="{A5C5F3A8-9955-4BB4-9CEC-151F467AC451}" srcOrd="3" destOrd="0" parTransId="{557DF618-9BAB-4DB1-8A51-C92CE39DC70E}" sibTransId="{2FD12197-3836-485F-8827-E589EFA2D375}"/>
    <dgm:cxn modelId="{4156B6AF-E6E5-45AC-BF99-CFAC43A79722}" srcId="{21090125-E768-40B9-9947-D4C32210C424}" destId="{6C88730B-65C6-4260-8526-A595F9D06957}" srcOrd="0" destOrd="0" parTransId="{6782CE1E-33E1-4C87-9BC6-7F0D5AB83AA2}" sibTransId="{A377A050-43C4-4B17-9AFA-1D727A7B33CD}"/>
    <dgm:cxn modelId="{08A581C3-8EF8-40C1-B774-2182F8567E9D}" srcId="{21090125-E768-40B9-9947-D4C32210C424}" destId="{308110FF-3F4D-4620-9A2A-D4CAFCC6AD62}" srcOrd="1" destOrd="0" parTransId="{7CE6A034-DB1C-470E-BCA2-28913E973B52}" sibTransId="{B7D003BA-A00F-46E5-8699-2CCADB32003B}"/>
    <dgm:cxn modelId="{4CA6EFD6-A84B-4924-82A6-E5659ED67CA0}" type="presOf" srcId="{308110FF-3F4D-4620-9A2A-D4CAFCC6AD62}" destId="{3293B381-791C-4437-BCE7-25AD5BE9EF39}" srcOrd="0" destOrd="0" presId="urn:microsoft.com/office/officeart/2005/8/layout/hProcess9"/>
    <dgm:cxn modelId="{12B1ACF4-3D5C-45C2-95EA-069B5B735EFD}" type="presOf" srcId="{21090125-E768-40B9-9947-D4C32210C424}" destId="{B65D6A4F-EBE2-45F9-8DC4-543752DBA2CD}" srcOrd="0" destOrd="0" presId="urn:microsoft.com/office/officeart/2005/8/layout/hProcess9"/>
    <dgm:cxn modelId="{9988C2FF-6506-456F-A7D6-282B9B4885DB}" srcId="{21090125-E768-40B9-9947-D4C32210C424}" destId="{FE72A54C-3BD6-4807-B809-442BC55B25B9}" srcOrd="2" destOrd="0" parTransId="{D4720FF4-78F2-49E4-BCCB-FE4275F410EA}" sibTransId="{AF84C2F7-20AA-4B6E-8C7D-5812F7737986}"/>
    <dgm:cxn modelId="{F0EE9B28-1BF7-4EAE-A648-A808905D381C}" type="presParOf" srcId="{B65D6A4F-EBE2-45F9-8DC4-543752DBA2CD}" destId="{7BD4C0BD-C87E-4CFF-8A28-F4945AFAEC35}" srcOrd="0" destOrd="0" presId="urn:microsoft.com/office/officeart/2005/8/layout/hProcess9"/>
    <dgm:cxn modelId="{66D2F9EF-A312-4F69-8329-3D0E5FD96A6E}" type="presParOf" srcId="{B65D6A4F-EBE2-45F9-8DC4-543752DBA2CD}" destId="{C37870C6-3C77-4FEB-87AA-58C224446D6D}" srcOrd="1" destOrd="0" presId="urn:microsoft.com/office/officeart/2005/8/layout/hProcess9"/>
    <dgm:cxn modelId="{EFCC66CF-B400-4445-952F-A51FE6B19CA1}" type="presParOf" srcId="{C37870C6-3C77-4FEB-87AA-58C224446D6D}" destId="{7174BB86-942C-4EA1-B7A7-7848F9EC9448}" srcOrd="0" destOrd="0" presId="urn:microsoft.com/office/officeart/2005/8/layout/hProcess9"/>
    <dgm:cxn modelId="{9D7C7228-5B54-4E20-9CA4-B72945308A88}" type="presParOf" srcId="{C37870C6-3C77-4FEB-87AA-58C224446D6D}" destId="{C8E1E7FC-D9D3-40DC-B386-F6F9C3914A91}" srcOrd="1" destOrd="0" presId="urn:microsoft.com/office/officeart/2005/8/layout/hProcess9"/>
    <dgm:cxn modelId="{31863B30-F849-427D-A03F-A4E4469BFE74}" type="presParOf" srcId="{C37870C6-3C77-4FEB-87AA-58C224446D6D}" destId="{3293B381-791C-4437-BCE7-25AD5BE9EF39}" srcOrd="2" destOrd="0" presId="urn:microsoft.com/office/officeart/2005/8/layout/hProcess9"/>
    <dgm:cxn modelId="{0D6F95A7-4108-4FE2-9617-5FC894B81B4C}" type="presParOf" srcId="{C37870C6-3C77-4FEB-87AA-58C224446D6D}" destId="{BD1E62AC-9856-4733-A13B-0BEF55FB5040}" srcOrd="3" destOrd="0" presId="urn:microsoft.com/office/officeart/2005/8/layout/hProcess9"/>
    <dgm:cxn modelId="{6ED0FD3E-6A40-419A-AC71-EB5707C0D1AB}" type="presParOf" srcId="{C37870C6-3C77-4FEB-87AA-58C224446D6D}" destId="{7FB371C7-7571-479C-AA4F-27CBA94B0B3C}" srcOrd="4" destOrd="0" presId="urn:microsoft.com/office/officeart/2005/8/layout/hProcess9"/>
    <dgm:cxn modelId="{B462D4D3-3FE7-4236-AE90-DF557CCBC91B}" type="presParOf" srcId="{C37870C6-3C77-4FEB-87AA-58C224446D6D}" destId="{BD0B0F5A-7E30-4915-9A4E-3C36C306753B}" srcOrd="5" destOrd="0" presId="urn:microsoft.com/office/officeart/2005/8/layout/hProcess9"/>
    <dgm:cxn modelId="{7B5CFD50-E294-4730-93C5-BDFD88923C92}" type="presParOf" srcId="{C37870C6-3C77-4FEB-87AA-58C224446D6D}" destId="{B37ED3D9-20AF-4BAD-9795-D4EC2A31F72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2F119-4940-4436-9030-0315E9B857C5}">
      <dsp:nvSpPr>
        <dsp:cNvPr id="0" name=""/>
        <dsp:cNvSpPr/>
      </dsp:nvSpPr>
      <dsp:spPr>
        <a:xfrm>
          <a:off x="4474" y="64459"/>
          <a:ext cx="3082081" cy="15410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Metadata</a:t>
          </a:r>
        </a:p>
      </dsp:txBody>
      <dsp:txXfrm>
        <a:off x="49610" y="109595"/>
        <a:ext cx="2991809" cy="1450768"/>
      </dsp:txXfrm>
    </dsp:sp>
    <dsp:sp modelId="{FB3F58A3-E04E-495E-B2A8-38A11DC1ADDC}">
      <dsp:nvSpPr>
        <dsp:cNvPr id="0" name=""/>
        <dsp:cNvSpPr/>
      </dsp:nvSpPr>
      <dsp:spPr>
        <a:xfrm>
          <a:off x="312682" y="1605500"/>
          <a:ext cx="308208" cy="152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851"/>
              </a:lnTo>
              <a:lnTo>
                <a:pt x="308208" y="152885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2A8BB-58B5-459F-87C0-68AF7A56B270}">
      <dsp:nvSpPr>
        <dsp:cNvPr id="0" name=""/>
        <dsp:cNvSpPr/>
      </dsp:nvSpPr>
      <dsp:spPr>
        <a:xfrm>
          <a:off x="620890" y="1990760"/>
          <a:ext cx="3579332" cy="22871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“the information we create, store, and share to describe things”</a:t>
          </a:r>
        </a:p>
      </dsp:txBody>
      <dsp:txXfrm>
        <a:off x="687879" y="2057749"/>
        <a:ext cx="3445354" cy="2153203"/>
      </dsp:txXfrm>
    </dsp:sp>
    <dsp:sp modelId="{7C66315E-28A0-4AAF-9D13-BE178FC4A47D}">
      <dsp:nvSpPr>
        <dsp:cNvPr id="0" name=""/>
        <dsp:cNvSpPr/>
      </dsp:nvSpPr>
      <dsp:spPr>
        <a:xfrm>
          <a:off x="4354327" y="64459"/>
          <a:ext cx="3082081" cy="1541040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Annotation</a:t>
          </a:r>
        </a:p>
      </dsp:txBody>
      <dsp:txXfrm>
        <a:off x="4399463" y="109595"/>
        <a:ext cx="2991809" cy="1450768"/>
      </dsp:txXfrm>
    </dsp:sp>
    <dsp:sp modelId="{6AA528B1-FBD8-420E-90E6-FAF732D11A82}">
      <dsp:nvSpPr>
        <dsp:cNvPr id="0" name=""/>
        <dsp:cNvSpPr/>
      </dsp:nvSpPr>
      <dsp:spPr>
        <a:xfrm>
          <a:off x="4662535" y="1605500"/>
          <a:ext cx="308208" cy="1811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1131"/>
              </a:lnTo>
              <a:lnTo>
                <a:pt x="308208" y="181113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8BE13-9DD5-4637-9557-18797DC24133}">
      <dsp:nvSpPr>
        <dsp:cNvPr id="0" name=""/>
        <dsp:cNvSpPr/>
      </dsp:nvSpPr>
      <dsp:spPr>
        <a:xfrm>
          <a:off x="4970743" y="1990760"/>
          <a:ext cx="3254382" cy="2851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“an intentional and topical value-adding note” that is tagged to a data element that helps explain “structure, function, location, and provenance”</a:t>
          </a:r>
        </a:p>
      </dsp:txBody>
      <dsp:txXfrm>
        <a:off x="5054268" y="2074285"/>
        <a:ext cx="3087332" cy="2684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2F62D-5408-4F5F-97B5-63554D5726EB}">
      <dsp:nvSpPr>
        <dsp:cNvPr id="0" name=""/>
        <dsp:cNvSpPr/>
      </dsp:nvSpPr>
      <dsp:spPr>
        <a:xfrm>
          <a:off x="0" y="0"/>
          <a:ext cx="8229600" cy="2208133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FF297-CA55-40CD-BCFE-617F9E364694}">
      <dsp:nvSpPr>
        <dsp:cNvPr id="0" name=""/>
        <dsp:cNvSpPr/>
      </dsp:nvSpPr>
      <dsp:spPr>
        <a:xfrm>
          <a:off x="247832" y="294417"/>
          <a:ext cx="3682826" cy="1619297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45D985-74FA-4EC8-8772-C44446DEB59E}">
      <dsp:nvSpPr>
        <dsp:cNvPr id="0" name=""/>
        <dsp:cNvSpPr/>
      </dsp:nvSpPr>
      <dsp:spPr>
        <a:xfrm rot="10800000">
          <a:off x="247832" y="2208133"/>
          <a:ext cx="3682826" cy="2698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Observable; can be obtained from the data itself</a:t>
          </a:r>
        </a:p>
      </dsp:txBody>
      <dsp:txXfrm rot="10800000">
        <a:off x="330830" y="2208133"/>
        <a:ext cx="3516830" cy="2615831"/>
      </dsp:txXfrm>
    </dsp:sp>
    <dsp:sp modelId="{ECB8832F-D4B6-42D4-AC0A-0E6495C4CC96}">
      <dsp:nvSpPr>
        <dsp:cNvPr id="0" name=""/>
        <dsp:cNvSpPr/>
      </dsp:nvSpPr>
      <dsp:spPr>
        <a:xfrm>
          <a:off x="4298941" y="294417"/>
          <a:ext cx="3682826" cy="1619297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3981281"/>
            <a:satOff val="22610"/>
            <a:lumOff val="17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C4B36-8F86-4071-8579-433124244260}">
      <dsp:nvSpPr>
        <dsp:cNvPr id="0" name=""/>
        <dsp:cNvSpPr/>
      </dsp:nvSpPr>
      <dsp:spPr>
        <a:xfrm rot="10800000">
          <a:off x="4298941" y="2208133"/>
          <a:ext cx="3682826" cy="2698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Unobservable; provided by data custodians, researchers, clinicians, vendors</a:t>
          </a:r>
        </a:p>
      </dsp:txBody>
      <dsp:txXfrm rot="10800000">
        <a:off x="4381939" y="2208133"/>
        <a:ext cx="3516830" cy="26158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4C0BD-C87E-4CFF-8A28-F4945AFAEC35}">
      <dsp:nvSpPr>
        <dsp:cNvPr id="0" name=""/>
        <dsp:cNvSpPr/>
      </dsp:nvSpPr>
      <dsp:spPr>
        <a:xfrm>
          <a:off x="617219" y="0"/>
          <a:ext cx="6995160" cy="4906962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4BB86-942C-4EA1-B7A7-7848F9EC9448}">
      <dsp:nvSpPr>
        <dsp:cNvPr id="0" name=""/>
        <dsp:cNvSpPr/>
      </dsp:nvSpPr>
      <dsp:spPr>
        <a:xfrm>
          <a:off x="4118" y="1472088"/>
          <a:ext cx="1981051" cy="19627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Establish table conventions</a:t>
          </a:r>
        </a:p>
      </dsp:txBody>
      <dsp:txXfrm>
        <a:off x="99933" y="1567903"/>
        <a:ext cx="1789421" cy="1771155"/>
      </dsp:txXfrm>
    </dsp:sp>
    <dsp:sp modelId="{3293B381-791C-4437-BCE7-25AD5BE9EF39}">
      <dsp:nvSpPr>
        <dsp:cNvPr id="0" name=""/>
        <dsp:cNvSpPr/>
      </dsp:nvSpPr>
      <dsp:spPr>
        <a:xfrm>
          <a:off x="2084222" y="1472088"/>
          <a:ext cx="1981051" cy="1962785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Identify metadata candidates efficiently</a:t>
          </a:r>
        </a:p>
      </dsp:txBody>
      <dsp:txXfrm>
        <a:off x="2180037" y="1567903"/>
        <a:ext cx="1789421" cy="1771155"/>
      </dsp:txXfrm>
    </dsp:sp>
    <dsp:sp modelId="{7FB371C7-7571-479C-AA4F-27CBA94B0B3C}">
      <dsp:nvSpPr>
        <dsp:cNvPr id="0" name=""/>
        <dsp:cNvSpPr/>
      </dsp:nvSpPr>
      <dsp:spPr>
        <a:xfrm>
          <a:off x="4164326" y="1472088"/>
          <a:ext cx="1981051" cy="1962785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Provide a method for review and annotation</a:t>
          </a:r>
        </a:p>
      </dsp:txBody>
      <dsp:txXfrm>
        <a:off x="4260141" y="1567903"/>
        <a:ext cx="1789421" cy="1771155"/>
      </dsp:txXfrm>
    </dsp:sp>
    <dsp:sp modelId="{B37ED3D9-20AF-4BAD-9795-D4EC2A31F724}">
      <dsp:nvSpPr>
        <dsp:cNvPr id="0" name=""/>
        <dsp:cNvSpPr/>
      </dsp:nvSpPr>
      <dsp:spPr>
        <a:xfrm>
          <a:off x="6244430" y="1472088"/>
          <a:ext cx="1981051" cy="196278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Disseminate metadata and annotations to researchers</a:t>
          </a:r>
        </a:p>
      </dsp:txBody>
      <dsp:txXfrm>
        <a:off x="6340245" y="1567903"/>
        <a:ext cx="1789421" cy="1771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Metadata and Annotations Working Group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Kickoff Meeting</a:t>
            </a:r>
          </a:p>
          <a:p>
            <a:r>
              <a:rPr lang="en-US" dirty="0"/>
              <a:t>April 27, 2018</a:t>
            </a:r>
          </a:p>
        </p:txBody>
      </p:sp>
    </p:spTree>
    <p:extLst>
      <p:ext uri="{BB962C8B-B14F-4D97-AF65-F5344CB8AC3E}">
        <p14:creationId xmlns:p14="http://schemas.microsoft.com/office/powerpoint/2010/main" val="231001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37D5-309F-4E01-85C8-EECC1BECA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unobservable metadata can we create?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76365-8409-462C-8DAC-2A9871BCA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Data Source</a:t>
            </a:r>
          </a:p>
          <a:p>
            <a:pPr lvl="1"/>
            <a:r>
              <a:rPr lang="en-US" dirty="0"/>
              <a:t>The vendor, data collector (CDM_SOURCE)</a:t>
            </a:r>
          </a:p>
          <a:p>
            <a:r>
              <a:rPr lang="en-US" dirty="0"/>
              <a:t>Database</a:t>
            </a:r>
          </a:p>
          <a:p>
            <a:pPr lvl="1"/>
            <a:r>
              <a:rPr lang="en-US" dirty="0"/>
              <a:t>The CDM ETL process</a:t>
            </a:r>
          </a:p>
          <a:p>
            <a:r>
              <a:rPr lang="en-US" dirty="0"/>
              <a:t>Schema/Table</a:t>
            </a:r>
          </a:p>
          <a:p>
            <a:pPr lvl="1"/>
            <a:r>
              <a:rPr lang="en-US" dirty="0"/>
              <a:t>CDM specification version, compliance</a:t>
            </a:r>
          </a:p>
          <a:p>
            <a:r>
              <a:rPr lang="en-US" dirty="0"/>
              <a:t>Domain</a:t>
            </a:r>
          </a:p>
          <a:p>
            <a:pPr lvl="1"/>
            <a:r>
              <a:rPr lang="en-US" dirty="0"/>
              <a:t>ETL decisions for the domain, rationale for shifts in data availability</a:t>
            </a:r>
          </a:p>
          <a:p>
            <a:r>
              <a:rPr lang="en-US" dirty="0"/>
              <a:t>Vocabulary</a:t>
            </a:r>
          </a:p>
          <a:p>
            <a:pPr lvl="1"/>
            <a:r>
              <a:rPr lang="en-US" dirty="0"/>
              <a:t>Design changes from previous versions</a:t>
            </a:r>
          </a:p>
          <a:p>
            <a:r>
              <a:rPr lang="en-US" dirty="0"/>
              <a:t>Concept</a:t>
            </a:r>
          </a:p>
          <a:p>
            <a:pPr lvl="1"/>
            <a:r>
              <a:rPr lang="en-US" dirty="0"/>
              <a:t>Reason behind shifts in source code mappings in the data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427AB-CB81-485E-9BBE-8A4B60EE3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7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68E6-D7AA-46D5-965C-D7875CE49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should we think about annotations?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425C8-49C2-4E2B-9E0C-20A064E1E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3499A5-2806-4273-8A3C-CD71E6062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06" y="1196109"/>
            <a:ext cx="5978294" cy="54420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E45625-9932-437A-8B4D-E13091CE3E69}"/>
              </a:ext>
            </a:extLst>
          </p:cNvPr>
          <p:cNvSpPr txBox="1"/>
          <p:nvPr/>
        </p:nvSpPr>
        <p:spPr>
          <a:xfrm>
            <a:off x="152400" y="2057400"/>
            <a:ext cx="24799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Genius.com, a site where song lyrics are annotated by the community….and sometimes the artists themselves or…..Pulitzer Prize winners?</a:t>
            </a:r>
          </a:p>
        </p:txBody>
      </p:sp>
    </p:spTree>
    <p:extLst>
      <p:ext uri="{BB962C8B-B14F-4D97-AF65-F5344CB8AC3E}">
        <p14:creationId xmlns:p14="http://schemas.microsoft.com/office/powerpoint/2010/main" val="4055153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30C56-F832-41DB-9A85-71A4E0A9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annotations could we write?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3AA7F-F50F-4631-891B-2E2F48FC5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 </a:t>
            </a:r>
            <a:r>
              <a:rPr lang="en-US" dirty="0" err="1"/>
              <a:t>ETLers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Decisions about Achilles Heel warnings/errors</a:t>
            </a:r>
          </a:p>
          <a:p>
            <a:pPr lvl="1"/>
            <a:r>
              <a:rPr lang="en-US" dirty="0"/>
              <a:t>How to handle events that shift data stability</a:t>
            </a:r>
          </a:p>
          <a:p>
            <a:pPr lvl="1"/>
            <a:r>
              <a:rPr lang="en-US" dirty="0"/>
              <a:t>How to handle vocab shifts</a:t>
            </a:r>
          </a:p>
          <a:p>
            <a:r>
              <a:rPr lang="en-US" dirty="0"/>
              <a:t>As health care system experts:</a:t>
            </a:r>
          </a:p>
          <a:p>
            <a:pPr lvl="1"/>
            <a:r>
              <a:rPr lang="en-US" dirty="0"/>
              <a:t>How to interpret the patient experience associated with a concept but not captured in the ETL</a:t>
            </a:r>
          </a:p>
          <a:p>
            <a:r>
              <a:rPr lang="en-US" dirty="0"/>
              <a:t>As clinicians:</a:t>
            </a:r>
          </a:p>
          <a:p>
            <a:pPr lvl="1"/>
            <a:r>
              <a:rPr lang="en-US" dirty="0"/>
              <a:t>Chart review; does a patient truly qualify for a cohort?</a:t>
            </a:r>
          </a:p>
          <a:p>
            <a:r>
              <a:rPr lang="en-US" dirty="0"/>
              <a:t>As researchers:</a:t>
            </a:r>
          </a:p>
          <a:p>
            <a:pPr lvl="1"/>
            <a:r>
              <a:rPr lang="en-US" dirty="0"/>
              <a:t>Cohort definition or phenotype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7B99F-5939-4491-8C13-65221D469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7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85417-5BE3-4309-8B2D-6D6AFD1E8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“Evidence dies in silos”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ADC5E-CB44-4366-AEF5-306F3EEFD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this is useless unless we foster a standard practice of identifying, writing, and consuming metadata</a:t>
            </a:r>
          </a:p>
          <a:p>
            <a:r>
              <a:rPr lang="en-US" dirty="0"/>
              <a:t>The standard OHDSI tools are a vehicle to ensuring standard practices</a:t>
            </a:r>
          </a:p>
          <a:p>
            <a:r>
              <a:rPr lang="en-US" dirty="0"/>
              <a:t>We need easy metadata management and intuitive metadata/annotation consumption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EC588-C033-4FE4-A726-46A7C8E6E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FA3179-C731-4A6B-9F66-AAC18547E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40023"/>
            <a:ext cx="89916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13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7571-7E1C-4326-B217-BC088C280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After we create definitions, we need four capabilities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55273C7-081F-4496-A297-18AC444D90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774276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F3352-26CF-43A3-9F12-C661E1197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54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17AA-DFE1-4E21-93DB-AC47EFBC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for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2DB4C-0732-49FE-9560-6C609696F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May: finalize definitions of metadata and annotations</a:t>
            </a:r>
          </a:p>
          <a:p>
            <a:r>
              <a:rPr lang="en-US" dirty="0"/>
              <a:t>June/July: design a new structure for metadata</a:t>
            </a:r>
          </a:p>
          <a:p>
            <a:r>
              <a:rPr lang="en-US" dirty="0"/>
              <a:t>August: formalize this structure for CDM ratification</a:t>
            </a:r>
          </a:p>
          <a:p>
            <a:r>
              <a:rPr lang="en-US" dirty="0"/>
              <a:t>September: complete </a:t>
            </a:r>
            <a:r>
              <a:rPr lang="en-US" dirty="0" err="1"/>
              <a:t>WebAPI</a:t>
            </a:r>
            <a:r>
              <a:rPr lang="en-US" dirty="0"/>
              <a:t>/Atlas branch that enables this work</a:t>
            </a:r>
          </a:p>
          <a:p>
            <a:r>
              <a:rPr lang="en-US" dirty="0"/>
              <a:t>October: present at OHDSI Symposium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C33E4-67ED-4F00-8CB0-8519DF690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80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81894-BF2D-419F-8EE7-77CC9D824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EA0C5-9E97-40EC-9D5F-617AC401B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proposals in the forum using the metadata tag </a:t>
            </a:r>
          </a:p>
          <a:p>
            <a:r>
              <a:rPr lang="en-US" dirty="0"/>
              <a:t>Discuss in the forum threads and during WG calls</a:t>
            </a:r>
          </a:p>
          <a:p>
            <a:r>
              <a:rPr lang="en-US" dirty="0"/>
              <a:t>Move any table structure ideas to GitHub repo for formal review</a:t>
            </a:r>
          </a:p>
          <a:p>
            <a:pPr lvl="1"/>
            <a:r>
              <a:rPr lang="en-US" dirty="0"/>
              <a:t>Start a new repo or use CDM repo</a:t>
            </a:r>
          </a:p>
          <a:p>
            <a:pPr lvl="1"/>
            <a:r>
              <a:rPr lang="en-US" dirty="0"/>
              <a:t>Approved metadata and annotations tables would become part of CDM release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415CE-45E8-482F-B2C2-9C91045AC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50F3-A0E8-4B6B-B7B5-D31646311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C8955-7AA4-43F2-9945-BA258CBF2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organization are you part of?</a:t>
            </a:r>
          </a:p>
          <a:p>
            <a:r>
              <a:rPr lang="en-US" dirty="0"/>
              <a:t>What’s your OHDSI role there?</a:t>
            </a:r>
          </a:p>
          <a:p>
            <a:r>
              <a:rPr lang="en-US" dirty="0"/>
              <a:t>What brought you to this WG? What use cases have you already encountered?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E9678B-B68F-43C6-A646-A13416808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4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D70C2-9265-456D-AB85-11A499D61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Metadata?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20FEC-418A-458D-92A1-DE2F2EADC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 researchers about context not readily available </a:t>
            </a:r>
          </a:p>
          <a:p>
            <a:r>
              <a:rPr lang="en-US" dirty="0"/>
              <a:t>Pass on lessons learned</a:t>
            </a:r>
          </a:p>
          <a:p>
            <a:r>
              <a:rPr lang="en-US" dirty="0"/>
              <a:t>Collaborate on a decision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159A6-6B8D-44CC-BFDA-4CEDC18E9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4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4205E-510E-4DE8-80D2-699AA34C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3B555-995D-49D5-B31A-E7108C6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goal is to define a set of standard processes for storing and consuming all human- and machine-authored metadata and annotations to ensure researchers are provided with a comprehensive representation of the observational data set.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7A5D7-68DD-4598-955D-A6B729A11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8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05C7D-3D26-49C7-85AB-083E1A6E8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92429-6C56-4DB5-BE24-8E09BFB0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OHDSI’s definition of metadata and annotations</a:t>
            </a:r>
          </a:p>
          <a:p>
            <a:r>
              <a:rPr lang="en-US" dirty="0"/>
              <a:t>Design data structures to support metadata and annotations</a:t>
            </a:r>
          </a:p>
          <a:p>
            <a:r>
              <a:rPr lang="en-US" dirty="0"/>
              <a:t>Construct algorithms for identifying observable metadata opportunities</a:t>
            </a:r>
          </a:p>
          <a:p>
            <a:r>
              <a:rPr lang="en-US" dirty="0"/>
              <a:t>Create requirements for new Atlas and </a:t>
            </a:r>
            <a:r>
              <a:rPr lang="en-US" dirty="0" err="1"/>
              <a:t>WebAPI</a:t>
            </a:r>
            <a:r>
              <a:rPr lang="en-US" dirty="0"/>
              <a:t> enhancements that can allow for consumption and maintenance of metadata and annotations</a:t>
            </a:r>
          </a:p>
          <a:p>
            <a:r>
              <a:rPr lang="en-US" dirty="0"/>
              <a:t>Create best practices for OHDSI researchers that emphasize metadata review as part of any study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E8F43-3188-40E9-9F36-3319E572C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3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D7E3-F090-4786-9082-3E73EFFB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Definitions of Metadata and Annotations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8979740-983D-48C6-A6F6-6966351B4D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427632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C0D0D-E79A-4397-8C75-EF72E1DF3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3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F2F2-878B-4400-8602-CEFB2B2C9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define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6B9D6-002D-4BD5-A444-B0AEC95D7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Metadata is information that can be directly observed, indirectly inferred, or externally obtained about an observational dataset that provides us with a more complete understanding of the patient experience being represented.</a:t>
            </a:r>
          </a:p>
          <a:p>
            <a:r>
              <a:rPr lang="en-US" dirty="0"/>
              <a:t>Annotations are notes about metadata authored by those with relevant experience or expertise that are intended to improve study design for other researchers.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AE6B2-E103-460B-A8ED-C32B26179B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9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073FD-6C28-40D5-BF73-F4891D7E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Metadata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842C2B-EC23-4303-8E0E-EFE451AED9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165551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8A1DA-1C82-4146-90C7-A5994D023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 descr="Image result for structured data">
            <a:extLst>
              <a:ext uri="{FF2B5EF4-FFF2-40B4-BE49-F238E27FC236}">
                <a16:creationId xmlns:a16="http://schemas.microsoft.com/office/drawing/2014/main" id="{38FEF1E5-8ABE-45D0-9A3A-BC2494B34A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6" t="8000" r="15636" b="28000"/>
          <a:stretch/>
        </p:blipFill>
        <p:spPr bwMode="auto">
          <a:xfrm>
            <a:off x="685800" y="1371600"/>
            <a:ext cx="3657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gailey.org.uk/image.axd?picture=%2F2015%2F08%2Funstructured-data.jpg">
            <a:extLst>
              <a:ext uri="{FF2B5EF4-FFF2-40B4-BE49-F238E27FC236}">
                <a16:creationId xmlns:a16="http://schemas.microsoft.com/office/drawing/2014/main" id="{EB1DD614-0B80-4B03-8734-012BCA703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3505200" cy="183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534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6EE66-45EF-4EAF-B900-734EB8C91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Achilles: the original (and still very good) observable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990FA-BB35-4495-87F8-95C4ED57A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Achilles already provides us with observable metadata via aggregated statistics and data quality measures</a:t>
            </a:r>
          </a:p>
          <a:p>
            <a:pPr lvl="1"/>
            <a:r>
              <a:rPr lang="en-US" dirty="0"/>
              <a:t>The examples of death records dropping off or vocabulary usage shifting are observable in Achilles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E3893-5DEE-43CE-9DC7-093CBBFF9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0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6858</TotalTime>
  <Words>694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Metadata and Annotations Working Group</vt:lpstr>
      <vt:lpstr>Introductions</vt:lpstr>
      <vt:lpstr>Why Metadata?</vt:lpstr>
      <vt:lpstr>Proposed Goal</vt:lpstr>
      <vt:lpstr>Proposed Deliverables</vt:lpstr>
      <vt:lpstr>General Definitions of Metadata and Annotations</vt:lpstr>
      <vt:lpstr>How should we define them?</vt:lpstr>
      <vt:lpstr>Two Types of Metadata</vt:lpstr>
      <vt:lpstr>Achilles: the original (and still very good) observable metadata</vt:lpstr>
      <vt:lpstr>What unobservable metadata can we create?</vt:lpstr>
      <vt:lpstr>How should we think about annotations?</vt:lpstr>
      <vt:lpstr>What annotations could we write?</vt:lpstr>
      <vt:lpstr>“Evidence dies in silos”</vt:lpstr>
      <vt:lpstr>After we create definitions, we need four capabilities</vt:lpstr>
      <vt:lpstr>Roadmap for 2018</vt:lpstr>
      <vt:lpstr>WG Logistics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Londhe, Ajit [JRDUS]</cp:lastModifiedBy>
  <cp:revision>435</cp:revision>
  <dcterms:created xsi:type="dcterms:W3CDTF">2013-12-30T14:14:20Z</dcterms:created>
  <dcterms:modified xsi:type="dcterms:W3CDTF">2018-05-14T12:26:21Z</dcterms:modified>
</cp:coreProperties>
</file>