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50" r:id="rId2"/>
    <p:sldId id="506" r:id="rId3"/>
    <p:sldId id="508" r:id="rId4"/>
    <p:sldId id="509" r:id="rId5"/>
    <p:sldId id="510" r:id="rId6"/>
    <p:sldId id="511" r:id="rId7"/>
    <p:sldId id="512" r:id="rId8"/>
    <p:sldId id="513" r:id="rId9"/>
    <p:sldId id="507" r:id="rId10"/>
    <p:sldId id="515" r:id="rId11"/>
    <p:sldId id="516" r:id="rId12"/>
    <p:sldId id="514" r:id="rId13"/>
    <p:sldId id="517" r:id="rId14"/>
    <p:sldId id="518" r:id="rId15"/>
    <p:sldId id="519" r:id="rId16"/>
    <p:sldId id="527" r:id="rId17"/>
    <p:sldId id="528" r:id="rId18"/>
    <p:sldId id="529" r:id="rId19"/>
    <p:sldId id="522" r:id="rId20"/>
    <p:sldId id="524" r:id="rId21"/>
    <p:sldId id="523" r:id="rId22"/>
    <p:sldId id="525" r:id="rId23"/>
    <p:sldId id="526" r:id="rId24"/>
    <p:sldId id="530" r:id="rId25"/>
    <p:sldId id="43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450"/>
            <p14:sldId id="506"/>
            <p14:sldId id="508"/>
            <p14:sldId id="509"/>
            <p14:sldId id="510"/>
            <p14:sldId id="511"/>
            <p14:sldId id="512"/>
            <p14:sldId id="513"/>
            <p14:sldId id="507"/>
            <p14:sldId id="515"/>
            <p14:sldId id="516"/>
            <p14:sldId id="514"/>
            <p14:sldId id="517"/>
            <p14:sldId id="518"/>
            <p14:sldId id="519"/>
            <p14:sldId id="527"/>
            <p14:sldId id="528"/>
            <p14:sldId id="529"/>
            <p14:sldId id="522"/>
            <p14:sldId id="524"/>
            <p14:sldId id="523"/>
            <p14:sldId id="525"/>
            <p14:sldId id="526"/>
            <p14:sldId id="530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622"/>
    <a:srgbClr val="FF0D0D"/>
    <a:srgbClr val="190DFF"/>
    <a:srgbClr val="FF7979"/>
    <a:srgbClr val="8979FF"/>
    <a:srgbClr val="DF2D2D"/>
    <a:srgbClr val="4F81BD"/>
    <a:srgbClr val="FF0000"/>
    <a:srgbClr val="C0504D"/>
    <a:srgbClr val="2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60"/>
  </p:normalViewPr>
  <p:slideViewPr>
    <p:cSldViewPr>
      <p:cViewPr varScale="1">
        <p:scale>
          <a:sx n="112" d="100"/>
          <a:sy n="112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Designing and executing OHDSI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6" y="5013176"/>
            <a:ext cx="6096000" cy="1752600"/>
          </a:xfrm>
        </p:spPr>
        <p:txBody>
          <a:bodyPr/>
          <a:lstStyle/>
          <a:p>
            <a:r>
              <a:rPr lang="en-US" dirty="0" smtClean="0"/>
              <a:t>Martijn Schuemie, PhD</a:t>
            </a:r>
          </a:p>
          <a:p>
            <a:r>
              <a:rPr lang="en-US" dirty="0" smtClean="0"/>
              <a:t>Janssen Research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5618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(CCAE at Janssen)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736812"/>
            <a:ext cx="4783388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88" y="1484784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controls (CCAE at Janssen)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833735"/>
            <a:ext cx="4226800" cy="31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809891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480262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Per-protocol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2140" y="1480262"/>
            <a:ext cx="154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Intent-to-treat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20" y="1376772"/>
            <a:ext cx="8982294" cy="4608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59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for random FX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45324"/>
            <a:ext cx="914400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32" y="944724"/>
            <a:ext cx="5293151" cy="257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08" y="3861048"/>
            <a:ext cx="5371686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980288" y="1940102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Per-protocol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85709" y="5023010"/>
            <a:ext cx="154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Intent-to-treat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68344" y="22299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502301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was submitted to </a:t>
            </a:r>
            <a:r>
              <a:rPr lang="en-US" dirty="0" smtClean="0"/>
              <a:t>Epilepsia</a:t>
            </a:r>
            <a:endParaRPr lang="en-US" dirty="0" smtClean="0"/>
          </a:p>
          <a:p>
            <a:r>
              <a:rPr lang="en-US" dirty="0" smtClean="0"/>
              <a:t>Excellent reviews</a:t>
            </a:r>
          </a:p>
          <a:p>
            <a:r>
              <a:rPr lang="en-US" dirty="0" smtClean="0"/>
              <a:t>Will be resubmitted this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Levetiracetam study: </a:t>
            </a:r>
            <a:br>
              <a:rPr lang="en-US" dirty="0" smtClean="0"/>
            </a:br>
            <a:r>
              <a:rPr lang="en-US" dirty="0" smtClean="0"/>
              <a:t>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Good:</a:t>
            </a:r>
          </a:p>
          <a:p>
            <a:r>
              <a:rPr lang="en-US" sz="2800" dirty="0" smtClean="0"/>
              <a:t>All OHDSI tools came together to make this easy</a:t>
            </a:r>
          </a:p>
          <a:p>
            <a:r>
              <a:rPr lang="en-US" sz="2800" dirty="0" smtClean="0"/>
              <a:t>Negative controls showed little residual bias</a:t>
            </a:r>
          </a:p>
          <a:p>
            <a:r>
              <a:rPr lang="en-US" sz="2800" dirty="0" smtClean="0"/>
              <a:t>Study was executed across network of diverse partners</a:t>
            </a:r>
          </a:p>
          <a:p>
            <a:pPr marL="0" indent="0">
              <a:buNone/>
            </a:pPr>
            <a:r>
              <a:rPr lang="en-US" sz="2800" dirty="0" smtClean="0"/>
              <a:t>Bad:</a:t>
            </a:r>
          </a:p>
          <a:p>
            <a:r>
              <a:rPr lang="en-US" sz="2800" dirty="0" smtClean="0"/>
              <a:t>Humans are the weakest link in terms of time-to-completion ;-)</a:t>
            </a:r>
          </a:p>
          <a:p>
            <a:r>
              <a:rPr lang="en-US" sz="2800" dirty="0" smtClean="0"/>
              <a:t>Little insight into how cohort definitions worked at each site</a:t>
            </a:r>
          </a:p>
          <a:p>
            <a:r>
              <a:rPr lang="en-US" sz="2800" dirty="0" smtClean="0"/>
              <a:t>Need a predefined approach to combining results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Our Sisyphus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T: Alendronate</a:t>
            </a:r>
          </a:p>
          <a:p>
            <a:pPr marL="0" indent="0">
              <a:buNone/>
            </a:pPr>
            <a:r>
              <a:rPr lang="en-US" dirty="0" smtClean="0"/>
              <a:t>C: Raloxifene</a:t>
            </a:r>
          </a:p>
          <a:p>
            <a:pPr marL="0" indent="0">
              <a:buNone/>
            </a:pPr>
            <a:r>
              <a:rPr lang="en-US" dirty="0" smtClean="0"/>
              <a:t>O: Hip fracture, </a:t>
            </a:r>
            <a:r>
              <a:rPr lang="en-US" dirty="0"/>
              <a:t>vertebral fractures, atypical </a:t>
            </a:r>
            <a:r>
              <a:rPr lang="en-US" dirty="0" smtClean="0"/>
              <a:t>femoral </a:t>
            </a:r>
            <a:r>
              <a:rPr lang="en-US" dirty="0"/>
              <a:t>fractures, osteonecrosis of the jar, and esophageal cancer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Model: Cox using PS stratification</a:t>
            </a:r>
          </a:p>
          <a:p>
            <a:pPr marL="0" indent="0">
              <a:buNone/>
            </a:pPr>
            <a:r>
              <a:rPr lang="en-US" dirty="0" smtClean="0"/>
              <a:t>Time-at-risk: Intent-to-treat and per-protocol (both excluding first 90 days)</a:t>
            </a:r>
          </a:p>
          <a:p>
            <a:pPr marL="0" indent="0">
              <a:buNone/>
            </a:pPr>
            <a:r>
              <a:rPr lang="en-US" dirty="0" smtClean="0"/>
              <a:t>Negative controls: 147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Our Sisyphus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Week 1. Write protocol</a:t>
            </a:r>
          </a:p>
          <a:p>
            <a:pPr marL="0" indent="0">
              <a:buNone/>
            </a:pPr>
            <a:r>
              <a:rPr lang="en-US" dirty="0" smtClean="0"/>
              <a:t>Week 2. Write and test study package</a:t>
            </a:r>
          </a:p>
          <a:p>
            <a:pPr marL="0" indent="0">
              <a:buNone/>
            </a:pPr>
            <a:r>
              <a:rPr lang="en-US" dirty="0" smtClean="0"/>
              <a:t>Week 3. Run study across network</a:t>
            </a:r>
          </a:p>
          <a:p>
            <a:pPr marL="0" indent="0">
              <a:buNone/>
            </a:pPr>
            <a:r>
              <a:rPr lang="en-US" dirty="0" smtClean="0"/>
              <a:t>Week 4</a:t>
            </a:r>
            <a:r>
              <a:rPr lang="en-US" smtClean="0"/>
              <a:t>. </a:t>
            </a:r>
            <a:r>
              <a:rPr lang="en-US" dirty="0" smtClean="0"/>
              <a:t>Analyze results and write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OHDSI is developing a standardized approach to answering a certain type of questions</a:t>
            </a:r>
          </a:p>
          <a:p>
            <a:r>
              <a:rPr lang="en-US" smtClean="0"/>
              <a:t>Becoming more and more efficient</a:t>
            </a:r>
          </a:p>
          <a:p>
            <a:r>
              <a:rPr lang="en-US" smtClean="0"/>
              <a:t>Question-driven or large-scale evidence generation?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“exclude subjects from T and C who have the outcome in the 90 days after index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Immortal time bias?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OHDSI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Concern about increased risk of angioedema during </a:t>
            </a:r>
            <a:r>
              <a:rPr lang="en-US" dirty="0" smtClean="0"/>
              <a:t>Keppra</a:t>
            </a:r>
            <a:r>
              <a:rPr lang="en-US" dirty="0" smtClean="0"/>
              <a:t> (levetiracetam) exposure.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Study comparing </a:t>
            </a:r>
            <a:r>
              <a:rPr lang="en-US" b="1" dirty="0" smtClean="0"/>
              <a:t>levetiracetam</a:t>
            </a:r>
            <a:r>
              <a:rPr lang="en-US" dirty="0" smtClean="0"/>
              <a:t> to </a:t>
            </a:r>
            <a:r>
              <a:rPr lang="en-US" b="1" dirty="0"/>
              <a:t>phenytoin</a:t>
            </a:r>
            <a:r>
              <a:rPr lang="en-US" dirty="0"/>
              <a:t> </a:t>
            </a:r>
            <a:r>
              <a:rPr lang="en-US" dirty="0" smtClean="0"/>
              <a:t>for the risk of </a:t>
            </a:r>
            <a:r>
              <a:rPr lang="en-US" b="1" dirty="0" smtClean="0"/>
              <a:t>angioedema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51" y="3986113"/>
            <a:ext cx="6156684" cy="28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Removing subject with event in first 90 days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88740"/>
            <a:ext cx="8229600" cy="57246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library(survival)</a:t>
            </a:r>
          </a:p>
          <a:p>
            <a:pPr marL="0" indent="0">
              <a:buNone/>
            </a:pPr>
            <a:r>
              <a:rPr lang="en-US" sz="1100" dirty="0" smtClean="0"/>
              <a:t>n </a:t>
            </a:r>
            <a:r>
              <a:rPr lang="en-US" sz="1100" dirty="0"/>
              <a:t>&lt;- 1000000</a:t>
            </a:r>
          </a:p>
          <a:p>
            <a:pPr marL="0" indent="0">
              <a:buNone/>
            </a:pPr>
            <a:r>
              <a:rPr lang="en-US" sz="1100" dirty="0"/>
              <a:t>baselineRate</a:t>
            </a:r>
            <a:r>
              <a:rPr lang="en-US" sz="1100" dirty="0"/>
              <a:t> &lt;- </a:t>
            </a:r>
            <a:r>
              <a:rPr lang="en-US" sz="1100" dirty="0"/>
              <a:t>runif</a:t>
            </a:r>
            <a:r>
              <a:rPr lang="en-US" sz="1100" dirty="0"/>
              <a:t>(n, 0.0001, 0.001)</a:t>
            </a:r>
          </a:p>
          <a:p>
            <a:pPr marL="0" indent="0">
              <a:buNone/>
            </a:pPr>
            <a:r>
              <a:rPr lang="en-US" sz="1100" dirty="0" err="1">
                <a:solidFill>
                  <a:srgbClr val="FF0000"/>
                </a:solidFill>
              </a:rPr>
              <a:t>rr</a:t>
            </a:r>
            <a:r>
              <a:rPr lang="en-US" sz="1100">
                <a:solidFill>
                  <a:srgbClr val="FF0000"/>
                </a:solidFill>
              </a:rPr>
              <a:t> &lt;- 2</a:t>
            </a:r>
          </a:p>
          <a:p>
            <a:pPr marL="0" indent="0">
              <a:buNone/>
            </a:pPr>
            <a:r>
              <a:rPr lang="en-US" sz="1100"/>
              <a:t>treatment &lt;- round((1:n)/n)</a:t>
            </a:r>
          </a:p>
          <a:p>
            <a:pPr marL="0" indent="0">
              <a:buNone/>
            </a:pPr>
            <a:r>
              <a:rPr lang="en-US" sz="1100"/>
              <a:t>rate &lt;- baselineRate * (1 + (rr-1) * treatment)</a:t>
            </a:r>
          </a:p>
          <a:p>
            <a:pPr marL="0" indent="0">
              <a:buNone/>
            </a:pPr>
            <a:r>
              <a:rPr lang="en-US" sz="1100"/>
              <a:t>timeToEvent &lt;- rexp(n, rate)</a:t>
            </a:r>
          </a:p>
          <a:p>
            <a:pPr marL="0" indent="0">
              <a:buNone/>
            </a:pPr>
            <a:r>
              <a:rPr lang="en-US" sz="1100"/>
              <a:t>time &lt;- timeToEvent</a:t>
            </a:r>
          </a:p>
          <a:p>
            <a:pPr marL="0" indent="0">
              <a:buNone/>
            </a:pPr>
            <a:r>
              <a:rPr lang="en-US" sz="1100"/>
              <a:t>time[time &gt; 365] &lt;- 365</a:t>
            </a:r>
          </a:p>
          <a:p>
            <a:pPr marL="0" indent="0">
              <a:buNone/>
            </a:pPr>
            <a:r>
              <a:rPr lang="en-US" sz="1100"/>
              <a:t>event &lt;- timeToEvent &lt; 365</a:t>
            </a:r>
          </a:p>
          <a:p>
            <a:pPr marL="0" indent="0">
              <a:buNone/>
            </a:pPr>
            <a:r>
              <a:rPr lang="en-US" sz="1100"/>
              <a:t>strata &lt;- cut(baselineRate, breaks = quantile(baselineRate, (0:5)/5), labels = 1:5)</a:t>
            </a:r>
          </a:p>
          <a:p>
            <a:pPr marL="0" indent="0">
              <a:buNone/>
            </a:pPr>
            <a:r>
              <a:rPr lang="en-US" sz="1100"/>
              <a:t>data &lt;- data.frame(start = 0, time = time, event = event, treatment = treatment, strata = strata)</a:t>
            </a:r>
          </a:p>
          <a:p>
            <a:pPr marL="0" indent="0">
              <a:buNone/>
            </a:pPr>
            <a:r>
              <a:rPr lang="en-US" sz="1100"/>
              <a:t>fit &lt;-  coxph(Surv(time = time, event = event,  type = "right") ~ treatment + strata(strata), data)</a:t>
            </a:r>
          </a:p>
          <a:p>
            <a:pPr marL="0" indent="0">
              <a:buNone/>
            </a:pPr>
            <a:r>
              <a:rPr lang="en-US" sz="1100"/>
              <a:t>exp(coef(fit</a:t>
            </a:r>
            <a:r>
              <a:rPr lang="en-US" sz="1100" smtClean="0"/>
              <a:t>))</a:t>
            </a:r>
          </a:p>
          <a:p>
            <a:pPr marL="0" indent="0">
              <a:buNone/>
            </a:pPr>
            <a:r>
              <a:rPr lang="en-US" sz="1100"/>
              <a:t># </a:t>
            </a:r>
            <a:r>
              <a:rPr lang="en-US" sz="1100">
                <a:solidFill>
                  <a:srgbClr val="FF0000"/>
                </a:solidFill>
              </a:rPr>
              <a:t>1.998335 </a:t>
            </a:r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r>
              <a:rPr lang="en-US" sz="1100"/>
              <a:t># Remove subjects with event in first 90 days -----------------------------</a:t>
            </a:r>
          </a:p>
          <a:p>
            <a:pPr marL="0" indent="0">
              <a:buNone/>
            </a:pPr>
            <a:r>
              <a:rPr lang="en-US" sz="1100"/>
              <a:t>dataPrime &lt;- data[data$time &gt; 90, ]</a:t>
            </a:r>
          </a:p>
          <a:p>
            <a:pPr marL="0" indent="0">
              <a:buNone/>
            </a:pPr>
            <a:r>
              <a:rPr lang="en-US" sz="1100"/>
              <a:t>fit &lt;-  coxph(Surv(time = time, event = event,  type = "right") ~ treatment + strata(strata), dataPrime)</a:t>
            </a:r>
          </a:p>
          <a:p>
            <a:pPr marL="0" indent="0">
              <a:buNone/>
            </a:pPr>
            <a:r>
              <a:rPr lang="en-US" sz="1100"/>
              <a:t>exp(coef(fit</a:t>
            </a:r>
            <a:r>
              <a:rPr lang="en-US" sz="1100" smtClean="0"/>
              <a:t>))</a:t>
            </a:r>
          </a:p>
          <a:p>
            <a:pPr marL="0" indent="0">
              <a:buNone/>
            </a:pPr>
            <a:r>
              <a:rPr lang="en-US" sz="1100" smtClean="0"/>
              <a:t># </a:t>
            </a:r>
            <a:r>
              <a:rPr lang="en-US" sz="1100" smtClean="0">
                <a:solidFill>
                  <a:srgbClr val="FF0000"/>
                </a:solidFill>
              </a:rPr>
              <a:t>1.994191 </a:t>
            </a:r>
            <a:endParaRPr lang="en-US" sz="11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r>
              <a:rPr lang="en-US" sz="1100"/>
              <a:t># Remove subjects with event in first 90 days, reset index date-------------</a:t>
            </a:r>
          </a:p>
          <a:p>
            <a:pPr marL="0" indent="0">
              <a:buNone/>
            </a:pPr>
            <a:r>
              <a:rPr lang="en-US" sz="1100"/>
              <a:t>dataPrime &lt;- data[data$time &gt; 90, ]</a:t>
            </a:r>
          </a:p>
          <a:p>
            <a:pPr marL="0" indent="0">
              <a:buNone/>
            </a:pPr>
            <a:r>
              <a:rPr lang="en-US" sz="1100"/>
              <a:t>dataPrime$time &lt;- dataPrime$time - 90</a:t>
            </a:r>
          </a:p>
          <a:p>
            <a:pPr marL="0" indent="0">
              <a:buNone/>
            </a:pPr>
            <a:r>
              <a:rPr lang="en-US" sz="1100"/>
              <a:t>fit &lt;-  coxph(Surv(time = time, event = event,  type = "right") ~ treatment + strata(strata), dataPrime)</a:t>
            </a:r>
          </a:p>
          <a:p>
            <a:pPr marL="0" indent="0">
              <a:buNone/>
            </a:pPr>
            <a:r>
              <a:rPr lang="en-US" sz="1100"/>
              <a:t>exp(coef(fit</a:t>
            </a:r>
            <a:r>
              <a:rPr lang="en-US" sz="1100" smtClean="0"/>
              <a:t>))</a:t>
            </a:r>
          </a:p>
          <a:p>
            <a:pPr marL="0" indent="0">
              <a:buNone/>
            </a:pPr>
            <a:r>
              <a:rPr lang="en-US" sz="1100" smtClean="0"/>
              <a:t># </a:t>
            </a:r>
            <a:r>
              <a:rPr lang="en-US" sz="1100" smtClean="0">
                <a:solidFill>
                  <a:srgbClr val="FF0000"/>
                </a:solidFill>
              </a:rPr>
              <a:t>1.994191 </a:t>
            </a: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about study design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“restrict the analysis to subjects with at least 365 days of exposure”</a:t>
            </a:r>
          </a:p>
          <a:p>
            <a:pPr marL="0" indent="0">
              <a:buNone/>
            </a:pPr>
            <a:endParaRPr lang="en-US"/>
          </a:p>
          <a:p>
            <a:r>
              <a:rPr lang="en-US" smtClean="0"/>
              <a:t>Are we sure the outcome does not affect subsequent exposure? Wat about if the outcome can be lethal?</a:t>
            </a:r>
          </a:p>
          <a:p>
            <a:r>
              <a:rPr lang="en-US" smtClean="0"/>
              <a:t>Probabilistic immortal time bias?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Removing half of subjects with the outcome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88740"/>
            <a:ext cx="8229600" cy="442849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/>
              <a:t>library(survival)</a:t>
            </a:r>
          </a:p>
          <a:p>
            <a:pPr marL="0" indent="0">
              <a:buNone/>
            </a:pPr>
            <a:r>
              <a:rPr lang="en-US" sz="1100" smtClean="0"/>
              <a:t>n </a:t>
            </a:r>
            <a:r>
              <a:rPr lang="en-US" sz="1100"/>
              <a:t>&lt;- 1000000</a:t>
            </a:r>
          </a:p>
          <a:p>
            <a:pPr marL="0" indent="0">
              <a:buNone/>
            </a:pPr>
            <a:r>
              <a:rPr lang="en-US" sz="1100"/>
              <a:t>baselineRate &lt;- runif(n, 0.0001, 0.001)</a:t>
            </a:r>
          </a:p>
          <a:p>
            <a:pPr marL="0" indent="0">
              <a:buNone/>
            </a:pPr>
            <a:r>
              <a:rPr lang="en-US" sz="1100">
                <a:solidFill>
                  <a:srgbClr val="FF0000"/>
                </a:solidFill>
              </a:rPr>
              <a:t>rr &lt;- 2</a:t>
            </a:r>
          </a:p>
          <a:p>
            <a:pPr marL="0" indent="0">
              <a:buNone/>
            </a:pPr>
            <a:r>
              <a:rPr lang="en-US" sz="1100"/>
              <a:t>treatment &lt;- round((1:n)/n)</a:t>
            </a:r>
          </a:p>
          <a:p>
            <a:pPr marL="0" indent="0">
              <a:buNone/>
            </a:pPr>
            <a:r>
              <a:rPr lang="en-US" sz="1100"/>
              <a:t>rate &lt;- baselineRate * (1 + (rr-1) * treatment)</a:t>
            </a:r>
          </a:p>
          <a:p>
            <a:pPr marL="0" indent="0">
              <a:buNone/>
            </a:pPr>
            <a:r>
              <a:rPr lang="en-US" sz="1100"/>
              <a:t>timeToEvent &lt;- rexp(n, rate)</a:t>
            </a:r>
          </a:p>
          <a:p>
            <a:pPr marL="0" indent="0">
              <a:buNone/>
            </a:pPr>
            <a:r>
              <a:rPr lang="en-US" sz="1100"/>
              <a:t>time &lt;- timeToEvent</a:t>
            </a:r>
          </a:p>
          <a:p>
            <a:pPr marL="0" indent="0">
              <a:buNone/>
            </a:pPr>
            <a:r>
              <a:rPr lang="en-US" sz="1100"/>
              <a:t>time[time &gt; 365] &lt;- 365</a:t>
            </a:r>
          </a:p>
          <a:p>
            <a:pPr marL="0" indent="0">
              <a:buNone/>
            </a:pPr>
            <a:r>
              <a:rPr lang="en-US" sz="1100"/>
              <a:t>event &lt;- timeToEvent &lt; 365</a:t>
            </a:r>
          </a:p>
          <a:p>
            <a:pPr marL="0" indent="0">
              <a:buNone/>
            </a:pPr>
            <a:r>
              <a:rPr lang="en-US" sz="1100"/>
              <a:t>strata &lt;- cut(baselineRate, breaks = quantile(baselineRate, (0:5)/5), labels = 1:5)</a:t>
            </a:r>
          </a:p>
          <a:p>
            <a:pPr marL="0" indent="0">
              <a:buNone/>
            </a:pPr>
            <a:r>
              <a:rPr lang="en-US" sz="1100"/>
              <a:t>data &lt;- data.frame(start = 0, time = time, event = event, treatment = treatment, strata = strata)</a:t>
            </a:r>
          </a:p>
          <a:p>
            <a:pPr marL="0" indent="0">
              <a:buNone/>
            </a:pPr>
            <a:r>
              <a:rPr lang="en-US" sz="1100"/>
              <a:t>fit &lt;-  coxph(Surv(time = time, event = event,  type = "right") ~ treatment + strata(strata), data)</a:t>
            </a:r>
          </a:p>
          <a:p>
            <a:pPr marL="0" indent="0">
              <a:buNone/>
            </a:pPr>
            <a:r>
              <a:rPr lang="en-US" sz="1100"/>
              <a:t>exp(coef(fit</a:t>
            </a:r>
            <a:r>
              <a:rPr lang="en-US" sz="1100" smtClean="0"/>
              <a:t>))</a:t>
            </a:r>
          </a:p>
          <a:p>
            <a:pPr marL="0" indent="0">
              <a:buNone/>
            </a:pPr>
            <a:r>
              <a:rPr lang="en-US" sz="1100"/>
              <a:t># </a:t>
            </a:r>
            <a:r>
              <a:rPr lang="en-US" sz="1100">
                <a:solidFill>
                  <a:srgbClr val="FF0000"/>
                </a:solidFill>
              </a:rPr>
              <a:t>1.998335 </a:t>
            </a:r>
            <a:endParaRPr lang="en-US" sz="110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r>
              <a:rPr lang="en-US" sz="1100"/>
              <a:t># Having event increases probability of being removed ---------------------</a:t>
            </a:r>
          </a:p>
          <a:p>
            <a:pPr marL="0" indent="0">
              <a:buNone/>
            </a:pPr>
            <a:r>
              <a:rPr lang="en-US" sz="1100"/>
              <a:t>dataPrime &lt;- data[data$event == 0 | (runif(n) &lt; 0.5), ]</a:t>
            </a:r>
          </a:p>
          <a:p>
            <a:pPr marL="0" indent="0">
              <a:buNone/>
            </a:pPr>
            <a:r>
              <a:rPr lang="en-US" sz="1100"/>
              <a:t>fit &lt;-  coxph(Surv(time = time, event = event,  type = "right") ~ treatment + strata(strata), dataPrime)</a:t>
            </a:r>
          </a:p>
          <a:p>
            <a:pPr marL="0" indent="0">
              <a:buNone/>
            </a:pPr>
            <a:r>
              <a:rPr lang="en-US" sz="1100"/>
              <a:t>exp(coef(fit</a:t>
            </a:r>
            <a:r>
              <a:rPr lang="en-US" sz="1100" smtClean="0"/>
              <a:t>))</a:t>
            </a:r>
          </a:p>
          <a:p>
            <a:pPr marL="0" indent="0">
              <a:buNone/>
            </a:pPr>
            <a:r>
              <a:rPr lang="en-US" sz="1100"/>
              <a:t># </a:t>
            </a:r>
            <a:r>
              <a:rPr lang="en-US" sz="1100">
                <a:solidFill>
                  <a:srgbClr val="FF0000"/>
                </a:solidFill>
              </a:rPr>
              <a:t>2.118383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OHDSI tools make performing a study easier</a:t>
            </a:r>
          </a:p>
          <a:p>
            <a:endParaRPr lang="en-US" smtClean="0"/>
          </a:p>
          <a:p>
            <a:r>
              <a:rPr lang="en-US" smtClean="0"/>
              <a:t>It is still possible to design a bad study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 for next meeting?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smtClean="0"/>
              <a:t>Eastern </a:t>
            </a:r>
            <a:r>
              <a:rPr lang="en-US" sz="2400"/>
              <a:t>hemisphere: </a:t>
            </a:r>
            <a:r>
              <a:rPr lang="en-US" sz="2400" b="1" smtClean="0"/>
              <a:t>May 3</a:t>
            </a:r>
            <a:endParaRPr lang="en-US" sz="2400" b="1"/>
          </a:p>
          <a:p>
            <a:r>
              <a:rPr lang="en-US" sz="2400"/>
              <a:t>3pm Hong Kong / Taiwan</a:t>
            </a:r>
          </a:p>
          <a:p>
            <a:r>
              <a:rPr lang="en-US" sz="2400"/>
              <a:t>4pm South Korea</a:t>
            </a:r>
          </a:p>
          <a:p>
            <a:r>
              <a:rPr lang="en-US" sz="2400"/>
              <a:t>4:30pm Adelaide</a:t>
            </a:r>
          </a:p>
          <a:p>
            <a:r>
              <a:rPr lang="en-US" sz="2400"/>
              <a:t>9am Central European time</a:t>
            </a:r>
          </a:p>
          <a:p>
            <a:r>
              <a:rPr lang="en-US" sz="2400"/>
              <a:t>8am UK time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Western hemisphere: April </a:t>
            </a:r>
            <a:r>
              <a:rPr lang="en-US" sz="2400" smtClean="0"/>
              <a:t>27</a:t>
            </a:r>
            <a:endParaRPr lang="en-US" sz="2400"/>
          </a:p>
          <a:p>
            <a:r>
              <a:rPr lang="en-US" sz="2400"/>
              <a:t>6pm Central European time</a:t>
            </a:r>
          </a:p>
          <a:p>
            <a:r>
              <a:rPr lang="en-US" sz="2400"/>
              <a:t>12pm New York</a:t>
            </a:r>
          </a:p>
          <a:p>
            <a:r>
              <a:rPr lang="en-US" sz="2400"/>
              <a:t>9am Los Angeles / Stanford</a:t>
            </a:r>
          </a:p>
          <a:p>
            <a:pPr marL="0" indent="0">
              <a:buNone/>
            </a:pPr>
            <a:endParaRPr lang="en-US" sz="2400" smtClean="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475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cohort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415256"/>
            <a:ext cx="82200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 cohort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5256"/>
            <a:ext cx="8229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cohort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84784"/>
            <a:ext cx="8229600" cy="27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+ time 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Cox proportional hazards model</a:t>
            </a:r>
          </a:p>
          <a:p>
            <a:r>
              <a:rPr lang="en-US" dirty="0" smtClean="0"/>
              <a:t>Variable-ratio matching on propensity score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time at risk definitions:</a:t>
            </a:r>
          </a:p>
          <a:p>
            <a:r>
              <a:rPr lang="en-US" dirty="0" smtClean="0"/>
              <a:t>Per-protocol: start of exposure to end of </a:t>
            </a:r>
            <a:r>
              <a:rPr lang="en-US" dirty="0"/>
              <a:t>exposure </a:t>
            </a:r>
            <a:r>
              <a:rPr lang="en-US" dirty="0" smtClean="0"/>
              <a:t>(max 30 day gap)</a:t>
            </a:r>
          </a:p>
          <a:p>
            <a:r>
              <a:rPr lang="en-US" dirty="0" smtClean="0"/>
              <a:t>Intent-to-treat: Start </a:t>
            </a:r>
            <a:r>
              <a:rPr lang="en-US" dirty="0" smtClean="0"/>
              <a:t>of exposure </a:t>
            </a:r>
            <a:r>
              <a:rPr lang="en-US" dirty="0" smtClean="0"/>
              <a:t>to end of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controls!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outcomes not believed to be caused by </a:t>
            </a:r>
            <a:r>
              <a:rPr lang="en-US" dirty="0"/>
              <a:t>levetiracetam to </a:t>
            </a:r>
            <a:r>
              <a:rPr lang="en-US" dirty="0" smtClean="0"/>
              <a:t>phenytoin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74028" y="3088563"/>
            <a:ext cx="1202275" cy="953782"/>
            <a:chOff x="2019300" y="2083773"/>
            <a:chExt cx="714375" cy="716577"/>
          </a:xfrm>
          <a:solidFill>
            <a:schemeClr val="bg1">
              <a:lumMod val="50000"/>
            </a:schemeClr>
          </a:solidFill>
        </p:grpSpPr>
        <p:sp>
          <p:nvSpPr>
            <p:cNvPr id="6" name="Freeform 5"/>
            <p:cNvSpPr/>
            <p:nvPr/>
          </p:nvSpPr>
          <p:spPr>
            <a:xfrm>
              <a:off x="2057399" y="2083773"/>
              <a:ext cx="633413" cy="209372"/>
            </a:xfrm>
            <a:custGeom>
              <a:avLst/>
              <a:gdLst>
                <a:gd name="connsiteX0" fmla="*/ 0 w 569118"/>
                <a:gd name="connsiteY0" fmla="*/ 90488 h 188119"/>
                <a:gd name="connsiteX1" fmla="*/ 302418 w 569118"/>
                <a:gd name="connsiteY1" fmla="*/ 0 h 188119"/>
                <a:gd name="connsiteX2" fmla="*/ 569118 w 569118"/>
                <a:gd name="connsiteY2" fmla="*/ 97631 h 188119"/>
                <a:gd name="connsiteX3" fmla="*/ 288131 w 569118"/>
                <a:gd name="connsiteY3" fmla="*/ 188119 h 188119"/>
                <a:gd name="connsiteX4" fmla="*/ 0 w 569118"/>
                <a:gd name="connsiteY4" fmla="*/ 90488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118" h="188119">
                  <a:moveTo>
                    <a:pt x="0" y="90488"/>
                  </a:moveTo>
                  <a:lnTo>
                    <a:pt x="302418" y="0"/>
                  </a:lnTo>
                  <a:lnTo>
                    <a:pt x="569118" y="97631"/>
                  </a:lnTo>
                  <a:lnTo>
                    <a:pt x="288131" y="188119"/>
                  </a:lnTo>
                  <a:lnTo>
                    <a:pt x="0" y="90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19300" y="2245519"/>
              <a:ext cx="321469" cy="554831"/>
            </a:xfrm>
            <a:custGeom>
              <a:avLst/>
              <a:gdLst>
                <a:gd name="connsiteX0" fmla="*/ 0 w 321469"/>
                <a:gd name="connsiteY0" fmla="*/ 0 h 554831"/>
                <a:gd name="connsiteX1" fmla="*/ 321469 w 321469"/>
                <a:gd name="connsiteY1" fmla="*/ 102394 h 554831"/>
                <a:gd name="connsiteX2" fmla="*/ 321469 w 321469"/>
                <a:gd name="connsiteY2" fmla="*/ 554831 h 554831"/>
                <a:gd name="connsiteX3" fmla="*/ 0 w 321469"/>
                <a:gd name="connsiteY3" fmla="*/ 438150 h 554831"/>
                <a:gd name="connsiteX4" fmla="*/ 0 w 321469"/>
                <a:gd name="connsiteY4" fmla="*/ 0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69" h="554831">
                  <a:moveTo>
                    <a:pt x="0" y="0"/>
                  </a:moveTo>
                  <a:lnTo>
                    <a:pt x="321469" y="102394"/>
                  </a:lnTo>
                  <a:lnTo>
                    <a:pt x="321469" y="554831"/>
                  </a:lnTo>
                  <a:lnTo>
                    <a:pt x="0" y="438150"/>
                  </a:lnTo>
                  <a:cubicBezTo>
                    <a:pt x="794" y="291306"/>
                    <a:pt x="1587" y="144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2412206" y="2245518"/>
              <a:ext cx="321469" cy="554831"/>
            </a:xfrm>
            <a:custGeom>
              <a:avLst/>
              <a:gdLst>
                <a:gd name="connsiteX0" fmla="*/ 0 w 321469"/>
                <a:gd name="connsiteY0" fmla="*/ 0 h 554831"/>
                <a:gd name="connsiteX1" fmla="*/ 321469 w 321469"/>
                <a:gd name="connsiteY1" fmla="*/ 102394 h 554831"/>
                <a:gd name="connsiteX2" fmla="*/ 321469 w 321469"/>
                <a:gd name="connsiteY2" fmla="*/ 554831 h 554831"/>
                <a:gd name="connsiteX3" fmla="*/ 0 w 321469"/>
                <a:gd name="connsiteY3" fmla="*/ 438150 h 554831"/>
                <a:gd name="connsiteX4" fmla="*/ 0 w 321469"/>
                <a:gd name="connsiteY4" fmla="*/ 0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69" h="554831">
                  <a:moveTo>
                    <a:pt x="0" y="0"/>
                  </a:moveTo>
                  <a:lnTo>
                    <a:pt x="321469" y="102394"/>
                  </a:lnTo>
                  <a:lnTo>
                    <a:pt x="321469" y="554831"/>
                  </a:lnTo>
                  <a:lnTo>
                    <a:pt x="0" y="438150"/>
                  </a:lnTo>
                  <a:cubicBezTo>
                    <a:pt x="794" y="291306"/>
                    <a:pt x="1587" y="144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10128" y="2276872"/>
            <a:ext cx="222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T, C, and O definitions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2426" y="3237349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2298" y="4130754"/>
            <a:ext cx="22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at risk definition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4174" y="2276872"/>
            <a:ext cx="181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controls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21890" y="3270985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reports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69811" y="4059206"/>
            <a:ext cx="15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sharing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129677">
            <a:off x="3135937" y="2529359"/>
            <a:ext cx="712192" cy="4900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928144" y="3176972"/>
            <a:ext cx="712192" cy="4900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0207482">
            <a:off x="2999970" y="3882007"/>
            <a:ext cx="712192" cy="4900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8928297">
            <a:off x="4935830" y="2535163"/>
            <a:ext cx="712192" cy="4900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5057619" y="3210607"/>
            <a:ext cx="712192" cy="4900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1718937">
            <a:off x="5057619" y="3853095"/>
            <a:ext cx="712192" cy="4900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Magnetic Disk 20"/>
          <p:cNvSpPr/>
          <p:nvPr/>
        </p:nvSpPr>
        <p:spPr>
          <a:xfrm>
            <a:off x="3838148" y="5121188"/>
            <a:ext cx="1103524" cy="735683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CDM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Up-Down Arrow 21"/>
          <p:cNvSpPr/>
          <p:nvPr/>
        </p:nvSpPr>
        <p:spPr>
          <a:xfrm>
            <a:off x="4191729" y="4350550"/>
            <a:ext cx="404716" cy="692650"/>
          </a:xfrm>
          <a:prstGeom prst="upDownArrow">
            <a:avLst/>
          </a:prstGeom>
          <a:solidFill>
            <a:srgbClr val="EB6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Keppra</a:t>
            </a:r>
            <a:r>
              <a:rPr lang="en-US" sz="2800" dirty="0"/>
              <a:t>-angioedema study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92231" y="1824467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6706531" y="1633967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Columbia University</a:t>
            </a:r>
            <a:endParaRPr lang="en-US" sz="1200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973231" y="2091167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20435" y="5045117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3234735" y="4854617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Janssen</a:t>
            </a:r>
            <a:endParaRPr lang="en-US" sz="1100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3326514" y="5320233"/>
            <a:ext cx="408600" cy="2724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3947520" y="5311767"/>
            <a:ext cx="408600" cy="2724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3326514" y="5566084"/>
            <a:ext cx="408600" cy="2724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3947520" y="5566084"/>
            <a:ext cx="408600" cy="2724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905535" y="2998447"/>
            <a:ext cx="14478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4019835" y="2807947"/>
            <a:ext cx="1219200" cy="4191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Regenstrief</a:t>
            </a:r>
            <a:endParaRPr lang="en-US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52635" y="3740430"/>
            <a:ext cx="1447800" cy="1028700"/>
            <a:chOff x="5405100" y="4815000"/>
            <a:chExt cx="1447800" cy="1028700"/>
          </a:xfrm>
        </p:grpSpPr>
        <p:sp>
          <p:nvSpPr>
            <p:cNvPr id="35" name="Rounded Rectangle 34"/>
            <p:cNvSpPr/>
            <p:nvPr/>
          </p:nvSpPr>
          <p:spPr>
            <a:xfrm>
              <a:off x="54051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194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University of Texas</a:t>
              </a:r>
              <a:endParaRPr lang="en-US" sz="1200" dirty="0"/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57861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140500" y="1329167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2254800" y="1138667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Stanford</a:t>
            </a:r>
            <a:endParaRPr lang="en-US" sz="1200" dirty="0"/>
          </a:p>
        </p:txBody>
      </p:sp>
      <p:sp>
        <p:nvSpPr>
          <p:cNvPr id="47" name="Flowchart: Magnetic Disk 46"/>
          <p:cNvSpPr/>
          <p:nvPr/>
        </p:nvSpPr>
        <p:spPr>
          <a:xfrm>
            <a:off x="2521500" y="1595867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493935" y="2853167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5" name="Rounded Rectangle 54"/>
          <p:cNvSpPr/>
          <p:nvPr/>
        </p:nvSpPr>
        <p:spPr>
          <a:xfrm>
            <a:off x="608235" y="2662667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IMS</a:t>
            </a:r>
            <a:endParaRPr lang="en-US" sz="1100" dirty="0"/>
          </a:p>
        </p:txBody>
      </p:sp>
      <p:sp>
        <p:nvSpPr>
          <p:cNvPr id="59" name="Flowchart: Magnetic Disk 58"/>
          <p:cNvSpPr/>
          <p:nvPr/>
        </p:nvSpPr>
        <p:spPr>
          <a:xfrm>
            <a:off x="665802" y="3230460"/>
            <a:ext cx="408600" cy="2724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lowchart: Magnetic Disk 59"/>
          <p:cNvSpPr/>
          <p:nvPr/>
        </p:nvSpPr>
        <p:spPr>
          <a:xfrm>
            <a:off x="1305931" y="3230460"/>
            <a:ext cx="408600" cy="2724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Left-Right Arrow 60"/>
          <p:cNvSpPr/>
          <p:nvPr/>
        </p:nvSpPr>
        <p:spPr>
          <a:xfrm rot="3710852">
            <a:off x="3595376" y="2391974"/>
            <a:ext cx="550715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Left-Right Arrow 61"/>
          <p:cNvSpPr/>
          <p:nvPr/>
        </p:nvSpPr>
        <p:spPr>
          <a:xfrm rot="174210">
            <a:off x="2145712" y="3163698"/>
            <a:ext cx="1672280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Left-Right Arrow 62"/>
          <p:cNvSpPr/>
          <p:nvPr/>
        </p:nvSpPr>
        <p:spPr>
          <a:xfrm rot="6314783">
            <a:off x="4008853" y="4156843"/>
            <a:ext cx="720788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9" name="Left-Right Arrow 48"/>
          <p:cNvSpPr/>
          <p:nvPr/>
        </p:nvSpPr>
        <p:spPr>
          <a:xfrm rot="1377263">
            <a:off x="5320118" y="3988081"/>
            <a:ext cx="1030543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-Right Arrow 49"/>
          <p:cNvSpPr/>
          <p:nvPr/>
        </p:nvSpPr>
        <p:spPr>
          <a:xfrm rot="9067331">
            <a:off x="5468225" y="2636496"/>
            <a:ext cx="942037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901</Words>
  <Application>Microsoft Office PowerPoint</Application>
  <PresentationFormat>On-screen Show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Designing and executing OHDSI studies</vt:lpstr>
      <vt:lpstr>OHDSI Study</vt:lpstr>
      <vt:lpstr>Target cohort</vt:lpstr>
      <vt:lpstr>Comparator cohort</vt:lpstr>
      <vt:lpstr>Outcome cohort</vt:lpstr>
      <vt:lpstr>Model + time at risk</vt:lpstr>
      <vt:lpstr>Negative controls!</vt:lpstr>
      <vt:lpstr>Study R package</vt:lpstr>
      <vt:lpstr>Keppra-angioedema study</vt:lpstr>
      <vt:lpstr>Diagnostics (CCAE at Janssen)</vt:lpstr>
      <vt:lpstr>Negative controls (CCAE at Janssen)</vt:lpstr>
      <vt:lpstr>Results</vt:lpstr>
      <vt:lpstr>Meta-analysis for random FX</vt:lpstr>
      <vt:lpstr>Paper</vt:lpstr>
      <vt:lpstr>Levetiracetam study:  the good and the bad</vt:lpstr>
      <vt:lpstr>Save Our Sisyphus Challenge</vt:lpstr>
      <vt:lpstr>Save Our Sisyphus Challenge</vt:lpstr>
      <vt:lpstr>Discussion</vt:lpstr>
      <vt:lpstr>Questions about study design</vt:lpstr>
      <vt:lpstr>Removing subject with event in first 90 days</vt:lpstr>
      <vt:lpstr>Questions about study design</vt:lpstr>
      <vt:lpstr>Removing half of subjects with the outcome</vt:lpstr>
      <vt:lpstr>Conclusions</vt:lpstr>
      <vt:lpstr>Topics for next meeting?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1054</cp:revision>
  <dcterms:created xsi:type="dcterms:W3CDTF">2013-12-30T14:14:20Z</dcterms:created>
  <dcterms:modified xsi:type="dcterms:W3CDTF">2017-04-19T08:00:39Z</dcterms:modified>
</cp:coreProperties>
</file>