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79" r:id="rId4"/>
    <p:sldId id="281" r:id="rId5"/>
    <p:sldId id="297" r:id="rId6"/>
    <p:sldId id="282" r:id="rId7"/>
    <p:sldId id="298" r:id="rId8"/>
    <p:sldId id="283" r:id="rId9"/>
    <p:sldId id="284" r:id="rId10"/>
    <p:sldId id="285" r:id="rId11"/>
    <p:sldId id="286" r:id="rId12"/>
    <p:sldId id="287" r:id="rId13"/>
    <p:sldId id="289" r:id="rId14"/>
    <p:sldId id="276" r:id="rId15"/>
    <p:sldId id="288" r:id="rId16"/>
    <p:sldId id="290" r:id="rId17"/>
    <p:sldId id="291" r:id="rId18"/>
    <p:sldId id="292" r:id="rId19"/>
    <p:sldId id="293" r:id="rId20"/>
    <p:sldId id="295" r:id="rId21"/>
    <p:sldId id="296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256"/>
            <p14:sldId id="280"/>
            <p14:sldId id="279"/>
            <p14:sldId id="281"/>
            <p14:sldId id="297"/>
            <p14:sldId id="282"/>
            <p14:sldId id="298"/>
            <p14:sldId id="283"/>
            <p14:sldId id="284"/>
            <p14:sldId id="285"/>
            <p14:sldId id="286"/>
            <p14:sldId id="287"/>
            <p14:sldId id="289"/>
            <p14:sldId id="276"/>
            <p14:sldId id="288"/>
            <p14:sldId id="290"/>
            <p14:sldId id="291"/>
            <p14:sldId id="292"/>
            <p14:sldId id="293"/>
            <p14:sldId id="295"/>
            <p14:sldId id="296"/>
            <p14:sldId id="294"/>
          </p14:sldIdLst>
        </p14:section>
        <p14:section name="Untitled Section" id="{BC420021-3115-4738-8E17-BBA458DE014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4F81BD"/>
    <a:srgbClr val="FF0000"/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8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Population level estimation best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Martijn Schuemie</a:t>
            </a:r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Discussion and conclusions guidelines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822"/>
            <a:ext cx="9144000" cy="2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264200"/>
            <a:ext cx="9128760" cy="115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43000" y="3810000"/>
            <a:ext cx="7315200" cy="7620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ISPE:</a:t>
            </a:r>
          </a:p>
          <a:p>
            <a:r>
              <a:rPr lang="en-US" smtClean="0"/>
              <a:t>“</a:t>
            </a:r>
            <a:r>
              <a:rPr lang="en-US"/>
              <a:t>Discuss possible biases </a:t>
            </a:r>
            <a:r>
              <a:rPr lang="en-US" smtClean="0"/>
              <a:t>and limitations </a:t>
            </a:r>
            <a:r>
              <a:rPr lang="en-US"/>
              <a:t>in present research</a:t>
            </a:r>
            <a:r>
              <a:rPr lang="en-US" smtClean="0"/>
              <a:t>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by Morton et al.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Over half (61%) of the 23 methodological </a:t>
            </a:r>
            <a:r>
              <a:rPr lang="en-US" sz="2400" smtClean="0"/>
              <a:t>elements were </a:t>
            </a:r>
            <a:r>
              <a:rPr lang="en-US" sz="2400"/>
              <a:t>included in at least seven of the standards/guidelines</a:t>
            </a:r>
            <a:r>
              <a:rPr lang="en-US" sz="2400" smtClean="0"/>
              <a:t>. However</a:t>
            </a:r>
            <a:r>
              <a:rPr lang="en-US" sz="2400"/>
              <a:t>, those standards/guidelines often disagreed </a:t>
            </a:r>
            <a:r>
              <a:rPr lang="en-US" sz="2400" smtClean="0"/>
              <a:t>based on </a:t>
            </a:r>
            <a:r>
              <a:rPr lang="en-US" sz="2400"/>
              <a:t>how those elements should be addressed or acted 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11" y="3200400"/>
            <a:ext cx="6887089" cy="3440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by Martijn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smtClean="0"/>
              <a:t>Guidelines are very vague</a:t>
            </a:r>
            <a:r>
              <a:rPr lang="en-US" sz="2000" smtClean="0"/>
              <a:t>, e.g.</a:t>
            </a:r>
          </a:p>
          <a:p>
            <a:pPr lvl="1"/>
            <a:r>
              <a:rPr lang="en-US" sz="1600" smtClean="0"/>
              <a:t>“Risk </a:t>
            </a:r>
            <a:r>
              <a:rPr lang="en-US" sz="1600"/>
              <a:t>windows should be validated or a sensitivity analysis should be </a:t>
            </a:r>
            <a:r>
              <a:rPr lang="en-US" sz="1600" smtClean="0"/>
              <a:t>conducted”</a:t>
            </a:r>
          </a:p>
          <a:p>
            <a:r>
              <a:rPr lang="en-US" sz="2000" b="1" smtClean="0"/>
              <a:t>Guidelines aren’t very prescriptive</a:t>
            </a:r>
            <a:r>
              <a:rPr lang="en-US" sz="2000" smtClean="0"/>
              <a:t>, e.g.</a:t>
            </a:r>
            <a:r>
              <a:rPr lang="en-US" sz="2000" b="1" smtClean="0"/>
              <a:t> </a:t>
            </a:r>
            <a:endParaRPr lang="en-US" sz="2000"/>
          </a:p>
          <a:p>
            <a:pPr lvl="1"/>
            <a:r>
              <a:rPr lang="en-US" sz="1600" smtClean="0"/>
              <a:t>“</a:t>
            </a:r>
            <a:r>
              <a:rPr lang="en-US" sz="1600"/>
              <a:t>A statistical advantage of PS analyses is that if exposure is not infrequent it is possible to adjust for a large number of covariates even if outcomes are </a:t>
            </a:r>
            <a:r>
              <a:rPr lang="en-US" sz="1600" smtClean="0"/>
              <a:t>rare”</a:t>
            </a:r>
          </a:p>
          <a:p>
            <a:pPr lvl="1"/>
            <a:r>
              <a:rPr lang="en-US" sz="1600" smtClean="0"/>
              <a:t>“Reasonable effort should </a:t>
            </a:r>
            <a:r>
              <a:rPr lang="en-US" sz="1600"/>
              <a:t>be made to document and validate </a:t>
            </a:r>
            <a:r>
              <a:rPr lang="en-US" sz="1600" smtClean="0"/>
              <a:t>interim steps </a:t>
            </a:r>
            <a:r>
              <a:rPr lang="en-US" sz="1600"/>
              <a:t>in the </a:t>
            </a:r>
            <a:r>
              <a:rPr lang="en-US" sz="1600" smtClean="0"/>
              <a:t>analysis.”</a:t>
            </a:r>
            <a:endParaRPr lang="en-US" sz="1600"/>
          </a:p>
          <a:p>
            <a:r>
              <a:rPr lang="en-US" sz="2000" b="1" smtClean="0"/>
              <a:t>Guidelines don’t guarantee good study</a:t>
            </a:r>
            <a:r>
              <a:rPr lang="en-US" sz="2000" smtClean="0"/>
              <a:t>, e.g.</a:t>
            </a:r>
          </a:p>
          <a:p>
            <a:pPr lvl="1"/>
            <a:r>
              <a:rPr lang="en-US" sz="1600"/>
              <a:t>“Sensitivity analyses should be conducted to examine </a:t>
            </a:r>
            <a:r>
              <a:rPr lang="en-US" sz="1600" smtClean="0"/>
              <a:t>…the </a:t>
            </a:r>
            <a:r>
              <a:rPr lang="en-US" sz="1600"/>
              <a:t>assumptions regarding </a:t>
            </a:r>
            <a:r>
              <a:rPr lang="en-US" sz="1600" smtClean="0"/>
              <a:t>… unmeasured confounders…”</a:t>
            </a:r>
            <a:endParaRPr lang="en-US" sz="1600"/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by Martijn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We need to write a new set of guidelines</a:t>
            </a:r>
          </a:p>
          <a:p>
            <a:r>
              <a:rPr lang="en-US" sz="2000" smtClean="0"/>
              <a:t>Learn from the </a:t>
            </a:r>
            <a:r>
              <a:rPr lang="en-US" sz="2000" smtClean="0"/>
              <a:t>10 </a:t>
            </a:r>
            <a:r>
              <a:rPr lang="en-US" sz="2000" smtClean="0"/>
              <a:t>others</a:t>
            </a:r>
          </a:p>
          <a:p>
            <a:r>
              <a:rPr lang="en-US" sz="2000" smtClean="0"/>
              <a:t>Be</a:t>
            </a:r>
          </a:p>
          <a:p>
            <a:pPr lvl="1"/>
            <a:r>
              <a:rPr lang="en-US" sz="1600" smtClean="0"/>
              <a:t>Clear</a:t>
            </a:r>
          </a:p>
          <a:p>
            <a:pPr lvl="1"/>
            <a:r>
              <a:rPr lang="en-US" sz="1600" smtClean="0"/>
              <a:t>Prescriptive</a:t>
            </a:r>
          </a:p>
          <a:p>
            <a:pPr lvl="1"/>
            <a:r>
              <a:rPr lang="en-US" sz="1600" smtClean="0"/>
              <a:t>Impose checks that will guarantee reliable evidence</a:t>
            </a:r>
          </a:p>
          <a:p>
            <a:endParaRPr lang="en-US" sz="2000" smtClean="0"/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OHDSI best practices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92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" y="22860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95600" y="50292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General </a:t>
            </a:r>
            <a:r>
              <a:rPr lang="en-US" smtClean="0"/>
              <a:t>principles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/>
              <a:t>Prespecify</a:t>
            </a:r>
            <a:r>
              <a:rPr lang="en-US" sz="2000"/>
              <a:t> what you're going to estimate and how: this will avoid hidden multiple testing </a:t>
            </a:r>
            <a:r>
              <a:rPr lang="en-US" sz="2000" smtClean="0"/>
              <a:t>(publication bias, </a:t>
            </a:r>
            <a:r>
              <a:rPr lang="en-US" sz="2000"/>
              <a:t>p-value hacking). Run your analysis only once.</a:t>
            </a:r>
          </a:p>
          <a:p>
            <a:endParaRPr lang="en-US" sz="2000" b="1" smtClean="0"/>
          </a:p>
          <a:p>
            <a:r>
              <a:rPr lang="en-US" sz="2000" b="1" smtClean="0"/>
              <a:t>Validation </a:t>
            </a:r>
            <a:r>
              <a:rPr lang="en-US" sz="2000" b="1"/>
              <a:t>of your analysis</a:t>
            </a:r>
            <a:r>
              <a:rPr lang="en-US" sz="2000"/>
              <a:t>: you should have evidence that your analysis does what you say it does (showing that statistics that are produced have nominal operating characteristics (e.g. p-value calibration), showing that specific important assumptions are met (e.g. covariate balance), using unit tests to validate pieces of code, etc.)</a:t>
            </a:r>
          </a:p>
          <a:p>
            <a:endParaRPr lang="en-US" sz="2000" smtClean="0"/>
          </a:p>
          <a:p>
            <a:r>
              <a:rPr lang="en-US" sz="2000" b="1"/>
              <a:t>Transparency</a:t>
            </a:r>
            <a:r>
              <a:rPr lang="en-US" sz="2000"/>
              <a:t>: others should be able to reproduce your study in every detail using the information you provide.</a:t>
            </a:r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Best practices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en-US"/>
              <a:t>generic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smtClean="0">
                <a:solidFill>
                  <a:srgbClr val="7030A0"/>
                </a:solidFill>
              </a:rPr>
              <a:t>Write a full protocol</a:t>
            </a:r>
            <a:r>
              <a:rPr lang="en-US" sz="1800" smtClean="0">
                <a:solidFill>
                  <a:srgbClr val="7030A0"/>
                </a:solidFill>
              </a:rPr>
              <a:t>, and make it public prior to running the study</a:t>
            </a:r>
          </a:p>
          <a:p>
            <a:pPr lvl="1"/>
            <a:r>
              <a:rPr lang="en-US" sz="1600" smtClean="0">
                <a:solidFill>
                  <a:srgbClr val="7030A0"/>
                </a:solidFill>
              </a:rPr>
              <a:t>Research question + hypotheses to be tested</a:t>
            </a:r>
          </a:p>
          <a:p>
            <a:pPr lvl="1"/>
            <a:r>
              <a:rPr lang="en-US" sz="1600" smtClean="0">
                <a:solidFill>
                  <a:srgbClr val="7030A0"/>
                </a:solidFill>
              </a:rPr>
              <a:t>Which method(s), data, cohort definitions. What is the primary analyses and what are sensitivity analyses?</a:t>
            </a:r>
          </a:p>
          <a:p>
            <a:pPr lvl="1"/>
            <a:r>
              <a:rPr lang="en-US" sz="1600" smtClean="0">
                <a:solidFill>
                  <a:srgbClr val="7030A0"/>
                </a:solidFill>
              </a:rPr>
              <a:t>Quality control</a:t>
            </a:r>
          </a:p>
          <a:p>
            <a:pPr lvl="1"/>
            <a:r>
              <a:rPr lang="en-US" sz="1600">
                <a:solidFill>
                  <a:srgbClr val="7030A0"/>
                </a:solidFill>
              </a:rPr>
              <a:t>Amendments and Updates</a:t>
            </a:r>
          </a:p>
          <a:p>
            <a:r>
              <a:rPr lang="en-US" sz="1800" b="1" smtClean="0"/>
              <a:t>Validate</a:t>
            </a:r>
            <a:r>
              <a:rPr lang="en-US" sz="1800"/>
              <a:t> </a:t>
            </a:r>
            <a:r>
              <a:rPr lang="en-US" sz="1800" b="1"/>
              <a:t>all code </a:t>
            </a:r>
            <a:r>
              <a:rPr lang="en-US" sz="1800"/>
              <a:t>used to produce estimates. The purpose of validation is to ensure the code is doing what we require it to do. Possible options are:</a:t>
            </a:r>
          </a:p>
          <a:p>
            <a:pPr lvl="1"/>
            <a:r>
              <a:rPr lang="en-US" sz="1600"/>
              <a:t>Unit testing</a:t>
            </a:r>
          </a:p>
          <a:p>
            <a:pPr lvl="1"/>
            <a:r>
              <a:rPr lang="en-US" sz="1600"/>
              <a:t>Simulation</a:t>
            </a:r>
          </a:p>
          <a:p>
            <a:pPr lvl="1"/>
            <a:r>
              <a:rPr lang="en-US" sz="1600"/>
              <a:t>Double coding</a:t>
            </a:r>
          </a:p>
          <a:p>
            <a:pPr lvl="1"/>
            <a:r>
              <a:rPr lang="en-US" sz="1600"/>
              <a:t>Code review</a:t>
            </a:r>
          </a:p>
          <a:p>
            <a:r>
              <a:rPr lang="en-US" sz="1800"/>
              <a:t>Include </a:t>
            </a:r>
            <a:r>
              <a:rPr lang="en-US" sz="1800" b="1"/>
              <a:t>negative controls</a:t>
            </a:r>
            <a:r>
              <a:rPr lang="en-US" sz="1800"/>
              <a:t> (exposure-outcome pairs where we believe there is no effect)</a:t>
            </a:r>
          </a:p>
          <a:p>
            <a:r>
              <a:rPr lang="en-US" sz="1800"/>
              <a:t>Produce </a:t>
            </a:r>
            <a:r>
              <a:rPr lang="en-US" sz="1800" b="1"/>
              <a:t>calibrated </a:t>
            </a:r>
            <a:r>
              <a:rPr lang="en-US" sz="1800" b="1" smtClean="0"/>
              <a:t>p-values</a:t>
            </a:r>
          </a:p>
          <a:p>
            <a:r>
              <a:rPr lang="en-US" sz="1800" smtClean="0"/>
              <a:t>Make all analysis code available as </a:t>
            </a:r>
            <a:r>
              <a:rPr lang="en-US" sz="1800" b="1" smtClean="0"/>
              <a:t>open source</a:t>
            </a:r>
            <a:r>
              <a:rPr lang="en-US" sz="1800"/>
              <a:t> </a:t>
            </a:r>
            <a:r>
              <a:rPr lang="en-US" sz="1800" smtClean="0">
                <a:solidFill>
                  <a:srgbClr val="7030A0"/>
                </a:solidFill>
              </a:rPr>
              <a:t>so others can easily replicate your study</a:t>
            </a:r>
            <a:endParaRPr lang="en-US" sz="1800">
              <a:solidFill>
                <a:srgbClr val="7030A0"/>
              </a:solidFill>
            </a:endParaRPr>
          </a:p>
          <a:p>
            <a:endParaRPr 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1143000" y="3810000"/>
            <a:ext cx="7315200" cy="1600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Open questions: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Are power calculations meaningful in database studies</a:t>
            </a:r>
            <a:r>
              <a:rPr lang="en-US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Should we always require replication in at least 1 other DB?</a:t>
            </a:r>
            <a:endParaRPr lang="en-US" smtClean="0"/>
          </a:p>
          <a:p>
            <a:pPr marL="285750" indent="-285750">
              <a:buFontTx/>
              <a:buChar char="-"/>
            </a:pPr>
            <a:r>
              <a:rPr lang="en-US" smtClean="0"/>
              <a:t>Require full empirical method evaluation? (including injected signals)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Risk windows definitions?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Best practices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en-US"/>
              <a:t>new-user cohort design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>
                <a:solidFill>
                  <a:srgbClr val="7030A0"/>
                </a:solidFill>
              </a:rPr>
              <a:t>Use </a:t>
            </a:r>
            <a:r>
              <a:rPr lang="en-US" sz="2400" b="1" smtClean="0">
                <a:solidFill>
                  <a:srgbClr val="7030A0"/>
                </a:solidFill>
              </a:rPr>
              <a:t>propensity scores </a:t>
            </a:r>
            <a:r>
              <a:rPr lang="en-US" sz="2400" smtClean="0">
                <a:solidFill>
                  <a:srgbClr val="7030A0"/>
                </a:solidFill>
              </a:rPr>
              <a:t>(PS)</a:t>
            </a:r>
          </a:p>
          <a:p>
            <a:r>
              <a:rPr lang="en-US" sz="2400" smtClean="0">
                <a:solidFill>
                  <a:srgbClr val="7030A0"/>
                </a:solidFill>
              </a:rPr>
              <a:t>Build PS model using </a:t>
            </a:r>
            <a:r>
              <a:rPr lang="en-US" sz="2400" b="1" smtClean="0">
                <a:solidFill>
                  <a:srgbClr val="7030A0"/>
                </a:solidFill>
              </a:rPr>
              <a:t>regularized regression </a:t>
            </a:r>
            <a:r>
              <a:rPr lang="en-US" sz="2400" smtClean="0">
                <a:solidFill>
                  <a:srgbClr val="7030A0"/>
                </a:solidFill>
              </a:rPr>
              <a:t>and a </a:t>
            </a:r>
            <a:r>
              <a:rPr lang="en-US" sz="2400" b="1" smtClean="0">
                <a:solidFill>
                  <a:srgbClr val="7030A0"/>
                </a:solidFill>
              </a:rPr>
              <a:t>large set of candidate covariates </a:t>
            </a:r>
            <a:r>
              <a:rPr lang="en-US" sz="2400" smtClean="0">
                <a:solidFill>
                  <a:srgbClr val="7030A0"/>
                </a:solidFill>
              </a:rPr>
              <a:t>(as implemented in the CohortMethod package)</a:t>
            </a:r>
          </a:p>
          <a:p>
            <a:r>
              <a:rPr lang="en-US" sz="2400" smtClean="0">
                <a:solidFill>
                  <a:srgbClr val="7030A0"/>
                </a:solidFill>
              </a:rPr>
              <a:t>Use either </a:t>
            </a:r>
            <a:r>
              <a:rPr lang="en-US" sz="2400" b="1" smtClean="0">
                <a:solidFill>
                  <a:srgbClr val="7030A0"/>
                </a:solidFill>
              </a:rPr>
              <a:t>variable-ratio matching</a:t>
            </a:r>
            <a:r>
              <a:rPr lang="en-US" sz="2400" smtClean="0">
                <a:solidFill>
                  <a:srgbClr val="7030A0"/>
                </a:solidFill>
              </a:rPr>
              <a:t> or </a:t>
            </a:r>
            <a:r>
              <a:rPr lang="en-US" sz="2400" b="1" smtClean="0">
                <a:solidFill>
                  <a:srgbClr val="7030A0"/>
                </a:solidFill>
              </a:rPr>
              <a:t>stratification</a:t>
            </a:r>
            <a:r>
              <a:rPr lang="en-US" sz="2400" smtClean="0">
                <a:solidFill>
                  <a:srgbClr val="7030A0"/>
                </a:solidFill>
              </a:rPr>
              <a:t> on the PS</a:t>
            </a:r>
          </a:p>
          <a:p>
            <a:r>
              <a:rPr lang="en-US" sz="2400" b="1" smtClean="0">
                <a:solidFill>
                  <a:srgbClr val="7030A0"/>
                </a:solidFill>
              </a:rPr>
              <a:t>Compute covariate balance </a:t>
            </a:r>
            <a:r>
              <a:rPr lang="en-US" sz="2400" smtClean="0">
                <a:solidFill>
                  <a:srgbClr val="7030A0"/>
                </a:solidFill>
              </a:rPr>
              <a:t>after matching, and terminate study if a covariate has standardized difference &gt; 0.2 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b="1"/>
          </a:p>
        </p:txBody>
      </p:sp>
      <p:sp>
        <p:nvSpPr>
          <p:cNvPr id="4" name="Rounded Rectangle 3"/>
          <p:cNvSpPr/>
          <p:nvPr/>
        </p:nvSpPr>
        <p:spPr>
          <a:xfrm>
            <a:off x="922020" y="4419600"/>
            <a:ext cx="7315200" cy="18288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Open questions: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Terminate study if there’s insufficient overlap in PS distributions?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Require outcome model to be conditioned on matched sets?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Prescribe Cox models over Poisson and logistic?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Is there any merit to the dogma stating PS models mustn’t include instrumental variables?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Best practices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(Self-Controlled Case Series)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Include a </a:t>
            </a:r>
            <a:r>
              <a:rPr lang="en-US" sz="2400" b="1"/>
              <a:t>risk window just prior to start of exposure</a:t>
            </a:r>
            <a:r>
              <a:rPr lang="en-US" sz="2400"/>
              <a:t> to detect time-varying confounding (e.g. contra-indications, protopathic bias</a:t>
            </a:r>
            <a:r>
              <a:rPr lang="en-US" sz="2400" smtClean="0"/>
              <a:t>)</a:t>
            </a:r>
          </a:p>
          <a:p>
            <a:r>
              <a:rPr lang="en-US" sz="2400" smtClean="0">
                <a:solidFill>
                  <a:srgbClr val="7030A0"/>
                </a:solidFill>
              </a:rPr>
              <a:t>Always </a:t>
            </a:r>
            <a:r>
              <a:rPr lang="en-US" sz="2400" b="1" smtClean="0">
                <a:solidFill>
                  <a:srgbClr val="7030A0"/>
                </a:solidFill>
              </a:rPr>
              <a:t>include age and season </a:t>
            </a:r>
            <a:r>
              <a:rPr lang="en-US" sz="2400" smtClean="0">
                <a:solidFill>
                  <a:srgbClr val="7030A0"/>
                </a:solidFill>
              </a:rPr>
              <a:t>in the model (preferrably using splines as implement in the SelfControlledCaseSeries package)</a:t>
            </a:r>
          </a:p>
          <a:p>
            <a:endParaRPr lang="en-US" sz="2400" smtClean="0"/>
          </a:p>
          <a:p>
            <a:endParaRPr lang="en-US" sz="2400" b="1"/>
          </a:p>
        </p:txBody>
      </p:sp>
      <p:sp>
        <p:nvSpPr>
          <p:cNvPr id="4" name="Rounded Rectangle 3"/>
          <p:cNvSpPr/>
          <p:nvPr/>
        </p:nvSpPr>
        <p:spPr>
          <a:xfrm>
            <a:off x="922020" y="4419600"/>
            <a:ext cx="7315200" cy="18288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Open questions: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What is the right size of the pre-exposure risk window?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How to test whether assumptions of SCCS are violated?</a:t>
            </a:r>
          </a:p>
          <a:p>
            <a:pPr marL="742950" lvl="1" indent="-285750">
              <a:buFontTx/>
              <a:buChar char="-"/>
            </a:pPr>
            <a:r>
              <a:rPr lang="en-US" smtClean="0"/>
              <a:t>No dependency </a:t>
            </a:r>
            <a:r>
              <a:rPr lang="en-US"/>
              <a:t>of future exposure on </a:t>
            </a:r>
            <a:r>
              <a:rPr lang="en-US" smtClean="0"/>
              <a:t>event</a:t>
            </a:r>
          </a:p>
          <a:p>
            <a:pPr marL="742950" lvl="1" indent="-285750">
              <a:buFontTx/>
              <a:buChar char="-"/>
            </a:pPr>
            <a:r>
              <a:rPr lang="en-US" smtClean="0"/>
              <a:t>No dependency </a:t>
            </a:r>
            <a:r>
              <a:rPr lang="en-US"/>
              <a:t>of censoring on the </a:t>
            </a:r>
            <a:r>
              <a:rPr lang="en-US" smtClean="0"/>
              <a:t>event</a:t>
            </a:r>
          </a:p>
          <a:p>
            <a:pPr marL="742950" lvl="1" indent="-285750">
              <a:buFontTx/>
              <a:buChar char="-"/>
            </a:pPr>
            <a:r>
              <a:rPr lang="en-US" smtClean="0"/>
              <a:t>No dependency </a:t>
            </a:r>
            <a:r>
              <a:rPr lang="en-US"/>
              <a:t>of future events on previous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Best practices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(Case-Control)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Don’t</a:t>
            </a:r>
            <a:r>
              <a:rPr lang="en-US" sz="2400" smtClean="0">
                <a:solidFill>
                  <a:srgbClr val="7030A0"/>
                </a:solidFill>
              </a:rPr>
              <a:t> do a case-control study</a:t>
            </a:r>
          </a:p>
          <a:p>
            <a:endParaRPr lang="en-US" sz="2400" smtClean="0"/>
          </a:p>
          <a:p>
            <a:endParaRPr lang="en-US" sz="24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recap of previous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We discussed the CaseControl package</a:t>
            </a:r>
          </a:p>
          <a:p>
            <a:pPr lvl="1"/>
            <a:r>
              <a:rPr lang="en-US" sz="1800"/>
              <a:t>Matching on </a:t>
            </a:r>
          </a:p>
          <a:p>
            <a:pPr lvl="2"/>
            <a:r>
              <a:rPr lang="en-US" sz="1600"/>
              <a:t>Calendar time</a:t>
            </a:r>
          </a:p>
          <a:p>
            <a:pPr lvl="2"/>
            <a:r>
              <a:rPr lang="en-US" sz="1600"/>
              <a:t>Age</a:t>
            </a:r>
          </a:p>
          <a:p>
            <a:pPr lvl="2"/>
            <a:r>
              <a:rPr lang="en-US" sz="1600"/>
              <a:t>Gender</a:t>
            </a:r>
          </a:p>
          <a:p>
            <a:pPr lvl="2"/>
            <a:r>
              <a:rPr lang="en-US" sz="1600"/>
              <a:t>Visit dates</a:t>
            </a:r>
          </a:p>
          <a:p>
            <a:pPr lvl="2"/>
            <a:r>
              <a:rPr lang="en-US" sz="1600"/>
              <a:t>Provider</a:t>
            </a:r>
          </a:p>
          <a:p>
            <a:pPr lvl="1"/>
            <a:r>
              <a:rPr lang="en-US" sz="1800"/>
              <a:t>Nesting</a:t>
            </a:r>
          </a:p>
          <a:p>
            <a:pPr lvl="1"/>
            <a:r>
              <a:rPr lang="en-US" sz="1800" smtClean="0"/>
              <a:t>Covariates</a:t>
            </a:r>
          </a:p>
          <a:p>
            <a:r>
              <a:rPr lang="en-US" sz="2000"/>
              <a:t>Using negative controls, we still see residual bias even when nesting, matching, and adding covariates</a:t>
            </a:r>
          </a:p>
          <a:p>
            <a:r>
              <a:rPr lang="en-US" sz="2000"/>
              <a:t>Strongly positively biased when not matching on visit</a:t>
            </a:r>
          </a:p>
          <a:p>
            <a:r>
              <a:rPr lang="en-US" sz="2000" smtClean="0"/>
              <a:t>Case-control design is still widely used (and published)</a:t>
            </a:r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proceed?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Anyone interesting in working together on developing OHDSI best practices?</a:t>
            </a:r>
          </a:p>
          <a:p>
            <a:r>
              <a:rPr lang="en-US" smtClean="0"/>
              <a:t>How to have more impact than the </a:t>
            </a:r>
            <a:r>
              <a:rPr lang="en-US" smtClean="0"/>
              <a:t>10 </a:t>
            </a:r>
            <a:r>
              <a:rPr lang="en-US" smtClean="0"/>
              <a:t>other guidelines?</a:t>
            </a:r>
          </a:p>
          <a:p>
            <a:r>
              <a:rPr lang="en-US" smtClean="0"/>
              <a:t>Write a paper?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of next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Nicole: Prescription Sequence Symmetry Analysis</a:t>
            </a:r>
          </a:p>
          <a:p>
            <a:endParaRPr lang="en-US" sz="2800"/>
          </a:p>
          <a:p>
            <a:pPr marL="0" indent="0">
              <a:buNone/>
            </a:pPr>
            <a:endParaRPr lang="en-US" sz="2800" smtClean="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 smtClean="0"/>
          </a:p>
          <a:p>
            <a:pPr marL="0" indent="0">
              <a:buNone/>
            </a:pPr>
            <a:r>
              <a:rPr lang="en-US" sz="2800" smtClean="0"/>
              <a:t>Other topics for subsequent meetings?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July 27 </a:t>
            </a:r>
            <a:endParaRPr lang="en-US"/>
          </a:p>
          <a:p>
            <a:r>
              <a:rPr lang="en-US"/>
              <a:t>3pm Hong Kong / Taiwan</a:t>
            </a:r>
          </a:p>
          <a:p>
            <a:r>
              <a:rPr lang="en-US"/>
              <a:t>4pm South Korea</a:t>
            </a:r>
          </a:p>
          <a:p>
            <a:r>
              <a:rPr lang="en-US"/>
              <a:t>4:30pm Adelaide</a:t>
            </a:r>
          </a:p>
          <a:p>
            <a:r>
              <a:rPr lang="en-US" smtClean="0"/>
              <a:t>9am </a:t>
            </a:r>
            <a:r>
              <a:rPr lang="en-US"/>
              <a:t>Central European </a:t>
            </a:r>
            <a:r>
              <a:rPr lang="en-US" smtClean="0"/>
              <a:t>time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594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the right way to perform an observational study?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smtClean="0"/>
              <a:t>Guidelines can tell us, but which one?</a:t>
            </a:r>
          </a:p>
          <a:p>
            <a:pPr>
              <a:buFont typeface="+mj-lt"/>
              <a:buAutoNum type="arabicPeriod"/>
            </a:pPr>
            <a:r>
              <a:rPr lang="en-US" sz="1800" smtClean="0"/>
              <a:t>AHRQ: </a:t>
            </a:r>
            <a:r>
              <a:rPr lang="en-US" sz="1800"/>
              <a:t>Developing </a:t>
            </a:r>
            <a:r>
              <a:rPr lang="en-US" sz="1800" smtClean="0"/>
              <a:t>a </a:t>
            </a:r>
            <a:r>
              <a:rPr lang="en-US" sz="1800"/>
              <a:t>Protocol for Observational Comparative </a:t>
            </a:r>
            <a:r>
              <a:rPr lang="en-US" sz="1800" smtClean="0"/>
              <a:t>Effectiveness Research</a:t>
            </a:r>
          </a:p>
          <a:p>
            <a:pPr>
              <a:buFont typeface="+mj-lt"/>
              <a:buAutoNum type="arabicPeriod"/>
            </a:pPr>
            <a:r>
              <a:rPr lang="en-US" sz="1800"/>
              <a:t>Comparative Effectiveness Research </a:t>
            </a:r>
            <a:r>
              <a:rPr lang="en-US" sz="1800" smtClean="0"/>
              <a:t>Collaborative: Observational </a:t>
            </a:r>
            <a:r>
              <a:rPr lang="en-US" sz="1800"/>
              <a:t>Study Assessment </a:t>
            </a:r>
            <a:r>
              <a:rPr lang="en-US" sz="1800" smtClean="0"/>
              <a:t>Questionnaire</a:t>
            </a:r>
          </a:p>
          <a:p>
            <a:pPr>
              <a:buFont typeface="+mj-lt"/>
              <a:buAutoNum type="arabicPeriod"/>
            </a:pPr>
            <a:r>
              <a:rPr lang="en-US" sz="1800" smtClean="0"/>
              <a:t>ENCePP </a:t>
            </a:r>
            <a:r>
              <a:rPr lang="en-US" sz="1800"/>
              <a:t>Checklist for </a:t>
            </a:r>
            <a:r>
              <a:rPr lang="en-US" sz="1800" smtClean="0"/>
              <a:t>Study Protocols</a:t>
            </a:r>
          </a:p>
          <a:p>
            <a:pPr>
              <a:buFont typeface="+mj-lt"/>
              <a:buAutoNum type="arabicPeriod"/>
            </a:pPr>
            <a:r>
              <a:rPr lang="en-US" sz="1800"/>
              <a:t>ENCePP Guide on Methodological </a:t>
            </a:r>
            <a:r>
              <a:rPr lang="en-US" sz="1800" smtClean="0"/>
              <a:t>Standards in Pharmacoepidemiology</a:t>
            </a:r>
          </a:p>
          <a:p>
            <a:pPr>
              <a:buFont typeface="+mj-lt"/>
              <a:buAutoNum type="arabicPeriod"/>
            </a:pPr>
            <a:r>
              <a:rPr lang="en-US" sz="1800" smtClean="0"/>
              <a:t>FDA: </a:t>
            </a:r>
            <a:r>
              <a:rPr lang="en-US" sz="1800"/>
              <a:t>Guidance for Industry </a:t>
            </a:r>
            <a:r>
              <a:rPr lang="en-US" sz="1800" smtClean="0"/>
              <a:t>Good Pharmacovigilance </a:t>
            </a:r>
            <a:r>
              <a:rPr lang="en-US" sz="1800"/>
              <a:t>Practices and </a:t>
            </a:r>
            <a:r>
              <a:rPr lang="en-US" sz="1800" smtClean="0"/>
              <a:t>Pharmacoepidemiologic Assessment</a:t>
            </a:r>
          </a:p>
          <a:p>
            <a:pPr>
              <a:buFont typeface="+mj-lt"/>
              <a:buAutoNum type="arabicPeriod"/>
            </a:pPr>
            <a:r>
              <a:rPr lang="en-US" sz="1800"/>
              <a:t>Good ReseArch for Comparative </a:t>
            </a:r>
            <a:r>
              <a:rPr lang="en-US" sz="1800" smtClean="0"/>
              <a:t>Effectiveness (GRACE</a:t>
            </a:r>
            <a:r>
              <a:rPr lang="en-US" sz="1800"/>
              <a:t>) </a:t>
            </a:r>
            <a:r>
              <a:rPr lang="en-US" sz="1800" smtClean="0"/>
              <a:t>Checklist</a:t>
            </a:r>
          </a:p>
          <a:p>
            <a:pPr>
              <a:buFont typeface="+mj-lt"/>
              <a:buAutoNum type="arabicPeriod"/>
            </a:pPr>
            <a:r>
              <a:rPr lang="en-US" sz="1800"/>
              <a:t>GRACE </a:t>
            </a:r>
            <a:r>
              <a:rPr lang="en-US" sz="1800" smtClean="0"/>
              <a:t>Principles</a:t>
            </a:r>
          </a:p>
          <a:p>
            <a:pPr>
              <a:buFont typeface="+mj-lt"/>
              <a:buAutoNum type="arabicPeriod"/>
            </a:pPr>
            <a:r>
              <a:rPr lang="en-US" sz="1800"/>
              <a:t>ISPOR Good Research Practices for Retrospective </a:t>
            </a:r>
            <a:r>
              <a:rPr lang="en-US" sz="1800" smtClean="0"/>
              <a:t>Database Analysis </a:t>
            </a:r>
            <a:r>
              <a:rPr lang="en-US" sz="1800"/>
              <a:t>Task Force </a:t>
            </a:r>
            <a:r>
              <a:rPr lang="en-US" sz="1800" smtClean="0"/>
              <a:t>Report</a:t>
            </a:r>
          </a:p>
          <a:p>
            <a:pPr>
              <a:buFont typeface="+mj-lt"/>
              <a:buAutoNum type="arabicPeriod"/>
            </a:pPr>
            <a:r>
              <a:rPr lang="en-US" sz="1800" smtClean="0"/>
              <a:t>PCORI </a:t>
            </a:r>
            <a:r>
              <a:rPr lang="en-US" sz="1800"/>
              <a:t>Methodology </a:t>
            </a:r>
            <a:r>
              <a:rPr lang="en-US" sz="1800" smtClean="0"/>
              <a:t>Standards</a:t>
            </a:r>
          </a:p>
          <a:p>
            <a:pPr>
              <a:buFont typeface="+mj-lt"/>
              <a:buAutoNum type="arabicPeriod"/>
            </a:pPr>
            <a:r>
              <a:rPr lang="en-US" sz="1800" smtClean="0">
                <a:solidFill>
                  <a:schemeClr val="accent5">
                    <a:lumMod val="75000"/>
                  </a:schemeClr>
                </a:solidFill>
              </a:rPr>
              <a:t>ISPE Guidelines 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</a:rPr>
              <a:t>for 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</a:rPr>
              <a:t>good </a:t>
            </a:r>
            <a:r>
              <a:rPr lang="en-US" sz="1800" smtClean="0">
                <a:solidFill>
                  <a:schemeClr val="accent5">
                    <a:lumMod val="75000"/>
                  </a:schemeClr>
                </a:solidFill>
              </a:rPr>
              <a:t>pharmacoepidemiology practices 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</a:rPr>
              <a:t>(GPP)</a:t>
            </a:r>
            <a:endParaRPr lang="en-US" sz="1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Recent evaluation of guidelines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smtClean="0"/>
              <a:t>“Based </a:t>
            </a:r>
            <a:r>
              <a:rPr lang="en-US" sz="2000"/>
              <a:t>on a literature review and input from six experts, we compared and contrasted nine </a:t>
            </a:r>
            <a:r>
              <a:rPr lang="en-US" sz="2000" smtClean="0"/>
              <a:t>standards/ guidelines </a:t>
            </a:r>
            <a:r>
              <a:rPr lang="en-US" sz="2000"/>
              <a:t>using 23 methodological elements involved in observational </a:t>
            </a:r>
            <a:r>
              <a:rPr lang="en-US" sz="2000" smtClean="0"/>
              <a:t>studies”</a:t>
            </a:r>
            <a:endParaRPr lang="en-US" sz="2000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11" y="3200400"/>
            <a:ext cx="6887089" cy="3440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Recent evaluation of guidelines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smtClean="0"/>
              <a:t>Four areas of guidelines:</a:t>
            </a:r>
          </a:p>
          <a:p>
            <a:pPr marL="0" indent="0">
              <a:buNone/>
            </a:pP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Research plan</a:t>
            </a:r>
          </a:p>
          <a:p>
            <a:pPr marL="457200" indent="-457200">
              <a:buFont typeface="+mj-lt"/>
              <a:buAutoNum type="arabicPeriod"/>
            </a:pP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Methods</a:t>
            </a:r>
          </a:p>
          <a:p>
            <a:pPr marL="457200" indent="-457200">
              <a:buFont typeface="+mj-lt"/>
              <a:buAutoNum type="arabicPeriod"/>
            </a:pP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Discussion and conclusions</a:t>
            </a: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plan guidelines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1849"/>
            <a:ext cx="9077192" cy="29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43000" y="3810000"/>
            <a:ext cx="7315200" cy="22860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PICO(TS):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Comparator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Setting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6019800" y="2971800"/>
            <a:ext cx="685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plan guidelines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1849"/>
            <a:ext cx="9077192" cy="29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43000" y="3810000"/>
            <a:ext cx="7315200" cy="22860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ISPE:</a:t>
            </a:r>
          </a:p>
          <a:p>
            <a:r>
              <a:rPr lang="en-US" smtClean="0"/>
              <a:t>“The </a:t>
            </a:r>
            <a:r>
              <a:rPr lang="en-US"/>
              <a:t>protocol should include the </a:t>
            </a:r>
            <a:r>
              <a:rPr lang="en-US" smtClean="0"/>
              <a:t>following elements:</a:t>
            </a:r>
          </a:p>
          <a:p>
            <a:r>
              <a:rPr lang="en-US" smtClean="0"/>
              <a:t>…</a:t>
            </a:r>
          </a:p>
          <a:p>
            <a:r>
              <a:rPr lang="en-US"/>
              <a:t>The overall research design, strategy, and </a:t>
            </a:r>
            <a:r>
              <a:rPr lang="en-US" smtClean="0"/>
              <a:t>reasons for </a:t>
            </a:r>
            <a:r>
              <a:rPr lang="en-US"/>
              <a:t>choosing the proposed study design</a:t>
            </a:r>
            <a:r>
              <a:rPr lang="en-US" smtClean="0"/>
              <a:t>. Research </a:t>
            </a:r>
            <a:r>
              <a:rPr lang="en-US"/>
              <a:t>designs include, for example, casecontrol</a:t>
            </a:r>
            <a:r>
              <a:rPr lang="en-US" smtClean="0"/>
              <a:t>, cohort</a:t>
            </a:r>
            <a:r>
              <a:rPr lang="en-US"/>
              <a:t>, cross-sectional, nested casecontrol</a:t>
            </a:r>
            <a:r>
              <a:rPr lang="en-US" smtClean="0"/>
              <a:t>, safety </a:t>
            </a:r>
            <a:r>
              <a:rPr lang="en-US"/>
              <a:t>trials, or hybrid designs</a:t>
            </a:r>
            <a:r>
              <a:rPr lang="en-US" smtClean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guidelines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822"/>
            <a:ext cx="9144000" cy="2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198"/>
            <a:ext cx="9144000" cy="11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05000" y="2667000"/>
            <a:ext cx="5486400" cy="1752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ENCePP:</a:t>
            </a:r>
          </a:p>
          <a:p>
            <a:r>
              <a:rPr lang="en-US" smtClean="0"/>
              <a:t>“A </a:t>
            </a:r>
            <a:r>
              <a:rPr lang="en-US"/>
              <a:t>statistical advantage of PS analyses is that if exposure is not infrequent it is possible to adjust for a large number of covariates even if outcomes are rare, a situation often encountered in drug safety research</a:t>
            </a:r>
            <a:r>
              <a:rPr lang="en-US" smtClean="0"/>
              <a:t>.” 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43100" y="4556760"/>
            <a:ext cx="5486400" cy="1752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ISPE:</a:t>
            </a:r>
          </a:p>
          <a:p>
            <a:r>
              <a:rPr lang="en-US"/>
              <a:t>“The analysis should be directed toward the </a:t>
            </a:r>
            <a:r>
              <a:rPr lang="en-US" smtClean="0"/>
              <a:t>unbiased estimation </a:t>
            </a:r>
            <a:r>
              <a:rPr lang="en-US"/>
              <a:t>of the epidemiologic </a:t>
            </a:r>
            <a:r>
              <a:rPr lang="en-US" smtClean="0"/>
              <a:t>parameters of interest </a:t>
            </a:r>
            <a:r>
              <a:rPr lang="en-US"/>
              <a:t>(e.g., risk or rate differences, risk or </a:t>
            </a:r>
            <a:r>
              <a:rPr lang="en-US" smtClean="0"/>
              <a:t>rate ratios).”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Analysis guidelines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822"/>
            <a:ext cx="9144000" cy="2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201"/>
            <a:ext cx="9144000" cy="114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28800" y="3810000"/>
            <a:ext cx="5486400" cy="10668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ENCePP:</a:t>
            </a:r>
          </a:p>
          <a:p>
            <a:r>
              <a:rPr lang="en-US" smtClean="0"/>
              <a:t>“</a:t>
            </a:r>
            <a:r>
              <a:rPr lang="en-US"/>
              <a:t>Risk windows should be validated or a sensitivity analysis should be conducted. </a:t>
            </a:r>
            <a:r>
              <a:rPr lang="en-US" smtClean="0"/>
              <a:t>”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898</Words>
  <Application>Microsoft Office PowerPoint</Application>
  <PresentationFormat>On-screen Show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Population level estimation best practices</vt:lpstr>
      <vt:lpstr>Quick recap of previous meeting</vt:lpstr>
      <vt:lpstr>What is the right way to perform an observational study?</vt:lpstr>
      <vt:lpstr>Recent evaluation of guidelines</vt:lpstr>
      <vt:lpstr>Recent evaluation of guidelines</vt:lpstr>
      <vt:lpstr>Research plan guidelines</vt:lpstr>
      <vt:lpstr>Research plan guidelines</vt:lpstr>
      <vt:lpstr>Methods guidelines</vt:lpstr>
      <vt:lpstr>Analysis guidelines</vt:lpstr>
      <vt:lpstr>Discussion and conclusions guidelines</vt:lpstr>
      <vt:lpstr>Conclusions by Morton et al.</vt:lpstr>
      <vt:lpstr>Conclusions by Martijn</vt:lpstr>
      <vt:lpstr>Conclusions by Martijn</vt:lpstr>
      <vt:lpstr>OHDSI best practices</vt:lpstr>
      <vt:lpstr>General principles</vt:lpstr>
      <vt:lpstr>Best practices  (generic)</vt:lpstr>
      <vt:lpstr>Best practices  (new-user cohort design)</vt:lpstr>
      <vt:lpstr>Best practices  (Self-Controlled Case Series)</vt:lpstr>
      <vt:lpstr>Best practices  (Case-Control)</vt:lpstr>
      <vt:lpstr>How to proceed?</vt:lpstr>
      <vt:lpstr>Topic of next meeting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133</cp:revision>
  <dcterms:created xsi:type="dcterms:W3CDTF">2013-12-30T14:14:20Z</dcterms:created>
  <dcterms:modified xsi:type="dcterms:W3CDTF">2016-07-13T08:03:29Z</dcterms:modified>
</cp:coreProperties>
</file>