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43" r:id="rId2"/>
    <p:sldId id="474" r:id="rId3"/>
    <p:sldId id="488" r:id="rId4"/>
    <p:sldId id="495" r:id="rId5"/>
    <p:sldId id="492" r:id="rId6"/>
    <p:sldId id="493" r:id="rId7"/>
    <p:sldId id="496" r:id="rId8"/>
    <p:sldId id="491" r:id="rId9"/>
    <p:sldId id="497" r:id="rId10"/>
    <p:sldId id="490" r:id="rId11"/>
    <p:sldId id="498" r:id="rId12"/>
    <p:sldId id="489" r:id="rId13"/>
    <p:sldId id="49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153"/>
    <a:srgbClr val="20425A"/>
    <a:srgbClr val="FCCB10"/>
    <a:srgbClr val="EB6622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44E6F5-F17E-4FB5-83D3-109D51901418}" type="doc">
      <dgm:prSet loTypeId="urn:microsoft.com/office/officeart/2005/8/layout/p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79E06C1A-7AFF-44A6-AB61-86DA1D4C94B6}">
      <dgm:prSet/>
      <dgm:spPr/>
      <dgm:t>
        <a:bodyPr/>
        <a:lstStyle/>
        <a:p>
          <a:r>
            <a:rPr lang="en-US" dirty="0"/>
            <a:t>Observable; can be obtained from the data itself (e.g. from a query, like in Achilles)</a:t>
          </a:r>
        </a:p>
      </dgm:t>
    </dgm:pt>
    <dgm:pt modelId="{8689FE6D-8B94-41BE-AD89-0B689E76DEA2}" type="parTrans" cxnId="{D9E6395C-CDD1-4ACD-94B0-50735630652F}">
      <dgm:prSet/>
      <dgm:spPr/>
      <dgm:t>
        <a:bodyPr/>
        <a:lstStyle/>
        <a:p>
          <a:endParaRPr lang="en-US"/>
        </a:p>
      </dgm:t>
    </dgm:pt>
    <dgm:pt modelId="{B9EF58B3-3765-45BA-8203-CD03E4E4058A}" type="sibTrans" cxnId="{D9E6395C-CDD1-4ACD-94B0-50735630652F}">
      <dgm:prSet/>
      <dgm:spPr/>
      <dgm:t>
        <a:bodyPr/>
        <a:lstStyle/>
        <a:p>
          <a:endParaRPr lang="en-US"/>
        </a:p>
      </dgm:t>
    </dgm:pt>
    <dgm:pt modelId="{3FA37D73-60D8-4A95-980C-0A9BBEA645AF}">
      <dgm:prSet/>
      <dgm:spPr/>
      <dgm:t>
        <a:bodyPr/>
        <a:lstStyle/>
        <a:p>
          <a:r>
            <a:rPr lang="en-US" dirty="0"/>
            <a:t>Unobservable; provided by data custodians, researchers, clinicians, vendors</a:t>
          </a:r>
        </a:p>
      </dgm:t>
    </dgm:pt>
    <dgm:pt modelId="{D7C0B59D-BE71-4EC4-8B7F-A3BEF593ED86}" type="parTrans" cxnId="{BF1857D1-3687-4A60-B04C-3D257024B121}">
      <dgm:prSet/>
      <dgm:spPr/>
      <dgm:t>
        <a:bodyPr/>
        <a:lstStyle/>
        <a:p>
          <a:endParaRPr lang="en-US"/>
        </a:p>
      </dgm:t>
    </dgm:pt>
    <dgm:pt modelId="{B473ABD3-1963-416D-BDCB-837E0F2812D7}" type="sibTrans" cxnId="{BF1857D1-3687-4A60-B04C-3D257024B121}">
      <dgm:prSet/>
      <dgm:spPr/>
      <dgm:t>
        <a:bodyPr/>
        <a:lstStyle/>
        <a:p>
          <a:endParaRPr lang="en-US"/>
        </a:p>
      </dgm:t>
    </dgm:pt>
    <dgm:pt modelId="{A1D52BA5-3E94-4E48-A7FA-1E48C9BA9582}" type="pres">
      <dgm:prSet presAssocID="{B544E6F5-F17E-4FB5-83D3-109D51901418}" presName="Name0" presStyleCnt="0">
        <dgm:presLayoutVars>
          <dgm:dir/>
          <dgm:resizeHandles val="exact"/>
        </dgm:presLayoutVars>
      </dgm:prSet>
      <dgm:spPr/>
    </dgm:pt>
    <dgm:pt modelId="{0592F62D-5408-4F5F-97B5-63554D5726EB}" type="pres">
      <dgm:prSet presAssocID="{B544E6F5-F17E-4FB5-83D3-109D51901418}" presName="bkgdShp" presStyleLbl="alignAccFollowNode1" presStyleIdx="0" presStyleCnt="1"/>
      <dgm:spPr/>
    </dgm:pt>
    <dgm:pt modelId="{009E9046-A826-48C4-9578-B2DF80E39C3A}" type="pres">
      <dgm:prSet presAssocID="{B544E6F5-F17E-4FB5-83D3-109D51901418}" presName="linComp" presStyleCnt="0"/>
      <dgm:spPr/>
    </dgm:pt>
    <dgm:pt modelId="{7636E355-FDFC-4486-AC8F-89229CB2BDBB}" type="pres">
      <dgm:prSet presAssocID="{79E06C1A-7AFF-44A6-AB61-86DA1D4C94B6}" presName="compNode" presStyleCnt="0"/>
      <dgm:spPr/>
    </dgm:pt>
    <dgm:pt modelId="{AF45D985-74FA-4EC8-8772-C44446DEB59E}" type="pres">
      <dgm:prSet presAssocID="{79E06C1A-7AFF-44A6-AB61-86DA1D4C94B6}" presName="node" presStyleLbl="node1" presStyleIdx="0" presStyleCnt="2">
        <dgm:presLayoutVars>
          <dgm:bulletEnabled val="1"/>
        </dgm:presLayoutVars>
      </dgm:prSet>
      <dgm:spPr/>
    </dgm:pt>
    <dgm:pt modelId="{183A0123-761D-470F-BB35-380C1B696D9B}" type="pres">
      <dgm:prSet presAssocID="{79E06C1A-7AFF-44A6-AB61-86DA1D4C94B6}" presName="invisiNode" presStyleLbl="node1" presStyleIdx="0" presStyleCnt="2"/>
      <dgm:spPr/>
    </dgm:pt>
    <dgm:pt modelId="{9B2FF297-CA55-40CD-BCFE-617F9E364694}" type="pres">
      <dgm:prSet presAssocID="{79E06C1A-7AFF-44A6-AB61-86DA1D4C94B6}" presName="imagNode" presStyleLbl="fgImgPlace1" presStyleIdx="0" presStyleCnt="2"/>
      <dgm:spPr/>
    </dgm:pt>
    <dgm:pt modelId="{7351E114-4EE1-48C9-A296-04D09B8F99FB}" type="pres">
      <dgm:prSet presAssocID="{B9EF58B3-3765-45BA-8203-CD03E4E4058A}" presName="sibTrans" presStyleLbl="sibTrans2D1" presStyleIdx="0" presStyleCnt="0"/>
      <dgm:spPr/>
    </dgm:pt>
    <dgm:pt modelId="{31E5D557-C704-41EB-896A-C282044B3DA8}" type="pres">
      <dgm:prSet presAssocID="{3FA37D73-60D8-4A95-980C-0A9BBEA645AF}" presName="compNode" presStyleCnt="0"/>
      <dgm:spPr/>
    </dgm:pt>
    <dgm:pt modelId="{DA4C4B36-8F86-4071-8579-433124244260}" type="pres">
      <dgm:prSet presAssocID="{3FA37D73-60D8-4A95-980C-0A9BBEA645AF}" presName="node" presStyleLbl="node1" presStyleIdx="1" presStyleCnt="2">
        <dgm:presLayoutVars>
          <dgm:bulletEnabled val="1"/>
        </dgm:presLayoutVars>
      </dgm:prSet>
      <dgm:spPr/>
    </dgm:pt>
    <dgm:pt modelId="{04D2AFB0-D4C0-40B8-8E69-95280F726B9B}" type="pres">
      <dgm:prSet presAssocID="{3FA37D73-60D8-4A95-980C-0A9BBEA645AF}" presName="invisiNode" presStyleLbl="node1" presStyleIdx="1" presStyleCnt="2"/>
      <dgm:spPr/>
    </dgm:pt>
    <dgm:pt modelId="{ECB8832F-D4B6-42D4-AC0A-0E6495C4CC96}" type="pres">
      <dgm:prSet presAssocID="{3FA37D73-60D8-4A95-980C-0A9BBEA645AF}" presName="imagNode" presStyleLbl="fgImgPlace1" presStyleIdx="1" presStyleCnt="2"/>
      <dgm:spPr/>
    </dgm:pt>
  </dgm:ptLst>
  <dgm:cxnLst>
    <dgm:cxn modelId="{EBDD5412-A337-4021-AF7A-05C48C6EE6C3}" type="presOf" srcId="{79E06C1A-7AFF-44A6-AB61-86DA1D4C94B6}" destId="{AF45D985-74FA-4EC8-8772-C44446DEB59E}" srcOrd="0" destOrd="0" presId="urn:microsoft.com/office/officeart/2005/8/layout/pList2"/>
    <dgm:cxn modelId="{7E362224-D5D3-4850-8B33-D456B4B96000}" type="presOf" srcId="{B9EF58B3-3765-45BA-8203-CD03E4E4058A}" destId="{7351E114-4EE1-48C9-A296-04D09B8F99FB}" srcOrd="0" destOrd="0" presId="urn:microsoft.com/office/officeart/2005/8/layout/pList2"/>
    <dgm:cxn modelId="{D9E6395C-CDD1-4ACD-94B0-50735630652F}" srcId="{B544E6F5-F17E-4FB5-83D3-109D51901418}" destId="{79E06C1A-7AFF-44A6-AB61-86DA1D4C94B6}" srcOrd="0" destOrd="0" parTransId="{8689FE6D-8B94-41BE-AD89-0B689E76DEA2}" sibTransId="{B9EF58B3-3765-45BA-8203-CD03E4E4058A}"/>
    <dgm:cxn modelId="{34704855-FE96-4F51-80B1-4B8E497396AC}" type="presOf" srcId="{B544E6F5-F17E-4FB5-83D3-109D51901418}" destId="{A1D52BA5-3E94-4E48-A7FA-1E48C9BA9582}" srcOrd="0" destOrd="0" presId="urn:microsoft.com/office/officeart/2005/8/layout/pList2"/>
    <dgm:cxn modelId="{5C70DBD0-1753-4C15-8EA1-CC8299343450}" type="presOf" srcId="{3FA37D73-60D8-4A95-980C-0A9BBEA645AF}" destId="{DA4C4B36-8F86-4071-8579-433124244260}" srcOrd="0" destOrd="0" presId="urn:microsoft.com/office/officeart/2005/8/layout/pList2"/>
    <dgm:cxn modelId="{BF1857D1-3687-4A60-B04C-3D257024B121}" srcId="{B544E6F5-F17E-4FB5-83D3-109D51901418}" destId="{3FA37D73-60D8-4A95-980C-0A9BBEA645AF}" srcOrd="1" destOrd="0" parTransId="{D7C0B59D-BE71-4EC4-8B7F-A3BEF593ED86}" sibTransId="{B473ABD3-1963-416D-BDCB-837E0F2812D7}"/>
    <dgm:cxn modelId="{BF5D2E0A-1CC2-418E-A0F6-9C819E5A3A05}" type="presParOf" srcId="{A1D52BA5-3E94-4E48-A7FA-1E48C9BA9582}" destId="{0592F62D-5408-4F5F-97B5-63554D5726EB}" srcOrd="0" destOrd="0" presId="urn:microsoft.com/office/officeart/2005/8/layout/pList2"/>
    <dgm:cxn modelId="{32BC68FA-5C5F-4DE2-BA14-1CABBDD54622}" type="presParOf" srcId="{A1D52BA5-3E94-4E48-A7FA-1E48C9BA9582}" destId="{009E9046-A826-48C4-9578-B2DF80E39C3A}" srcOrd="1" destOrd="0" presId="urn:microsoft.com/office/officeart/2005/8/layout/pList2"/>
    <dgm:cxn modelId="{0E6AC2AB-F79F-44A0-8AC0-5A56C39B3FDC}" type="presParOf" srcId="{009E9046-A826-48C4-9578-B2DF80E39C3A}" destId="{7636E355-FDFC-4486-AC8F-89229CB2BDBB}" srcOrd="0" destOrd="0" presId="urn:microsoft.com/office/officeart/2005/8/layout/pList2"/>
    <dgm:cxn modelId="{F7870331-21B3-4B01-BF25-20D7C342B11A}" type="presParOf" srcId="{7636E355-FDFC-4486-AC8F-89229CB2BDBB}" destId="{AF45D985-74FA-4EC8-8772-C44446DEB59E}" srcOrd="0" destOrd="0" presId="urn:microsoft.com/office/officeart/2005/8/layout/pList2"/>
    <dgm:cxn modelId="{F48D31A1-493B-468A-BB62-8D33AAFC5C9F}" type="presParOf" srcId="{7636E355-FDFC-4486-AC8F-89229CB2BDBB}" destId="{183A0123-761D-470F-BB35-380C1B696D9B}" srcOrd="1" destOrd="0" presId="urn:microsoft.com/office/officeart/2005/8/layout/pList2"/>
    <dgm:cxn modelId="{FA5CC580-E3C9-4505-A25A-599FBCCFC7AF}" type="presParOf" srcId="{7636E355-FDFC-4486-AC8F-89229CB2BDBB}" destId="{9B2FF297-CA55-40CD-BCFE-617F9E364694}" srcOrd="2" destOrd="0" presId="urn:microsoft.com/office/officeart/2005/8/layout/pList2"/>
    <dgm:cxn modelId="{6A17D235-CDF0-406F-BE56-F5C0CD0C4997}" type="presParOf" srcId="{009E9046-A826-48C4-9578-B2DF80E39C3A}" destId="{7351E114-4EE1-48C9-A296-04D09B8F99FB}" srcOrd="1" destOrd="0" presId="urn:microsoft.com/office/officeart/2005/8/layout/pList2"/>
    <dgm:cxn modelId="{91BA34B0-3DAD-40C5-B648-FEBACEF760D1}" type="presParOf" srcId="{009E9046-A826-48C4-9578-B2DF80E39C3A}" destId="{31E5D557-C704-41EB-896A-C282044B3DA8}" srcOrd="2" destOrd="0" presId="urn:microsoft.com/office/officeart/2005/8/layout/pList2"/>
    <dgm:cxn modelId="{B4FE3BA8-1317-48E5-B5C9-B6A5C70FBF72}" type="presParOf" srcId="{31E5D557-C704-41EB-896A-C282044B3DA8}" destId="{DA4C4B36-8F86-4071-8579-433124244260}" srcOrd="0" destOrd="0" presId="urn:microsoft.com/office/officeart/2005/8/layout/pList2"/>
    <dgm:cxn modelId="{24AA187B-EDA8-4EAB-9924-BC7A18950DC2}" type="presParOf" srcId="{31E5D557-C704-41EB-896A-C282044B3DA8}" destId="{04D2AFB0-D4C0-40B8-8E69-95280F726B9B}" srcOrd="1" destOrd="0" presId="urn:microsoft.com/office/officeart/2005/8/layout/pList2"/>
    <dgm:cxn modelId="{300F1705-5BE1-4F61-850A-DE855BC61169}" type="presParOf" srcId="{31E5D557-C704-41EB-896A-C282044B3DA8}" destId="{ECB8832F-D4B6-42D4-AC0A-0E6495C4CC96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2F62D-5408-4F5F-97B5-63554D5726EB}">
      <dsp:nvSpPr>
        <dsp:cNvPr id="0" name=""/>
        <dsp:cNvSpPr/>
      </dsp:nvSpPr>
      <dsp:spPr>
        <a:xfrm>
          <a:off x="0" y="0"/>
          <a:ext cx="8229600" cy="2208133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2FF297-CA55-40CD-BCFE-617F9E364694}">
      <dsp:nvSpPr>
        <dsp:cNvPr id="0" name=""/>
        <dsp:cNvSpPr/>
      </dsp:nvSpPr>
      <dsp:spPr>
        <a:xfrm>
          <a:off x="247832" y="294417"/>
          <a:ext cx="3682826" cy="1619297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45D985-74FA-4EC8-8772-C44446DEB59E}">
      <dsp:nvSpPr>
        <dsp:cNvPr id="0" name=""/>
        <dsp:cNvSpPr/>
      </dsp:nvSpPr>
      <dsp:spPr>
        <a:xfrm rot="10800000">
          <a:off x="247832" y="2208133"/>
          <a:ext cx="3682826" cy="2698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t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Observable; can be obtained from the data itself (e.g. from a query, like in Achilles)</a:t>
          </a:r>
        </a:p>
      </dsp:txBody>
      <dsp:txXfrm rot="10800000">
        <a:off x="330830" y="2208133"/>
        <a:ext cx="3516830" cy="2615831"/>
      </dsp:txXfrm>
    </dsp:sp>
    <dsp:sp modelId="{ECB8832F-D4B6-42D4-AC0A-0E6495C4CC96}">
      <dsp:nvSpPr>
        <dsp:cNvPr id="0" name=""/>
        <dsp:cNvSpPr/>
      </dsp:nvSpPr>
      <dsp:spPr>
        <a:xfrm>
          <a:off x="4298941" y="294417"/>
          <a:ext cx="3682826" cy="1619297"/>
        </a:xfrm>
        <a:prstGeom prst="roundRect">
          <a:avLst>
            <a:gd name="adj" fmla="val 10000"/>
          </a:avLst>
        </a:prstGeom>
        <a:solidFill>
          <a:schemeClr val="accent4">
            <a:tint val="50000"/>
            <a:hueOff val="-3981281"/>
            <a:satOff val="22610"/>
            <a:lumOff val="17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4C4B36-8F86-4071-8579-433124244260}">
      <dsp:nvSpPr>
        <dsp:cNvPr id="0" name=""/>
        <dsp:cNvSpPr/>
      </dsp:nvSpPr>
      <dsp:spPr>
        <a:xfrm rot="10800000">
          <a:off x="4298941" y="2208133"/>
          <a:ext cx="3682826" cy="2698829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t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Unobservable; provided by data custodians, researchers, clinicians, vendors</a:t>
          </a:r>
        </a:p>
      </dsp:txBody>
      <dsp:txXfrm rot="10800000">
        <a:off x="4381939" y="2208133"/>
        <a:ext cx="3516830" cy="26158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tls.nl/fair-data/fair-principles-explaine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Metadata and Annotations Working Group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May 16, 2018</a:t>
            </a:r>
          </a:p>
        </p:txBody>
      </p:sp>
    </p:spTree>
    <p:extLst>
      <p:ext uri="{BB962C8B-B14F-4D97-AF65-F5344CB8AC3E}">
        <p14:creationId xmlns:p14="http://schemas.microsoft.com/office/powerpoint/2010/main" val="2310014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25F93-E10A-4DF1-B84D-C91E102C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we delineate between metadata and annotation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024AA-8D8D-4A33-88C9-7C6162A35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A933274-EA01-4496-842C-1703E891D2D7}"/>
              </a:ext>
            </a:extLst>
          </p:cNvPr>
          <p:cNvGrpSpPr/>
          <p:nvPr/>
        </p:nvGrpSpPr>
        <p:grpSpPr>
          <a:xfrm>
            <a:off x="674076" y="1295400"/>
            <a:ext cx="8012724" cy="2895600"/>
            <a:chOff x="674076" y="1295400"/>
            <a:chExt cx="8012724" cy="2895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468C91B-1EB1-470A-8F4C-362C60530E5F}"/>
                </a:ext>
              </a:extLst>
            </p:cNvPr>
            <p:cNvSpPr/>
            <p:nvPr/>
          </p:nvSpPr>
          <p:spPr>
            <a:xfrm>
              <a:off x="674076" y="1295400"/>
              <a:ext cx="8012723" cy="4572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Metadata Repository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E9905AE-A778-44F8-8DD7-431965E8337C}"/>
                </a:ext>
              </a:extLst>
            </p:cNvPr>
            <p:cNvSpPr/>
            <p:nvPr/>
          </p:nvSpPr>
          <p:spPr>
            <a:xfrm>
              <a:off x="674077" y="2057400"/>
              <a:ext cx="2590800" cy="2133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Observable Metadata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/>
                <a:t>A query can be run to obtain this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7CAA84A-7202-4759-B0B3-FFD86018D6EB}"/>
                </a:ext>
              </a:extLst>
            </p:cNvPr>
            <p:cNvSpPr/>
            <p:nvPr/>
          </p:nvSpPr>
          <p:spPr>
            <a:xfrm>
              <a:off x="3379177" y="2057400"/>
              <a:ext cx="2590800" cy="2133600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Unobservable Metadata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/>
                <a:t>An external source is needed to obtain this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AB40572-5249-4ADF-A433-657C87BE22EA}"/>
                </a:ext>
              </a:extLst>
            </p:cNvPr>
            <p:cNvSpPr/>
            <p:nvPr/>
          </p:nvSpPr>
          <p:spPr>
            <a:xfrm>
              <a:off x="6096000" y="1828800"/>
              <a:ext cx="2590800" cy="2362200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Annotations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/>
                <a:t>A human authors a clarifying point about a piece of metadata based on this expert opinion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9D2ACD1-3FFE-4880-8CC1-445FFB3B64B9}"/>
                </a:ext>
              </a:extLst>
            </p:cNvPr>
            <p:cNvSpPr/>
            <p:nvPr/>
          </p:nvSpPr>
          <p:spPr>
            <a:xfrm>
              <a:off x="674076" y="1828800"/>
              <a:ext cx="5295901" cy="228600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Metadata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6780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D9E9A-17A0-4DE9-BF0F-3868F0768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Optum Death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7B0D6-A639-4BD0-B8C7-92CB4E01B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Observable Metadata</a:t>
            </a:r>
          </a:p>
          <a:p>
            <a:pPr lvl="1"/>
            <a:r>
              <a:rPr lang="en-US" dirty="0"/>
              <a:t>Death data drop in 2011</a:t>
            </a:r>
          </a:p>
          <a:p>
            <a:r>
              <a:rPr lang="en-US" b="1" dirty="0"/>
              <a:t>Unobservable Metadata</a:t>
            </a:r>
          </a:p>
          <a:p>
            <a:pPr lvl="1"/>
            <a:r>
              <a:rPr lang="en-US" dirty="0"/>
              <a:t>Social Security Administration changed policy</a:t>
            </a:r>
          </a:p>
          <a:p>
            <a:r>
              <a:rPr lang="en-US" b="1" dirty="0"/>
              <a:t>Annotation</a:t>
            </a:r>
          </a:p>
          <a:p>
            <a:pPr lvl="1"/>
            <a:r>
              <a:rPr lang="en-US" dirty="0"/>
              <a:t>Ajit says: “Use a study window that starts and ends either directly before or directly after the policy change”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BB3946-C964-4716-8CE4-649CDDC7F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77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CFCE5-A687-491C-BE91-63CFDD7BF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B403F-F817-4037-8B05-CFB9A5783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use cases do you currently have for Metadata/Annotation?</a:t>
            </a:r>
          </a:p>
          <a:p>
            <a:pPr lvl="1"/>
            <a:r>
              <a:rPr lang="en-US" dirty="0"/>
              <a:t>CDM Source table / Domain Meta table</a:t>
            </a:r>
          </a:p>
          <a:p>
            <a:pPr lvl="1"/>
            <a:r>
              <a:rPr lang="en-US" dirty="0"/>
              <a:t>Chart Review</a:t>
            </a:r>
          </a:p>
          <a:p>
            <a:pPr lvl="1"/>
            <a:r>
              <a:rPr lang="en-US" dirty="0"/>
              <a:t>ETL decisions / Heel decisions</a:t>
            </a:r>
          </a:p>
          <a:p>
            <a:pPr lvl="1"/>
            <a:r>
              <a:rPr lang="en-US" dirty="0"/>
              <a:t>Data trend anomalies</a:t>
            </a:r>
          </a:p>
          <a:p>
            <a:r>
              <a:rPr lang="en-US" dirty="0"/>
              <a:t>Will post thread seeking feedback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B89A5B-E105-462D-B7D8-CCDB30AF68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25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D8800-6CBA-41B9-9410-210F4273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FAIR Principles (Thanks Maxim!)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29181-CDAC-47F0-A21B-F51CD522A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Findable</a:t>
            </a:r>
          </a:p>
          <a:p>
            <a:pPr lvl="1"/>
            <a:r>
              <a:rPr lang="en-US" dirty="0"/>
              <a:t>Metadata are indexed with identifiers</a:t>
            </a:r>
          </a:p>
          <a:p>
            <a:r>
              <a:rPr lang="en-US" dirty="0"/>
              <a:t>Accessible</a:t>
            </a:r>
          </a:p>
          <a:p>
            <a:pPr lvl="1"/>
            <a:r>
              <a:rPr lang="en-US" dirty="0"/>
              <a:t>Retrievable by identifier</a:t>
            </a:r>
          </a:p>
          <a:p>
            <a:pPr lvl="1"/>
            <a:r>
              <a:rPr lang="en-US" dirty="0"/>
              <a:t>Can be obtained even after data is gone</a:t>
            </a:r>
          </a:p>
          <a:p>
            <a:r>
              <a:rPr lang="en-US" dirty="0"/>
              <a:t>Interoperable</a:t>
            </a:r>
          </a:p>
          <a:p>
            <a:pPr lvl="1"/>
            <a:r>
              <a:rPr lang="en-US" dirty="0"/>
              <a:t>Can be combined or joined with other data programmatically</a:t>
            </a:r>
          </a:p>
          <a:p>
            <a:r>
              <a:rPr lang="en-US" dirty="0"/>
              <a:t>Reusable</a:t>
            </a:r>
          </a:p>
          <a:p>
            <a:pPr lvl="1"/>
            <a:r>
              <a:rPr lang="en-US" dirty="0"/>
              <a:t>Can be used by both human and machine</a:t>
            </a:r>
          </a:p>
          <a:p>
            <a:pPr lvl="1"/>
            <a:r>
              <a:rPr lang="en-US" dirty="0"/>
              <a:t>Detailed provenance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25784A-4318-442C-A025-5167B970C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2FAC0C-8F4F-4911-930B-CEABA3B82722}"/>
              </a:ext>
            </a:extLst>
          </p:cNvPr>
          <p:cNvSpPr/>
          <p:nvPr/>
        </p:nvSpPr>
        <p:spPr>
          <a:xfrm>
            <a:off x="1606061" y="804624"/>
            <a:ext cx="5931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https://www.dtls.nl/fair-data/fair-principles-explained/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487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E50F3-A0E8-4B6B-B7B5-D31646311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 for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C8955-7AA4-43F2-9945-BA258CBF2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organization are you part of?</a:t>
            </a:r>
          </a:p>
          <a:p>
            <a:r>
              <a:rPr lang="en-US" dirty="0"/>
              <a:t>What’s your OHDSI role there?</a:t>
            </a:r>
          </a:p>
          <a:p>
            <a:r>
              <a:rPr lang="en-US" dirty="0"/>
              <a:t>What brought you to this WG?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E9678B-B68F-43C6-A646-A134168088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40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05B7-81C0-4B39-BABF-FC7BEACC2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Previously, on the WG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6F141-8ABF-49C7-B627-EC708356F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Goals and Deliverables</a:t>
            </a:r>
          </a:p>
          <a:p>
            <a:r>
              <a:rPr lang="en-US" dirty="0"/>
              <a:t>Definitions of Metadata and Annotation</a:t>
            </a:r>
          </a:p>
          <a:p>
            <a:r>
              <a:rPr lang="en-US" dirty="0"/>
              <a:t>Roadmap</a:t>
            </a:r>
          </a:p>
          <a:p>
            <a:r>
              <a:rPr lang="en-US" dirty="0"/>
              <a:t>Logistics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Meeting slides posted on Wiki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08BCBB-E94C-49EA-8B0D-734E23868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58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A17AA-DFE1-4E21-93DB-AC47EFBC5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Roadmap for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2DB4C-0732-49FE-9560-6C609696F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End of May: finalize definitions of metadata and annotations, identify use cases</a:t>
            </a:r>
          </a:p>
          <a:p>
            <a:r>
              <a:rPr lang="en-US" dirty="0"/>
              <a:t>June/July: design a new structure for metadata</a:t>
            </a:r>
          </a:p>
          <a:p>
            <a:r>
              <a:rPr lang="en-US" dirty="0"/>
              <a:t>August: formalize this structure for CDM ratification</a:t>
            </a:r>
          </a:p>
          <a:p>
            <a:r>
              <a:rPr lang="en-US" dirty="0"/>
              <a:t>August/September: complete </a:t>
            </a:r>
            <a:r>
              <a:rPr lang="en-US" dirty="0" err="1"/>
              <a:t>WebAPI</a:t>
            </a:r>
            <a:r>
              <a:rPr lang="en-US" dirty="0"/>
              <a:t>/Atlas branch that enables this work</a:t>
            </a:r>
          </a:p>
          <a:p>
            <a:r>
              <a:rPr lang="en-US" dirty="0"/>
              <a:t>October: present at OHDSI Symposium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C33E4-67ED-4F00-8CB0-8519DF690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80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FF2F2-878B-4400-8602-CEFB2B2C9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Continuing our definitions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6B9D6-002D-4BD5-A444-B0AEC95D7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Metadata</a:t>
            </a:r>
            <a:r>
              <a:rPr lang="en-US" dirty="0"/>
              <a:t> is information that can be directly observed, indirectly inferred, or externally obtained about an observational dataset that provides us with a more complete understanding of the patient experience being represented.</a:t>
            </a:r>
          </a:p>
          <a:p>
            <a:r>
              <a:rPr lang="en-US" b="1" dirty="0"/>
              <a:t>Annotations</a:t>
            </a:r>
            <a:r>
              <a:rPr lang="en-US" dirty="0"/>
              <a:t> are notes about metadata authored by those with relevant experience or expertise that are intended to improve study design for other researchers.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FAE6B2-E103-460B-A8ED-C32B26179B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9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94274-21BB-4CE9-BBEC-F53847C6E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the Forum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53924-2489-4A42-B4CA-10758F984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Jon Duke: more concise, less explicit about patient experience</a:t>
            </a:r>
          </a:p>
          <a:p>
            <a:pPr lvl="1"/>
            <a:r>
              <a:rPr lang="en-US" b="1" dirty="0"/>
              <a:t>Metadata</a:t>
            </a:r>
            <a:r>
              <a:rPr lang="en-US" dirty="0"/>
              <a:t> is information about an observational data set that provides a more complete understanding of the data contained.</a:t>
            </a:r>
          </a:p>
          <a:p>
            <a:pPr lvl="1"/>
            <a:r>
              <a:rPr lang="en-US" b="1" dirty="0"/>
              <a:t>Annotations</a:t>
            </a:r>
            <a:r>
              <a:rPr lang="en-US" dirty="0"/>
              <a:t> are expert assertions intended to provide a more complete understanding of the data contained within a dataset.</a:t>
            </a:r>
          </a:p>
          <a:p>
            <a:r>
              <a:rPr lang="en-US" dirty="0"/>
              <a:t>Maxim </a:t>
            </a:r>
            <a:r>
              <a:rPr lang="en-US" dirty="0" err="1"/>
              <a:t>Moinat</a:t>
            </a:r>
            <a:r>
              <a:rPr lang="en-US" dirty="0"/>
              <a:t>: why limit it to a single source?</a:t>
            </a:r>
          </a:p>
          <a:p>
            <a:pPr lvl="1"/>
            <a:r>
              <a:rPr lang="en-US" dirty="0"/>
              <a:t>Instead of considering it as a purely source-specific construct, should we consider metadata at a site level?</a:t>
            </a:r>
          </a:p>
          <a:p>
            <a:pPr lvl="1"/>
            <a:r>
              <a:rPr lang="en-US" b="1" dirty="0"/>
              <a:t>Metadata</a:t>
            </a:r>
            <a:r>
              <a:rPr lang="en-US" dirty="0"/>
              <a:t> is information about one or more observational data sets that provides a more complete understanding of the data contained.</a:t>
            </a:r>
          </a:p>
          <a:p>
            <a:pPr lvl="1"/>
            <a:r>
              <a:rPr lang="en-US" b="1" dirty="0"/>
              <a:t>Annotations</a:t>
            </a:r>
            <a:r>
              <a:rPr lang="en-US" dirty="0"/>
              <a:t> are expert assertions intended to provide a more complete understanding of the data contained within one or more datasets.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5399D-1E5D-4E79-B4E1-65EAD65821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7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DA689-34C5-4CCF-9FD3-024DAF69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Differentiating NLP from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3D3A0-B51E-4326-A6D5-115D5606C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NLP table is used to store clinical notes about a patient</a:t>
            </a:r>
          </a:p>
          <a:p>
            <a:pPr lvl="1"/>
            <a:r>
              <a:rPr lang="en-US" dirty="0"/>
              <a:t>Is this similar to metadata?</a:t>
            </a:r>
          </a:p>
          <a:p>
            <a:pPr lvl="1"/>
            <a:r>
              <a:rPr lang="en-US" dirty="0"/>
              <a:t>Written by clinicians with more direct access to the patient</a:t>
            </a:r>
          </a:p>
          <a:p>
            <a:pPr lvl="1"/>
            <a:r>
              <a:rPr lang="en-US" dirty="0"/>
              <a:t>Metadata is authored by researchers with secondary access to the patient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159AA-5F7C-450C-B000-B332EF16AA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2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073FD-6C28-40D5-BF73-F4891D7EE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Types of Metadata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3842C2B-EC23-4303-8E0E-EFE451AED9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353865"/>
              </p:ext>
            </p:extLst>
          </p:nvPr>
        </p:nvGraphicFramePr>
        <p:xfrm>
          <a:off x="457200" y="1219200"/>
          <a:ext cx="8229600" cy="4906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98A1DA-1C82-4146-90C7-A5994D023A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 descr="Image result for structured data">
            <a:extLst>
              <a:ext uri="{FF2B5EF4-FFF2-40B4-BE49-F238E27FC236}">
                <a16:creationId xmlns:a16="http://schemas.microsoft.com/office/drawing/2014/main" id="{38FEF1E5-8ABE-45D0-9A3A-BC2494B34A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6" t="8000" r="15636" b="28000"/>
          <a:stretch/>
        </p:blipFill>
        <p:spPr bwMode="auto">
          <a:xfrm>
            <a:off x="685800" y="1371600"/>
            <a:ext cx="3657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gailey.org.uk/image.axd?picture=%2F2015%2F08%2Funstructured-data.jpg">
            <a:extLst>
              <a:ext uri="{FF2B5EF4-FFF2-40B4-BE49-F238E27FC236}">
                <a16:creationId xmlns:a16="http://schemas.microsoft.com/office/drawing/2014/main" id="{EB1DD614-0B80-4B03-8734-012BCA703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3505200" cy="183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534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668E6-D7AA-46D5-965C-D7875CE49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should we think about annotations?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425C8-49C2-4E2B-9E0C-20A064E1E1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73499A5-2806-4273-8A3C-CD71E6062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2306" y="1196109"/>
            <a:ext cx="5978294" cy="544209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E45625-9932-437A-8B4D-E13091CE3E69}"/>
              </a:ext>
            </a:extLst>
          </p:cNvPr>
          <p:cNvSpPr txBox="1"/>
          <p:nvPr/>
        </p:nvSpPr>
        <p:spPr>
          <a:xfrm>
            <a:off x="152400" y="2057400"/>
            <a:ext cx="24799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Genius.com, a site where song lyrics are annotated by the community….and sometimes the artists themselves or…..Pulitzer Prize winners?</a:t>
            </a:r>
          </a:p>
        </p:txBody>
      </p:sp>
    </p:spTree>
    <p:extLst>
      <p:ext uri="{BB962C8B-B14F-4D97-AF65-F5344CB8AC3E}">
        <p14:creationId xmlns:p14="http://schemas.microsoft.com/office/powerpoint/2010/main" val="4055153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7143</TotalTime>
  <Words>493</Words>
  <Application>Microsoft Office PowerPoint</Application>
  <PresentationFormat>On-screen Show (4:3)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Metadata and Annotations Working Group</vt:lpstr>
      <vt:lpstr>Introductions for New Attendees</vt:lpstr>
      <vt:lpstr>Previously, on the WG Call</vt:lpstr>
      <vt:lpstr>Roadmap for 2018</vt:lpstr>
      <vt:lpstr>Continuing our definitions discussion</vt:lpstr>
      <vt:lpstr>From the Forum</vt:lpstr>
      <vt:lpstr>Differentiating NLP from Metadata</vt:lpstr>
      <vt:lpstr>Two Types of Metadata</vt:lpstr>
      <vt:lpstr>How should we think about annotations?</vt:lpstr>
      <vt:lpstr>How do we delineate between metadata and annotation</vt:lpstr>
      <vt:lpstr>Optum Death Example</vt:lpstr>
      <vt:lpstr>Use Cases</vt:lpstr>
      <vt:lpstr>FAIR Principles (Thanks Maxim!)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Londhe, Ajit [JRDUS]</cp:lastModifiedBy>
  <cp:revision>436</cp:revision>
  <dcterms:created xsi:type="dcterms:W3CDTF">2013-12-30T14:14:20Z</dcterms:created>
  <dcterms:modified xsi:type="dcterms:W3CDTF">2018-05-16T17:51:45Z</dcterms:modified>
</cp:coreProperties>
</file>