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4"/>
  </p:sldMasterIdLst>
  <p:notesMasterIdLst>
    <p:notesMasterId r:id="rId31"/>
  </p:notesMasterIdLst>
  <p:sldIdLst>
    <p:sldId id="334" r:id="rId5"/>
    <p:sldId id="452" r:id="rId6"/>
    <p:sldId id="606" r:id="rId7"/>
    <p:sldId id="619" r:id="rId8"/>
    <p:sldId id="607" r:id="rId9"/>
    <p:sldId id="608" r:id="rId10"/>
    <p:sldId id="610" r:id="rId11"/>
    <p:sldId id="609" r:id="rId12"/>
    <p:sldId id="620" r:id="rId13"/>
    <p:sldId id="611" r:id="rId14"/>
    <p:sldId id="600" r:id="rId15"/>
    <p:sldId id="613" r:id="rId16"/>
    <p:sldId id="618" r:id="rId17"/>
    <p:sldId id="621" r:id="rId18"/>
    <p:sldId id="614" r:id="rId19"/>
    <p:sldId id="622" r:id="rId20"/>
    <p:sldId id="627" r:id="rId21"/>
    <p:sldId id="624" r:id="rId22"/>
    <p:sldId id="629" r:id="rId23"/>
    <p:sldId id="625" r:id="rId24"/>
    <p:sldId id="626" r:id="rId25"/>
    <p:sldId id="616" r:id="rId26"/>
    <p:sldId id="615" r:id="rId27"/>
    <p:sldId id="612" r:id="rId28"/>
    <p:sldId id="595" r:id="rId29"/>
    <p:sldId id="59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F18"/>
    <a:srgbClr val="E5D13F"/>
    <a:srgbClr val="20425A"/>
    <a:srgbClr val="F7AF15"/>
    <a:srgbClr val="F28F1B"/>
    <a:srgbClr val="FAC760"/>
    <a:srgbClr val="CE7674"/>
    <a:srgbClr val="D89290"/>
    <a:srgbClr val="CB7E25"/>
    <a:srgbClr val="008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89819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824" y="114"/>
      </p:cViewPr>
      <p:guideLst>
        <p:guide orient="horz" pos="19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31955-9C68-4B01-8B59-D00714C61901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48DA9-255D-4021-9152-50E7A9D6F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8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0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4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9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3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pPr defTabSz="914400"/>
            <a:fld id="{444583ED-F364-40B3-B25B-483B5033DFA3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1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dsi.org/web/wiki/doku.php?id=projects:workgroups:gold-library-wg" TargetMode="External"/><Relationship Id="rId2" Type="http://schemas.openxmlformats.org/officeDocument/2006/relationships/hyperlink" Target="http://forums.ohdsi.org/t/requirements-development-for-the-ohdsi-gold-standard-phenotype-library/487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aron.Potvien@gtri.gatech.ed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614447"/>
            <a:ext cx="6096000" cy="1755775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Observational Health Data Sciences and Informatics </a:t>
            </a:r>
            <a:r>
              <a:rPr lang="en-US" b="1" dirty="0"/>
              <a:t>(</a:t>
            </a:r>
            <a:r>
              <a:rPr lang="en-US" b="1" dirty="0" smtClean="0"/>
              <a:t>OHDSI)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046246"/>
            <a:ext cx="6096000" cy="17526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Gold Standard </a:t>
            </a:r>
            <a:br>
              <a:rPr lang="en-US" sz="3400" b="1" dirty="0" smtClean="0"/>
            </a:br>
            <a:r>
              <a:rPr lang="en-US" sz="3400" b="1" dirty="0" smtClean="0"/>
              <a:t>Phenotype Library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62200" y="4846040"/>
            <a:ext cx="6096000" cy="62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15315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smtClean="0"/>
              <a:t>January 15, 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0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2688" y="1520439"/>
            <a:ext cx="712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Enter: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2688" y="2043659"/>
            <a:ext cx="7123176" cy="646331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E5D13F"/>
                </a:solidFill>
              </a:rPr>
              <a:t>Gold Standard Phenotype Library!</a:t>
            </a:r>
            <a:endParaRPr lang="en-US" sz="3600" dirty="0">
              <a:solidFill>
                <a:srgbClr val="E5D13F"/>
              </a:solidFill>
            </a:endParaRPr>
          </a:p>
        </p:txBody>
      </p:sp>
      <p:pic>
        <p:nvPicPr>
          <p:cNvPr id="5" name="Picture 4" descr="Gold White Background Images | All White Backgr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64" y="3786651"/>
            <a:ext cx="2401824" cy="180136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855975" y="2689990"/>
            <a:ext cx="3276601" cy="65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15315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(= GSPL)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188" y="1283275"/>
            <a:ext cx="7792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our investigator who wants to carry out a study on a cohort, which cohort definition(s) should he/she consider?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is </a:t>
            </a:r>
            <a:r>
              <a:rPr lang="en-US" sz="2400" i="1" dirty="0" smtClean="0"/>
              <a:t>not</a:t>
            </a:r>
            <a:r>
              <a:rPr lang="en-US" sz="2400" dirty="0" smtClean="0"/>
              <a:t> about making the decision outright for the investigator.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is about providing the setup and the tools required to </a:t>
            </a:r>
            <a:r>
              <a:rPr lang="en-US" sz="2400" b="1" dirty="0" smtClean="0"/>
              <a:t>empower the investigator to make an informed decision.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402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287" y="78583"/>
            <a:ext cx="7543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Wouldn’t it be great if…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5" y="1209675"/>
            <a:ext cx="3232955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52725" y="4029076"/>
                <a:ext cx="3667125" cy="13144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Hypertension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Primary Hypertension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Secondary Hypertension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Severe Hypertension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725" y="4029076"/>
                <a:ext cx="3667125" cy="1314450"/>
              </a:xfrm>
              <a:prstGeom prst="rect">
                <a:avLst/>
              </a:prstGeom>
              <a:blipFill>
                <a:blip r:embed="rId3"/>
                <a:stretch>
                  <a:fillRect l="-331" t="-455" b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7" idx="1"/>
          </p:cNvCxnSpPr>
          <p:nvPr/>
        </p:nvCxnSpPr>
        <p:spPr>
          <a:xfrm flipV="1">
            <a:off x="1447800" y="4686301"/>
            <a:ext cx="1304925" cy="219076"/>
          </a:xfrm>
          <a:prstGeom prst="straightConnector1">
            <a:avLst/>
          </a:prstGeom>
          <a:ln w="63500">
            <a:solidFill>
              <a:srgbClr val="F49F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  <a:endCxn id="20" idx="1"/>
          </p:cNvCxnSpPr>
          <p:nvPr/>
        </p:nvCxnSpPr>
        <p:spPr>
          <a:xfrm flipV="1">
            <a:off x="4586288" y="2326483"/>
            <a:ext cx="1285500" cy="1702593"/>
          </a:xfrm>
          <a:prstGeom prst="straightConnector1">
            <a:avLst/>
          </a:prstGeom>
          <a:ln w="63500">
            <a:solidFill>
              <a:srgbClr val="F49F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871788" y="971551"/>
            <a:ext cx="3124950" cy="2709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Author/Contact Info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Submission/Approval Dates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Objective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Development Process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(Gold Standard)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Versions/Tags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Site-specific Validation Metrics (Sensitivity, specificity, positive predictive value, 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Known caveats/cautions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Peer review schedule</a:t>
            </a:r>
          </a:p>
        </p:txBody>
      </p:sp>
      <p:pic>
        <p:nvPicPr>
          <p:cNvPr id="23" name="Picture 22" descr="Gold White Background Images | All White 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96" y="1193006"/>
            <a:ext cx="1016004" cy="7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GSPL Objective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900" y="1308100"/>
            <a:ext cx="855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Objective: </a:t>
            </a:r>
            <a:r>
              <a:rPr lang="en-US" sz="2800" dirty="0"/>
              <a:t>To enable members of the OHDSI community to find, evaluate, and utilize community-validated cohort definitions for research and other </a:t>
            </a:r>
            <a:r>
              <a:rPr lang="en-US" sz="2800" dirty="0" smtClean="0"/>
              <a:t>activities. These </a:t>
            </a:r>
            <a:r>
              <a:rPr lang="en-US" sz="2800" dirty="0"/>
              <a:t>“gold standard” definitions will reside in a library, the entries of which are held to </a:t>
            </a:r>
            <a:r>
              <a:rPr lang="en-US" sz="2800" b="1" dirty="0"/>
              <a:t>specific standards of design and evaluation. </a:t>
            </a:r>
            <a:endParaRPr lang="en-US" sz="2800" b="1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These </a:t>
            </a:r>
            <a:r>
              <a:rPr lang="en-US" sz="2800" dirty="0"/>
              <a:t>standards are what </a:t>
            </a:r>
            <a:r>
              <a:rPr lang="en-US" sz="2800" dirty="0" smtClean="0"/>
              <a:t>the GSPL </a:t>
            </a:r>
            <a:r>
              <a:rPr lang="en-US" sz="2800" dirty="0"/>
              <a:t>working group is ultimately working to establish, as well as the instantiation of the library </a:t>
            </a:r>
            <a:r>
              <a:rPr lang="en-US" sz="2800" dirty="0" smtClean="0"/>
              <a:t>itself.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8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 Phenotype a </a:t>
            </a:r>
            <a:br>
              <a:rPr lang="en-US" dirty="0" smtClean="0"/>
            </a:br>
            <a:r>
              <a:rPr lang="en-US" dirty="0" smtClean="0"/>
              <a:t>“Gold Standard”?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906963"/>
          </a:xfrm>
        </p:spPr>
        <p:txBody>
          <a:bodyPr/>
          <a:lstStyle/>
          <a:p>
            <a:r>
              <a:rPr lang="en-US" dirty="0" smtClean="0"/>
              <a:t>A phenotype that has been: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u="sng" dirty="0" smtClean="0"/>
              <a:t>Designed</a:t>
            </a:r>
            <a:r>
              <a:rPr lang="en-US" dirty="0" smtClean="0"/>
              <a:t> with best practices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u="sng" dirty="0" smtClean="0"/>
              <a:t>Evaluated</a:t>
            </a:r>
            <a:r>
              <a:rPr lang="en-US" dirty="0" smtClean="0"/>
              <a:t> with best practices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u="sng" dirty="0" smtClean="0"/>
              <a:t>Documented</a:t>
            </a:r>
            <a:r>
              <a:rPr lang="en-US" dirty="0" smtClean="0"/>
              <a:t> with 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6650" y="1066800"/>
            <a:ext cx="2476500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Phenotypes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123949" y="2489200"/>
            <a:ext cx="2476500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827714" y="2489200"/>
            <a:ext cx="2476500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Evaluation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4" idx="2"/>
            <a:endCxn id="7" idx="0"/>
          </p:cNvCxnSpPr>
          <p:nvPr/>
        </p:nvCxnSpPr>
        <p:spPr>
          <a:xfrm rot="5400000">
            <a:off x="3251200" y="825500"/>
            <a:ext cx="774700" cy="2552701"/>
          </a:xfrm>
          <a:prstGeom prst="bentConnector3">
            <a:avLst/>
          </a:prstGeom>
          <a:ln w="50800">
            <a:solidFill>
              <a:srgbClr val="2042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4" idx="2"/>
            <a:endCxn id="8" idx="0"/>
          </p:cNvCxnSpPr>
          <p:nvPr/>
        </p:nvCxnSpPr>
        <p:spPr>
          <a:xfrm rot="16200000" flipH="1">
            <a:off x="5603082" y="1026318"/>
            <a:ext cx="774700" cy="2151064"/>
          </a:xfrm>
          <a:prstGeom prst="bentConnector3">
            <a:avLst>
              <a:gd name="adj1" fmla="val 50000"/>
            </a:avLst>
          </a:prstGeom>
          <a:ln w="50800">
            <a:solidFill>
              <a:srgbClr val="2042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19880" y="3873500"/>
            <a:ext cx="1828800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Rule-Based</a:t>
            </a:r>
            <a:br>
              <a:rPr lang="en-US" sz="2200" dirty="0" smtClean="0"/>
            </a:br>
            <a:r>
              <a:rPr lang="en-US" sz="2200" dirty="0" smtClean="0"/>
              <a:t>(Heuristic)</a:t>
            </a:r>
            <a:endParaRPr lang="en-US" sz="2200" dirty="0"/>
          </a:p>
        </p:txBody>
      </p:sp>
      <p:sp>
        <p:nvSpPr>
          <p:cNvPr id="18" name="Rectangle 17"/>
          <p:cNvSpPr/>
          <p:nvPr/>
        </p:nvSpPr>
        <p:spPr>
          <a:xfrm>
            <a:off x="2348708" y="3873500"/>
            <a:ext cx="2035175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Computable</a:t>
            </a:r>
            <a:br>
              <a:rPr lang="en-US" sz="2200" dirty="0" smtClean="0"/>
            </a:br>
            <a:r>
              <a:rPr lang="en-US" sz="2200" dirty="0" smtClean="0"/>
              <a:t>(Probabilistic)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>
          <a:xfrm>
            <a:off x="4914901" y="3873500"/>
            <a:ext cx="1946276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Chart Review</a:t>
            </a:r>
            <a:br>
              <a:rPr lang="en-US" sz="2200" dirty="0" smtClean="0"/>
            </a:br>
            <a:r>
              <a:rPr lang="en-US" sz="2200" dirty="0" smtClean="0"/>
              <a:t>(Annotations)</a:t>
            </a:r>
            <a:endParaRPr lang="en-US" sz="2200" dirty="0"/>
          </a:p>
        </p:txBody>
      </p:sp>
      <p:sp>
        <p:nvSpPr>
          <p:cNvPr id="20" name="Rectangle 19"/>
          <p:cNvSpPr/>
          <p:nvPr/>
        </p:nvSpPr>
        <p:spPr>
          <a:xfrm>
            <a:off x="7065964" y="3873500"/>
            <a:ext cx="1822450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Automated</a:t>
            </a:r>
            <a:br>
              <a:rPr lang="en-US" sz="2200" dirty="0" smtClean="0"/>
            </a:br>
            <a:r>
              <a:rPr lang="en-US" sz="2200" dirty="0" smtClean="0"/>
              <a:t>(Algorithmic)</a:t>
            </a:r>
            <a:endParaRPr lang="en-US" sz="2200" dirty="0"/>
          </a:p>
        </p:txBody>
      </p:sp>
      <p:cxnSp>
        <p:nvCxnSpPr>
          <p:cNvPr id="26" name="Elbow Connector 25"/>
          <p:cNvCxnSpPr>
            <a:stCxn id="7" idx="2"/>
            <a:endCxn id="17" idx="0"/>
          </p:cNvCxnSpPr>
          <p:nvPr/>
        </p:nvCxnSpPr>
        <p:spPr>
          <a:xfrm rot="5400000">
            <a:off x="1429940" y="2941241"/>
            <a:ext cx="736600" cy="1127919"/>
          </a:xfrm>
          <a:prstGeom prst="bentConnector3">
            <a:avLst>
              <a:gd name="adj1" fmla="val 50000"/>
            </a:avLst>
          </a:prstGeom>
          <a:ln w="50800">
            <a:solidFill>
              <a:srgbClr val="2042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2"/>
            <a:endCxn id="18" idx="0"/>
          </p:cNvCxnSpPr>
          <p:nvPr/>
        </p:nvCxnSpPr>
        <p:spPr>
          <a:xfrm rot="16200000" flipH="1">
            <a:off x="2495947" y="3003151"/>
            <a:ext cx="736600" cy="1004097"/>
          </a:xfrm>
          <a:prstGeom prst="bentConnector3">
            <a:avLst>
              <a:gd name="adj1" fmla="val 50000"/>
            </a:avLst>
          </a:prstGeom>
          <a:ln w="50800">
            <a:solidFill>
              <a:srgbClr val="2042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8" idx="2"/>
            <a:endCxn id="19" idx="0"/>
          </p:cNvCxnSpPr>
          <p:nvPr/>
        </p:nvCxnSpPr>
        <p:spPr>
          <a:xfrm rot="5400000">
            <a:off x="6108702" y="2916238"/>
            <a:ext cx="736600" cy="1177925"/>
          </a:xfrm>
          <a:prstGeom prst="bentConnector3">
            <a:avLst>
              <a:gd name="adj1" fmla="val 50000"/>
            </a:avLst>
          </a:prstGeom>
          <a:ln w="50800">
            <a:solidFill>
              <a:srgbClr val="2042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8" idx="2"/>
            <a:endCxn id="20" idx="0"/>
          </p:cNvCxnSpPr>
          <p:nvPr/>
        </p:nvCxnSpPr>
        <p:spPr>
          <a:xfrm rot="16200000" flipH="1">
            <a:off x="7153276" y="3049587"/>
            <a:ext cx="736600" cy="911225"/>
          </a:xfrm>
          <a:prstGeom prst="bentConnector3">
            <a:avLst>
              <a:gd name="adj1" fmla="val 50000"/>
            </a:avLst>
          </a:prstGeom>
          <a:ln w="50800">
            <a:solidFill>
              <a:srgbClr val="2042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638550" y="5213348"/>
            <a:ext cx="2641203" cy="647700"/>
          </a:xfrm>
          <a:prstGeom prst="rect">
            <a:avLst/>
          </a:prstGeom>
          <a:solidFill>
            <a:srgbClr val="F49F18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Library Architecture and Implementation</a:t>
            </a:r>
            <a:endParaRPr lang="en-US" sz="2200" dirty="0"/>
          </a:p>
        </p:txBody>
      </p:sp>
      <p:sp>
        <p:nvSpPr>
          <p:cNvPr id="42" name="Cross 41"/>
          <p:cNvSpPr/>
          <p:nvPr/>
        </p:nvSpPr>
        <p:spPr>
          <a:xfrm>
            <a:off x="3074591" y="5308598"/>
            <a:ext cx="457200" cy="457200"/>
          </a:xfrm>
          <a:prstGeom prst="plus">
            <a:avLst>
              <a:gd name="adj" fmla="val 41667"/>
            </a:avLst>
          </a:prstGeom>
          <a:solidFill>
            <a:srgbClr val="20425A"/>
          </a:solidFill>
          <a:ln>
            <a:solidFill>
              <a:srgbClr val="204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295400" y="101599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Heuristic and Computational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Phenotype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53" y="1216152"/>
            <a:ext cx="8165447" cy="47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Computable </a:t>
            </a:r>
            <a:r>
              <a:rPr lang="en-US" dirty="0" smtClean="0"/>
              <a:t>Phenotype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09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Phenotype Discovery using Machine Learning</a:t>
            </a:r>
          </a:p>
          <a:p>
            <a:pPr marL="0" indent="0" algn="ctr">
              <a:buNone/>
            </a:pPr>
            <a:r>
              <a:rPr lang="en-US" dirty="0" smtClean="0"/>
              <a:t>(Aphrodite – Juan Banda)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1401"/>
            <a:ext cx="9144000" cy="44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Review / Evaluation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1"/>
            <a:ext cx="9144000" cy="5078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3700" y="3124200"/>
            <a:ext cx="2374900" cy="2997200"/>
          </a:xfrm>
          <a:prstGeom prst="rect">
            <a:avLst/>
          </a:prstGeom>
          <a:noFill/>
          <a:ln w="44450">
            <a:solidFill>
              <a:srgbClr val="F49F1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673101"/>
          </a:xfrm>
        </p:spPr>
        <p:txBody>
          <a:bodyPr>
            <a:normAutofit/>
          </a:bodyPr>
          <a:lstStyle/>
          <a:p>
            <a:r>
              <a:rPr lang="en-US" dirty="0" smtClean="0"/>
              <a:t>Annotation Tool – Trey Schneider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r>
              <a:rPr lang="en-US" dirty="0" smtClean="0"/>
              <a:t>Chart Review / Evaluation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6225213" cy="5664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8071"/>
            <a:ext cx="9144000" cy="1079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Shiny App – Seng Chan You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14900" y="2853789"/>
            <a:ext cx="388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Visualize Discharge </a:t>
            </a:r>
            <a:r>
              <a:rPr lang="en-US" sz="2800" dirty="0" smtClean="0">
                <a:solidFill>
                  <a:schemeClr val="tx2"/>
                </a:solidFill>
              </a:rPr>
              <a:t>Notes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21" y="5459968"/>
            <a:ext cx="2211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Check Validity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27100" y="5721578"/>
            <a:ext cx="11445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72000" y="3115399"/>
            <a:ext cx="3429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8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it, and why do we need it?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3468" y="1427218"/>
            <a:ext cx="7370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an investigator wishes to do a study using a cohort definition.</a:t>
            </a:r>
          </a:p>
          <a:p>
            <a:endParaRPr lang="en-US" sz="2400" dirty="0"/>
          </a:p>
          <a:p>
            <a:r>
              <a:rPr lang="en-US" sz="2400" dirty="0" smtClean="0"/>
              <a:t>They may try going to Atlas to look for existing definitions.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228" y="3433496"/>
            <a:ext cx="2147488" cy="23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286500"/>
            <a:ext cx="9144000" cy="41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Evaluation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47900" y="799819"/>
            <a:ext cx="4914900" cy="109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Phenotype Evaluator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PheValuator</a:t>
            </a:r>
            <a:r>
              <a:rPr lang="en-US" dirty="0" smtClean="0"/>
              <a:t> – Joel </a:t>
            </a:r>
            <a:r>
              <a:rPr lang="en-US" dirty="0" err="1" smtClean="0"/>
              <a:t>Swerdel</a:t>
            </a:r>
            <a:r>
              <a:rPr lang="en-US" dirty="0" smtClean="0"/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8" y="1923496"/>
            <a:ext cx="6334124" cy="1878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992761"/>
            <a:ext cx="6557962" cy="270565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3916561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9109" y="4731318"/>
            <a:ext cx="1614488" cy="1200329"/>
          </a:xfrm>
          <a:prstGeom prst="rect">
            <a:avLst/>
          </a:prstGeom>
          <a:noFill/>
          <a:ln w="444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Evaluate Phenotype Algorithm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" y="2119460"/>
            <a:ext cx="2409826" cy="1569660"/>
          </a:xfrm>
          <a:prstGeom prst="rect">
            <a:avLst/>
          </a:prstGeom>
          <a:noFill/>
          <a:ln w="444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Evaluation Cohort from Diagnostic Predictive Model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Library Architecture /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4906963"/>
          </a:xfrm>
        </p:spPr>
        <p:txBody>
          <a:bodyPr/>
          <a:lstStyle/>
          <a:p>
            <a:r>
              <a:rPr lang="en-US" dirty="0"/>
              <a:t>Where does this information reside?</a:t>
            </a:r>
          </a:p>
          <a:p>
            <a:r>
              <a:rPr lang="en-US" dirty="0" smtClean="0"/>
              <a:t>How does the library become populated?</a:t>
            </a:r>
          </a:p>
          <a:p>
            <a:r>
              <a:rPr lang="en-US" dirty="0" smtClean="0"/>
              <a:t>Who are the librarians?</a:t>
            </a:r>
          </a:p>
        </p:txBody>
      </p:sp>
      <p:pic>
        <p:nvPicPr>
          <p:cNvPr id="9" name="Picture 8" descr="Books - Books - LibGuides at Volunteer State Community Colle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63" y="3108326"/>
            <a:ext cx="6035674" cy="30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needs to be done?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3700" y="1329035"/>
            <a:ext cx="8191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2019, we’re aiming to have a GSPL to debut by the time of the next OHDSI Symposium (</a:t>
            </a:r>
            <a:r>
              <a:rPr lang="en-US" sz="2400" dirty="0" smtClean="0"/>
              <a:t>September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2019).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need to establish best phenotype design and evaluation practices and agree on an implementation framework for the library.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will require iterations of documentation, discussion, peer review, and literature review until we converge to agreement on what the best practices should be.</a:t>
            </a:r>
          </a:p>
        </p:txBody>
      </p:sp>
    </p:spTree>
    <p:extLst>
      <p:ext uri="{BB962C8B-B14F-4D97-AF65-F5344CB8AC3E}">
        <p14:creationId xmlns:p14="http://schemas.microsoft.com/office/powerpoint/2010/main" val="643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Project Leads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630968"/>
              </p:ext>
            </p:extLst>
          </p:nvPr>
        </p:nvGraphicFramePr>
        <p:xfrm>
          <a:off x="292100" y="1462256"/>
          <a:ext cx="8559800" cy="2804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58273">
                  <a:extLst>
                    <a:ext uri="{9D8B030D-6E8A-4147-A177-3AD203B41FA5}">
                      <a16:colId xmlns:a16="http://schemas.microsoft.com/office/drawing/2014/main" val="881156271"/>
                    </a:ext>
                  </a:extLst>
                </a:gridCol>
                <a:gridCol w="2101527">
                  <a:extLst>
                    <a:ext uri="{9D8B030D-6E8A-4147-A177-3AD203B41FA5}">
                      <a16:colId xmlns:a16="http://schemas.microsoft.com/office/drawing/2014/main" val="3974173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Subtask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Lead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50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/>
                        <a:t>1) Design: Rule-Based (Heuristic) Phenotypes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TBD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76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2) Design: Computable (Probabilistic) Phenotypes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Juan Banda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125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/>
                        <a:t>3) Evaluation: Manual Chart Review / Annotations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Seng Chan</a:t>
                      </a:r>
                      <a:r>
                        <a:rPr lang="en-US" sz="2400" baseline="0" dirty="0" smtClean="0"/>
                        <a:t> You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00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4) Evaluation: Automated / Algorithmic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Joel </a:t>
                      </a:r>
                      <a:r>
                        <a:rPr lang="en-US" sz="2400" dirty="0" err="1" smtClean="0"/>
                        <a:t>Swerdel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65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/>
                        <a:t>5) Library Architecture and Implementation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TBD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7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6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How to get involved?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056" y="3231539"/>
            <a:ext cx="8238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Forums: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forums.ohdsi.org/t/requirements-development-for-the-ohdsi-gold-standard-phenotype-library/4876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8056" y="4201035"/>
            <a:ext cx="856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Wiki:</a:t>
            </a:r>
          </a:p>
          <a:p>
            <a:r>
              <a:rPr lang="en-US" dirty="0">
                <a:hlinkClick r:id="rId3"/>
              </a:rPr>
              <a:t>http://www.ohdsi.org/web/wiki/doku.php?id=projects:workgroups:gold-library-wg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056" y="4893532"/>
            <a:ext cx="856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e-mail:</a:t>
            </a:r>
          </a:p>
          <a:p>
            <a:r>
              <a:rPr lang="en-US" dirty="0" smtClean="0">
                <a:hlinkClick r:id="rId4"/>
              </a:rPr>
              <a:t>Aaron.Potvien@gtri.gatech.edu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9856" y="916061"/>
            <a:ext cx="533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Thanks to our current list of 11 WG members!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49856" y="1368747"/>
            <a:ext cx="2295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Aaron Potvien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Andrew Williams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Joel </a:t>
            </a:r>
            <a:r>
              <a:rPr lang="en-US" sz="2000" dirty="0" err="1" smtClean="0"/>
              <a:t>Swerdel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Jon Duke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Juan Banda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762500" y="1368747"/>
            <a:ext cx="205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Kristin </a:t>
            </a:r>
            <a:r>
              <a:rPr lang="en-US" sz="2000" dirty="0" err="1" smtClean="0"/>
              <a:t>Kostka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Matt </a:t>
            </a:r>
            <a:r>
              <a:rPr lang="en-US" sz="2000" dirty="0" err="1" smtClean="0"/>
              <a:t>Spotnitz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Sarah </a:t>
            </a:r>
            <a:r>
              <a:rPr lang="en-US" sz="2000" dirty="0" err="1" smtClean="0"/>
              <a:t>Seager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Seng </a:t>
            </a:r>
            <a:r>
              <a:rPr lang="en-US" sz="2000" dirty="0"/>
              <a:t>Chan </a:t>
            </a:r>
            <a:r>
              <a:rPr lang="en-US" sz="2000" dirty="0" smtClean="0"/>
              <a:t>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Trey Schneider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Vojtech</a:t>
            </a:r>
            <a:r>
              <a:rPr lang="en-US" sz="2000" dirty="0" smtClean="0"/>
              <a:t> </a:t>
            </a:r>
            <a:r>
              <a:rPr lang="en-US" sz="2000" dirty="0" err="1" smtClean="0"/>
              <a:t>Huser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64028" y="5756800"/>
            <a:ext cx="360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Next meeting is 10am ET tomorrow!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70001"/>
            <a:ext cx="8686800" cy="4930774"/>
          </a:xfrm>
        </p:spPr>
        <p:txBody>
          <a:bodyPr>
            <a:noAutofit/>
          </a:bodyPr>
          <a:lstStyle/>
          <a:p>
            <a:r>
              <a:rPr lang="en-US" sz="2000" dirty="0" smtClean="0"/>
              <a:t>OHDSI needs a way to </a:t>
            </a:r>
            <a:r>
              <a:rPr lang="en-US" sz="2000" b="1" dirty="0" smtClean="0"/>
              <a:t>organize and disseminate</a:t>
            </a:r>
            <a:r>
              <a:rPr lang="en-US" sz="2000" dirty="0" smtClean="0"/>
              <a:t> its </a:t>
            </a:r>
            <a:r>
              <a:rPr lang="en-US" sz="2000" b="1" dirty="0" smtClean="0"/>
              <a:t>validated peer-reviewed phenotypes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As a community, we are well-positioned to establish </a:t>
            </a:r>
            <a:r>
              <a:rPr lang="en-US" sz="2000" b="1" dirty="0" smtClean="0"/>
              <a:t>phenotype design and evaluation best practices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With a Gold Standard Phenotype Library, the </a:t>
            </a:r>
            <a:r>
              <a:rPr lang="en-US" sz="2000" b="1" dirty="0" smtClean="0"/>
              <a:t>community</a:t>
            </a:r>
            <a:r>
              <a:rPr lang="en-US" sz="2000" dirty="0" smtClean="0"/>
              <a:t> would </a:t>
            </a:r>
            <a:r>
              <a:rPr lang="en-US" sz="2000" b="1" dirty="0" smtClean="0"/>
              <a:t>gain the ability </a:t>
            </a:r>
            <a:r>
              <a:rPr lang="en-US" sz="2000" dirty="0" smtClean="0"/>
              <a:t>to </a:t>
            </a:r>
            <a:r>
              <a:rPr lang="en-US" sz="2000" b="1" dirty="0" smtClean="0"/>
              <a:t>locate high-quality phenotypes </a:t>
            </a:r>
            <a:r>
              <a:rPr lang="en-US" sz="2000" dirty="0" smtClean="0"/>
              <a:t>for study and research considerations.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Those who have such phenotypes will be able to </a:t>
            </a:r>
            <a:r>
              <a:rPr lang="en-US" sz="2000" b="1" dirty="0" smtClean="0"/>
              <a:t>submit them</a:t>
            </a:r>
            <a:r>
              <a:rPr lang="en-US" sz="2000" dirty="0"/>
              <a:t> </a:t>
            </a:r>
            <a:r>
              <a:rPr lang="en-US" sz="2000" dirty="0" smtClean="0"/>
              <a:t>to the </a:t>
            </a:r>
            <a:r>
              <a:rPr lang="en-US" sz="2000" b="1" dirty="0" smtClean="0"/>
              <a:t>library for review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We have a plan, and we’re off to a </a:t>
            </a:r>
            <a:r>
              <a:rPr lang="en-US" sz="2000" b="1" dirty="0" smtClean="0"/>
              <a:t>great start </a:t>
            </a:r>
            <a:r>
              <a:rPr lang="en-US" sz="2000" dirty="0" smtClean="0"/>
              <a:t>for 2019, so</a:t>
            </a:r>
            <a:r>
              <a:rPr lang="en-US" sz="2000" dirty="0"/>
              <a:t> </a:t>
            </a:r>
            <a:r>
              <a:rPr lang="en-US" sz="2000" b="1" dirty="0" smtClean="0"/>
              <a:t>please join in!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4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864"/>
            <a:ext cx="9144000" cy="8382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350"/>
            <a:ext cx="9200985" cy="5962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2391477"/>
            <a:ext cx="1346201" cy="312420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57150"/>
            <a:ext cx="7543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Which ones should they consider?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Atlas is a Sandbox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719" y="1140295"/>
            <a:ext cx="854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1) People sometimes use it to make “test” or “demo” definitions for exploration or testing.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9" y="1848181"/>
            <a:ext cx="3539811" cy="4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Created It?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719" y="1175968"/>
            <a:ext cx="854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dirty="0" smtClean="0"/>
              <a:t>) Currently, authors are anonymous.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19" y="1576078"/>
            <a:ext cx="6702781" cy="46458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7175" y="1576078"/>
            <a:ext cx="6257925" cy="47294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15101" y="1492449"/>
            <a:ext cx="800100" cy="3363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175500" y="2181225"/>
            <a:ext cx="1187450" cy="1143000"/>
          </a:xfrm>
          <a:prstGeom prst="straightConnector1">
            <a:avLst/>
          </a:prstGeom>
          <a:ln w="25400" cmpd="sng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2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Versioning is Desired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372" y="1135238"/>
            <a:ext cx="854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3) The community wants different phenotype versions.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15101" y="1492449"/>
            <a:ext cx="800100" cy="3363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2" y="1660625"/>
            <a:ext cx="6315076" cy="2215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72" y="3809235"/>
            <a:ext cx="6266169" cy="534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72" y="4343400"/>
            <a:ext cx="6267883" cy="9408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7400" y="2609653"/>
            <a:ext cx="352425" cy="147959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7400" y="3088471"/>
            <a:ext cx="352425" cy="1395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3558907"/>
            <a:ext cx="352426" cy="146539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48351" y="2134544"/>
            <a:ext cx="428624" cy="144250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33576" y="3979506"/>
            <a:ext cx="266700" cy="1395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802" y="4466973"/>
            <a:ext cx="190498" cy="1395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90704" y="4968410"/>
            <a:ext cx="190498" cy="1395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Tagging is Desired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373" y="1170423"/>
            <a:ext cx="854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) The community wants different ways to tag phenotypes.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15101" y="1492449"/>
            <a:ext cx="800100" cy="3363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2" y="1603475"/>
            <a:ext cx="6315076" cy="2215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72" y="4446170"/>
            <a:ext cx="4248633" cy="1779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73" y="3814257"/>
            <a:ext cx="6372658" cy="4795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7275" y="5991273"/>
            <a:ext cx="571500" cy="15862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00325" y="4518148"/>
            <a:ext cx="428625" cy="1395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30168" y="4530972"/>
            <a:ext cx="576071" cy="126754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09850" y="5007783"/>
            <a:ext cx="428625" cy="1395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7750" y="3945913"/>
            <a:ext cx="504825" cy="1395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73" y="1937701"/>
            <a:ext cx="6422848" cy="51411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06726" y="2095116"/>
            <a:ext cx="739712" cy="139577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for Performance Metrics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7174" y="1108354"/>
            <a:ext cx="8671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5) How can we compare/contrast </a:t>
            </a:r>
            <a:r>
              <a:rPr lang="en-US" sz="2000" b="1" dirty="0"/>
              <a:t>m</a:t>
            </a:r>
            <a:r>
              <a:rPr lang="en-US" sz="2000" b="1" dirty="0" smtClean="0"/>
              <a:t>ultiple </a:t>
            </a:r>
            <a:r>
              <a:rPr lang="en-US" sz="2000" b="1" dirty="0"/>
              <a:t>d</a:t>
            </a:r>
            <a:r>
              <a:rPr lang="en-US" sz="2000" b="1" dirty="0" smtClean="0"/>
              <a:t>efinitions?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15101" y="1492449"/>
            <a:ext cx="800100" cy="3363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576078"/>
            <a:ext cx="8671823" cy="50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 vs.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Atlas is awesome: The </a:t>
            </a:r>
            <a:r>
              <a:rPr lang="en-US" dirty="0"/>
              <a:t>s</a:t>
            </a:r>
            <a:r>
              <a:rPr lang="en-US" dirty="0" smtClean="0"/>
              <a:t>andbox is great for many community uses!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sandbox is not the same thing as a phenotype library.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 OHDSI grows, there is a need to have a centralized home for rigorously evaluated phenotypes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DSI FDA 2017" id="{0711340E-1C62-5143-9475-78586A6B5A69}" vid="{A4FE9E93-04AA-594D-8922-A35274B103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A Document" ma:contentTypeID="0x0101007EDFF2051E4E304A84E61DD9B9CEA93D0087EDDD5C47F55842BF75A8A4CF5A86DA" ma:contentTypeVersion="3" ma:contentTypeDescription="Create a new document." ma:contentTypeScope="" ma:versionID="e83f33d9bd97579b23abc90f31121010">
  <xsd:schema xmlns:xsd="http://www.w3.org/2001/XMLSchema" xmlns:xs="http://www.w3.org/2001/XMLSchema" xmlns:p="http://schemas.microsoft.com/office/2006/metadata/properties" xmlns:ns2="d9d0f46b-f6a6-4db7-a277-b2edc3298236" targetNamespace="http://schemas.microsoft.com/office/2006/metadata/properties" ma:root="true" ma:fieldsID="5e3891f1ff536d154d65905e7d539514" ns2:_="">
    <xsd:import namespace="d9d0f46b-f6a6-4db7-a277-b2edc3298236"/>
    <xsd:element name="properties">
      <xsd:complexType>
        <xsd:sequence>
          <xsd:element name="documentManagement">
            <xsd:complexType>
              <xsd:all>
                <xsd:element ref="ns2:Year"/>
                <xsd:element ref="ns2:Content_x0020_Region"/>
                <xsd:element ref="ns2:Retention_x0020_Schedule"/>
                <xsd:element ref="ns2:Responsible_x0020_Office"/>
                <xsd:element ref="ns2:Doc_x0020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0f46b-f6a6-4db7-a277-b2edc3298236" elementFormDefault="qualified">
    <xsd:import namespace="http://schemas.microsoft.com/office/2006/documentManagement/types"/>
    <xsd:import namespace="http://schemas.microsoft.com/office/infopath/2007/PartnerControls"/>
    <xsd:element name="Year" ma:index="8" ma:displayName="Year" ma:list="{090302be-5fa6-4807-8954-04f8be0b0748}" ma:internalName="Year" ma:showField="Title" ma:web="d9d0f46b-f6a6-4db7-a277-b2edc3298236">
      <xsd:simpleType>
        <xsd:restriction base="dms:Lookup"/>
      </xsd:simpleType>
    </xsd:element>
    <xsd:element name="Content_x0020_Region" ma:index="9" ma:displayName="Content Region" ma:list="{6f98ea51-7189-4b6a-a911-ad4d34d5dcf8}" ma:internalName="Content_x0020_Region" ma:showField="Title" ma:web="d9d0f46b-f6a6-4db7-a277-b2edc3298236">
      <xsd:simpleType>
        <xsd:restriction base="dms:Lookup"/>
      </xsd:simpleType>
    </xsd:element>
    <xsd:element name="Retention_x0020_Schedule" ma:index="10" ma:displayName="Retention Schedule" ma:list="{88ff0776-613d-4cb1-be01-79219c896d29}" ma:internalName="Retention_x0020_Schedule" ma:showField="Title" ma:web="d9d0f46b-f6a6-4db7-a277-b2edc3298236">
      <xsd:simpleType>
        <xsd:restriction base="dms:Lookup"/>
      </xsd:simpleType>
    </xsd:element>
    <xsd:element name="Responsible_x0020_Office" ma:index="11" ma:displayName="Responsible Office" ma:list="{f4bb6a4e-f6fb-4236-8cef-05f09eb91670}" ma:internalName="Responsible_x0020_Office" ma:showField="Title" ma:web="d9d0f46b-f6a6-4db7-a277-b2edc3298236">
      <xsd:simpleType>
        <xsd:restriction base="dms:Lookup"/>
      </xsd:simpleType>
    </xsd:element>
    <xsd:element name="Doc_x0020_Status" ma:index="12" ma:displayName="Doc Status" ma:list="{9c958115-5b88-40e9-a53f-abb8ad925efc}" ma:internalName="Doc_x0020_Status" ma:readOnly="false" ma:showField="Title" ma:web="d9d0f46b-f6a6-4db7-a277-b2edc3298236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d9d0f46b-f6a6-4db7-a277-b2edc3298236">26</Year>
    <Doc_x0020_Status xmlns="d9d0f46b-f6a6-4db7-a277-b2edc3298236">1</Doc_x0020_Status>
    <Retention_x0020_Schedule xmlns="d9d0f46b-f6a6-4db7-a277-b2edc3298236">9</Retention_x0020_Schedule>
    <Content_x0020_Region xmlns="d9d0f46b-f6a6-4db7-a277-b2edc3298236">6</Content_x0020_Region>
    <Responsible_x0020_Office xmlns="d9d0f46b-f6a6-4db7-a277-b2edc3298236">3</Responsible_x0020_Offi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C8C4C4-AC2F-405B-A1FB-F54829AE5F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0f46b-f6a6-4db7-a277-b2edc32982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38D099-2BEE-488C-80B3-6947A2EDAFB5}">
  <ds:schemaRefs>
    <ds:schemaRef ds:uri="http://purl.org/dc/terms/"/>
    <ds:schemaRef ds:uri="d9d0f46b-f6a6-4db7-a277-b2edc3298236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D6B813-4D67-4F41-901E-EE278B8CA0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OHDSI Template</Template>
  <TotalTime>2173</TotalTime>
  <Words>623</Words>
  <Application>Microsoft Office PowerPoint</Application>
  <PresentationFormat>On-screen Show (4:3)</PresentationFormat>
  <Paragraphs>127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Wingdings</vt:lpstr>
      <vt:lpstr>Office Theme</vt:lpstr>
      <vt:lpstr>Observational Health Data Sciences and Informatics (OHDSI)</vt:lpstr>
      <vt:lpstr>What is it, and why do we need it?</vt:lpstr>
      <vt:lpstr>Which ones should they consider?</vt:lpstr>
      <vt:lpstr>Atlas is a Sandbox </vt:lpstr>
      <vt:lpstr>Who Created It?</vt:lpstr>
      <vt:lpstr>Versioning is Desired</vt:lpstr>
      <vt:lpstr>Tagging is Desired</vt:lpstr>
      <vt:lpstr>Need for Performance Metrics</vt:lpstr>
      <vt:lpstr>Sandbox vs. Library</vt:lpstr>
      <vt:lpstr>PowerPoint Presentation</vt:lpstr>
      <vt:lpstr>PowerPoint Presentation</vt:lpstr>
      <vt:lpstr>Wouldn’t it be great if…</vt:lpstr>
      <vt:lpstr>GSPL Objective</vt:lpstr>
      <vt:lpstr>What Makes a Phenotype a  “Gold Standard”?</vt:lpstr>
      <vt:lpstr>PowerPoint Presentation</vt:lpstr>
      <vt:lpstr>Heuristic Phenotype Design</vt:lpstr>
      <vt:lpstr>Computable Phenotype Design</vt:lpstr>
      <vt:lpstr>Chart Review / Evaluation</vt:lpstr>
      <vt:lpstr>Chart Review / Evaluation</vt:lpstr>
      <vt:lpstr>Automated Evaluation</vt:lpstr>
      <vt:lpstr>Library Architecture / Implementation</vt:lpstr>
      <vt:lpstr>What needs to be done?</vt:lpstr>
      <vt:lpstr>Current Project Leads</vt:lpstr>
      <vt:lpstr>How to get involved?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Observational Health Data Sciences and Informatics (OHDSI)</dc:title>
  <dc:creator>Potvien, Aaron</dc:creator>
  <cp:lastModifiedBy>Potvien, Aaron</cp:lastModifiedBy>
  <cp:revision>89</cp:revision>
  <dcterms:created xsi:type="dcterms:W3CDTF">2019-01-09T18:18:12Z</dcterms:created>
  <dcterms:modified xsi:type="dcterms:W3CDTF">2019-01-15T16:34:29Z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0x0101007EDFF2051E4E304A84E61DD9B9CEA93D0087EDDD5C47F55842BF75A8A4CF5A86DA</vt:lpwstr>
  </property>
</Properties>
</file>