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69" r:id="rId2"/>
    <p:sldId id="378" r:id="rId3"/>
    <p:sldId id="380" r:id="rId4"/>
    <p:sldId id="381" r:id="rId5"/>
    <p:sldId id="382" r:id="rId6"/>
    <p:sldId id="384" r:id="rId7"/>
    <p:sldId id="385" r:id="rId8"/>
    <p:sldId id="403" r:id="rId9"/>
    <p:sldId id="388" r:id="rId10"/>
    <p:sldId id="389" r:id="rId11"/>
    <p:sldId id="390" r:id="rId12"/>
    <p:sldId id="391" r:id="rId13"/>
    <p:sldId id="392" r:id="rId14"/>
    <p:sldId id="393" r:id="rId15"/>
    <p:sldId id="396" r:id="rId16"/>
    <p:sldId id="394" r:id="rId17"/>
    <p:sldId id="401" r:id="rId18"/>
    <p:sldId id="397" r:id="rId19"/>
    <p:sldId id="402" r:id="rId20"/>
    <p:sldId id="398" r:id="rId21"/>
    <p:sldId id="39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B3D7"/>
    <a:srgbClr val="ED7D31"/>
    <a:srgbClr val="1B6583"/>
    <a:srgbClr val="185872"/>
    <a:srgbClr val="44AED8"/>
    <a:srgbClr val="2998C5"/>
    <a:srgbClr val="20425A"/>
    <a:srgbClr val="FCCB10"/>
    <a:srgbClr val="EB6622"/>
    <a:srgbClr val="153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1518" y="79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52742-373F-4A87-92C3-F1BD6DE2FDEE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CA093-4890-4B46-98EB-711D340FB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0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9600" y="2130426"/>
            <a:ext cx="8128000" cy="1755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600" y="4038600"/>
            <a:ext cx="8128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1531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3" descr="C:\Users\pryan4\Downloads\want-impact-public-health-help-shape-journey-ahead\OHDSI logo with text - vertical - colored.png">
            <a:extLst>
              <a:ext uri="{FF2B5EF4-FFF2-40B4-BE49-F238E27FC236}">
                <a16:creationId xmlns:a16="http://schemas.microsoft.com/office/drawing/2014/main" id="{E7554C83-E62F-48C0-8308-2B4788DD0E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447800"/>
            <a:ext cx="3451860" cy="415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E51E90-0C4E-473C-AC0E-58AA21A6B7FD}"/>
              </a:ext>
            </a:extLst>
          </p:cNvPr>
          <p:cNvSpPr/>
          <p:nvPr userDrawn="1"/>
        </p:nvSpPr>
        <p:spPr>
          <a:xfrm>
            <a:off x="0" y="6454776"/>
            <a:ext cx="12192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2533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2" y="152400"/>
            <a:ext cx="10332018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54776"/>
            <a:ext cx="12192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pryan4\Downloads\want-impact-public-health-help-shape-journey-ahead\OHDSI logo only - colored.png">
            <a:extLst>
              <a:ext uri="{FF2B5EF4-FFF2-40B4-BE49-F238E27FC236}">
                <a16:creationId xmlns:a16="http://schemas.microsoft.com/office/drawing/2014/main" id="{8E27D786-324D-4E22-B525-044E22AFE8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8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2" y="152400"/>
            <a:ext cx="10332018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Users\pryan4\Downloads\want-impact-public-health-help-shape-journey-ahead\OHDSI logo only - colored.png">
            <a:extLst>
              <a:ext uri="{FF2B5EF4-FFF2-40B4-BE49-F238E27FC236}">
                <a16:creationId xmlns:a16="http://schemas.microsoft.com/office/drawing/2014/main" id="{6704EB07-5162-4E35-A2EB-81F553E396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CF7E808-9302-4B4C-9AD7-0211CD846277}"/>
              </a:ext>
            </a:extLst>
          </p:cNvPr>
          <p:cNvSpPr/>
          <p:nvPr userDrawn="1"/>
        </p:nvSpPr>
        <p:spPr>
          <a:xfrm>
            <a:off x="0" y="6454776"/>
            <a:ext cx="12192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244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2" y="152400"/>
            <a:ext cx="10332018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 descr="C:\Users\pryan4\Downloads\want-impact-public-health-help-shape-journey-ahead\OHDSI logo only - colored.png">
            <a:extLst>
              <a:ext uri="{FF2B5EF4-FFF2-40B4-BE49-F238E27FC236}">
                <a16:creationId xmlns:a16="http://schemas.microsoft.com/office/drawing/2014/main" id="{1A5E6E12-2FC3-42E8-8BB6-3627951F88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FBDDB2-0751-4639-B11D-C8B98E7ACF92}"/>
              </a:ext>
            </a:extLst>
          </p:cNvPr>
          <p:cNvSpPr/>
          <p:nvPr userDrawn="1"/>
        </p:nvSpPr>
        <p:spPr>
          <a:xfrm>
            <a:off x="0" y="6454776"/>
            <a:ext cx="12192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966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2F1865-3EF1-48A0-9F37-5FB0798E68D5}"/>
              </a:ext>
            </a:extLst>
          </p:cNvPr>
          <p:cNvSpPr/>
          <p:nvPr userDrawn="1"/>
        </p:nvSpPr>
        <p:spPr>
          <a:xfrm>
            <a:off x="0" y="6454776"/>
            <a:ext cx="12192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2" descr="C:\Users\pryan4\Downloads\want-impact-public-health-help-shape-journey-ahead\OHDSI logo only - colored.png">
            <a:extLst>
              <a:ext uri="{FF2B5EF4-FFF2-40B4-BE49-F238E27FC236}">
                <a16:creationId xmlns:a16="http://schemas.microsoft.com/office/drawing/2014/main" id="{09A03D4B-1AF1-4F2F-A794-7D4F3F3D12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14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10058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9728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7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20425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0425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042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042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042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042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ohdsi.org/SmallCountMetaAnalysisEvaluation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584CB1-6C60-40A4-8F4E-18A9225B06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Meta-analysis across a database network using </a:t>
            </a:r>
            <a:r>
              <a:rPr lang="en-US"/>
              <a:t>non-normal approximations:</a:t>
            </a:r>
            <a:br>
              <a:rPr lang="en-US" dirty="0"/>
            </a:br>
            <a:r>
              <a:rPr lang="en-US" dirty="0"/>
              <a:t>why and how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09A374C-9AA7-4D45-9587-C6B2754F6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Martijn Schuemie, Yong Chen</a:t>
            </a:r>
            <a:r>
              <a:rPr lang="en-US"/>
              <a:t>, </a:t>
            </a:r>
          </a:p>
          <a:p>
            <a:r>
              <a:rPr lang="en-US"/>
              <a:t>David </a:t>
            </a:r>
            <a:r>
              <a:rPr lang="en-US" dirty="0"/>
              <a:t>Madigan, March </a:t>
            </a:r>
            <a:r>
              <a:rPr lang="en-US" dirty="0" err="1"/>
              <a:t>Suchard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863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CC66E-C593-40D0-866D-4D4198300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 ratios from small counts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7D5FDE-4092-44E3-9417-998B14493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8169276" cy="40846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DAFED-5DBC-453D-869E-E1C4659AF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10C0FE-70F9-431A-8518-9F6B52F76B5A}"/>
              </a:ext>
            </a:extLst>
          </p:cNvPr>
          <p:cNvSpPr txBox="1"/>
          <p:nvPr/>
        </p:nvSpPr>
        <p:spPr>
          <a:xfrm>
            <a:off x="2028844" y="1159845"/>
            <a:ext cx="49377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Hazard Ratio = 1.02 (0.27 – 3.78)</a:t>
            </a:r>
          </a:p>
          <a:p>
            <a:r>
              <a:rPr lang="en-US" sz="2800" dirty="0"/>
              <a:t>Hazard Ratio = 1.02 (0.22 – 3.31)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895446-92FD-4499-B951-F206BC9C4332}"/>
              </a:ext>
            </a:extLst>
          </p:cNvPr>
          <p:cNvSpPr txBox="1"/>
          <p:nvPr/>
        </p:nvSpPr>
        <p:spPr>
          <a:xfrm>
            <a:off x="6966606" y="1159845"/>
            <a:ext cx="4491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Assuming normal distribution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C44C41-C757-44FD-89BE-9C1544DFA943}"/>
              </a:ext>
            </a:extLst>
          </p:cNvPr>
          <p:cNvSpPr txBox="1"/>
          <p:nvPr/>
        </p:nvSpPr>
        <p:spPr>
          <a:xfrm>
            <a:off x="6966606" y="1590700"/>
            <a:ext cx="3336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 shape assumption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A45CEB-BA39-435E-B898-3EAAB72D6FDE}"/>
              </a:ext>
            </a:extLst>
          </p:cNvPr>
          <p:cNvSpPr txBox="1"/>
          <p:nvPr/>
        </p:nvSpPr>
        <p:spPr>
          <a:xfrm>
            <a:off x="9580259" y="6099746"/>
            <a:ext cx="261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 Real data, no simulation</a:t>
            </a:r>
          </a:p>
        </p:txBody>
      </p:sp>
    </p:spTree>
    <p:extLst>
      <p:ext uri="{BB962C8B-B14F-4D97-AF65-F5344CB8AC3E}">
        <p14:creationId xmlns:p14="http://schemas.microsoft.com/office/powerpoint/2010/main" val="138273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00"/>
    </mc:Choice>
    <mc:Fallback xmlns="">
      <p:transition spd="slow" advTm="301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1A4C8-22BC-4D71-94B5-328AD731E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Cox meta-analysis  with small counts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6F92A82-1059-4CFC-B7C9-AEEA28BF4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" y="1219200"/>
            <a:ext cx="8229600" cy="258644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04078-8354-4854-AA38-E14C27F0F6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D4E914-7473-49CC-ACC7-5BC66A712A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" y="3852459"/>
            <a:ext cx="8229601" cy="25864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062A32-2A37-47B8-A3FB-97EAFD3E891A}"/>
              </a:ext>
            </a:extLst>
          </p:cNvPr>
          <p:cNvSpPr txBox="1"/>
          <p:nvPr/>
        </p:nvSpPr>
        <p:spPr>
          <a:xfrm>
            <a:off x="8578885" y="2209800"/>
            <a:ext cx="30035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Assuming </a:t>
            </a:r>
          </a:p>
          <a:p>
            <a:r>
              <a:rPr lang="en-US" sz="2800" dirty="0"/>
              <a:t>normal distribution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165888-6BA4-45BB-A8D4-3A0341F6E15C}"/>
              </a:ext>
            </a:extLst>
          </p:cNvPr>
          <p:cNvSpPr txBox="1"/>
          <p:nvPr/>
        </p:nvSpPr>
        <p:spPr>
          <a:xfrm>
            <a:off x="8578885" y="4919605"/>
            <a:ext cx="33361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 shape assumption</a:t>
            </a:r>
          </a:p>
          <a:p>
            <a:r>
              <a:rPr lang="en-US" sz="2800" dirty="0"/>
              <a:t>(Pooling data)</a:t>
            </a: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16AB19A4-8B11-43C3-A566-BEB5868A2273}"/>
              </a:ext>
            </a:extLst>
          </p:cNvPr>
          <p:cNvSpPr/>
          <p:nvPr/>
        </p:nvSpPr>
        <p:spPr>
          <a:xfrm>
            <a:off x="8381999" y="3289941"/>
            <a:ext cx="3795963" cy="1503629"/>
          </a:xfrm>
          <a:prstGeom prst="roundRect">
            <a:avLst>
              <a:gd name="adj" fmla="val 10861"/>
            </a:avLst>
          </a:prstGeom>
          <a:solidFill>
            <a:sysClr val="window" lastClr="FFFFFF"/>
          </a:solidFill>
          <a:ln w="28575" cap="flat" cmpd="sng" algn="ctr">
            <a:solidFill>
              <a:srgbClr val="FF0000"/>
            </a:solidFill>
            <a:prstDash val="solid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761970">
              <a:defRPr/>
            </a:pPr>
            <a:r>
              <a:rPr lang="en-US" sz="2333" kern="0" dirty="0">
                <a:solidFill>
                  <a:srgbClr val="C00000"/>
                </a:solidFill>
                <a:latin typeface="Calibri"/>
              </a:rPr>
              <a:t>Normality assumption here leads to statistically significant summary estimate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E3F301-1046-4A24-9AC6-82E3EFD0FE13}"/>
              </a:ext>
            </a:extLst>
          </p:cNvPr>
          <p:cNvSpPr txBox="1"/>
          <p:nvPr/>
        </p:nvSpPr>
        <p:spPr>
          <a:xfrm>
            <a:off x="9580259" y="6099746"/>
            <a:ext cx="261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 Real data, no simulation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669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939"/>
    </mc:Choice>
    <mc:Fallback xmlns="">
      <p:transition spd="slow" advTm="869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9091F-E749-4C05-BA26-DBA291A11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 ratios from zero counts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8F150F-E24F-4EB8-AAF0-4DE56A837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645272" cy="33226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DCF9C-F42B-4A20-A2C0-E408D9F03B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8AE251E-6C00-41FC-B91F-8B32EDBCCE8E}"/>
              </a:ext>
            </a:extLst>
          </p:cNvPr>
          <p:cNvGraphicFramePr>
            <a:graphicFrameLocks noGrp="1"/>
          </p:cNvGraphicFramePr>
          <p:nvPr/>
        </p:nvGraphicFramePr>
        <p:xfrm>
          <a:off x="7315200" y="2521978"/>
          <a:ext cx="3896870" cy="111252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347026">
                  <a:extLst>
                    <a:ext uri="{9D8B030D-6E8A-4147-A177-3AD203B41FA5}">
                      <a16:colId xmlns:a16="http://schemas.microsoft.com/office/drawing/2014/main" val="1466577276"/>
                    </a:ext>
                  </a:extLst>
                </a:gridCol>
                <a:gridCol w="1025843">
                  <a:extLst>
                    <a:ext uri="{9D8B030D-6E8A-4147-A177-3AD203B41FA5}">
                      <a16:colId xmlns:a16="http://schemas.microsoft.com/office/drawing/2014/main" val="2699068713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3165603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Subjects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Outcomes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979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2,834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455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Comparator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15,168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34412"/>
                  </a:ext>
                </a:extLst>
              </a:tr>
            </a:tbl>
          </a:graphicData>
        </a:graphic>
      </p:graphicFrame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2F420E8E-BC57-409B-8CB6-55A220D8DF79}"/>
              </a:ext>
            </a:extLst>
          </p:cNvPr>
          <p:cNvSpPr/>
          <p:nvPr/>
        </p:nvSpPr>
        <p:spPr>
          <a:xfrm>
            <a:off x="2590800" y="5303838"/>
            <a:ext cx="2514600" cy="1096962"/>
          </a:xfrm>
          <a:prstGeom prst="roundRect">
            <a:avLst>
              <a:gd name="adj" fmla="val 10861"/>
            </a:avLst>
          </a:prstGeom>
          <a:solidFill>
            <a:sysClr val="window" lastClr="FFFFFF"/>
          </a:solidFill>
          <a:ln w="28575" cap="flat" cmpd="sng" algn="ctr">
            <a:solidFill>
              <a:srgbClr val="FF0000"/>
            </a:solidFill>
            <a:prstDash val="solid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761970">
              <a:defRPr/>
            </a:pPr>
            <a:r>
              <a:rPr lang="en-US" sz="2333" kern="0" dirty="0">
                <a:solidFill>
                  <a:srgbClr val="C00000"/>
                </a:solidFill>
                <a:latin typeface="Calibri"/>
              </a:rPr>
              <a:t>No optimum, no confidence interval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D67C274B-8E1F-4298-8529-B6B95EA2B6C0}"/>
              </a:ext>
            </a:extLst>
          </p:cNvPr>
          <p:cNvSpPr/>
          <p:nvPr/>
        </p:nvSpPr>
        <p:spPr>
          <a:xfrm>
            <a:off x="6858000" y="4286122"/>
            <a:ext cx="4076700" cy="1503629"/>
          </a:xfrm>
          <a:prstGeom prst="roundRect">
            <a:avLst>
              <a:gd name="adj" fmla="val 10861"/>
            </a:avLst>
          </a:prstGeom>
          <a:solidFill>
            <a:sysClr val="window" lastClr="FFFFFF"/>
          </a:solidFill>
          <a:ln w="28575" cap="flat" cmpd="sng" algn="ctr">
            <a:solidFill>
              <a:srgbClr val="FF0000"/>
            </a:solidFill>
            <a:prstDash val="solid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761970">
              <a:defRPr/>
            </a:pPr>
            <a:r>
              <a:rPr lang="en-US" sz="2333" kern="0" dirty="0">
                <a:solidFill>
                  <a:srgbClr val="C00000"/>
                </a:solidFill>
                <a:latin typeface="Calibri"/>
              </a:rPr>
              <a:t>Traditionally, we would ignore this data source because no estimate is produced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0DBD60-4DCA-4BA3-821E-E2011FBD053D}"/>
              </a:ext>
            </a:extLst>
          </p:cNvPr>
          <p:cNvSpPr txBox="1"/>
          <p:nvPr/>
        </p:nvSpPr>
        <p:spPr>
          <a:xfrm>
            <a:off x="9580259" y="6099746"/>
            <a:ext cx="261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 Real data, no simulation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784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00"/>
    </mc:Choice>
    <mc:Fallback xmlns="">
      <p:transition spd="slow" advTm="58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52474-CD0E-4D61-BEAA-603ED1036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382" y="152400"/>
            <a:ext cx="10332018" cy="838200"/>
          </a:xfrm>
        </p:spPr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FF0D3-9114-45EF-A619-4EB99E07C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2"/>
            <a:ext cx="5231354" cy="23621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Data sites share actual shape of likelihood, instead of just the hazard ratio + confidence interval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A5FAB-85BF-4172-BDFC-4EEBF49C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26"/>
    </mc:Choice>
    <mc:Fallback xmlns="">
      <p:transition spd="slow" advTm="1232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52474-CD0E-4D61-BEAA-603ED1036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FF0D3-9114-45EF-A619-4EB99E07C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2"/>
            <a:ext cx="5231354" cy="23621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Data sites share actual shape of likelihood, instead of just the hazard ratio + confidence interval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A5FAB-85BF-4172-BDFC-4EEBF49C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5D120AF-2436-4343-9326-6EB38B0255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5664" y="1765541"/>
            <a:ext cx="304800" cy="3048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0FEE92A-D78B-4A8A-AB56-9BC72BD094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43656" y="4198673"/>
            <a:ext cx="286337" cy="25452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18D821B-2C70-48CC-9842-7EDE00491688}"/>
              </a:ext>
            </a:extLst>
          </p:cNvPr>
          <p:cNvSpPr/>
          <p:nvPr/>
        </p:nvSpPr>
        <p:spPr>
          <a:xfrm>
            <a:off x="6663264" y="2120473"/>
            <a:ext cx="1600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1B65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825791-7899-4A88-9655-EBCCE7BC2476}"/>
              </a:ext>
            </a:extLst>
          </p:cNvPr>
          <p:cNvSpPr txBox="1"/>
          <p:nvPr/>
        </p:nvSpPr>
        <p:spPr>
          <a:xfrm>
            <a:off x="7106427" y="1707710"/>
            <a:ext cx="896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B6583"/>
                </a:solidFill>
              </a:rPr>
              <a:t>Site A</a:t>
            </a:r>
          </a:p>
        </p:txBody>
      </p:sp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4449CB7D-FED0-4D73-B076-FAE2F53F7269}"/>
              </a:ext>
            </a:extLst>
          </p:cNvPr>
          <p:cNvSpPr/>
          <p:nvPr/>
        </p:nvSpPr>
        <p:spPr>
          <a:xfrm>
            <a:off x="6736415" y="2233222"/>
            <a:ext cx="838200" cy="685800"/>
          </a:xfrm>
          <a:prstGeom prst="flowChartMagneticDisk">
            <a:avLst/>
          </a:prstGeom>
          <a:solidFill>
            <a:srgbClr val="44AE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CDM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A1A6956-248D-4DE7-B587-AF738E815292}"/>
              </a:ext>
            </a:extLst>
          </p:cNvPr>
          <p:cNvSpPr/>
          <p:nvPr/>
        </p:nvSpPr>
        <p:spPr>
          <a:xfrm>
            <a:off x="6661259" y="4509569"/>
            <a:ext cx="1600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1B65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78F226-0C70-4C1B-ABCA-1E0332EF501E}"/>
              </a:ext>
            </a:extLst>
          </p:cNvPr>
          <p:cNvSpPr txBox="1"/>
          <p:nvPr/>
        </p:nvSpPr>
        <p:spPr>
          <a:xfrm>
            <a:off x="7104422" y="4096806"/>
            <a:ext cx="896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B6583"/>
                </a:solidFill>
              </a:rPr>
              <a:t>Site C</a:t>
            </a:r>
          </a:p>
        </p:txBody>
      </p:sp>
      <p:sp>
        <p:nvSpPr>
          <p:cNvPr id="12" name="Flowchart: Magnetic Disk 11">
            <a:extLst>
              <a:ext uri="{FF2B5EF4-FFF2-40B4-BE49-F238E27FC236}">
                <a16:creationId xmlns:a16="http://schemas.microsoft.com/office/drawing/2014/main" id="{40339BCB-9E31-4197-ADB5-3B04F452F4BB}"/>
              </a:ext>
            </a:extLst>
          </p:cNvPr>
          <p:cNvSpPr/>
          <p:nvPr/>
        </p:nvSpPr>
        <p:spPr>
          <a:xfrm>
            <a:off x="6734410" y="4622318"/>
            <a:ext cx="838200" cy="685800"/>
          </a:xfrm>
          <a:prstGeom prst="flowChartMagneticDisk">
            <a:avLst/>
          </a:prstGeom>
          <a:solidFill>
            <a:srgbClr val="44AE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CDM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1FC6C72-D5DF-4403-9102-8D6362CA13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37107" y="4154637"/>
            <a:ext cx="304800" cy="3048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4367B19-6F9E-42C5-9973-27DB5169FE05}"/>
              </a:ext>
            </a:extLst>
          </p:cNvPr>
          <p:cNvSpPr/>
          <p:nvPr/>
        </p:nvSpPr>
        <p:spPr>
          <a:xfrm>
            <a:off x="9684707" y="4509569"/>
            <a:ext cx="1600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1B65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E9A8CA-AE91-46D4-8C60-169E2F63F136}"/>
              </a:ext>
            </a:extLst>
          </p:cNvPr>
          <p:cNvSpPr txBox="1"/>
          <p:nvPr/>
        </p:nvSpPr>
        <p:spPr>
          <a:xfrm>
            <a:off x="10127870" y="4096806"/>
            <a:ext cx="907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B6583"/>
                </a:solidFill>
              </a:rPr>
              <a:t>Site D</a:t>
            </a:r>
          </a:p>
        </p:txBody>
      </p:sp>
      <p:sp>
        <p:nvSpPr>
          <p:cNvPr id="16" name="Flowchart: Magnetic Disk 15">
            <a:extLst>
              <a:ext uri="{FF2B5EF4-FFF2-40B4-BE49-F238E27FC236}">
                <a16:creationId xmlns:a16="http://schemas.microsoft.com/office/drawing/2014/main" id="{982222EA-450A-4B9D-81E3-24F9CCD33BCB}"/>
              </a:ext>
            </a:extLst>
          </p:cNvPr>
          <p:cNvSpPr/>
          <p:nvPr/>
        </p:nvSpPr>
        <p:spPr>
          <a:xfrm>
            <a:off x="9757858" y="4622318"/>
            <a:ext cx="838200" cy="685800"/>
          </a:xfrm>
          <a:prstGeom prst="flowChartMagneticDisk">
            <a:avLst/>
          </a:prstGeom>
          <a:solidFill>
            <a:srgbClr val="44AE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CDM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3450AC1-368E-4D1C-8FE0-0AAA4ECF3E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59797" y="1822704"/>
            <a:ext cx="286337" cy="25452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0B4CE3E-FBBC-46B0-B8B9-BB6E37FA52F6}"/>
              </a:ext>
            </a:extLst>
          </p:cNvPr>
          <p:cNvSpPr/>
          <p:nvPr/>
        </p:nvSpPr>
        <p:spPr>
          <a:xfrm>
            <a:off x="9677400" y="2133600"/>
            <a:ext cx="1600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1B65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379F18-3D0B-4660-BA9E-E0D53AA82AEC}"/>
              </a:ext>
            </a:extLst>
          </p:cNvPr>
          <p:cNvSpPr txBox="1"/>
          <p:nvPr/>
        </p:nvSpPr>
        <p:spPr>
          <a:xfrm>
            <a:off x="10120563" y="1720837"/>
            <a:ext cx="896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B6583"/>
                </a:solidFill>
              </a:rPr>
              <a:t>Site B</a:t>
            </a:r>
          </a:p>
        </p:txBody>
      </p:sp>
      <p:sp>
        <p:nvSpPr>
          <p:cNvPr id="20" name="Flowchart: Magnetic Disk 19">
            <a:extLst>
              <a:ext uri="{FF2B5EF4-FFF2-40B4-BE49-F238E27FC236}">
                <a16:creationId xmlns:a16="http://schemas.microsoft.com/office/drawing/2014/main" id="{1F05FC6F-EC23-4055-9463-BBD68466F430}"/>
              </a:ext>
            </a:extLst>
          </p:cNvPr>
          <p:cNvSpPr/>
          <p:nvPr/>
        </p:nvSpPr>
        <p:spPr>
          <a:xfrm>
            <a:off x="9750551" y="2246349"/>
            <a:ext cx="838200" cy="685800"/>
          </a:xfrm>
          <a:prstGeom prst="flowChartMagneticDisk">
            <a:avLst/>
          </a:prstGeom>
          <a:solidFill>
            <a:srgbClr val="44AE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CDM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01BA07C-4549-4C70-8EDA-FEB8F37A97F9}"/>
              </a:ext>
            </a:extLst>
          </p:cNvPr>
          <p:cNvSpPr/>
          <p:nvPr/>
        </p:nvSpPr>
        <p:spPr>
          <a:xfrm>
            <a:off x="6400802" y="1676400"/>
            <a:ext cx="2015062" cy="1510873"/>
          </a:xfrm>
          <a:prstGeom prst="roundRect">
            <a:avLst/>
          </a:prstGeom>
          <a:noFill/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185B2E-7135-40B7-A869-4273E9F929CC}"/>
              </a:ext>
            </a:extLst>
          </p:cNvPr>
          <p:cNvSpPr txBox="1"/>
          <p:nvPr/>
        </p:nvSpPr>
        <p:spPr>
          <a:xfrm>
            <a:off x="6400802" y="1265467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D7D31"/>
                </a:solidFill>
              </a:rPr>
              <a:t>Study lead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772DDFE-3BB0-449F-B69B-4E97F63B3F8C}"/>
              </a:ext>
            </a:extLst>
          </p:cNvPr>
          <p:cNvGrpSpPr/>
          <p:nvPr/>
        </p:nvGrpSpPr>
        <p:grpSpPr>
          <a:xfrm>
            <a:off x="7590322" y="2412932"/>
            <a:ext cx="609600" cy="254000"/>
            <a:chOff x="1600200" y="4724400"/>
            <a:chExt cx="914400" cy="3810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A8C29C2-9161-448A-8F11-D51F0406187C}"/>
                </a:ext>
              </a:extLst>
            </p:cNvPr>
            <p:cNvCxnSpPr>
              <a:cxnSpLocks/>
            </p:cNvCxnSpPr>
            <p:nvPr/>
          </p:nvCxnSpPr>
          <p:spPr>
            <a:xfrm>
              <a:off x="1600200" y="5105400"/>
              <a:ext cx="914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8DC8B8E-6875-45BF-AF04-5BEE28D2E90C}"/>
                </a:ext>
              </a:extLst>
            </p:cNvPr>
            <p:cNvCxnSpPr>
              <a:cxnSpLocks/>
            </p:cNvCxnSpPr>
            <p:nvPr/>
          </p:nvCxnSpPr>
          <p:spPr>
            <a:xfrm>
              <a:off x="2057400" y="4724400"/>
              <a:ext cx="0" cy="381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3881006-73F5-4DCB-BF0D-D77A4559004F}"/>
                </a:ext>
              </a:extLst>
            </p:cNvPr>
            <p:cNvSpPr/>
            <p:nvPr/>
          </p:nvSpPr>
          <p:spPr>
            <a:xfrm>
              <a:off x="1666374" y="4782534"/>
              <a:ext cx="776037" cy="318855"/>
            </a:xfrm>
            <a:custGeom>
              <a:avLst/>
              <a:gdLst>
                <a:gd name="connsiteX0" fmla="*/ 0 w 776037"/>
                <a:gd name="connsiteY0" fmla="*/ 306824 h 318855"/>
                <a:gd name="connsiteX1" fmla="*/ 385010 w 776037"/>
                <a:gd name="connsiteY1" fmla="*/ 19 h 318855"/>
                <a:gd name="connsiteX2" fmla="*/ 776037 w 776037"/>
                <a:gd name="connsiteY2" fmla="*/ 318855 h 318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6037" h="318855">
                  <a:moveTo>
                    <a:pt x="0" y="306824"/>
                  </a:moveTo>
                  <a:cubicBezTo>
                    <a:pt x="127835" y="152419"/>
                    <a:pt x="255671" y="-1986"/>
                    <a:pt x="385010" y="19"/>
                  </a:cubicBezTo>
                  <a:cubicBezTo>
                    <a:pt x="514349" y="2024"/>
                    <a:pt x="700840" y="255689"/>
                    <a:pt x="776037" y="31885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55896B9-5F71-49E1-9801-A8C06C775C08}"/>
              </a:ext>
            </a:extLst>
          </p:cNvPr>
          <p:cNvGrpSpPr/>
          <p:nvPr/>
        </p:nvGrpSpPr>
        <p:grpSpPr>
          <a:xfrm>
            <a:off x="7600202" y="4838218"/>
            <a:ext cx="609600" cy="254000"/>
            <a:chOff x="1652336" y="5373855"/>
            <a:chExt cx="914400" cy="38100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A41DCB9-71A8-4474-8F13-1A52A09EE29D}"/>
                </a:ext>
              </a:extLst>
            </p:cNvPr>
            <p:cNvCxnSpPr>
              <a:cxnSpLocks/>
            </p:cNvCxnSpPr>
            <p:nvPr/>
          </p:nvCxnSpPr>
          <p:spPr>
            <a:xfrm>
              <a:off x="1652336" y="5754855"/>
              <a:ext cx="914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C370071-2C42-44F3-A392-27FA1C4F6F16}"/>
                </a:ext>
              </a:extLst>
            </p:cNvPr>
            <p:cNvCxnSpPr>
              <a:cxnSpLocks/>
            </p:cNvCxnSpPr>
            <p:nvPr/>
          </p:nvCxnSpPr>
          <p:spPr>
            <a:xfrm>
              <a:off x="2109536" y="5373855"/>
              <a:ext cx="0" cy="381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9C8FE0B-F300-4E27-869D-AF49918C3558}"/>
                </a:ext>
              </a:extLst>
            </p:cNvPr>
            <p:cNvSpPr/>
            <p:nvPr/>
          </p:nvSpPr>
          <p:spPr>
            <a:xfrm>
              <a:off x="1744579" y="5414211"/>
              <a:ext cx="733926" cy="330868"/>
            </a:xfrm>
            <a:custGeom>
              <a:avLst/>
              <a:gdLst>
                <a:gd name="connsiteX0" fmla="*/ 0 w 733926"/>
                <a:gd name="connsiteY0" fmla="*/ 0 h 330868"/>
                <a:gd name="connsiteX1" fmla="*/ 372979 w 733926"/>
                <a:gd name="connsiteY1" fmla="*/ 132347 h 330868"/>
                <a:gd name="connsiteX2" fmla="*/ 733926 w 733926"/>
                <a:gd name="connsiteY2" fmla="*/ 330868 h 33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926" h="330868">
                  <a:moveTo>
                    <a:pt x="0" y="0"/>
                  </a:moveTo>
                  <a:cubicBezTo>
                    <a:pt x="125329" y="38601"/>
                    <a:pt x="250658" y="77202"/>
                    <a:pt x="372979" y="132347"/>
                  </a:cubicBezTo>
                  <a:cubicBezTo>
                    <a:pt x="495300" y="187492"/>
                    <a:pt x="614613" y="259180"/>
                    <a:pt x="733926" y="33086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D9862DE-DCB9-4B54-9B75-B46FFA219835}"/>
              </a:ext>
            </a:extLst>
          </p:cNvPr>
          <p:cNvGrpSpPr/>
          <p:nvPr/>
        </p:nvGrpSpPr>
        <p:grpSpPr>
          <a:xfrm>
            <a:off x="10581616" y="2468265"/>
            <a:ext cx="609600" cy="254000"/>
            <a:chOff x="3452574" y="5333499"/>
            <a:chExt cx="914400" cy="381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24661D7-7486-4D8B-A9AF-FAE8D3DE1345}"/>
                </a:ext>
              </a:extLst>
            </p:cNvPr>
            <p:cNvCxnSpPr>
              <a:cxnSpLocks/>
            </p:cNvCxnSpPr>
            <p:nvPr/>
          </p:nvCxnSpPr>
          <p:spPr>
            <a:xfrm>
              <a:off x="3452574" y="5714499"/>
              <a:ext cx="914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FB070EA-0721-4E7A-9C68-5AF09B7E5BCB}"/>
                </a:ext>
              </a:extLst>
            </p:cNvPr>
            <p:cNvCxnSpPr>
              <a:cxnSpLocks/>
            </p:cNvCxnSpPr>
            <p:nvPr/>
          </p:nvCxnSpPr>
          <p:spPr>
            <a:xfrm>
              <a:off x="3909774" y="5333499"/>
              <a:ext cx="0" cy="381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D6EE155-9205-469D-8CF7-9D261B5B277B}"/>
                </a:ext>
              </a:extLst>
            </p:cNvPr>
            <p:cNvSpPr/>
            <p:nvPr/>
          </p:nvSpPr>
          <p:spPr>
            <a:xfrm flipH="1">
              <a:off x="3544817" y="5373855"/>
              <a:ext cx="733926" cy="330868"/>
            </a:xfrm>
            <a:custGeom>
              <a:avLst/>
              <a:gdLst>
                <a:gd name="connsiteX0" fmla="*/ 0 w 733926"/>
                <a:gd name="connsiteY0" fmla="*/ 0 h 330868"/>
                <a:gd name="connsiteX1" fmla="*/ 372979 w 733926"/>
                <a:gd name="connsiteY1" fmla="*/ 132347 h 330868"/>
                <a:gd name="connsiteX2" fmla="*/ 733926 w 733926"/>
                <a:gd name="connsiteY2" fmla="*/ 330868 h 33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926" h="330868">
                  <a:moveTo>
                    <a:pt x="0" y="0"/>
                  </a:moveTo>
                  <a:cubicBezTo>
                    <a:pt x="125329" y="38601"/>
                    <a:pt x="250658" y="77202"/>
                    <a:pt x="372979" y="132347"/>
                  </a:cubicBezTo>
                  <a:cubicBezTo>
                    <a:pt x="495300" y="187492"/>
                    <a:pt x="614613" y="259180"/>
                    <a:pt x="733926" y="33086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4C1943-305E-4306-B8CE-7EDE93AD32BB}"/>
              </a:ext>
            </a:extLst>
          </p:cNvPr>
          <p:cNvGrpSpPr/>
          <p:nvPr/>
        </p:nvGrpSpPr>
        <p:grpSpPr>
          <a:xfrm>
            <a:off x="10588751" y="4838218"/>
            <a:ext cx="609600" cy="254000"/>
            <a:chOff x="1600200" y="4724400"/>
            <a:chExt cx="914400" cy="3810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8107126-3E21-48DC-838A-71A818A15669}"/>
                </a:ext>
              </a:extLst>
            </p:cNvPr>
            <p:cNvCxnSpPr>
              <a:cxnSpLocks/>
            </p:cNvCxnSpPr>
            <p:nvPr/>
          </p:nvCxnSpPr>
          <p:spPr>
            <a:xfrm>
              <a:off x="1600200" y="5105400"/>
              <a:ext cx="914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E82CA82-F0F2-4289-9521-4C9723A0A348}"/>
                </a:ext>
              </a:extLst>
            </p:cNvPr>
            <p:cNvCxnSpPr>
              <a:cxnSpLocks/>
            </p:cNvCxnSpPr>
            <p:nvPr/>
          </p:nvCxnSpPr>
          <p:spPr>
            <a:xfrm>
              <a:off x="2057400" y="4724400"/>
              <a:ext cx="0" cy="381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A7974C3-FCB1-4306-9065-C6FC4B400199}"/>
                </a:ext>
              </a:extLst>
            </p:cNvPr>
            <p:cNvSpPr/>
            <p:nvPr/>
          </p:nvSpPr>
          <p:spPr>
            <a:xfrm>
              <a:off x="1666374" y="4782534"/>
              <a:ext cx="776037" cy="318855"/>
            </a:xfrm>
            <a:custGeom>
              <a:avLst/>
              <a:gdLst>
                <a:gd name="connsiteX0" fmla="*/ 0 w 776037"/>
                <a:gd name="connsiteY0" fmla="*/ 306824 h 318855"/>
                <a:gd name="connsiteX1" fmla="*/ 385010 w 776037"/>
                <a:gd name="connsiteY1" fmla="*/ 19 h 318855"/>
                <a:gd name="connsiteX2" fmla="*/ 776037 w 776037"/>
                <a:gd name="connsiteY2" fmla="*/ 318855 h 318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6037" h="318855">
                  <a:moveTo>
                    <a:pt x="0" y="306824"/>
                  </a:moveTo>
                  <a:cubicBezTo>
                    <a:pt x="127835" y="152419"/>
                    <a:pt x="255671" y="-1986"/>
                    <a:pt x="385010" y="19"/>
                  </a:cubicBezTo>
                  <a:cubicBezTo>
                    <a:pt x="514349" y="2024"/>
                    <a:pt x="700840" y="255689"/>
                    <a:pt x="776037" y="31885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1484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79"/>
    </mc:Choice>
    <mc:Fallback xmlns="">
      <p:transition spd="slow" advTm="23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0.00117 -0.355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78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-0.24544 -0.0094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9" y="-4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-0.24609 -0.353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5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4428D-A96A-46CB-B3C7-DBB2FF63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Non-normal approximations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6A29E-9915-49E5-8D42-797AD0003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Skew-Normal</a:t>
            </a:r>
          </a:p>
          <a:p>
            <a:endParaRPr lang="en-US" dirty="0"/>
          </a:p>
          <a:p>
            <a:r>
              <a:rPr lang="en-US" dirty="0"/>
              <a:t>Grid</a:t>
            </a:r>
          </a:p>
          <a:p>
            <a:endParaRPr lang="en-US" dirty="0"/>
          </a:p>
          <a:p>
            <a:r>
              <a:rPr lang="en-US" dirty="0"/>
              <a:t>Custom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531EE-E1E4-4E4C-82D8-7C2F6EAE9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A0147C-0132-4ADE-9359-7C10D0103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352800"/>
            <a:ext cx="5762624" cy="935295"/>
          </a:xfrm>
          <a:prstGeom prst="rect">
            <a:avLst/>
          </a:prstGeom>
        </p:spPr>
      </p:pic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C55CD906-A73F-4449-8C7B-C061145BA5AD}"/>
              </a:ext>
            </a:extLst>
          </p:cNvPr>
          <p:cNvSpPr/>
          <p:nvPr/>
        </p:nvSpPr>
        <p:spPr>
          <a:xfrm>
            <a:off x="2743200" y="4516696"/>
            <a:ext cx="6705600" cy="1503629"/>
          </a:xfrm>
          <a:prstGeom prst="roundRect">
            <a:avLst>
              <a:gd name="adj" fmla="val 10861"/>
            </a:avLst>
          </a:prstGeom>
          <a:solidFill>
            <a:sysClr val="window" lastClr="FFFFFF"/>
          </a:solidFill>
          <a:ln w="28575" cap="flat" cmpd="sng" algn="ctr">
            <a:solidFill>
              <a:srgbClr val="FF0000"/>
            </a:solidFill>
            <a:prstDash val="solid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761970">
              <a:defRPr/>
            </a:pPr>
            <a:r>
              <a:rPr lang="en-US" sz="2333" kern="0" dirty="0">
                <a:solidFill>
                  <a:srgbClr val="C00000"/>
                </a:solidFill>
                <a:latin typeface="Calibri"/>
              </a:rPr>
              <a:t>Skew-normal and Custom are defined by 3 number (position, scale, and skew)</a:t>
            </a:r>
          </a:p>
          <a:p>
            <a:pPr algn="ctr" defTabSz="761970">
              <a:defRPr/>
            </a:pPr>
            <a:endParaRPr lang="en-US" sz="2333" kern="0" dirty="0">
              <a:solidFill>
                <a:srgbClr val="C00000"/>
              </a:solidFill>
              <a:latin typeface="Calibri"/>
            </a:endParaRPr>
          </a:p>
          <a:p>
            <a:pPr algn="ctr" defTabSz="761970">
              <a:defRPr/>
            </a:pPr>
            <a:r>
              <a:rPr lang="en-US" sz="2333" kern="0" dirty="0">
                <a:solidFill>
                  <a:srgbClr val="C00000"/>
                </a:solidFill>
                <a:latin typeface="Calibri"/>
              </a:rPr>
              <a:t>Grid requires communication of &gt;= 100 </a:t>
            </a:r>
            <a:r>
              <a:rPr lang="en-US" sz="2333" kern="0" dirty="0" err="1">
                <a:solidFill>
                  <a:srgbClr val="C00000"/>
                </a:solidFill>
                <a:latin typeface="Calibri"/>
              </a:rPr>
              <a:t>gridpoints</a:t>
            </a:r>
            <a:endParaRPr lang="en-US" sz="2333" kern="0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896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95DFA-7381-4883-806F-6683027E6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real examples: Fixed-effects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33D63-3B85-4FB6-AE1D-F3893B3AE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1828E-54EF-41B2-8D78-C8084F2A65F4}"/>
              </a:ext>
            </a:extLst>
          </p:cNvPr>
          <p:cNvSpPr txBox="1"/>
          <p:nvPr/>
        </p:nvSpPr>
        <p:spPr>
          <a:xfrm>
            <a:off x="9580259" y="6099746"/>
            <a:ext cx="261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 Real data, no simulation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8ED9DC6C-690D-4F6A-8FDC-4E3F629D7274}"/>
              </a:ext>
            </a:extLst>
          </p:cNvPr>
          <p:cNvSpPr/>
          <p:nvPr/>
        </p:nvSpPr>
        <p:spPr>
          <a:xfrm>
            <a:off x="7696200" y="5300992"/>
            <a:ext cx="4076700" cy="599415"/>
          </a:xfrm>
          <a:prstGeom prst="roundRect">
            <a:avLst>
              <a:gd name="adj" fmla="val 10861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en-US" sz="2333" kern="0" dirty="0">
                <a:solidFill>
                  <a:schemeClr val="tx1"/>
                </a:solidFill>
                <a:latin typeface="Calibri"/>
              </a:rPr>
              <a:t>Examples using four databases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F3423A1E-D5A0-4C11-B2CA-A1D4D0DD3C20}"/>
              </a:ext>
            </a:extLst>
          </p:cNvPr>
          <p:cNvSpPr/>
          <p:nvPr/>
        </p:nvSpPr>
        <p:spPr>
          <a:xfrm>
            <a:off x="232611" y="5105400"/>
            <a:ext cx="3962400" cy="952500"/>
          </a:xfrm>
          <a:prstGeom prst="roundRect">
            <a:avLst>
              <a:gd name="adj" fmla="val 7537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761970">
              <a:defRPr/>
            </a:pPr>
            <a:r>
              <a:rPr lang="en-US" sz="2333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Pooled: gold standard</a:t>
            </a:r>
          </a:p>
          <a:p>
            <a:pPr defTabSz="761970">
              <a:defRPr/>
            </a:pPr>
            <a:r>
              <a:rPr lang="en-US" sz="2333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Traditional: current practice</a:t>
            </a:r>
          </a:p>
        </p:txBody>
      </p:sp>
      <p:pic>
        <p:nvPicPr>
          <p:cNvPr id="11" name="Content Placeholder 10" descr="A picture containing clock&#10;&#10;Description automatically generated">
            <a:extLst>
              <a:ext uri="{FF2B5EF4-FFF2-40B4-BE49-F238E27FC236}">
                <a16:creationId xmlns:a16="http://schemas.microsoft.com/office/drawing/2014/main" id="{6BAF4C0F-0365-42BF-91FB-B08C39DF9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1" y="2036357"/>
            <a:ext cx="9788905" cy="2773523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154AB45-D064-4689-B63E-5FCBE221B10A}"/>
              </a:ext>
            </a:extLst>
          </p:cNvPr>
          <p:cNvSpPr/>
          <p:nvPr/>
        </p:nvSpPr>
        <p:spPr>
          <a:xfrm>
            <a:off x="304348" y="1190313"/>
            <a:ext cx="114685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Fixed-effects meta-analysis assumes the effect size is the same in each database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92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26"/>
    </mc:Choice>
    <mc:Fallback xmlns="">
      <p:transition spd="slow" advTm="8082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8354C-FC16-496F-8F9C-F0C8F3BB9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Random-effects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955EB1-5099-4018-933B-0853F53E3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526" y="1219201"/>
                <a:ext cx="7419474" cy="49069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Random effects assumes each site draws effect size from a normal distribution with mean µ and standard deviation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955EB1-5099-4018-933B-0853F53E3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526" y="1219201"/>
                <a:ext cx="7419474" cy="4906963"/>
              </a:xfrm>
              <a:blipFill>
                <a:blip r:embed="rId2"/>
                <a:stretch>
                  <a:fillRect l="-1067" t="-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E73D8-25BF-41AD-ADC9-3993484E8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6" name="Picture 2" descr="Extreme values: What is an extreme value for normally distributed data? -  The DO Loop">
            <a:extLst>
              <a:ext uri="{FF2B5EF4-FFF2-40B4-BE49-F238E27FC236}">
                <a16:creationId xmlns:a16="http://schemas.microsoft.com/office/drawing/2014/main" id="{55728A9B-F0C7-4BB1-A7B7-0CE919336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8068" r="1852" b="3042"/>
          <a:stretch/>
        </p:blipFill>
        <p:spPr bwMode="auto">
          <a:xfrm>
            <a:off x="8077200" y="914400"/>
            <a:ext cx="3962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61E9E80-144B-4997-9F1B-CCB8218C5CE8}"/>
                  </a:ext>
                </a:extLst>
              </p:cNvPr>
              <p:cNvSpPr/>
              <p:nvPr/>
            </p:nvSpPr>
            <p:spPr>
              <a:xfrm>
                <a:off x="581526" y="2362200"/>
                <a:ext cx="10467474" cy="3120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20425A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solidFill>
                      <a:srgbClr val="20425A"/>
                    </a:solidFill>
                  </a:rPr>
                  <a:t> is ill-defined when we have a few small databases</a:t>
                </a:r>
              </a:p>
              <a:p>
                <a:pPr marL="34290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20425A"/>
                    </a:solidFill>
                  </a:rPr>
                  <a:t>What assumption do we want to make?</a:t>
                </a:r>
              </a:p>
              <a:p>
                <a:pPr marL="800100" lvl="2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20425A"/>
                    </a:solidFill>
                  </a:rPr>
                  <a:t>If we don’t know,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20425A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solidFill>
                      <a:srgbClr val="20425A"/>
                    </a:solidFill>
                  </a:rPr>
                  <a:t> must be 0 (no heterogeneity)</a:t>
                </a:r>
              </a:p>
              <a:p>
                <a:pPr marL="800100" lvl="2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20425A"/>
                    </a:solidFill>
                  </a:rPr>
                  <a:t>If we don’t know,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20425A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solidFill>
                      <a:srgbClr val="20425A"/>
                    </a:solidFill>
                  </a:rPr>
                  <a:t> might be 0, or might be &gt;= 0 </a:t>
                </a:r>
              </a:p>
              <a:p>
                <a:pPr marL="34290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20425A"/>
                    </a:solidFill>
                  </a:rPr>
                  <a:t>We can model this using a Bayesian approach</a:t>
                </a:r>
              </a:p>
              <a:p>
                <a:pPr marL="34290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20425A"/>
                    </a:solidFill>
                  </a:rPr>
                  <a:t>Default: half-normal prior with scale = 0.5</a:t>
                </a:r>
              </a:p>
              <a:p>
                <a:pPr marL="34290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20425A"/>
                    </a:solidFill>
                  </a:rPr>
                  <a:t>(Use fancy MCMC engine to compute: BEAST)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61E9E80-144B-4997-9F1B-CCB8218C5C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26" y="2362200"/>
                <a:ext cx="10467474" cy="3120854"/>
              </a:xfrm>
              <a:prstGeom prst="rect">
                <a:avLst/>
              </a:prstGeom>
              <a:blipFill>
                <a:blip r:embed="rId4"/>
                <a:stretch>
                  <a:fillRect l="-757" t="-1566" b="-3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C3CC650D-A91F-4E12-AE3E-83042B2E3699}"/>
              </a:ext>
            </a:extLst>
          </p:cNvPr>
          <p:cNvSpPr/>
          <p:nvPr/>
        </p:nvSpPr>
        <p:spPr>
          <a:xfrm>
            <a:off x="10060405" y="3303350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EC04ADB-DBEF-43EC-A776-150F3F318908}"/>
                  </a:ext>
                </a:extLst>
              </p:cNvPr>
              <p:cNvSpPr/>
              <p:nvPr/>
            </p:nvSpPr>
            <p:spPr>
              <a:xfrm>
                <a:off x="10259105" y="3672682"/>
                <a:ext cx="3995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EC04ADB-DBEF-43EC-A776-150F3F3189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9105" y="3672682"/>
                <a:ext cx="39959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014C7DD-4892-4830-872A-7EC34208DB41}"/>
              </a:ext>
            </a:extLst>
          </p:cNvPr>
          <p:cNvCxnSpPr>
            <a:cxnSpLocks/>
          </p:cNvCxnSpPr>
          <p:nvPr/>
        </p:nvCxnSpPr>
        <p:spPr>
          <a:xfrm flipV="1">
            <a:off x="10216057" y="3244334"/>
            <a:ext cx="0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EDC450D-69DD-46F2-9EA6-7618F19EBF27}"/>
              </a:ext>
            </a:extLst>
          </p:cNvPr>
          <p:cNvCxnSpPr>
            <a:cxnSpLocks/>
          </p:cNvCxnSpPr>
          <p:nvPr/>
        </p:nvCxnSpPr>
        <p:spPr>
          <a:xfrm>
            <a:off x="10190476" y="3733800"/>
            <a:ext cx="47752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8AA6454D-37BE-4600-985D-343FEB753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938239"/>
            <a:ext cx="4495800" cy="120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05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95DFA-7381-4883-806F-6683027E6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real examples: Random-effects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33D63-3B85-4FB6-AE1D-F3893B3AE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1828E-54EF-41B2-8D78-C8084F2A65F4}"/>
              </a:ext>
            </a:extLst>
          </p:cNvPr>
          <p:cNvSpPr txBox="1"/>
          <p:nvPr/>
        </p:nvSpPr>
        <p:spPr>
          <a:xfrm>
            <a:off x="9580259" y="6099746"/>
            <a:ext cx="261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 Real data, no simulation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8ED9DC6C-690D-4F6A-8FDC-4E3F629D7274}"/>
              </a:ext>
            </a:extLst>
          </p:cNvPr>
          <p:cNvSpPr/>
          <p:nvPr/>
        </p:nvSpPr>
        <p:spPr>
          <a:xfrm>
            <a:off x="7696200" y="5300992"/>
            <a:ext cx="4076700" cy="599415"/>
          </a:xfrm>
          <a:prstGeom prst="roundRect">
            <a:avLst>
              <a:gd name="adj" fmla="val 10861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en-US" sz="2333" kern="0" dirty="0">
                <a:solidFill>
                  <a:schemeClr val="tx1"/>
                </a:solidFill>
                <a:latin typeface="Calibri"/>
              </a:rPr>
              <a:t>Examples using four databases</a:t>
            </a:r>
          </a:p>
        </p:txBody>
      </p:sp>
      <p:pic>
        <p:nvPicPr>
          <p:cNvPr id="9" name="Content Placeholder 8" descr="A picture containing clock&#10;&#10;Description automatically generated">
            <a:extLst>
              <a:ext uri="{FF2B5EF4-FFF2-40B4-BE49-F238E27FC236}">
                <a16:creationId xmlns:a16="http://schemas.microsoft.com/office/drawing/2014/main" id="{97FDC75B-35C7-49FC-9ADB-456524B16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799"/>
            <a:ext cx="9144000" cy="2895601"/>
          </a:xfrm>
        </p:spPr>
      </p:pic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5446A2EA-5A42-4FED-A587-F0FF1BA67616}"/>
              </a:ext>
            </a:extLst>
          </p:cNvPr>
          <p:cNvSpPr/>
          <p:nvPr/>
        </p:nvSpPr>
        <p:spPr>
          <a:xfrm>
            <a:off x="232610" y="4516515"/>
            <a:ext cx="5787190" cy="952500"/>
          </a:xfrm>
          <a:prstGeom prst="roundRect">
            <a:avLst>
              <a:gd name="adj" fmla="val 7537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761970">
              <a:defRPr/>
            </a:pPr>
            <a:r>
              <a:rPr lang="en-US" sz="2333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Pooled: gold standard (Bayesian)</a:t>
            </a:r>
          </a:p>
          <a:p>
            <a:pPr defTabSz="761970">
              <a:defRPr/>
            </a:pPr>
            <a:r>
              <a:rPr lang="en-US" sz="2333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Traditional: current practice (Non-Bayesian)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6AE51C-3AEB-45F0-ADD1-2218F62A988E}"/>
              </a:ext>
            </a:extLst>
          </p:cNvPr>
          <p:cNvGrpSpPr/>
          <p:nvPr/>
        </p:nvGrpSpPr>
        <p:grpSpPr>
          <a:xfrm>
            <a:off x="8794415" y="1948192"/>
            <a:ext cx="3300444" cy="2242808"/>
            <a:chOff x="8794415" y="1948192"/>
            <a:chExt cx="3300444" cy="2242808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531525BC-5970-4BFF-8A90-68E82926D140}"/>
                </a:ext>
              </a:extLst>
            </p:cNvPr>
            <p:cNvSpPr/>
            <p:nvPr/>
          </p:nvSpPr>
          <p:spPr>
            <a:xfrm rot="10800000">
              <a:off x="8794415" y="2134680"/>
              <a:ext cx="785843" cy="365123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6">
              <a:extLst>
                <a:ext uri="{FF2B5EF4-FFF2-40B4-BE49-F238E27FC236}">
                  <a16:creationId xmlns:a16="http://schemas.microsoft.com/office/drawing/2014/main" id="{F36EE5D9-A3C8-46BC-BA71-54DB90C3FE96}"/>
                </a:ext>
              </a:extLst>
            </p:cNvPr>
            <p:cNvSpPr/>
            <p:nvPr/>
          </p:nvSpPr>
          <p:spPr>
            <a:xfrm>
              <a:off x="9220200" y="1948192"/>
              <a:ext cx="2874659" cy="2242808"/>
            </a:xfrm>
            <a:prstGeom prst="roundRect">
              <a:avLst>
                <a:gd name="adj" fmla="val 10861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FF0000"/>
              </a:solidFill>
              <a:prstDash val="solid"/>
            </a:ln>
            <a:effectLst>
              <a:outerShdw blurRad="114300" dist="1778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761970">
                <a:defRPr/>
              </a:pPr>
              <a:r>
                <a:rPr lang="en-US" sz="2333" kern="0" dirty="0">
                  <a:solidFill>
                    <a:srgbClr val="C00000"/>
                  </a:solidFill>
                  <a:latin typeface="Calibri"/>
                </a:rPr>
                <a:t>With too little information, traditional approach assumes no heterogeneity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6450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26"/>
    </mc:Choice>
    <mc:Fallback xmlns="">
      <p:transition spd="slow" advTm="808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95DFA-7381-4883-806F-6683027E6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real examples: Random-effects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33D63-3B85-4FB6-AE1D-F3893B3AE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1828E-54EF-41B2-8D78-C8084F2A65F4}"/>
              </a:ext>
            </a:extLst>
          </p:cNvPr>
          <p:cNvSpPr txBox="1"/>
          <p:nvPr/>
        </p:nvSpPr>
        <p:spPr>
          <a:xfrm>
            <a:off x="9580259" y="6099746"/>
            <a:ext cx="261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 Real data, no simulation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8ED9DC6C-690D-4F6A-8FDC-4E3F629D7274}"/>
              </a:ext>
            </a:extLst>
          </p:cNvPr>
          <p:cNvSpPr/>
          <p:nvPr/>
        </p:nvSpPr>
        <p:spPr>
          <a:xfrm>
            <a:off x="7696200" y="5300992"/>
            <a:ext cx="4076700" cy="599415"/>
          </a:xfrm>
          <a:prstGeom prst="roundRect">
            <a:avLst>
              <a:gd name="adj" fmla="val 10861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en-US" sz="2333" kern="0" dirty="0">
                <a:solidFill>
                  <a:schemeClr val="tx1"/>
                </a:solidFill>
                <a:latin typeface="Calibri"/>
              </a:rPr>
              <a:t>Examples using four databases</a:t>
            </a:r>
          </a:p>
        </p:txBody>
      </p:sp>
      <p:pic>
        <p:nvPicPr>
          <p:cNvPr id="9" name="Content Placeholder 8" descr="A picture containing clock&#10;&#10;Description automatically generated">
            <a:extLst>
              <a:ext uri="{FF2B5EF4-FFF2-40B4-BE49-F238E27FC236}">
                <a16:creationId xmlns:a16="http://schemas.microsoft.com/office/drawing/2014/main" id="{97FDC75B-35C7-49FC-9ADB-456524B16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799"/>
            <a:ext cx="9144000" cy="2895601"/>
          </a:xfrm>
        </p:spPr>
      </p:pic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5446A2EA-5A42-4FED-A587-F0FF1BA67616}"/>
              </a:ext>
            </a:extLst>
          </p:cNvPr>
          <p:cNvSpPr/>
          <p:nvPr/>
        </p:nvSpPr>
        <p:spPr>
          <a:xfrm>
            <a:off x="232610" y="4516515"/>
            <a:ext cx="5787190" cy="952500"/>
          </a:xfrm>
          <a:prstGeom prst="roundRect">
            <a:avLst>
              <a:gd name="adj" fmla="val 7537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761970">
              <a:defRPr/>
            </a:pPr>
            <a:r>
              <a:rPr lang="en-US" sz="2333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Pooled: gold standard (Bayesian)</a:t>
            </a:r>
          </a:p>
          <a:p>
            <a:pPr defTabSz="761970">
              <a:defRPr/>
            </a:pPr>
            <a:r>
              <a:rPr lang="en-US" sz="2333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Traditional: current practice (Non-Bayesian)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6AE51C-3AEB-45F0-ADD1-2218F62A988E}"/>
              </a:ext>
            </a:extLst>
          </p:cNvPr>
          <p:cNvGrpSpPr/>
          <p:nvPr/>
        </p:nvGrpSpPr>
        <p:grpSpPr>
          <a:xfrm>
            <a:off x="8839200" y="2579388"/>
            <a:ext cx="3300444" cy="2242808"/>
            <a:chOff x="8794415" y="1948192"/>
            <a:chExt cx="3300444" cy="2242808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531525BC-5970-4BFF-8A90-68E82926D140}"/>
                </a:ext>
              </a:extLst>
            </p:cNvPr>
            <p:cNvSpPr/>
            <p:nvPr/>
          </p:nvSpPr>
          <p:spPr>
            <a:xfrm rot="10800000">
              <a:off x="8794415" y="2134680"/>
              <a:ext cx="785843" cy="365123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6">
              <a:extLst>
                <a:ext uri="{FF2B5EF4-FFF2-40B4-BE49-F238E27FC236}">
                  <a16:creationId xmlns:a16="http://schemas.microsoft.com/office/drawing/2014/main" id="{F36EE5D9-A3C8-46BC-BA71-54DB90C3FE96}"/>
                </a:ext>
              </a:extLst>
            </p:cNvPr>
            <p:cNvSpPr/>
            <p:nvPr/>
          </p:nvSpPr>
          <p:spPr>
            <a:xfrm>
              <a:off x="9220200" y="1948192"/>
              <a:ext cx="2874659" cy="2242808"/>
            </a:xfrm>
            <a:prstGeom prst="roundRect">
              <a:avLst>
                <a:gd name="adj" fmla="val 10861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FF0000"/>
              </a:solidFill>
              <a:prstDash val="solid"/>
            </a:ln>
            <a:effectLst>
              <a:outerShdw blurRad="114300" dist="1778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761970">
                <a:defRPr/>
              </a:pPr>
              <a:r>
                <a:rPr lang="en-US" sz="2333" kern="0" dirty="0">
                  <a:solidFill>
                    <a:srgbClr val="C00000"/>
                  </a:solidFill>
                  <a:latin typeface="Calibri"/>
                </a:rPr>
                <a:t>Skew-normal is suboptimal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9136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26"/>
    </mc:Choice>
    <mc:Fallback xmlns="">
      <p:transition spd="slow" advTm="8082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76BFA-11E3-4BED-8B4B-71E41BEDA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Research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4F641-E11E-49C7-AE75-B46C7E314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1"/>
            <a:ext cx="5181600" cy="4906963"/>
          </a:xfrm>
        </p:spPr>
        <p:txBody>
          <a:bodyPr/>
          <a:lstStyle/>
          <a:p>
            <a:r>
              <a:rPr lang="en-US" dirty="0"/>
              <a:t>Multiple sites with data</a:t>
            </a:r>
          </a:p>
          <a:p>
            <a:pPr lvl="1"/>
            <a:r>
              <a:rPr lang="en-US" dirty="0"/>
              <a:t>Hospital EHRs</a:t>
            </a:r>
          </a:p>
          <a:p>
            <a:pPr lvl="1"/>
            <a:r>
              <a:rPr lang="en-US" dirty="0"/>
              <a:t>Administrative Claims</a:t>
            </a:r>
          </a:p>
          <a:p>
            <a:r>
              <a:rPr lang="en-US" dirty="0"/>
              <a:t>Patient-level data cannot be shared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82F04C6-6792-4440-A35A-DA43EB3DD5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5664" y="1765541"/>
            <a:ext cx="304800" cy="3048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A74C0E0-DB58-4216-B1C3-B985F89EE2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43656" y="4198673"/>
            <a:ext cx="286337" cy="25452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458BD29-8ADB-425D-8A86-215CFF7A8343}"/>
              </a:ext>
            </a:extLst>
          </p:cNvPr>
          <p:cNvSpPr/>
          <p:nvPr/>
        </p:nvSpPr>
        <p:spPr>
          <a:xfrm>
            <a:off x="6663264" y="2120473"/>
            <a:ext cx="1600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1B65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A7EE6-6EB7-4006-94C0-6D35C55563F1}"/>
              </a:ext>
            </a:extLst>
          </p:cNvPr>
          <p:cNvSpPr txBox="1"/>
          <p:nvPr/>
        </p:nvSpPr>
        <p:spPr>
          <a:xfrm>
            <a:off x="7106427" y="1707710"/>
            <a:ext cx="896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B6583"/>
                </a:solidFill>
              </a:rPr>
              <a:t>Site A</a:t>
            </a:r>
          </a:p>
        </p:txBody>
      </p:sp>
      <p:sp>
        <p:nvSpPr>
          <p:cNvPr id="8" name="Flowchart: Magnetic Disk 7">
            <a:extLst>
              <a:ext uri="{FF2B5EF4-FFF2-40B4-BE49-F238E27FC236}">
                <a16:creationId xmlns:a16="http://schemas.microsoft.com/office/drawing/2014/main" id="{B5CEDFEA-6433-441F-A6CB-23098CACD239}"/>
              </a:ext>
            </a:extLst>
          </p:cNvPr>
          <p:cNvSpPr/>
          <p:nvPr/>
        </p:nvSpPr>
        <p:spPr>
          <a:xfrm>
            <a:off x="6736415" y="2233222"/>
            <a:ext cx="838200" cy="685800"/>
          </a:xfrm>
          <a:prstGeom prst="flowChartMagneticDisk">
            <a:avLst/>
          </a:prstGeom>
          <a:solidFill>
            <a:srgbClr val="44AE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CDM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F97BF5-0214-4C21-B393-96DD717B7EE1}"/>
              </a:ext>
            </a:extLst>
          </p:cNvPr>
          <p:cNvSpPr/>
          <p:nvPr/>
        </p:nvSpPr>
        <p:spPr>
          <a:xfrm>
            <a:off x="6661259" y="4509569"/>
            <a:ext cx="1600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1B65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8FC0C9-6B39-4ED1-B9DB-AFE3CB649558}"/>
              </a:ext>
            </a:extLst>
          </p:cNvPr>
          <p:cNvSpPr txBox="1"/>
          <p:nvPr/>
        </p:nvSpPr>
        <p:spPr>
          <a:xfrm>
            <a:off x="7104422" y="4096806"/>
            <a:ext cx="896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B6583"/>
                </a:solidFill>
              </a:rPr>
              <a:t>Site C</a:t>
            </a:r>
          </a:p>
        </p:txBody>
      </p:sp>
      <p:sp>
        <p:nvSpPr>
          <p:cNvPr id="11" name="Flowchart: Magnetic Disk 10">
            <a:extLst>
              <a:ext uri="{FF2B5EF4-FFF2-40B4-BE49-F238E27FC236}">
                <a16:creationId xmlns:a16="http://schemas.microsoft.com/office/drawing/2014/main" id="{AC892A08-E805-4A1C-9998-9ACD54E14064}"/>
              </a:ext>
            </a:extLst>
          </p:cNvPr>
          <p:cNvSpPr/>
          <p:nvPr/>
        </p:nvSpPr>
        <p:spPr>
          <a:xfrm>
            <a:off x="6734410" y="4622318"/>
            <a:ext cx="838200" cy="685800"/>
          </a:xfrm>
          <a:prstGeom prst="flowChartMagneticDisk">
            <a:avLst/>
          </a:prstGeom>
          <a:solidFill>
            <a:srgbClr val="44AE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CDM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11C4DDC-87AD-445A-BC62-484221702B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7107" y="4154637"/>
            <a:ext cx="304800" cy="3048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43A65F-B2FA-4D75-9159-FD9BC5B67661}"/>
              </a:ext>
            </a:extLst>
          </p:cNvPr>
          <p:cNvSpPr/>
          <p:nvPr/>
        </p:nvSpPr>
        <p:spPr>
          <a:xfrm>
            <a:off x="9684707" y="4509569"/>
            <a:ext cx="1600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1B65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69D770-81FA-46EB-A21F-012FA5AFEA29}"/>
              </a:ext>
            </a:extLst>
          </p:cNvPr>
          <p:cNvSpPr txBox="1"/>
          <p:nvPr/>
        </p:nvSpPr>
        <p:spPr>
          <a:xfrm>
            <a:off x="10127870" y="4096806"/>
            <a:ext cx="907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B6583"/>
                </a:solidFill>
              </a:rPr>
              <a:t>Site D</a:t>
            </a:r>
          </a:p>
        </p:txBody>
      </p:sp>
      <p:sp>
        <p:nvSpPr>
          <p:cNvPr id="15" name="Flowchart: Magnetic Disk 14">
            <a:extLst>
              <a:ext uri="{FF2B5EF4-FFF2-40B4-BE49-F238E27FC236}">
                <a16:creationId xmlns:a16="http://schemas.microsoft.com/office/drawing/2014/main" id="{53F90F03-0DF9-420A-9738-D8F00A81ADAD}"/>
              </a:ext>
            </a:extLst>
          </p:cNvPr>
          <p:cNvSpPr/>
          <p:nvPr/>
        </p:nvSpPr>
        <p:spPr>
          <a:xfrm>
            <a:off x="9757858" y="4622318"/>
            <a:ext cx="838200" cy="685800"/>
          </a:xfrm>
          <a:prstGeom prst="flowChartMagneticDisk">
            <a:avLst/>
          </a:prstGeom>
          <a:solidFill>
            <a:srgbClr val="44AE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CDM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0CC6529-8A5B-4D81-AE25-0C69F6ACEB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59797" y="1822704"/>
            <a:ext cx="286337" cy="25452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ED33416-391B-44DC-92D2-8568B68086FD}"/>
              </a:ext>
            </a:extLst>
          </p:cNvPr>
          <p:cNvSpPr/>
          <p:nvPr/>
        </p:nvSpPr>
        <p:spPr>
          <a:xfrm>
            <a:off x="9677400" y="2133600"/>
            <a:ext cx="1600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1B65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2D653E-A9B4-4597-8973-2BAC31128721}"/>
              </a:ext>
            </a:extLst>
          </p:cNvPr>
          <p:cNvSpPr txBox="1"/>
          <p:nvPr/>
        </p:nvSpPr>
        <p:spPr>
          <a:xfrm>
            <a:off x="10120563" y="1720837"/>
            <a:ext cx="896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B6583"/>
                </a:solidFill>
              </a:rPr>
              <a:t>Site B</a:t>
            </a:r>
          </a:p>
        </p:txBody>
      </p:sp>
      <p:sp>
        <p:nvSpPr>
          <p:cNvPr id="19" name="Flowchart: Magnetic Disk 18">
            <a:extLst>
              <a:ext uri="{FF2B5EF4-FFF2-40B4-BE49-F238E27FC236}">
                <a16:creationId xmlns:a16="http://schemas.microsoft.com/office/drawing/2014/main" id="{B31C48A2-053C-431D-9D01-CAE69E0239EF}"/>
              </a:ext>
            </a:extLst>
          </p:cNvPr>
          <p:cNvSpPr/>
          <p:nvPr/>
        </p:nvSpPr>
        <p:spPr>
          <a:xfrm>
            <a:off x="9750551" y="2246349"/>
            <a:ext cx="838200" cy="685800"/>
          </a:xfrm>
          <a:prstGeom prst="flowChartMagneticDisk">
            <a:avLst/>
          </a:prstGeom>
          <a:solidFill>
            <a:srgbClr val="44AE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CDM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CA8D28DA-EAFC-4223-AF88-7A92C992B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93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DB1AE-07DE-4E13-859B-39DA386A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E01CF-5F36-4736-A90F-D21D1C3D7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895600"/>
            <a:ext cx="10972800" cy="323056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https://data.ohdsi.org/SmallCountMetaAnalysisEvaluation/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3C12B-C136-482B-97E7-466384B56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37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57F6E-B299-461E-99A7-16795AE20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2CCAB-752C-4B25-A511-9134932B7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Normality assumption adds unnecessary bias to distributed research</a:t>
            </a:r>
          </a:p>
          <a:p>
            <a:r>
              <a:rPr lang="en-US" sz="2800" dirty="0"/>
              <a:t>Problem is larger with more databases, with coverage sometimes &lt; 10% </a:t>
            </a:r>
          </a:p>
          <a:p>
            <a:r>
              <a:rPr lang="en-US" sz="2800" dirty="0"/>
              <a:t>Communicating full shape of likelihood function avoid this bias, without sharing patient-level data. Best candidates are</a:t>
            </a:r>
          </a:p>
          <a:p>
            <a:pPr lvl="1"/>
            <a:r>
              <a:rPr lang="en-US" sz="2400" dirty="0"/>
              <a:t>Custom function</a:t>
            </a:r>
          </a:p>
          <a:p>
            <a:pPr lvl="1"/>
            <a:r>
              <a:rPr lang="en-US" sz="2400" dirty="0"/>
              <a:t>Grid</a:t>
            </a:r>
          </a:p>
          <a:p>
            <a:r>
              <a:rPr lang="en-US" sz="2800" dirty="0"/>
              <a:t>Will be available in the </a:t>
            </a:r>
            <a:r>
              <a:rPr lang="en-US" sz="2800" dirty="0" err="1"/>
              <a:t>EvidenceSynthesis</a:t>
            </a:r>
            <a:r>
              <a:rPr lang="en-US" sz="2800" dirty="0"/>
              <a:t> package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692AC-BC3B-4EC5-A940-28791F87E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690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48"/>
    </mc:Choice>
    <mc:Fallback xmlns="">
      <p:transition spd="slow" advTm="50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76BFA-11E3-4BED-8B4B-71E41BEDA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Research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4F641-E11E-49C7-AE75-B46C7E314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1"/>
            <a:ext cx="5181600" cy="4906963"/>
          </a:xfrm>
        </p:spPr>
        <p:txBody>
          <a:bodyPr/>
          <a:lstStyle/>
          <a:p>
            <a:r>
              <a:rPr lang="en-US" dirty="0"/>
              <a:t>Any site can lead a study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82F04C6-6792-4440-A35A-DA43EB3DD5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5664" y="1765541"/>
            <a:ext cx="304800" cy="3048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A74C0E0-DB58-4216-B1C3-B985F89EE2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43656" y="4198673"/>
            <a:ext cx="286337" cy="25452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458BD29-8ADB-425D-8A86-215CFF7A8343}"/>
              </a:ext>
            </a:extLst>
          </p:cNvPr>
          <p:cNvSpPr/>
          <p:nvPr/>
        </p:nvSpPr>
        <p:spPr>
          <a:xfrm>
            <a:off x="6663264" y="2120473"/>
            <a:ext cx="1600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1B65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A7EE6-6EB7-4006-94C0-6D35C55563F1}"/>
              </a:ext>
            </a:extLst>
          </p:cNvPr>
          <p:cNvSpPr txBox="1"/>
          <p:nvPr/>
        </p:nvSpPr>
        <p:spPr>
          <a:xfrm>
            <a:off x="7106427" y="1707710"/>
            <a:ext cx="896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B6583"/>
                </a:solidFill>
              </a:rPr>
              <a:t>Site A</a:t>
            </a:r>
          </a:p>
        </p:txBody>
      </p:sp>
      <p:sp>
        <p:nvSpPr>
          <p:cNvPr id="8" name="Flowchart: Magnetic Disk 7">
            <a:extLst>
              <a:ext uri="{FF2B5EF4-FFF2-40B4-BE49-F238E27FC236}">
                <a16:creationId xmlns:a16="http://schemas.microsoft.com/office/drawing/2014/main" id="{B5CEDFEA-6433-441F-A6CB-23098CACD239}"/>
              </a:ext>
            </a:extLst>
          </p:cNvPr>
          <p:cNvSpPr/>
          <p:nvPr/>
        </p:nvSpPr>
        <p:spPr>
          <a:xfrm>
            <a:off x="6736415" y="2233222"/>
            <a:ext cx="838200" cy="685800"/>
          </a:xfrm>
          <a:prstGeom prst="flowChartMagneticDisk">
            <a:avLst/>
          </a:prstGeom>
          <a:solidFill>
            <a:srgbClr val="44AE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CDM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F97BF5-0214-4C21-B393-96DD717B7EE1}"/>
              </a:ext>
            </a:extLst>
          </p:cNvPr>
          <p:cNvSpPr/>
          <p:nvPr/>
        </p:nvSpPr>
        <p:spPr>
          <a:xfrm>
            <a:off x="6661259" y="4509569"/>
            <a:ext cx="1600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1B65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8FC0C9-6B39-4ED1-B9DB-AFE3CB649558}"/>
              </a:ext>
            </a:extLst>
          </p:cNvPr>
          <p:cNvSpPr txBox="1"/>
          <p:nvPr/>
        </p:nvSpPr>
        <p:spPr>
          <a:xfrm>
            <a:off x="7104422" y="4096806"/>
            <a:ext cx="896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B6583"/>
                </a:solidFill>
              </a:rPr>
              <a:t>Site C</a:t>
            </a:r>
          </a:p>
        </p:txBody>
      </p:sp>
      <p:sp>
        <p:nvSpPr>
          <p:cNvPr id="11" name="Flowchart: Magnetic Disk 10">
            <a:extLst>
              <a:ext uri="{FF2B5EF4-FFF2-40B4-BE49-F238E27FC236}">
                <a16:creationId xmlns:a16="http://schemas.microsoft.com/office/drawing/2014/main" id="{AC892A08-E805-4A1C-9998-9ACD54E14064}"/>
              </a:ext>
            </a:extLst>
          </p:cNvPr>
          <p:cNvSpPr/>
          <p:nvPr/>
        </p:nvSpPr>
        <p:spPr>
          <a:xfrm>
            <a:off x="6734410" y="4622318"/>
            <a:ext cx="838200" cy="685800"/>
          </a:xfrm>
          <a:prstGeom prst="flowChartMagneticDisk">
            <a:avLst/>
          </a:prstGeom>
          <a:solidFill>
            <a:srgbClr val="44AE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CDM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11C4DDC-87AD-445A-BC62-484221702B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7107" y="4154637"/>
            <a:ext cx="304800" cy="3048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43A65F-B2FA-4D75-9159-FD9BC5B67661}"/>
              </a:ext>
            </a:extLst>
          </p:cNvPr>
          <p:cNvSpPr/>
          <p:nvPr/>
        </p:nvSpPr>
        <p:spPr>
          <a:xfrm>
            <a:off x="9684707" y="4509569"/>
            <a:ext cx="1600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1B65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69D770-81FA-46EB-A21F-012FA5AFEA29}"/>
              </a:ext>
            </a:extLst>
          </p:cNvPr>
          <p:cNvSpPr txBox="1"/>
          <p:nvPr/>
        </p:nvSpPr>
        <p:spPr>
          <a:xfrm>
            <a:off x="10127870" y="4096806"/>
            <a:ext cx="907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B6583"/>
                </a:solidFill>
              </a:rPr>
              <a:t>Site D</a:t>
            </a:r>
          </a:p>
        </p:txBody>
      </p:sp>
      <p:sp>
        <p:nvSpPr>
          <p:cNvPr id="15" name="Flowchart: Magnetic Disk 14">
            <a:extLst>
              <a:ext uri="{FF2B5EF4-FFF2-40B4-BE49-F238E27FC236}">
                <a16:creationId xmlns:a16="http://schemas.microsoft.com/office/drawing/2014/main" id="{53F90F03-0DF9-420A-9738-D8F00A81ADAD}"/>
              </a:ext>
            </a:extLst>
          </p:cNvPr>
          <p:cNvSpPr/>
          <p:nvPr/>
        </p:nvSpPr>
        <p:spPr>
          <a:xfrm>
            <a:off x="9757858" y="4622318"/>
            <a:ext cx="838200" cy="685800"/>
          </a:xfrm>
          <a:prstGeom prst="flowChartMagneticDisk">
            <a:avLst/>
          </a:prstGeom>
          <a:solidFill>
            <a:srgbClr val="44AE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CDM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0CC6529-8A5B-4D81-AE25-0C69F6ACEB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59797" y="1822704"/>
            <a:ext cx="286337" cy="25452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ED33416-391B-44DC-92D2-8568B68086FD}"/>
              </a:ext>
            </a:extLst>
          </p:cNvPr>
          <p:cNvSpPr/>
          <p:nvPr/>
        </p:nvSpPr>
        <p:spPr>
          <a:xfrm>
            <a:off x="9677400" y="2133600"/>
            <a:ext cx="1600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1B65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2D653E-A9B4-4597-8973-2BAC31128721}"/>
              </a:ext>
            </a:extLst>
          </p:cNvPr>
          <p:cNvSpPr txBox="1"/>
          <p:nvPr/>
        </p:nvSpPr>
        <p:spPr>
          <a:xfrm>
            <a:off x="10120563" y="1720837"/>
            <a:ext cx="896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B6583"/>
                </a:solidFill>
              </a:rPr>
              <a:t>Site B</a:t>
            </a:r>
          </a:p>
        </p:txBody>
      </p:sp>
      <p:sp>
        <p:nvSpPr>
          <p:cNvPr id="19" name="Flowchart: Magnetic Disk 18">
            <a:extLst>
              <a:ext uri="{FF2B5EF4-FFF2-40B4-BE49-F238E27FC236}">
                <a16:creationId xmlns:a16="http://schemas.microsoft.com/office/drawing/2014/main" id="{B31C48A2-053C-431D-9D01-CAE69E0239EF}"/>
              </a:ext>
            </a:extLst>
          </p:cNvPr>
          <p:cNvSpPr/>
          <p:nvPr/>
        </p:nvSpPr>
        <p:spPr>
          <a:xfrm>
            <a:off x="9750551" y="2246349"/>
            <a:ext cx="838200" cy="685800"/>
          </a:xfrm>
          <a:prstGeom prst="flowChartMagneticDisk">
            <a:avLst/>
          </a:prstGeom>
          <a:solidFill>
            <a:srgbClr val="44AE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CDM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946F495-9B0C-4015-A33B-FDBDC2FFEB6C}"/>
              </a:ext>
            </a:extLst>
          </p:cNvPr>
          <p:cNvSpPr/>
          <p:nvPr/>
        </p:nvSpPr>
        <p:spPr>
          <a:xfrm>
            <a:off x="6400802" y="1676400"/>
            <a:ext cx="2015062" cy="1510873"/>
          </a:xfrm>
          <a:prstGeom prst="roundRect">
            <a:avLst/>
          </a:prstGeom>
          <a:noFill/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453ED3-9DCA-4F1C-B7FA-7A395ED04421}"/>
              </a:ext>
            </a:extLst>
          </p:cNvPr>
          <p:cNvSpPr txBox="1"/>
          <p:nvPr/>
        </p:nvSpPr>
        <p:spPr>
          <a:xfrm>
            <a:off x="6400802" y="1265467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D7D31"/>
                </a:solidFill>
              </a:rPr>
              <a:t>Study lead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CB53F11-77AC-465E-B487-C606A439BA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56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76BFA-11E3-4BED-8B4B-71E41BEDA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Research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4F641-E11E-49C7-AE75-B46C7E314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1"/>
            <a:ext cx="5181600" cy="4906963"/>
          </a:xfrm>
        </p:spPr>
        <p:txBody>
          <a:bodyPr/>
          <a:lstStyle/>
          <a:p>
            <a:r>
              <a:rPr lang="en-US" dirty="0"/>
              <a:t>Any site can lead a study</a:t>
            </a:r>
          </a:p>
          <a:p>
            <a:r>
              <a:rPr lang="en-US" dirty="0"/>
              <a:t>Analysis code is developed locally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82F04C6-6792-4440-A35A-DA43EB3DD5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5664" y="1765541"/>
            <a:ext cx="304800" cy="3048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A74C0E0-DB58-4216-B1C3-B985F89EE2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43656" y="4198673"/>
            <a:ext cx="286337" cy="25452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458BD29-8ADB-425D-8A86-215CFF7A8343}"/>
              </a:ext>
            </a:extLst>
          </p:cNvPr>
          <p:cNvSpPr/>
          <p:nvPr/>
        </p:nvSpPr>
        <p:spPr>
          <a:xfrm>
            <a:off x="6663264" y="2120473"/>
            <a:ext cx="1600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1B65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A7EE6-6EB7-4006-94C0-6D35C55563F1}"/>
              </a:ext>
            </a:extLst>
          </p:cNvPr>
          <p:cNvSpPr txBox="1"/>
          <p:nvPr/>
        </p:nvSpPr>
        <p:spPr>
          <a:xfrm>
            <a:off x="7106427" y="1707710"/>
            <a:ext cx="896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B6583"/>
                </a:solidFill>
              </a:rPr>
              <a:t>Site A</a:t>
            </a:r>
          </a:p>
        </p:txBody>
      </p:sp>
      <p:sp>
        <p:nvSpPr>
          <p:cNvPr id="8" name="Flowchart: Magnetic Disk 7">
            <a:extLst>
              <a:ext uri="{FF2B5EF4-FFF2-40B4-BE49-F238E27FC236}">
                <a16:creationId xmlns:a16="http://schemas.microsoft.com/office/drawing/2014/main" id="{B5CEDFEA-6433-441F-A6CB-23098CACD239}"/>
              </a:ext>
            </a:extLst>
          </p:cNvPr>
          <p:cNvSpPr/>
          <p:nvPr/>
        </p:nvSpPr>
        <p:spPr>
          <a:xfrm>
            <a:off x="6736415" y="2233222"/>
            <a:ext cx="838200" cy="685800"/>
          </a:xfrm>
          <a:prstGeom prst="flowChartMagneticDisk">
            <a:avLst/>
          </a:prstGeom>
          <a:solidFill>
            <a:srgbClr val="44AE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CDM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F97BF5-0214-4C21-B393-96DD717B7EE1}"/>
              </a:ext>
            </a:extLst>
          </p:cNvPr>
          <p:cNvSpPr/>
          <p:nvPr/>
        </p:nvSpPr>
        <p:spPr>
          <a:xfrm>
            <a:off x="6661259" y="4509569"/>
            <a:ext cx="1600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1B65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8FC0C9-6B39-4ED1-B9DB-AFE3CB649558}"/>
              </a:ext>
            </a:extLst>
          </p:cNvPr>
          <p:cNvSpPr txBox="1"/>
          <p:nvPr/>
        </p:nvSpPr>
        <p:spPr>
          <a:xfrm>
            <a:off x="7104422" y="4096806"/>
            <a:ext cx="896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B6583"/>
                </a:solidFill>
              </a:rPr>
              <a:t>Site C</a:t>
            </a:r>
          </a:p>
        </p:txBody>
      </p:sp>
      <p:sp>
        <p:nvSpPr>
          <p:cNvPr id="11" name="Flowchart: Magnetic Disk 10">
            <a:extLst>
              <a:ext uri="{FF2B5EF4-FFF2-40B4-BE49-F238E27FC236}">
                <a16:creationId xmlns:a16="http://schemas.microsoft.com/office/drawing/2014/main" id="{AC892A08-E805-4A1C-9998-9ACD54E14064}"/>
              </a:ext>
            </a:extLst>
          </p:cNvPr>
          <p:cNvSpPr/>
          <p:nvPr/>
        </p:nvSpPr>
        <p:spPr>
          <a:xfrm>
            <a:off x="6734410" y="4622318"/>
            <a:ext cx="838200" cy="685800"/>
          </a:xfrm>
          <a:prstGeom prst="flowChartMagneticDisk">
            <a:avLst/>
          </a:prstGeom>
          <a:solidFill>
            <a:srgbClr val="44AE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CDM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11C4DDC-87AD-445A-BC62-484221702B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7107" y="4154637"/>
            <a:ext cx="304800" cy="3048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43A65F-B2FA-4D75-9159-FD9BC5B67661}"/>
              </a:ext>
            </a:extLst>
          </p:cNvPr>
          <p:cNvSpPr/>
          <p:nvPr/>
        </p:nvSpPr>
        <p:spPr>
          <a:xfrm>
            <a:off x="9684707" y="4509569"/>
            <a:ext cx="1600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1B65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69D770-81FA-46EB-A21F-012FA5AFEA29}"/>
              </a:ext>
            </a:extLst>
          </p:cNvPr>
          <p:cNvSpPr txBox="1"/>
          <p:nvPr/>
        </p:nvSpPr>
        <p:spPr>
          <a:xfrm>
            <a:off x="10127870" y="4096806"/>
            <a:ext cx="907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B6583"/>
                </a:solidFill>
              </a:rPr>
              <a:t>Site D</a:t>
            </a:r>
          </a:p>
        </p:txBody>
      </p:sp>
      <p:sp>
        <p:nvSpPr>
          <p:cNvPr id="15" name="Flowchart: Magnetic Disk 14">
            <a:extLst>
              <a:ext uri="{FF2B5EF4-FFF2-40B4-BE49-F238E27FC236}">
                <a16:creationId xmlns:a16="http://schemas.microsoft.com/office/drawing/2014/main" id="{53F90F03-0DF9-420A-9738-D8F00A81ADAD}"/>
              </a:ext>
            </a:extLst>
          </p:cNvPr>
          <p:cNvSpPr/>
          <p:nvPr/>
        </p:nvSpPr>
        <p:spPr>
          <a:xfrm>
            <a:off x="9757858" y="4622318"/>
            <a:ext cx="838200" cy="685800"/>
          </a:xfrm>
          <a:prstGeom prst="flowChartMagneticDisk">
            <a:avLst/>
          </a:prstGeom>
          <a:solidFill>
            <a:srgbClr val="44AE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CDM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0CC6529-8A5B-4D81-AE25-0C69F6ACEB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59797" y="1822704"/>
            <a:ext cx="286337" cy="25452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ED33416-391B-44DC-92D2-8568B68086FD}"/>
              </a:ext>
            </a:extLst>
          </p:cNvPr>
          <p:cNvSpPr/>
          <p:nvPr/>
        </p:nvSpPr>
        <p:spPr>
          <a:xfrm>
            <a:off x="9677400" y="2133600"/>
            <a:ext cx="1600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1B65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2D653E-A9B4-4597-8973-2BAC31128721}"/>
              </a:ext>
            </a:extLst>
          </p:cNvPr>
          <p:cNvSpPr txBox="1"/>
          <p:nvPr/>
        </p:nvSpPr>
        <p:spPr>
          <a:xfrm>
            <a:off x="10120563" y="1720837"/>
            <a:ext cx="896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B6583"/>
                </a:solidFill>
              </a:rPr>
              <a:t>Site B</a:t>
            </a:r>
          </a:p>
        </p:txBody>
      </p:sp>
      <p:sp>
        <p:nvSpPr>
          <p:cNvPr id="19" name="Flowchart: Magnetic Disk 18">
            <a:extLst>
              <a:ext uri="{FF2B5EF4-FFF2-40B4-BE49-F238E27FC236}">
                <a16:creationId xmlns:a16="http://schemas.microsoft.com/office/drawing/2014/main" id="{B31C48A2-053C-431D-9D01-CAE69E0239EF}"/>
              </a:ext>
            </a:extLst>
          </p:cNvPr>
          <p:cNvSpPr/>
          <p:nvPr/>
        </p:nvSpPr>
        <p:spPr>
          <a:xfrm>
            <a:off x="9750551" y="2246349"/>
            <a:ext cx="838200" cy="685800"/>
          </a:xfrm>
          <a:prstGeom prst="flowChartMagneticDisk">
            <a:avLst/>
          </a:prstGeom>
          <a:solidFill>
            <a:srgbClr val="44AE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CDM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946F495-9B0C-4015-A33B-FDBDC2FFEB6C}"/>
              </a:ext>
            </a:extLst>
          </p:cNvPr>
          <p:cNvSpPr/>
          <p:nvPr/>
        </p:nvSpPr>
        <p:spPr>
          <a:xfrm>
            <a:off x="6400802" y="1676400"/>
            <a:ext cx="2015062" cy="1510873"/>
          </a:xfrm>
          <a:prstGeom prst="roundRect">
            <a:avLst/>
          </a:prstGeom>
          <a:noFill/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453ED3-9DCA-4F1C-B7FA-7A395ED04421}"/>
              </a:ext>
            </a:extLst>
          </p:cNvPr>
          <p:cNvSpPr txBox="1"/>
          <p:nvPr/>
        </p:nvSpPr>
        <p:spPr>
          <a:xfrm>
            <a:off x="6400802" y="1265467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D7D31"/>
                </a:solidFill>
              </a:rPr>
              <a:t>Study lead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41CCF4F-1C22-4A02-93E9-0DF34FA0A5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88935" y="2383383"/>
            <a:ext cx="476250" cy="381000"/>
          </a:xfrm>
          <a:prstGeom prst="rect">
            <a:avLst/>
          </a:prstGeom>
        </p:spPr>
      </p:pic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6E6DC753-E284-45DE-AEA4-C1D90B9BA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62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76BFA-11E3-4BED-8B4B-71E41BEDA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Research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4F641-E11E-49C7-AE75-B46C7E314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1"/>
            <a:ext cx="5181600" cy="4906963"/>
          </a:xfrm>
        </p:spPr>
        <p:txBody>
          <a:bodyPr/>
          <a:lstStyle/>
          <a:p>
            <a:r>
              <a:rPr lang="en-US" dirty="0"/>
              <a:t>Any site can lead a study</a:t>
            </a:r>
          </a:p>
          <a:p>
            <a:r>
              <a:rPr lang="en-US" dirty="0"/>
              <a:t>Analysis code is developed locally</a:t>
            </a:r>
          </a:p>
          <a:p>
            <a:r>
              <a:rPr lang="en-US" dirty="0"/>
              <a:t>Code is distributed to study participants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82F04C6-6792-4440-A35A-DA43EB3DD5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5664" y="1765541"/>
            <a:ext cx="304800" cy="3048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A74C0E0-DB58-4216-B1C3-B985F89EE2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43656" y="4198673"/>
            <a:ext cx="286337" cy="25452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458BD29-8ADB-425D-8A86-215CFF7A8343}"/>
              </a:ext>
            </a:extLst>
          </p:cNvPr>
          <p:cNvSpPr/>
          <p:nvPr/>
        </p:nvSpPr>
        <p:spPr>
          <a:xfrm>
            <a:off x="6663264" y="2120473"/>
            <a:ext cx="1600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1B65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A7EE6-6EB7-4006-94C0-6D35C55563F1}"/>
              </a:ext>
            </a:extLst>
          </p:cNvPr>
          <p:cNvSpPr txBox="1"/>
          <p:nvPr/>
        </p:nvSpPr>
        <p:spPr>
          <a:xfrm>
            <a:off x="7106427" y="1707710"/>
            <a:ext cx="896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B6583"/>
                </a:solidFill>
              </a:rPr>
              <a:t>Site A</a:t>
            </a:r>
          </a:p>
        </p:txBody>
      </p:sp>
      <p:sp>
        <p:nvSpPr>
          <p:cNvPr id="8" name="Flowchart: Magnetic Disk 7">
            <a:extLst>
              <a:ext uri="{FF2B5EF4-FFF2-40B4-BE49-F238E27FC236}">
                <a16:creationId xmlns:a16="http://schemas.microsoft.com/office/drawing/2014/main" id="{B5CEDFEA-6433-441F-A6CB-23098CACD239}"/>
              </a:ext>
            </a:extLst>
          </p:cNvPr>
          <p:cNvSpPr/>
          <p:nvPr/>
        </p:nvSpPr>
        <p:spPr>
          <a:xfrm>
            <a:off x="6736415" y="2233222"/>
            <a:ext cx="838200" cy="685800"/>
          </a:xfrm>
          <a:prstGeom prst="flowChartMagneticDisk">
            <a:avLst/>
          </a:prstGeom>
          <a:solidFill>
            <a:srgbClr val="44AE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CDM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F97BF5-0214-4C21-B393-96DD717B7EE1}"/>
              </a:ext>
            </a:extLst>
          </p:cNvPr>
          <p:cNvSpPr/>
          <p:nvPr/>
        </p:nvSpPr>
        <p:spPr>
          <a:xfrm>
            <a:off x="6661259" y="4509569"/>
            <a:ext cx="1600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1B65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8FC0C9-6B39-4ED1-B9DB-AFE3CB649558}"/>
              </a:ext>
            </a:extLst>
          </p:cNvPr>
          <p:cNvSpPr txBox="1"/>
          <p:nvPr/>
        </p:nvSpPr>
        <p:spPr>
          <a:xfrm>
            <a:off x="7104422" y="4096806"/>
            <a:ext cx="896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B6583"/>
                </a:solidFill>
              </a:rPr>
              <a:t>Site C</a:t>
            </a:r>
          </a:p>
        </p:txBody>
      </p:sp>
      <p:sp>
        <p:nvSpPr>
          <p:cNvPr id="11" name="Flowchart: Magnetic Disk 10">
            <a:extLst>
              <a:ext uri="{FF2B5EF4-FFF2-40B4-BE49-F238E27FC236}">
                <a16:creationId xmlns:a16="http://schemas.microsoft.com/office/drawing/2014/main" id="{AC892A08-E805-4A1C-9998-9ACD54E14064}"/>
              </a:ext>
            </a:extLst>
          </p:cNvPr>
          <p:cNvSpPr/>
          <p:nvPr/>
        </p:nvSpPr>
        <p:spPr>
          <a:xfrm>
            <a:off x="6734410" y="4622318"/>
            <a:ext cx="838200" cy="685800"/>
          </a:xfrm>
          <a:prstGeom prst="flowChartMagneticDisk">
            <a:avLst/>
          </a:prstGeom>
          <a:solidFill>
            <a:srgbClr val="44AE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CDM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11C4DDC-87AD-445A-BC62-484221702B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7107" y="4154637"/>
            <a:ext cx="304800" cy="3048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43A65F-B2FA-4D75-9159-FD9BC5B67661}"/>
              </a:ext>
            </a:extLst>
          </p:cNvPr>
          <p:cNvSpPr/>
          <p:nvPr/>
        </p:nvSpPr>
        <p:spPr>
          <a:xfrm>
            <a:off x="9684707" y="4509569"/>
            <a:ext cx="1600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1B65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69D770-81FA-46EB-A21F-012FA5AFEA29}"/>
              </a:ext>
            </a:extLst>
          </p:cNvPr>
          <p:cNvSpPr txBox="1"/>
          <p:nvPr/>
        </p:nvSpPr>
        <p:spPr>
          <a:xfrm>
            <a:off x="10127870" y="4096806"/>
            <a:ext cx="907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B6583"/>
                </a:solidFill>
              </a:rPr>
              <a:t>Site D</a:t>
            </a:r>
          </a:p>
        </p:txBody>
      </p:sp>
      <p:sp>
        <p:nvSpPr>
          <p:cNvPr id="15" name="Flowchart: Magnetic Disk 14">
            <a:extLst>
              <a:ext uri="{FF2B5EF4-FFF2-40B4-BE49-F238E27FC236}">
                <a16:creationId xmlns:a16="http://schemas.microsoft.com/office/drawing/2014/main" id="{53F90F03-0DF9-420A-9738-D8F00A81ADAD}"/>
              </a:ext>
            </a:extLst>
          </p:cNvPr>
          <p:cNvSpPr/>
          <p:nvPr/>
        </p:nvSpPr>
        <p:spPr>
          <a:xfrm>
            <a:off x="9757858" y="4622318"/>
            <a:ext cx="838200" cy="685800"/>
          </a:xfrm>
          <a:prstGeom prst="flowChartMagneticDisk">
            <a:avLst/>
          </a:prstGeom>
          <a:solidFill>
            <a:srgbClr val="44AE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CDM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0CC6529-8A5B-4D81-AE25-0C69F6ACEB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59797" y="1822704"/>
            <a:ext cx="286337" cy="25452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ED33416-391B-44DC-92D2-8568B68086FD}"/>
              </a:ext>
            </a:extLst>
          </p:cNvPr>
          <p:cNvSpPr/>
          <p:nvPr/>
        </p:nvSpPr>
        <p:spPr>
          <a:xfrm>
            <a:off x="9677400" y="2133600"/>
            <a:ext cx="1600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1B65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2D653E-A9B4-4597-8973-2BAC31128721}"/>
              </a:ext>
            </a:extLst>
          </p:cNvPr>
          <p:cNvSpPr txBox="1"/>
          <p:nvPr/>
        </p:nvSpPr>
        <p:spPr>
          <a:xfrm>
            <a:off x="10120563" y="1720837"/>
            <a:ext cx="896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B6583"/>
                </a:solidFill>
              </a:rPr>
              <a:t>Site B</a:t>
            </a:r>
          </a:p>
        </p:txBody>
      </p:sp>
      <p:sp>
        <p:nvSpPr>
          <p:cNvPr id="19" name="Flowchart: Magnetic Disk 18">
            <a:extLst>
              <a:ext uri="{FF2B5EF4-FFF2-40B4-BE49-F238E27FC236}">
                <a16:creationId xmlns:a16="http://schemas.microsoft.com/office/drawing/2014/main" id="{B31C48A2-053C-431D-9D01-CAE69E0239EF}"/>
              </a:ext>
            </a:extLst>
          </p:cNvPr>
          <p:cNvSpPr/>
          <p:nvPr/>
        </p:nvSpPr>
        <p:spPr>
          <a:xfrm>
            <a:off x="9750551" y="2246349"/>
            <a:ext cx="838200" cy="685800"/>
          </a:xfrm>
          <a:prstGeom prst="flowChartMagneticDisk">
            <a:avLst/>
          </a:prstGeom>
          <a:solidFill>
            <a:srgbClr val="44AE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CDM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946F495-9B0C-4015-A33B-FDBDC2FFEB6C}"/>
              </a:ext>
            </a:extLst>
          </p:cNvPr>
          <p:cNvSpPr/>
          <p:nvPr/>
        </p:nvSpPr>
        <p:spPr>
          <a:xfrm>
            <a:off x="6400802" y="1676400"/>
            <a:ext cx="2015062" cy="1510873"/>
          </a:xfrm>
          <a:prstGeom prst="roundRect">
            <a:avLst/>
          </a:prstGeom>
          <a:noFill/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453ED3-9DCA-4F1C-B7FA-7A395ED04421}"/>
              </a:ext>
            </a:extLst>
          </p:cNvPr>
          <p:cNvSpPr txBox="1"/>
          <p:nvPr/>
        </p:nvSpPr>
        <p:spPr>
          <a:xfrm>
            <a:off x="6400802" y="1265467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D7D31"/>
                </a:solidFill>
              </a:rPr>
              <a:t>Study lead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41CCF4F-1C22-4A02-93E9-0DF34FA0A5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88935" y="2383383"/>
            <a:ext cx="476250" cy="3810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ABCB19BE-6B6C-455C-99A2-EEFB1DFB66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88935" y="2379390"/>
            <a:ext cx="476250" cy="3810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C6989136-F612-4675-A5FF-CAEA3DF74B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92638" y="2383383"/>
            <a:ext cx="476250" cy="3810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942B47B1-F5A0-4576-BAD3-FE52204D7E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96034" y="2387173"/>
            <a:ext cx="476250" cy="381000"/>
          </a:xfrm>
          <a:prstGeom prst="rect">
            <a:avLst/>
          </a:prstGeom>
        </p:spPr>
      </p:pic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A4AB26F3-B71C-4928-BB39-F5502E81F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4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-0.00065 0.34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73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25013 0.00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24948 0.346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74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76BFA-11E3-4BED-8B4B-71E41BEDA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Research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4F641-E11E-49C7-AE75-B46C7E314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1"/>
            <a:ext cx="5181600" cy="4906963"/>
          </a:xfrm>
        </p:spPr>
        <p:txBody>
          <a:bodyPr/>
          <a:lstStyle/>
          <a:p>
            <a:r>
              <a:rPr lang="en-US" dirty="0"/>
              <a:t>Any site can lead a study</a:t>
            </a:r>
          </a:p>
          <a:p>
            <a:r>
              <a:rPr lang="en-US" dirty="0"/>
              <a:t>Analysis code is developed locally</a:t>
            </a:r>
          </a:p>
          <a:p>
            <a:r>
              <a:rPr lang="en-US" dirty="0"/>
              <a:t>Code is distributed to study participants</a:t>
            </a:r>
          </a:p>
          <a:p>
            <a:r>
              <a:rPr lang="en-US" dirty="0"/>
              <a:t>Results are generated (aggregated statistics)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82F04C6-6792-4440-A35A-DA43EB3DD5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5664" y="1765541"/>
            <a:ext cx="304800" cy="3048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A74C0E0-DB58-4216-B1C3-B985F89EE2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43656" y="4198673"/>
            <a:ext cx="286337" cy="25452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458BD29-8ADB-425D-8A86-215CFF7A8343}"/>
              </a:ext>
            </a:extLst>
          </p:cNvPr>
          <p:cNvSpPr/>
          <p:nvPr/>
        </p:nvSpPr>
        <p:spPr>
          <a:xfrm>
            <a:off x="6663264" y="2120473"/>
            <a:ext cx="1600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1B65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A7EE6-6EB7-4006-94C0-6D35C55563F1}"/>
              </a:ext>
            </a:extLst>
          </p:cNvPr>
          <p:cNvSpPr txBox="1"/>
          <p:nvPr/>
        </p:nvSpPr>
        <p:spPr>
          <a:xfrm>
            <a:off x="7106427" y="1707710"/>
            <a:ext cx="896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B6583"/>
                </a:solidFill>
              </a:rPr>
              <a:t>Site A</a:t>
            </a:r>
          </a:p>
        </p:txBody>
      </p:sp>
      <p:sp>
        <p:nvSpPr>
          <p:cNvPr id="8" name="Flowchart: Magnetic Disk 7">
            <a:extLst>
              <a:ext uri="{FF2B5EF4-FFF2-40B4-BE49-F238E27FC236}">
                <a16:creationId xmlns:a16="http://schemas.microsoft.com/office/drawing/2014/main" id="{B5CEDFEA-6433-441F-A6CB-23098CACD239}"/>
              </a:ext>
            </a:extLst>
          </p:cNvPr>
          <p:cNvSpPr/>
          <p:nvPr/>
        </p:nvSpPr>
        <p:spPr>
          <a:xfrm>
            <a:off x="6736415" y="2233222"/>
            <a:ext cx="838200" cy="685800"/>
          </a:xfrm>
          <a:prstGeom prst="flowChartMagneticDisk">
            <a:avLst/>
          </a:prstGeom>
          <a:solidFill>
            <a:srgbClr val="44AE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CDM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F97BF5-0214-4C21-B393-96DD717B7EE1}"/>
              </a:ext>
            </a:extLst>
          </p:cNvPr>
          <p:cNvSpPr/>
          <p:nvPr/>
        </p:nvSpPr>
        <p:spPr>
          <a:xfrm>
            <a:off x="6661259" y="4509569"/>
            <a:ext cx="1600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1B65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8FC0C9-6B39-4ED1-B9DB-AFE3CB649558}"/>
              </a:ext>
            </a:extLst>
          </p:cNvPr>
          <p:cNvSpPr txBox="1"/>
          <p:nvPr/>
        </p:nvSpPr>
        <p:spPr>
          <a:xfrm>
            <a:off x="7104422" y="4096806"/>
            <a:ext cx="896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B6583"/>
                </a:solidFill>
              </a:rPr>
              <a:t>Site C</a:t>
            </a:r>
          </a:p>
        </p:txBody>
      </p:sp>
      <p:sp>
        <p:nvSpPr>
          <p:cNvPr id="11" name="Flowchart: Magnetic Disk 10">
            <a:extLst>
              <a:ext uri="{FF2B5EF4-FFF2-40B4-BE49-F238E27FC236}">
                <a16:creationId xmlns:a16="http://schemas.microsoft.com/office/drawing/2014/main" id="{AC892A08-E805-4A1C-9998-9ACD54E14064}"/>
              </a:ext>
            </a:extLst>
          </p:cNvPr>
          <p:cNvSpPr/>
          <p:nvPr/>
        </p:nvSpPr>
        <p:spPr>
          <a:xfrm>
            <a:off x="6734410" y="4622318"/>
            <a:ext cx="838200" cy="685800"/>
          </a:xfrm>
          <a:prstGeom prst="flowChartMagneticDisk">
            <a:avLst/>
          </a:prstGeom>
          <a:solidFill>
            <a:srgbClr val="44AE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CDM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11C4DDC-87AD-445A-BC62-484221702B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7107" y="4154637"/>
            <a:ext cx="304800" cy="3048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43A65F-B2FA-4D75-9159-FD9BC5B67661}"/>
              </a:ext>
            </a:extLst>
          </p:cNvPr>
          <p:cNvSpPr/>
          <p:nvPr/>
        </p:nvSpPr>
        <p:spPr>
          <a:xfrm>
            <a:off x="9684707" y="4509569"/>
            <a:ext cx="1600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1B65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69D770-81FA-46EB-A21F-012FA5AFEA29}"/>
              </a:ext>
            </a:extLst>
          </p:cNvPr>
          <p:cNvSpPr txBox="1"/>
          <p:nvPr/>
        </p:nvSpPr>
        <p:spPr>
          <a:xfrm>
            <a:off x="10127870" y="4096806"/>
            <a:ext cx="907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B6583"/>
                </a:solidFill>
              </a:rPr>
              <a:t>Site D</a:t>
            </a:r>
          </a:p>
        </p:txBody>
      </p:sp>
      <p:sp>
        <p:nvSpPr>
          <p:cNvPr id="15" name="Flowchart: Magnetic Disk 14">
            <a:extLst>
              <a:ext uri="{FF2B5EF4-FFF2-40B4-BE49-F238E27FC236}">
                <a16:creationId xmlns:a16="http://schemas.microsoft.com/office/drawing/2014/main" id="{53F90F03-0DF9-420A-9738-D8F00A81ADAD}"/>
              </a:ext>
            </a:extLst>
          </p:cNvPr>
          <p:cNvSpPr/>
          <p:nvPr/>
        </p:nvSpPr>
        <p:spPr>
          <a:xfrm>
            <a:off x="9757858" y="4622318"/>
            <a:ext cx="838200" cy="685800"/>
          </a:xfrm>
          <a:prstGeom prst="flowChartMagneticDisk">
            <a:avLst/>
          </a:prstGeom>
          <a:solidFill>
            <a:srgbClr val="44AE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CDM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0CC6529-8A5B-4D81-AE25-0C69F6ACEB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59797" y="1822704"/>
            <a:ext cx="286337" cy="25452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ED33416-391B-44DC-92D2-8568B68086FD}"/>
              </a:ext>
            </a:extLst>
          </p:cNvPr>
          <p:cNvSpPr/>
          <p:nvPr/>
        </p:nvSpPr>
        <p:spPr>
          <a:xfrm>
            <a:off x="9677400" y="2133600"/>
            <a:ext cx="1600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1B65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2D653E-A9B4-4597-8973-2BAC31128721}"/>
              </a:ext>
            </a:extLst>
          </p:cNvPr>
          <p:cNvSpPr txBox="1"/>
          <p:nvPr/>
        </p:nvSpPr>
        <p:spPr>
          <a:xfrm>
            <a:off x="10120563" y="1720837"/>
            <a:ext cx="896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B6583"/>
                </a:solidFill>
              </a:rPr>
              <a:t>Site B</a:t>
            </a:r>
          </a:p>
        </p:txBody>
      </p:sp>
      <p:sp>
        <p:nvSpPr>
          <p:cNvPr id="19" name="Flowchart: Magnetic Disk 18">
            <a:extLst>
              <a:ext uri="{FF2B5EF4-FFF2-40B4-BE49-F238E27FC236}">
                <a16:creationId xmlns:a16="http://schemas.microsoft.com/office/drawing/2014/main" id="{B31C48A2-053C-431D-9D01-CAE69E0239EF}"/>
              </a:ext>
            </a:extLst>
          </p:cNvPr>
          <p:cNvSpPr/>
          <p:nvPr/>
        </p:nvSpPr>
        <p:spPr>
          <a:xfrm>
            <a:off x="9750551" y="2246349"/>
            <a:ext cx="838200" cy="685800"/>
          </a:xfrm>
          <a:prstGeom prst="flowChartMagneticDisk">
            <a:avLst/>
          </a:prstGeom>
          <a:solidFill>
            <a:srgbClr val="44AE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CDM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946F495-9B0C-4015-A33B-FDBDC2FFEB6C}"/>
              </a:ext>
            </a:extLst>
          </p:cNvPr>
          <p:cNvSpPr/>
          <p:nvPr/>
        </p:nvSpPr>
        <p:spPr>
          <a:xfrm>
            <a:off x="6400802" y="1676400"/>
            <a:ext cx="2015062" cy="1510873"/>
          </a:xfrm>
          <a:prstGeom prst="roundRect">
            <a:avLst/>
          </a:prstGeom>
          <a:noFill/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453ED3-9DCA-4F1C-B7FA-7A395ED04421}"/>
              </a:ext>
            </a:extLst>
          </p:cNvPr>
          <p:cNvSpPr txBox="1"/>
          <p:nvPr/>
        </p:nvSpPr>
        <p:spPr>
          <a:xfrm>
            <a:off x="6400802" y="1265467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D7D31"/>
                </a:solidFill>
              </a:rPr>
              <a:t>Study lead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019580C-C9DD-42FB-8ABA-D702943681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47766" y="2367533"/>
            <a:ext cx="388002" cy="443431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F30DCC61-68C0-4ECE-818F-11EA324529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47766" y="4757927"/>
            <a:ext cx="388002" cy="443431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B1084B95-3861-43F7-AABF-1357362BAD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58066" y="2354406"/>
            <a:ext cx="388002" cy="443431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4C7F1B35-6C63-460E-BF00-91C3ED4424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74787" y="4743502"/>
            <a:ext cx="388002" cy="443431"/>
          </a:xfrm>
          <a:prstGeom prst="rect">
            <a:avLst/>
          </a:prstGeom>
        </p:spPr>
      </p:pic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0709A370-EEE4-4D0C-A14A-185ED3993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39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76BFA-11E3-4BED-8B4B-71E41BEDA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Research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4F641-E11E-49C7-AE75-B46C7E314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1"/>
            <a:ext cx="5181600" cy="4906963"/>
          </a:xfrm>
        </p:spPr>
        <p:txBody>
          <a:bodyPr/>
          <a:lstStyle/>
          <a:p>
            <a:r>
              <a:rPr lang="en-US" dirty="0"/>
              <a:t>Any site can lead a study</a:t>
            </a:r>
          </a:p>
          <a:p>
            <a:r>
              <a:rPr lang="en-US" dirty="0"/>
              <a:t>Analysis code is developed locally</a:t>
            </a:r>
          </a:p>
          <a:p>
            <a:r>
              <a:rPr lang="en-US" dirty="0"/>
              <a:t>Code is distributed to study participants</a:t>
            </a:r>
          </a:p>
          <a:p>
            <a:r>
              <a:rPr lang="en-US" dirty="0"/>
              <a:t>Results are generated (aggregated statistics)</a:t>
            </a:r>
          </a:p>
          <a:p>
            <a:r>
              <a:rPr lang="en-US" dirty="0"/>
              <a:t>Results are send back to site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82F04C6-6792-4440-A35A-DA43EB3DD5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5664" y="1765541"/>
            <a:ext cx="304800" cy="3048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A74C0E0-DB58-4216-B1C3-B985F89EE2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43656" y="4198673"/>
            <a:ext cx="286337" cy="25452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458BD29-8ADB-425D-8A86-215CFF7A8343}"/>
              </a:ext>
            </a:extLst>
          </p:cNvPr>
          <p:cNvSpPr/>
          <p:nvPr/>
        </p:nvSpPr>
        <p:spPr>
          <a:xfrm>
            <a:off x="6663264" y="2120473"/>
            <a:ext cx="1600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1B65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A7EE6-6EB7-4006-94C0-6D35C55563F1}"/>
              </a:ext>
            </a:extLst>
          </p:cNvPr>
          <p:cNvSpPr txBox="1"/>
          <p:nvPr/>
        </p:nvSpPr>
        <p:spPr>
          <a:xfrm>
            <a:off x="7106427" y="1707710"/>
            <a:ext cx="896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B6583"/>
                </a:solidFill>
              </a:rPr>
              <a:t>Site A</a:t>
            </a:r>
          </a:p>
        </p:txBody>
      </p:sp>
      <p:sp>
        <p:nvSpPr>
          <p:cNvPr id="8" name="Flowchart: Magnetic Disk 7">
            <a:extLst>
              <a:ext uri="{FF2B5EF4-FFF2-40B4-BE49-F238E27FC236}">
                <a16:creationId xmlns:a16="http://schemas.microsoft.com/office/drawing/2014/main" id="{B5CEDFEA-6433-441F-A6CB-23098CACD239}"/>
              </a:ext>
            </a:extLst>
          </p:cNvPr>
          <p:cNvSpPr/>
          <p:nvPr/>
        </p:nvSpPr>
        <p:spPr>
          <a:xfrm>
            <a:off x="6736415" y="2233222"/>
            <a:ext cx="838200" cy="685800"/>
          </a:xfrm>
          <a:prstGeom prst="flowChartMagneticDisk">
            <a:avLst/>
          </a:prstGeom>
          <a:solidFill>
            <a:srgbClr val="44AE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CDM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F97BF5-0214-4C21-B393-96DD717B7EE1}"/>
              </a:ext>
            </a:extLst>
          </p:cNvPr>
          <p:cNvSpPr/>
          <p:nvPr/>
        </p:nvSpPr>
        <p:spPr>
          <a:xfrm>
            <a:off x="6661259" y="4509569"/>
            <a:ext cx="1600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1B65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8FC0C9-6B39-4ED1-B9DB-AFE3CB649558}"/>
              </a:ext>
            </a:extLst>
          </p:cNvPr>
          <p:cNvSpPr txBox="1"/>
          <p:nvPr/>
        </p:nvSpPr>
        <p:spPr>
          <a:xfrm>
            <a:off x="7104422" y="4096806"/>
            <a:ext cx="896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B6583"/>
                </a:solidFill>
              </a:rPr>
              <a:t>Site C</a:t>
            </a:r>
          </a:p>
        </p:txBody>
      </p:sp>
      <p:sp>
        <p:nvSpPr>
          <p:cNvPr id="11" name="Flowchart: Magnetic Disk 10">
            <a:extLst>
              <a:ext uri="{FF2B5EF4-FFF2-40B4-BE49-F238E27FC236}">
                <a16:creationId xmlns:a16="http://schemas.microsoft.com/office/drawing/2014/main" id="{AC892A08-E805-4A1C-9998-9ACD54E14064}"/>
              </a:ext>
            </a:extLst>
          </p:cNvPr>
          <p:cNvSpPr/>
          <p:nvPr/>
        </p:nvSpPr>
        <p:spPr>
          <a:xfrm>
            <a:off x="6734410" y="4622318"/>
            <a:ext cx="838200" cy="685800"/>
          </a:xfrm>
          <a:prstGeom prst="flowChartMagneticDisk">
            <a:avLst/>
          </a:prstGeom>
          <a:solidFill>
            <a:srgbClr val="44AE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CDM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11C4DDC-87AD-445A-BC62-484221702B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7107" y="4154637"/>
            <a:ext cx="304800" cy="3048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43A65F-B2FA-4D75-9159-FD9BC5B67661}"/>
              </a:ext>
            </a:extLst>
          </p:cNvPr>
          <p:cNvSpPr/>
          <p:nvPr/>
        </p:nvSpPr>
        <p:spPr>
          <a:xfrm>
            <a:off x="9684707" y="4509569"/>
            <a:ext cx="1600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1B65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69D770-81FA-46EB-A21F-012FA5AFEA29}"/>
              </a:ext>
            </a:extLst>
          </p:cNvPr>
          <p:cNvSpPr txBox="1"/>
          <p:nvPr/>
        </p:nvSpPr>
        <p:spPr>
          <a:xfrm>
            <a:off x="10127870" y="4096806"/>
            <a:ext cx="907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B6583"/>
                </a:solidFill>
              </a:rPr>
              <a:t>Site D</a:t>
            </a:r>
          </a:p>
        </p:txBody>
      </p:sp>
      <p:sp>
        <p:nvSpPr>
          <p:cNvPr id="15" name="Flowchart: Magnetic Disk 14">
            <a:extLst>
              <a:ext uri="{FF2B5EF4-FFF2-40B4-BE49-F238E27FC236}">
                <a16:creationId xmlns:a16="http://schemas.microsoft.com/office/drawing/2014/main" id="{53F90F03-0DF9-420A-9738-D8F00A81ADAD}"/>
              </a:ext>
            </a:extLst>
          </p:cNvPr>
          <p:cNvSpPr/>
          <p:nvPr/>
        </p:nvSpPr>
        <p:spPr>
          <a:xfrm>
            <a:off x="9757858" y="4622318"/>
            <a:ext cx="838200" cy="685800"/>
          </a:xfrm>
          <a:prstGeom prst="flowChartMagneticDisk">
            <a:avLst/>
          </a:prstGeom>
          <a:solidFill>
            <a:srgbClr val="44AE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CDM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0CC6529-8A5B-4D81-AE25-0C69F6ACEB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59797" y="1822704"/>
            <a:ext cx="286337" cy="25452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ED33416-391B-44DC-92D2-8568B68086FD}"/>
              </a:ext>
            </a:extLst>
          </p:cNvPr>
          <p:cNvSpPr/>
          <p:nvPr/>
        </p:nvSpPr>
        <p:spPr>
          <a:xfrm>
            <a:off x="9677400" y="2133600"/>
            <a:ext cx="1600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1B65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2D653E-A9B4-4597-8973-2BAC31128721}"/>
              </a:ext>
            </a:extLst>
          </p:cNvPr>
          <p:cNvSpPr txBox="1"/>
          <p:nvPr/>
        </p:nvSpPr>
        <p:spPr>
          <a:xfrm>
            <a:off x="10120563" y="1720837"/>
            <a:ext cx="896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B6583"/>
                </a:solidFill>
              </a:rPr>
              <a:t>Site B</a:t>
            </a:r>
          </a:p>
        </p:txBody>
      </p:sp>
      <p:sp>
        <p:nvSpPr>
          <p:cNvPr id="19" name="Flowchart: Magnetic Disk 18">
            <a:extLst>
              <a:ext uri="{FF2B5EF4-FFF2-40B4-BE49-F238E27FC236}">
                <a16:creationId xmlns:a16="http://schemas.microsoft.com/office/drawing/2014/main" id="{B31C48A2-053C-431D-9D01-CAE69E0239EF}"/>
              </a:ext>
            </a:extLst>
          </p:cNvPr>
          <p:cNvSpPr/>
          <p:nvPr/>
        </p:nvSpPr>
        <p:spPr>
          <a:xfrm>
            <a:off x="9750551" y="2246349"/>
            <a:ext cx="838200" cy="685800"/>
          </a:xfrm>
          <a:prstGeom prst="flowChartMagneticDisk">
            <a:avLst/>
          </a:prstGeom>
          <a:solidFill>
            <a:srgbClr val="44AE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CDM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946F495-9B0C-4015-A33B-FDBDC2FFEB6C}"/>
              </a:ext>
            </a:extLst>
          </p:cNvPr>
          <p:cNvSpPr/>
          <p:nvPr/>
        </p:nvSpPr>
        <p:spPr>
          <a:xfrm>
            <a:off x="6400802" y="1676400"/>
            <a:ext cx="2015062" cy="1510873"/>
          </a:xfrm>
          <a:prstGeom prst="roundRect">
            <a:avLst/>
          </a:prstGeom>
          <a:noFill/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453ED3-9DCA-4F1C-B7FA-7A395ED04421}"/>
              </a:ext>
            </a:extLst>
          </p:cNvPr>
          <p:cNvSpPr txBox="1"/>
          <p:nvPr/>
        </p:nvSpPr>
        <p:spPr>
          <a:xfrm>
            <a:off x="6400802" y="1265467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D7D31"/>
                </a:solidFill>
              </a:rPr>
              <a:t>Study lead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019580C-C9DD-42FB-8ABA-D702943681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47766" y="2367533"/>
            <a:ext cx="388002" cy="443431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F30DCC61-68C0-4ECE-818F-11EA324529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47766" y="4757927"/>
            <a:ext cx="388002" cy="443431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B1084B95-3861-43F7-AABF-1357362BAD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58066" y="2354406"/>
            <a:ext cx="388002" cy="443431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4C7F1B35-6C63-460E-BF00-91C3ED4424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74787" y="4743502"/>
            <a:ext cx="388002" cy="443431"/>
          </a:xfrm>
          <a:prstGeom prst="rect">
            <a:avLst/>
          </a:prstGeom>
        </p:spPr>
      </p:pic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6A83A47-FEDD-45C1-BA3B-DA0796109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5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0.00638 -0.33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168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23385 0.0245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93" y="12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-0.22904 -0.308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-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76BFA-11E3-4BED-8B4B-71E41BEDA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Research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4F641-E11E-49C7-AE75-B46C7E314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1"/>
            <a:ext cx="5181600" cy="4906963"/>
          </a:xfrm>
        </p:spPr>
        <p:txBody>
          <a:bodyPr/>
          <a:lstStyle/>
          <a:p>
            <a:r>
              <a:rPr lang="en-US" dirty="0"/>
              <a:t>Any site can lead a study</a:t>
            </a:r>
          </a:p>
          <a:p>
            <a:r>
              <a:rPr lang="en-US" dirty="0"/>
              <a:t>Analysis code is developed locally</a:t>
            </a:r>
          </a:p>
          <a:p>
            <a:r>
              <a:rPr lang="en-US" dirty="0"/>
              <a:t>Code is distributed to study participants</a:t>
            </a:r>
          </a:p>
          <a:p>
            <a:r>
              <a:rPr lang="en-US" dirty="0"/>
              <a:t>Results are generated (aggregated statistics)</a:t>
            </a:r>
          </a:p>
          <a:p>
            <a:r>
              <a:rPr lang="en-US" dirty="0"/>
              <a:t>Results are send back to site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82F04C6-6792-4440-A35A-DA43EB3DD5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5664" y="1765541"/>
            <a:ext cx="304800" cy="3048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A74C0E0-DB58-4216-B1C3-B985F89EE2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43656" y="4198673"/>
            <a:ext cx="286337" cy="25452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458BD29-8ADB-425D-8A86-215CFF7A8343}"/>
              </a:ext>
            </a:extLst>
          </p:cNvPr>
          <p:cNvSpPr/>
          <p:nvPr/>
        </p:nvSpPr>
        <p:spPr>
          <a:xfrm>
            <a:off x="6663264" y="2120473"/>
            <a:ext cx="1600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1B65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A7EE6-6EB7-4006-94C0-6D35C55563F1}"/>
              </a:ext>
            </a:extLst>
          </p:cNvPr>
          <p:cNvSpPr txBox="1"/>
          <p:nvPr/>
        </p:nvSpPr>
        <p:spPr>
          <a:xfrm>
            <a:off x="7106427" y="1707710"/>
            <a:ext cx="896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B6583"/>
                </a:solidFill>
              </a:rPr>
              <a:t>Site A</a:t>
            </a:r>
          </a:p>
        </p:txBody>
      </p:sp>
      <p:sp>
        <p:nvSpPr>
          <p:cNvPr id="8" name="Flowchart: Magnetic Disk 7">
            <a:extLst>
              <a:ext uri="{FF2B5EF4-FFF2-40B4-BE49-F238E27FC236}">
                <a16:creationId xmlns:a16="http://schemas.microsoft.com/office/drawing/2014/main" id="{B5CEDFEA-6433-441F-A6CB-23098CACD239}"/>
              </a:ext>
            </a:extLst>
          </p:cNvPr>
          <p:cNvSpPr/>
          <p:nvPr/>
        </p:nvSpPr>
        <p:spPr>
          <a:xfrm>
            <a:off x="6736415" y="2233222"/>
            <a:ext cx="838200" cy="685800"/>
          </a:xfrm>
          <a:prstGeom prst="flowChartMagneticDisk">
            <a:avLst/>
          </a:prstGeom>
          <a:solidFill>
            <a:srgbClr val="44AE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CDM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F97BF5-0214-4C21-B393-96DD717B7EE1}"/>
              </a:ext>
            </a:extLst>
          </p:cNvPr>
          <p:cNvSpPr/>
          <p:nvPr/>
        </p:nvSpPr>
        <p:spPr>
          <a:xfrm>
            <a:off x="6661259" y="4509569"/>
            <a:ext cx="1600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1B65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8FC0C9-6B39-4ED1-B9DB-AFE3CB649558}"/>
              </a:ext>
            </a:extLst>
          </p:cNvPr>
          <p:cNvSpPr txBox="1"/>
          <p:nvPr/>
        </p:nvSpPr>
        <p:spPr>
          <a:xfrm>
            <a:off x="7104422" y="4096806"/>
            <a:ext cx="896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B6583"/>
                </a:solidFill>
              </a:rPr>
              <a:t>Site C</a:t>
            </a:r>
          </a:p>
        </p:txBody>
      </p:sp>
      <p:sp>
        <p:nvSpPr>
          <p:cNvPr id="11" name="Flowchart: Magnetic Disk 10">
            <a:extLst>
              <a:ext uri="{FF2B5EF4-FFF2-40B4-BE49-F238E27FC236}">
                <a16:creationId xmlns:a16="http://schemas.microsoft.com/office/drawing/2014/main" id="{AC892A08-E805-4A1C-9998-9ACD54E14064}"/>
              </a:ext>
            </a:extLst>
          </p:cNvPr>
          <p:cNvSpPr/>
          <p:nvPr/>
        </p:nvSpPr>
        <p:spPr>
          <a:xfrm>
            <a:off x="6734410" y="4622318"/>
            <a:ext cx="838200" cy="685800"/>
          </a:xfrm>
          <a:prstGeom prst="flowChartMagneticDisk">
            <a:avLst/>
          </a:prstGeom>
          <a:solidFill>
            <a:srgbClr val="44AE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CDM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11C4DDC-87AD-445A-BC62-484221702B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7107" y="4154637"/>
            <a:ext cx="304800" cy="3048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43A65F-B2FA-4D75-9159-FD9BC5B67661}"/>
              </a:ext>
            </a:extLst>
          </p:cNvPr>
          <p:cNvSpPr/>
          <p:nvPr/>
        </p:nvSpPr>
        <p:spPr>
          <a:xfrm>
            <a:off x="9684707" y="4509569"/>
            <a:ext cx="1600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1B65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69D770-81FA-46EB-A21F-012FA5AFEA29}"/>
              </a:ext>
            </a:extLst>
          </p:cNvPr>
          <p:cNvSpPr txBox="1"/>
          <p:nvPr/>
        </p:nvSpPr>
        <p:spPr>
          <a:xfrm>
            <a:off x="10127870" y="4096806"/>
            <a:ext cx="907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B6583"/>
                </a:solidFill>
              </a:rPr>
              <a:t>Site D</a:t>
            </a:r>
          </a:p>
        </p:txBody>
      </p:sp>
      <p:sp>
        <p:nvSpPr>
          <p:cNvPr id="15" name="Flowchart: Magnetic Disk 14">
            <a:extLst>
              <a:ext uri="{FF2B5EF4-FFF2-40B4-BE49-F238E27FC236}">
                <a16:creationId xmlns:a16="http://schemas.microsoft.com/office/drawing/2014/main" id="{53F90F03-0DF9-420A-9738-D8F00A81ADAD}"/>
              </a:ext>
            </a:extLst>
          </p:cNvPr>
          <p:cNvSpPr/>
          <p:nvPr/>
        </p:nvSpPr>
        <p:spPr>
          <a:xfrm>
            <a:off x="9757858" y="4622318"/>
            <a:ext cx="838200" cy="685800"/>
          </a:xfrm>
          <a:prstGeom prst="flowChartMagneticDisk">
            <a:avLst/>
          </a:prstGeom>
          <a:solidFill>
            <a:srgbClr val="44AE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CDM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0CC6529-8A5B-4D81-AE25-0C69F6ACEB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59797" y="1822704"/>
            <a:ext cx="286337" cy="25452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ED33416-391B-44DC-92D2-8568B68086FD}"/>
              </a:ext>
            </a:extLst>
          </p:cNvPr>
          <p:cNvSpPr/>
          <p:nvPr/>
        </p:nvSpPr>
        <p:spPr>
          <a:xfrm>
            <a:off x="9677400" y="2133600"/>
            <a:ext cx="1600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1B65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2D653E-A9B4-4597-8973-2BAC31128721}"/>
              </a:ext>
            </a:extLst>
          </p:cNvPr>
          <p:cNvSpPr txBox="1"/>
          <p:nvPr/>
        </p:nvSpPr>
        <p:spPr>
          <a:xfrm>
            <a:off x="10120563" y="1720837"/>
            <a:ext cx="896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B6583"/>
                </a:solidFill>
              </a:rPr>
              <a:t>Site B</a:t>
            </a:r>
          </a:p>
        </p:txBody>
      </p:sp>
      <p:sp>
        <p:nvSpPr>
          <p:cNvPr id="19" name="Flowchart: Magnetic Disk 18">
            <a:extLst>
              <a:ext uri="{FF2B5EF4-FFF2-40B4-BE49-F238E27FC236}">
                <a16:creationId xmlns:a16="http://schemas.microsoft.com/office/drawing/2014/main" id="{B31C48A2-053C-431D-9D01-CAE69E0239EF}"/>
              </a:ext>
            </a:extLst>
          </p:cNvPr>
          <p:cNvSpPr/>
          <p:nvPr/>
        </p:nvSpPr>
        <p:spPr>
          <a:xfrm>
            <a:off x="9750551" y="2246349"/>
            <a:ext cx="838200" cy="685800"/>
          </a:xfrm>
          <a:prstGeom prst="flowChartMagneticDisk">
            <a:avLst/>
          </a:prstGeom>
          <a:solidFill>
            <a:srgbClr val="44AE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CDM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946F495-9B0C-4015-A33B-FDBDC2FFEB6C}"/>
              </a:ext>
            </a:extLst>
          </p:cNvPr>
          <p:cNvSpPr/>
          <p:nvPr/>
        </p:nvSpPr>
        <p:spPr>
          <a:xfrm>
            <a:off x="6400802" y="1676400"/>
            <a:ext cx="2015062" cy="1510873"/>
          </a:xfrm>
          <a:prstGeom prst="roundRect">
            <a:avLst/>
          </a:prstGeom>
          <a:noFill/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453ED3-9DCA-4F1C-B7FA-7A395ED04421}"/>
              </a:ext>
            </a:extLst>
          </p:cNvPr>
          <p:cNvSpPr txBox="1"/>
          <p:nvPr/>
        </p:nvSpPr>
        <p:spPr>
          <a:xfrm>
            <a:off x="6400802" y="1265467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D7D31"/>
                </a:solidFill>
              </a:rPr>
              <a:t>Study lead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019580C-C9DD-42FB-8ABA-D702943681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47766" y="2367533"/>
            <a:ext cx="388002" cy="443431"/>
          </a:xfrm>
          <a:prstGeom prst="rect">
            <a:avLst/>
          </a:prstGeom>
        </p:spPr>
      </p:pic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6A83A47-FEDD-45C1-BA3B-DA0796109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ABC57AF-64D4-40A0-9D1C-B1DA94B33C37}"/>
              </a:ext>
            </a:extLst>
          </p:cNvPr>
          <p:cNvSpPr/>
          <p:nvPr/>
        </p:nvSpPr>
        <p:spPr>
          <a:xfrm>
            <a:off x="904637" y="2462421"/>
            <a:ext cx="5507078" cy="2961548"/>
          </a:xfrm>
          <a:prstGeom prst="roundRect">
            <a:avLst>
              <a:gd name="adj" fmla="val 8301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5910D23-0774-4330-8F4D-9681B40AED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9953" y="2731838"/>
            <a:ext cx="5213114" cy="25762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6F268CD-DB4D-4FF1-B7B9-08D487AC29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8668" y="4412684"/>
            <a:ext cx="4546239" cy="2429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018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7A42B-FF97-4D4A-A01F-B492411E2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 ratios from small counts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4E2391-EB40-4A5A-A6D9-8419B640D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8169276" cy="40846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E0DC6-1840-4928-8F66-5D99BD27C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B578D2-E813-4337-9485-BE4F7CE540FB}"/>
              </a:ext>
            </a:extLst>
          </p:cNvPr>
          <p:cNvSpPr txBox="1"/>
          <p:nvPr/>
        </p:nvSpPr>
        <p:spPr>
          <a:xfrm>
            <a:off x="2028844" y="1159845"/>
            <a:ext cx="4937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Hazard Ratio = 1.02 (0.27 – 3.78)</a:t>
            </a:r>
          </a:p>
        </p:txBody>
      </p:sp>
      <p:sp>
        <p:nvSpPr>
          <p:cNvPr id="8" name="Right Arrow 2">
            <a:extLst>
              <a:ext uri="{FF2B5EF4-FFF2-40B4-BE49-F238E27FC236}">
                <a16:creationId xmlns:a16="http://schemas.microsoft.com/office/drawing/2014/main" id="{A382A7D8-948C-4A98-A74B-4E497141DFAD}"/>
              </a:ext>
            </a:extLst>
          </p:cNvPr>
          <p:cNvSpPr/>
          <p:nvPr/>
        </p:nvSpPr>
        <p:spPr>
          <a:xfrm rot="5400000" flipH="1">
            <a:off x="2199807" y="5343992"/>
            <a:ext cx="550138" cy="530153"/>
          </a:xfrm>
          <a:prstGeom prst="right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761970">
              <a:defRPr/>
            </a:pPr>
            <a:endParaRPr lang="en-US" sz="15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A5B0AD2D-D7D3-4D73-97A4-9C586BFE3435}"/>
              </a:ext>
            </a:extLst>
          </p:cNvPr>
          <p:cNvSpPr/>
          <p:nvPr/>
        </p:nvSpPr>
        <p:spPr>
          <a:xfrm>
            <a:off x="1925974" y="5764854"/>
            <a:ext cx="1097804" cy="523568"/>
          </a:xfrm>
          <a:prstGeom prst="roundRect">
            <a:avLst>
              <a:gd name="adj" fmla="val 10861"/>
            </a:avLst>
          </a:prstGeom>
          <a:solidFill>
            <a:sysClr val="window" lastClr="FFFFFF"/>
          </a:solidFill>
          <a:ln w="28575" cap="flat" cmpd="sng" algn="ctr">
            <a:solidFill>
              <a:srgbClr val="FF0000"/>
            </a:solidFill>
            <a:prstDash val="solid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761970">
              <a:defRPr/>
            </a:pPr>
            <a:r>
              <a:rPr lang="en-US" sz="2333" kern="0" dirty="0">
                <a:solidFill>
                  <a:srgbClr val="C00000"/>
                </a:solidFill>
                <a:latin typeface="Calibri"/>
              </a:rPr>
              <a:t>0.27</a:t>
            </a:r>
          </a:p>
        </p:txBody>
      </p:sp>
      <p:sp>
        <p:nvSpPr>
          <p:cNvPr id="12" name="Right Arrow 2">
            <a:extLst>
              <a:ext uri="{FF2B5EF4-FFF2-40B4-BE49-F238E27FC236}">
                <a16:creationId xmlns:a16="http://schemas.microsoft.com/office/drawing/2014/main" id="{586B8E54-EF19-41CC-A638-ABF29BCE7746}"/>
              </a:ext>
            </a:extLst>
          </p:cNvPr>
          <p:cNvSpPr/>
          <p:nvPr/>
        </p:nvSpPr>
        <p:spPr>
          <a:xfrm rot="5400000" flipH="1">
            <a:off x="5961681" y="5339982"/>
            <a:ext cx="550138" cy="530153"/>
          </a:xfrm>
          <a:prstGeom prst="right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761970">
              <a:defRPr/>
            </a:pPr>
            <a:endParaRPr lang="en-US" sz="15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87A9C07C-7438-462D-88CE-7EBB6AB38523}"/>
              </a:ext>
            </a:extLst>
          </p:cNvPr>
          <p:cNvSpPr/>
          <p:nvPr/>
        </p:nvSpPr>
        <p:spPr>
          <a:xfrm>
            <a:off x="5687848" y="5760844"/>
            <a:ext cx="1097804" cy="523568"/>
          </a:xfrm>
          <a:prstGeom prst="roundRect">
            <a:avLst>
              <a:gd name="adj" fmla="val 10861"/>
            </a:avLst>
          </a:prstGeom>
          <a:solidFill>
            <a:sysClr val="window" lastClr="FFFFFF"/>
          </a:solidFill>
          <a:ln w="28575" cap="flat" cmpd="sng" algn="ctr">
            <a:solidFill>
              <a:srgbClr val="FF0000"/>
            </a:solidFill>
            <a:prstDash val="solid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761970">
              <a:defRPr/>
            </a:pPr>
            <a:r>
              <a:rPr lang="en-US" sz="2333" kern="0" dirty="0">
                <a:solidFill>
                  <a:srgbClr val="C00000"/>
                </a:solidFill>
                <a:latin typeface="Calibri"/>
              </a:rPr>
              <a:t>3.78</a:t>
            </a:r>
          </a:p>
        </p:txBody>
      </p:sp>
      <p:sp>
        <p:nvSpPr>
          <p:cNvPr id="14" name="Right Arrow 2">
            <a:extLst>
              <a:ext uri="{FF2B5EF4-FFF2-40B4-BE49-F238E27FC236}">
                <a16:creationId xmlns:a16="http://schemas.microsoft.com/office/drawing/2014/main" id="{C7DC5EFC-85C9-438C-8AD1-CD6726E2DA2C}"/>
              </a:ext>
            </a:extLst>
          </p:cNvPr>
          <p:cNvSpPr/>
          <p:nvPr/>
        </p:nvSpPr>
        <p:spPr>
          <a:xfrm rot="5400000" flipH="1">
            <a:off x="4050666" y="2526598"/>
            <a:ext cx="550138" cy="530153"/>
          </a:xfrm>
          <a:prstGeom prst="right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761970">
              <a:defRPr/>
            </a:pPr>
            <a:endParaRPr lang="en-US" sz="15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17FCEB7A-13B2-4412-BEEB-871687338EB5}"/>
              </a:ext>
            </a:extLst>
          </p:cNvPr>
          <p:cNvSpPr/>
          <p:nvPr/>
        </p:nvSpPr>
        <p:spPr>
          <a:xfrm>
            <a:off x="3487535" y="2949450"/>
            <a:ext cx="1676399" cy="633940"/>
          </a:xfrm>
          <a:prstGeom prst="roundRect">
            <a:avLst>
              <a:gd name="adj" fmla="val 10861"/>
            </a:avLst>
          </a:prstGeom>
          <a:solidFill>
            <a:sysClr val="window" lastClr="FFFFFF"/>
          </a:solidFill>
          <a:ln w="28575" cap="flat" cmpd="sng" algn="ctr">
            <a:solidFill>
              <a:srgbClr val="FF0000"/>
            </a:solidFill>
            <a:prstDash val="solid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761970">
              <a:defRPr/>
            </a:pPr>
            <a:r>
              <a:rPr lang="en-US" sz="2333" kern="0" dirty="0">
                <a:solidFill>
                  <a:srgbClr val="C00000"/>
                </a:solidFill>
                <a:latin typeface="Calibri"/>
              </a:rPr>
              <a:t>Optimum:</a:t>
            </a:r>
          </a:p>
          <a:p>
            <a:pPr algn="ctr" defTabSz="761970">
              <a:defRPr/>
            </a:pPr>
            <a:r>
              <a:rPr lang="en-US" sz="2333" kern="0" dirty="0">
                <a:solidFill>
                  <a:srgbClr val="C00000"/>
                </a:solidFill>
                <a:latin typeface="Calibri"/>
              </a:rPr>
              <a:t>1.02</a:t>
            </a:r>
          </a:p>
        </p:txBody>
      </p:sp>
      <p:sp>
        <p:nvSpPr>
          <p:cNvPr id="16" name="Right Arrow 2">
            <a:extLst>
              <a:ext uri="{FF2B5EF4-FFF2-40B4-BE49-F238E27FC236}">
                <a16:creationId xmlns:a16="http://schemas.microsoft.com/office/drawing/2014/main" id="{E811917E-CAAB-4DFC-BED8-D603A8ACCDCE}"/>
              </a:ext>
            </a:extLst>
          </p:cNvPr>
          <p:cNvSpPr/>
          <p:nvPr/>
        </p:nvSpPr>
        <p:spPr>
          <a:xfrm rot="5400000" flipH="1">
            <a:off x="3873879" y="4930770"/>
            <a:ext cx="1247693" cy="530153"/>
          </a:xfrm>
          <a:prstGeom prst="right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761970">
              <a:defRPr/>
            </a:pPr>
            <a:endParaRPr lang="en-US" sz="15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9A0CBE89-94C6-41CE-9E4C-E2D515A8BDA3}"/>
              </a:ext>
            </a:extLst>
          </p:cNvPr>
          <p:cNvSpPr/>
          <p:nvPr/>
        </p:nvSpPr>
        <p:spPr>
          <a:xfrm>
            <a:off x="3659526" y="5702399"/>
            <a:ext cx="1676399" cy="633940"/>
          </a:xfrm>
          <a:prstGeom prst="roundRect">
            <a:avLst>
              <a:gd name="adj" fmla="val 10861"/>
            </a:avLst>
          </a:prstGeom>
          <a:solidFill>
            <a:sysClr val="window" lastClr="FFFFFF"/>
          </a:solidFill>
          <a:ln w="28575" cap="flat" cmpd="sng" algn="ctr">
            <a:solidFill>
              <a:srgbClr val="FF0000"/>
            </a:solidFill>
            <a:prstDash val="solid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761970">
              <a:defRPr/>
            </a:pPr>
            <a:r>
              <a:rPr lang="en-US" sz="2333" kern="0" dirty="0">
                <a:solidFill>
                  <a:srgbClr val="C00000"/>
                </a:solidFill>
                <a:latin typeface="Calibri"/>
              </a:rPr>
              <a:t>95% of probability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5ED0DA-E141-44F0-970A-AF793C6875B5}"/>
              </a:ext>
            </a:extLst>
          </p:cNvPr>
          <p:cNvSpPr txBox="1"/>
          <p:nvPr/>
        </p:nvSpPr>
        <p:spPr>
          <a:xfrm>
            <a:off x="6966606" y="1159845"/>
            <a:ext cx="4491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Assuming normal distribution</a:t>
            </a:r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72088208-7905-414D-9DFA-67757DA464BA}"/>
              </a:ext>
            </a:extLst>
          </p:cNvPr>
          <p:cNvSpPr/>
          <p:nvPr/>
        </p:nvSpPr>
        <p:spPr>
          <a:xfrm>
            <a:off x="7848600" y="4038600"/>
            <a:ext cx="4076700" cy="1503629"/>
          </a:xfrm>
          <a:prstGeom prst="roundRect">
            <a:avLst>
              <a:gd name="adj" fmla="val 10861"/>
            </a:avLst>
          </a:prstGeom>
          <a:solidFill>
            <a:sysClr val="window" lastClr="FFFFFF"/>
          </a:solidFill>
          <a:ln w="28575" cap="flat" cmpd="sng" algn="ctr">
            <a:solidFill>
              <a:srgbClr val="FF0000"/>
            </a:solidFill>
            <a:prstDash val="solid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761970">
              <a:defRPr/>
            </a:pPr>
            <a:r>
              <a:rPr lang="en-US" sz="2333" kern="0" dirty="0">
                <a:solidFill>
                  <a:srgbClr val="C00000"/>
                </a:solidFill>
                <a:latin typeface="Calibri"/>
              </a:rPr>
              <a:t>Likelihood may not be normally distributed when counts are low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BCB90CBC-493A-466B-8850-18B7233D3BAF}"/>
              </a:ext>
            </a:extLst>
          </p:cNvPr>
          <p:cNvGraphicFramePr>
            <a:graphicFrameLocks noGrp="1"/>
          </p:cNvGraphicFramePr>
          <p:nvPr/>
        </p:nvGraphicFramePr>
        <p:xfrm>
          <a:off x="7874668" y="2399345"/>
          <a:ext cx="3896870" cy="111252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347026">
                  <a:extLst>
                    <a:ext uri="{9D8B030D-6E8A-4147-A177-3AD203B41FA5}">
                      <a16:colId xmlns:a16="http://schemas.microsoft.com/office/drawing/2014/main" val="1466577276"/>
                    </a:ext>
                  </a:extLst>
                </a:gridCol>
                <a:gridCol w="1025843">
                  <a:extLst>
                    <a:ext uri="{9D8B030D-6E8A-4147-A177-3AD203B41FA5}">
                      <a16:colId xmlns:a16="http://schemas.microsoft.com/office/drawing/2014/main" val="2699068713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3165603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Subjects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Outcomes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979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22,002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455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Comparator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130,200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3441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00A6BBA3-453B-469E-A2CE-4D7E0745FF4D}"/>
              </a:ext>
            </a:extLst>
          </p:cNvPr>
          <p:cNvSpPr txBox="1"/>
          <p:nvPr/>
        </p:nvSpPr>
        <p:spPr>
          <a:xfrm>
            <a:off x="9580259" y="6099746"/>
            <a:ext cx="261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 Real data, no simulation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338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910"/>
    </mc:Choice>
    <mc:Fallback xmlns="">
      <p:transition spd="slow" advTm="999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6|15.5|6.9|2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1|2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2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8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8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8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9.5|2.8|13.5|8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785</Words>
  <Application>Microsoft Office PowerPoint</Application>
  <PresentationFormat>Widescreen</PresentationFormat>
  <Paragraphs>219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Cambria Math</vt:lpstr>
      <vt:lpstr>Office Theme</vt:lpstr>
      <vt:lpstr>Meta-analysis across a database network using non-normal approximations: why and how</vt:lpstr>
      <vt:lpstr>Distributed Research Network</vt:lpstr>
      <vt:lpstr>Distributed Research Network</vt:lpstr>
      <vt:lpstr>Distributed Research Network</vt:lpstr>
      <vt:lpstr>Distributed Research Network</vt:lpstr>
      <vt:lpstr>Distributed Research Network</vt:lpstr>
      <vt:lpstr>Distributed Research Network</vt:lpstr>
      <vt:lpstr>Distributed Research Network</vt:lpstr>
      <vt:lpstr>Hazard ratios from small counts</vt:lpstr>
      <vt:lpstr>Hazard ratios from small counts</vt:lpstr>
      <vt:lpstr>Cox meta-analysis  with small counts</vt:lpstr>
      <vt:lpstr>Hazard ratios from zero counts</vt:lpstr>
      <vt:lpstr>Solution</vt:lpstr>
      <vt:lpstr>Solution</vt:lpstr>
      <vt:lpstr>Non-normal approximations</vt:lpstr>
      <vt:lpstr>Three real examples: Fixed-effects</vt:lpstr>
      <vt:lpstr>Random-effects</vt:lpstr>
      <vt:lpstr>Three real examples: Random-effects</vt:lpstr>
      <vt:lpstr>Three real examples: Random-effects</vt:lpstr>
      <vt:lpstr>Simulations</vt:lpstr>
      <vt:lpstr>Final thoughts</vt:lpstr>
    </vt:vector>
  </TitlesOfParts>
  <Company>Johnson &amp; Johnson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Ryan</dc:creator>
  <cp:lastModifiedBy>Schuemie, Martijn [JRDNL]</cp:lastModifiedBy>
  <cp:revision>44</cp:revision>
  <dcterms:created xsi:type="dcterms:W3CDTF">2013-12-30T14:14:20Z</dcterms:created>
  <dcterms:modified xsi:type="dcterms:W3CDTF">2020-09-03T15:57:05Z</dcterms:modified>
</cp:coreProperties>
</file>