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Default Extension="png" ContentType="image/png"/>
  <Override PartName="/ppt/notesSlides/notesSlide1.xml" ContentType="application/vnd.openxmlformats-officedocument.presentationml.notesSlide+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commentAuthors.xml" ContentType="application/vnd.openxmlformats-officedocument.presentationml.commentAuthors+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autoCompressPictures="0">
  <p:sldMasterIdLst>
    <p:sldMasterId id="2147483680" r:id="rId1"/>
  </p:sldMasterIdLst>
  <p:notesMasterIdLst>
    <p:notesMasterId r:id="rId24"/>
  </p:notesMasterIdLst>
  <p:sldIdLst>
    <p:sldId id="338" r:id="rId2"/>
    <p:sldId id="339" r:id="rId3"/>
    <p:sldId id="341" r:id="rId4"/>
    <p:sldId id="340" r:id="rId5"/>
    <p:sldId id="347" r:id="rId6"/>
    <p:sldId id="348" r:id="rId7"/>
    <p:sldId id="342" r:id="rId8"/>
    <p:sldId id="343" r:id="rId9"/>
    <p:sldId id="344" r:id="rId10"/>
    <p:sldId id="345" r:id="rId11"/>
    <p:sldId id="346" r:id="rId12"/>
    <p:sldId id="349" r:id="rId13"/>
    <p:sldId id="350" r:id="rId14"/>
    <p:sldId id="351" r:id="rId15"/>
    <p:sldId id="352" r:id="rId16"/>
    <p:sldId id="353" r:id="rId17"/>
    <p:sldId id="354" r:id="rId18"/>
    <p:sldId id="355" r:id="rId19"/>
    <p:sldId id="356" r:id="rId20"/>
    <p:sldId id="357" r:id="rId21"/>
    <p:sldId id="358" r:id="rId22"/>
    <p:sldId id="359" r:id="rId23"/>
  </p:sldIdLst>
  <p:sldSz cx="9144000" cy="6858000" type="screen4x3"/>
  <p:notesSz cx="7010400" cy="9296400"/>
  <p:defaultText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Rimma Belenkaya" initials="" lastIdx="2" clrIdx="0"/>
  <p:cmAuthor id="1" name="Erica Stanoch" initials="" lastIdx="19"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 xmlns:p14="http://schemas.microsoft.com/office/powerpoint/2010/main">
          <a:srgbClr val="FF0000"/>
        </p14:laserClr>
      </p:ext>
      <p:ext uri="{2FDB2607-1784-4EEB-B798-7EB5836EED8A}">
        <p14:showMediaCtrls xmlns="" xmlns:p14="http://schemas.microsoft.com/office/powerpoint/2010/main" val="1"/>
      </p:ext>
    </p:extLst>
  </p:showPr>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282047A0-5F8A-4BBE-AB60-A37E5D643FF8}">
  <a:tblStyle styleId="{282047A0-5F8A-4BBE-AB60-A37E5D643FF8}" styleName="Table_0">
    <a:wholeTbl>
      <a:tcStyle>
        <a:tcBdr>
          <a:left>
            <a:ln w="9525" cap="flat" cmpd="sng">
              <a:solidFill>
                <a:srgbClr val="9E9E9E"/>
              </a:solidFill>
              <a:prstDash val="solid"/>
              <a:round/>
              <a:headEnd type="none" w="med" len="med"/>
              <a:tailEnd type="none" w="med" len="med"/>
            </a:ln>
          </a:left>
          <a:right>
            <a:ln w="9525" cap="flat" cmpd="sng">
              <a:solidFill>
                <a:srgbClr val="9E9E9E"/>
              </a:solidFill>
              <a:prstDash val="solid"/>
              <a:round/>
              <a:headEnd type="none" w="med" len="med"/>
              <a:tailEnd type="none" w="med" len="med"/>
            </a:ln>
          </a:right>
          <a:top>
            <a:ln w="9525" cap="flat" cmpd="sng">
              <a:solidFill>
                <a:srgbClr val="9E9E9E"/>
              </a:solidFill>
              <a:prstDash val="solid"/>
              <a:round/>
              <a:headEnd type="none" w="med" len="med"/>
              <a:tailEnd type="none" w="med" len="med"/>
            </a:ln>
          </a:top>
          <a:bottom>
            <a:ln w="9525" cap="flat" cmpd="sng">
              <a:solidFill>
                <a:srgbClr val="9E9E9E"/>
              </a:solidFill>
              <a:prstDash val="solid"/>
              <a:round/>
              <a:headEnd type="none" w="med" len="med"/>
              <a:tailEnd type="none" w="med" len="med"/>
            </a:ln>
          </a:bottom>
          <a:insideH>
            <a:ln w="9525" cap="flat" cmpd="sng">
              <a:solidFill>
                <a:srgbClr val="9E9E9E"/>
              </a:solidFill>
              <a:prstDash val="solid"/>
              <a:round/>
              <a:headEnd type="none" w="med" len="med"/>
              <a:tailEnd type="none" w="med" len="med"/>
            </a:ln>
          </a:insideH>
          <a:insideV>
            <a:ln w="9525" cap="flat" cmpd="sng">
              <a:solidFill>
                <a:srgbClr val="9E9E9E"/>
              </a:solidFill>
              <a:prstDash val="solid"/>
              <a:round/>
              <a:headEnd type="none" w="med" len="med"/>
              <a:tailEnd type="none" w="med" len="med"/>
            </a:ln>
          </a:insideV>
        </a:tcBdr>
      </a:tcStyle>
    </a:wholeTbl>
  </a:tblStyle>
  <a:tblStyle styleId="{969E380D-7EF0-46B0-BE8E-688EA0314A7F}" styleName="Table_1"/>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929" autoAdjust="0"/>
    <p:restoredTop sz="71228"/>
  </p:normalViewPr>
  <p:slideViewPr>
    <p:cSldViewPr>
      <p:cViewPr varScale="1">
        <p:scale>
          <a:sx n="43" d="100"/>
          <a:sy n="43" d="100"/>
        </p:scale>
        <p:origin x="-1842" y="-102"/>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Shape 3"/>
          <p:cNvSpPr txBox="1">
            <a:spLocks noGrp="1"/>
          </p:cNvSpPr>
          <p:nvPr>
            <p:ph type="hdr" idx="2"/>
          </p:nvPr>
        </p:nvSpPr>
        <p:spPr>
          <a:xfrm>
            <a:off x="1" y="1"/>
            <a:ext cx="3037839" cy="464819"/>
          </a:xfrm>
          <a:prstGeom prst="rect">
            <a:avLst/>
          </a:prstGeom>
          <a:noFill/>
          <a:ln>
            <a:noFill/>
          </a:ln>
        </p:spPr>
        <p:txBody>
          <a:bodyPr lIns="91410" tIns="91410" rIns="91410" bIns="91410" anchor="t" anchorCtr="0"/>
          <a:lstStyle>
            <a:lvl1pPr marL="0" marR="0" lvl="0" indent="0" algn="l" rtl="0">
              <a:spcBef>
                <a:spcPts val="0"/>
              </a:spcBef>
              <a:buNone/>
              <a:defRPr sz="1200" b="0" i="0" u="none" strike="noStrike" cap="none">
                <a:solidFill>
                  <a:schemeClr val="dk1"/>
                </a:solidFill>
                <a:latin typeface="Calibri"/>
                <a:ea typeface="Calibri"/>
                <a:cs typeface="Calibri"/>
                <a:sym typeface="Calibri"/>
              </a:defRPr>
            </a:lvl1pPr>
            <a:lvl2pPr marL="457124" marR="0" lvl="1" indent="0" algn="l" rtl="0">
              <a:spcBef>
                <a:spcPts val="0"/>
              </a:spcBef>
              <a:buNone/>
              <a:defRPr sz="1800" b="0" i="0" u="none" strike="noStrike" cap="none">
                <a:solidFill>
                  <a:schemeClr val="dk1"/>
                </a:solidFill>
                <a:latin typeface="Calibri"/>
                <a:ea typeface="Calibri"/>
                <a:cs typeface="Calibri"/>
                <a:sym typeface="Calibri"/>
              </a:defRPr>
            </a:lvl2pPr>
            <a:lvl3pPr marL="914248" marR="0" lvl="2" indent="0" algn="l" rtl="0">
              <a:spcBef>
                <a:spcPts val="0"/>
              </a:spcBef>
              <a:buNone/>
              <a:defRPr sz="1800" b="0" i="0" u="none" strike="noStrike" cap="none">
                <a:solidFill>
                  <a:schemeClr val="dk1"/>
                </a:solidFill>
                <a:latin typeface="Calibri"/>
                <a:ea typeface="Calibri"/>
                <a:cs typeface="Calibri"/>
                <a:sym typeface="Calibri"/>
              </a:defRPr>
            </a:lvl3pPr>
            <a:lvl4pPr marL="1371372" marR="0" lvl="3" indent="0" algn="l" rtl="0">
              <a:spcBef>
                <a:spcPts val="0"/>
              </a:spcBef>
              <a:buNone/>
              <a:defRPr sz="1800" b="0" i="0" u="none" strike="noStrike" cap="none">
                <a:solidFill>
                  <a:schemeClr val="dk1"/>
                </a:solidFill>
                <a:latin typeface="Calibri"/>
                <a:ea typeface="Calibri"/>
                <a:cs typeface="Calibri"/>
                <a:sym typeface="Calibri"/>
              </a:defRPr>
            </a:lvl4pPr>
            <a:lvl5pPr marL="1828495" marR="0" lvl="4" indent="0" algn="l" rtl="0">
              <a:spcBef>
                <a:spcPts val="0"/>
              </a:spcBef>
              <a:buNone/>
              <a:defRPr sz="1800" b="0" i="0" u="none" strike="noStrike" cap="none">
                <a:solidFill>
                  <a:schemeClr val="dk1"/>
                </a:solidFill>
                <a:latin typeface="Calibri"/>
                <a:ea typeface="Calibri"/>
                <a:cs typeface="Calibri"/>
                <a:sym typeface="Calibri"/>
              </a:defRPr>
            </a:lvl5pPr>
            <a:lvl6pPr marL="2285620" marR="0" lvl="5" indent="0" algn="l" rtl="0">
              <a:spcBef>
                <a:spcPts val="0"/>
              </a:spcBef>
              <a:buNone/>
              <a:defRPr sz="1800" b="0" i="0" u="none" strike="noStrike" cap="none">
                <a:solidFill>
                  <a:schemeClr val="dk1"/>
                </a:solidFill>
                <a:latin typeface="Calibri"/>
                <a:ea typeface="Calibri"/>
                <a:cs typeface="Calibri"/>
                <a:sym typeface="Calibri"/>
              </a:defRPr>
            </a:lvl6pPr>
            <a:lvl7pPr marL="2742744" marR="0" lvl="6" indent="0" algn="l" rtl="0">
              <a:spcBef>
                <a:spcPts val="0"/>
              </a:spcBef>
              <a:buNone/>
              <a:defRPr sz="1800" b="0" i="0" u="none" strike="noStrike" cap="none">
                <a:solidFill>
                  <a:schemeClr val="dk1"/>
                </a:solidFill>
                <a:latin typeface="Calibri"/>
                <a:ea typeface="Calibri"/>
                <a:cs typeface="Calibri"/>
                <a:sym typeface="Calibri"/>
              </a:defRPr>
            </a:lvl7pPr>
            <a:lvl8pPr marL="3199867" marR="0" lvl="7" indent="0" algn="l" rtl="0">
              <a:spcBef>
                <a:spcPts val="0"/>
              </a:spcBef>
              <a:buNone/>
              <a:defRPr sz="1800" b="0" i="0" u="none" strike="noStrike" cap="none">
                <a:solidFill>
                  <a:schemeClr val="dk1"/>
                </a:solidFill>
                <a:latin typeface="Calibri"/>
                <a:ea typeface="Calibri"/>
                <a:cs typeface="Calibri"/>
                <a:sym typeface="Calibri"/>
              </a:defRPr>
            </a:lvl8pPr>
            <a:lvl9pPr marL="3656992"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a:p>
        </p:txBody>
      </p:sp>
      <p:sp>
        <p:nvSpPr>
          <p:cNvPr id="4" name="Shape 4"/>
          <p:cNvSpPr txBox="1">
            <a:spLocks noGrp="1"/>
          </p:cNvSpPr>
          <p:nvPr>
            <p:ph type="dt" idx="10"/>
          </p:nvPr>
        </p:nvSpPr>
        <p:spPr>
          <a:xfrm>
            <a:off x="3970938" y="1"/>
            <a:ext cx="3037839" cy="464819"/>
          </a:xfrm>
          <a:prstGeom prst="rect">
            <a:avLst/>
          </a:prstGeom>
          <a:noFill/>
          <a:ln>
            <a:noFill/>
          </a:ln>
        </p:spPr>
        <p:txBody>
          <a:bodyPr lIns="91410" tIns="91410" rIns="91410" bIns="91410" anchor="t" anchorCtr="0"/>
          <a:lstStyle>
            <a:lvl1pPr marL="0" marR="0" lvl="0" indent="0" algn="r" rtl="0">
              <a:spcBef>
                <a:spcPts val="0"/>
              </a:spcBef>
              <a:buNone/>
              <a:defRPr sz="1200" b="0" i="0" u="none" strike="noStrike" cap="none">
                <a:solidFill>
                  <a:schemeClr val="dk1"/>
                </a:solidFill>
                <a:latin typeface="Calibri"/>
                <a:ea typeface="Calibri"/>
                <a:cs typeface="Calibri"/>
                <a:sym typeface="Calibri"/>
              </a:defRPr>
            </a:lvl1pPr>
            <a:lvl2pPr marL="457124" marR="0" lvl="1" indent="0" algn="l" rtl="0">
              <a:spcBef>
                <a:spcPts val="0"/>
              </a:spcBef>
              <a:buNone/>
              <a:defRPr sz="1800" b="0" i="0" u="none" strike="noStrike" cap="none">
                <a:solidFill>
                  <a:schemeClr val="dk1"/>
                </a:solidFill>
                <a:latin typeface="Calibri"/>
                <a:ea typeface="Calibri"/>
                <a:cs typeface="Calibri"/>
                <a:sym typeface="Calibri"/>
              </a:defRPr>
            </a:lvl2pPr>
            <a:lvl3pPr marL="914248" marR="0" lvl="2" indent="0" algn="l" rtl="0">
              <a:spcBef>
                <a:spcPts val="0"/>
              </a:spcBef>
              <a:buNone/>
              <a:defRPr sz="1800" b="0" i="0" u="none" strike="noStrike" cap="none">
                <a:solidFill>
                  <a:schemeClr val="dk1"/>
                </a:solidFill>
                <a:latin typeface="Calibri"/>
                <a:ea typeface="Calibri"/>
                <a:cs typeface="Calibri"/>
                <a:sym typeface="Calibri"/>
              </a:defRPr>
            </a:lvl3pPr>
            <a:lvl4pPr marL="1371372" marR="0" lvl="3" indent="0" algn="l" rtl="0">
              <a:spcBef>
                <a:spcPts val="0"/>
              </a:spcBef>
              <a:buNone/>
              <a:defRPr sz="1800" b="0" i="0" u="none" strike="noStrike" cap="none">
                <a:solidFill>
                  <a:schemeClr val="dk1"/>
                </a:solidFill>
                <a:latin typeface="Calibri"/>
                <a:ea typeface="Calibri"/>
                <a:cs typeface="Calibri"/>
                <a:sym typeface="Calibri"/>
              </a:defRPr>
            </a:lvl4pPr>
            <a:lvl5pPr marL="1828495" marR="0" lvl="4" indent="0" algn="l" rtl="0">
              <a:spcBef>
                <a:spcPts val="0"/>
              </a:spcBef>
              <a:buNone/>
              <a:defRPr sz="1800" b="0" i="0" u="none" strike="noStrike" cap="none">
                <a:solidFill>
                  <a:schemeClr val="dk1"/>
                </a:solidFill>
                <a:latin typeface="Calibri"/>
                <a:ea typeface="Calibri"/>
                <a:cs typeface="Calibri"/>
                <a:sym typeface="Calibri"/>
              </a:defRPr>
            </a:lvl5pPr>
            <a:lvl6pPr marL="2285620" marR="0" lvl="5" indent="0" algn="l" rtl="0">
              <a:spcBef>
                <a:spcPts val="0"/>
              </a:spcBef>
              <a:buNone/>
              <a:defRPr sz="1800" b="0" i="0" u="none" strike="noStrike" cap="none">
                <a:solidFill>
                  <a:schemeClr val="dk1"/>
                </a:solidFill>
                <a:latin typeface="Calibri"/>
                <a:ea typeface="Calibri"/>
                <a:cs typeface="Calibri"/>
                <a:sym typeface="Calibri"/>
              </a:defRPr>
            </a:lvl6pPr>
            <a:lvl7pPr marL="2742744" marR="0" lvl="6" indent="0" algn="l" rtl="0">
              <a:spcBef>
                <a:spcPts val="0"/>
              </a:spcBef>
              <a:buNone/>
              <a:defRPr sz="1800" b="0" i="0" u="none" strike="noStrike" cap="none">
                <a:solidFill>
                  <a:schemeClr val="dk1"/>
                </a:solidFill>
                <a:latin typeface="Calibri"/>
                <a:ea typeface="Calibri"/>
                <a:cs typeface="Calibri"/>
                <a:sym typeface="Calibri"/>
              </a:defRPr>
            </a:lvl7pPr>
            <a:lvl8pPr marL="3199867" marR="0" lvl="7" indent="0" algn="l" rtl="0">
              <a:spcBef>
                <a:spcPts val="0"/>
              </a:spcBef>
              <a:buNone/>
              <a:defRPr sz="1800" b="0" i="0" u="none" strike="noStrike" cap="none">
                <a:solidFill>
                  <a:schemeClr val="dk1"/>
                </a:solidFill>
                <a:latin typeface="Calibri"/>
                <a:ea typeface="Calibri"/>
                <a:cs typeface="Calibri"/>
                <a:sym typeface="Calibri"/>
              </a:defRPr>
            </a:lvl8pPr>
            <a:lvl9pPr marL="3656992"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a:p>
        </p:txBody>
      </p:sp>
      <p:sp>
        <p:nvSpPr>
          <p:cNvPr id="5" name="Shape 5"/>
          <p:cNvSpPr>
            <a:spLocks noGrp="1" noRot="1" noChangeAspect="1"/>
          </p:cNvSpPr>
          <p:nvPr>
            <p:ph type="sldImg" idx="3"/>
          </p:nvPr>
        </p:nvSpPr>
        <p:spPr>
          <a:xfrm>
            <a:off x="1181100" y="696913"/>
            <a:ext cx="4648200" cy="3486150"/>
          </a:xfrm>
          <a:custGeom>
            <a:avLst/>
            <a:gdLst/>
            <a:ahLst/>
            <a:cxnLst/>
            <a:rect l="0" t="0" r="0" b="0"/>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med" len="med"/>
            <a:tailEnd type="none" w="med" len="med"/>
          </a:ln>
        </p:spPr>
      </p:sp>
      <p:sp>
        <p:nvSpPr>
          <p:cNvPr id="6" name="Shape 6"/>
          <p:cNvSpPr txBox="1">
            <a:spLocks noGrp="1"/>
          </p:cNvSpPr>
          <p:nvPr>
            <p:ph type="body" idx="1"/>
          </p:nvPr>
        </p:nvSpPr>
        <p:spPr>
          <a:xfrm>
            <a:off x="701040" y="4415790"/>
            <a:ext cx="5608319" cy="4183379"/>
          </a:xfrm>
          <a:prstGeom prst="rect">
            <a:avLst/>
          </a:prstGeom>
          <a:noFill/>
          <a:ln>
            <a:noFill/>
          </a:ln>
        </p:spPr>
        <p:txBody>
          <a:bodyPr lIns="91410" tIns="91410" rIns="91410" bIns="91410" anchor="t" anchorCtr="0"/>
          <a:lstStyle>
            <a:lvl1pPr marL="0" marR="0" lvl="0" indent="0" algn="l" rtl="0">
              <a:spcBef>
                <a:spcPts val="0"/>
              </a:spcBef>
              <a:buNone/>
              <a:defRPr sz="1200" b="0" i="0" u="none" strike="noStrike" cap="none">
                <a:solidFill>
                  <a:schemeClr val="dk1"/>
                </a:solidFill>
                <a:latin typeface="Calibri"/>
                <a:ea typeface="Calibri"/>
                <a:cs typeface="Calibri"/>
                <a:sym typeface="Calibri"/>
              </a:defRPr>
            </a:lvl1pPr>
            <a:lvl2pPr marL="457200" marR="0" lvl="1" indent="0" algn="l" rtl="0">
              <a:spcBef>
                <a:spcPts val="0"/>
              </a:spcBef>
              <a:buNone/>
              <a:defRPr sz="1200" b="0" i="0" u="none" strike="noStrike" cap="none">
                <a:solidFill>
                  <a:schemeClr val="dk1"/>
                </a:solidFill>
                <a:latin typeface="Calibri"/>
                <a:ea typeface="Calibri"/>
                <a:cs typeface="Calibri"/>
                <a:sym typeface="Calibri"/>
              </a:defRPr>
            </a:lvl2pPr>
            <a:lvl3pPr marL="914400" marR="0" lvl="2" indent="0" algn="l" rtl="0">
              <a:spcBef>
                <a:spcPts val="0"/>
              </a:spcBef>
              <a:buNone/>
              <a:defRPr sz="1200" b="0" i="0" u="none" strike="noStrike" cap="none">
                <a:solidFill>
                  <a:schemeClr val="dk1"/>
                </a:solidFill>
                <a:latin typeface="Calibri"/>
                <a:ea typeface="Calibri"/>
                <a:cs typeface="Calibri"/>
                <a:sym typeface="Calibri"/>
              </a:defRPr>
            </a:lvl3pPr>
            <a:lvl4pPr marL="1371600" marR="0" lvl="3" indent="0" algn="l" rtl="0">
              <a:spcBef>
                <a:spcPts val="0"/>
              </a:spcBef>
              <a:buNone/>
              <a:defRPr sz="1200" b="0" i="0" u="none" strike="noStrike" cap="none">
                <a:solidFill>
                  <a:schemeClr val="dk1"/>
                </a:solidFill>
                <a:latin typeface="Calibri"/>
                <a:ea typeface="Calibri"/>
                <a:cs typeface="Calibri"/>
                <a:sym typeface="Calibri"/>
              </a:defRPr>
            </a:lvl4pPr>
            <a:lvl5pPr marL="1828800" marR="0" lvl="4" indent="0" algn="l" rtl="0">
              <a:spcBef>
                <a:spcPts val="0"/>
              </a:spcBef>
              <a:buNone/>
              <a:defRPr sz="1200" b="0" i="0" u="none" strike="noStrike" cap="none">
                <a:solidFill>
                  <a:schemeClr val="dk1"/>
                </a:solidFill>
                <a:latin typeface="Calibri"/>
                <a:ea typeface="Calibri"/>
                <a:cs typeface="Calibri"/>
                <a:sym typeface="Calibri"/>
              </a:defRPr>
            </a:lvl5pPr>
            <a:lvl6pPr marL="2286000" marR="0" lvl="5" indent="0" algn="l" rtl="0">
              <a:spcBef>
                <a:spcPts val="0"/>
              </a:spcBef>
              <a:buNone/>
              <a:defRPr sz="1200" b="0" i="0" u="none" strike="noStrike" cap="none">
                <a:solidFill>
                  <a:schemeClr val="dk1"/>
                </a:solidFill>
                <a:latin typeface="Calibri"/>
                <a:ea typeface="Calibri"/>
                <a:cs typeface="Calibri"/>
                <a:sym typeface="Calibri"/>
              </a:defRPr>
            </a:lvl6pPr>
            <a:lvl7pPr marL="2743200" marR="0" lvl="6" indent="0" algn="l" rtl="0">
              <a:spcBef>
                <a:spcPts val="0"/>
              </a:spcBef>
              <a:buNone/>
              <a:defRPr sz="1200" b="0" i="0" u="none" strike="noStrike" cap="none">
                <a:solidFill>
                  <a:schemeClr val="dk1"/>
                </a:solidFill>
                <a:latin typeface="Calibri"/>
                <a:ea typeface="Calibri"/>
                <a:cs typeface="Calibri"/>
                <a:sym typeface="Calibri"/>
              </a:defRPr>
            </a:lvl7pPr>
            <a:lvl8pPr marL="3200400" marR="0" lvl="7" indent="0" algn="l" rtl="0">
              <a:spcBef>
                <a:spcPts val="0"/>
              </a:spcBef>
              <a:buNone/>
              <a:defRPr sz="1200" b="0" i="0" u="none" strike="noStrike" cap="none">
                <a:solidFill>
                  <a:schemeClr val="dk1"/>
                </a:solidFill>
                <a:latin typeface="Calibri"/>
                <a:ea typeface="Calibri"/>
                <a:cs typeface="Calibri"/>
                <a:sym typeface="Calibri"/>
              </a:defRPr>
            </a:lvl8pPr>
            <a:lvl9pPr marL="3657600" marR="0" lvl="8" indent="0" algn="l" rtl="0">
              <a:spcBef>
                <a:spcPts val="0"/>
              </a:spcBef>
              <a:buNone/>
              <a:defRPr sz="1200" b="0" i="0" u="none" strike="noStrike" cap="none">
                <a:solidFill>
                  <a:schemeClr val="dk1"/>
                </a:solidFill>
                <a:latin typeface="Calibri"/>
                <a:ea typeface="Calibri"/>
                <a:cs typeface="Calibri"/>
                <a:sym typeface="Calibri"/>
              </a:defRPr>
            </a:lvl9pPr>
          </a:lstStyle>
          <a:p>
            <a:endParaRPr/>
          </a:p>
        </p:txBody>
      </p:sp>
      <p:sp>
        <p:nvSpPr>
          <p:cNvPr id="7" name="Shape 7"/>
          <p:cNvSpPr txBox="1">
            <a:spLocks noGrp="1"/>
          </p:cNvSpPr>
          <p:nvPr>
            <p:ph type="ftr" idx="11"/>
          </p:nvPr>
        </p:nvSpPr>
        <p:spPr>
          <a:xfrm>
            <a:off x="1" y="8829968"/>
            <a:ext cx="3037839" cy="464819"/>
          </a:xfrm>
          <a:prstGeom prst="rect">
            <a:avLst/>
          </a:prstGeom>
          <a:noFill/>
          <a:ln>
            <a:noFill/>
          </a:ln>
        </p:spPr>
        <p:txBody>
          <a:bodyPr lIns="91410" tIns="91410" rIns="91410" bIns="91410" anchor="b" anchorCtr="0"/>
          <a:lstStyle>
            <a:lvl1pPr marL="0" marR="0" lvl="0" indent="0" algn="l" rtl="0">
              <a:spcBef>
                <a:spcPts val="0"/>
              </a:spcBef>
              <a:buNone/>
              <a:defRPr sz="1200" b="0" i="0" u="none" strike="noStrike" cap="none">
                <a:solidFill>
                  <a:schemeClr val="dk1"/>
                </a:solidFill>
                <a:latin typeface="Calibri"/>
                <a:ea typeface="Calibri"/>
                <a:cs typeface="Calibri"/>
                <a:sym typeface="Calibri"/>
              </a:defRPr>
            </a:lvl1pPr>
            <a:lvl2pPr marL="457124" marR="0" lvl="1" indent="0" algn="l" rtl="0">
              <a:spcBef>
                <a:spcPts val="0"/>
              </a:spcBef>
              <a:buNone/>
              <a:defRPr sz="1800" b="0" i="0" u="none" strike="noStrike" cap="none">
                <a:solidFill>
                  <a:schemeClr val="dk1"/>
                </a:solidFill>
                <a:latin typeface="Calibri"/>
                <a:ea typeface="Calibri"/>
                <a:cs typeface="Calibri"/>
                <a:sym typeface="Calibri"/>
              </a:defRPr>
            </a:lvl2pPr>
            <a:lvl3pPr marL="914248" marR="0" lvl="2" indent="0" algn="l" rtl="0">
              <a:spcBef>
                <a:spcPts val="0"/>
              </a:spcBef>
              <a:buNone/>
              <a:defRPr sz="1800" b="0" i="0" u="none" strike="noStrike" cap="none">
                <a:solidFill>
                  <a:schemeClr val="dk1"/>
                </a:solidFill>
                <a:latin typeface="Calibri"/>
                <a:ea typeface="Calibri"/>
                <a:cs typeface="Calibri"/>
                <a:sym typeface="Calibri"/>
              </a:defRPr>
            </a:lvl3pPr>
            <a:lvl4pPr marL="1371372" marR="0" lvl="3" indent="0" algn="l" rtl="0">
              <a:spcBef>
                <a:spcPts val="0"/>
              </a:spcBef>
              <a:buNone/>
              <a:defRPr sz="1800" b="0" i="0" u="none" strike="noStrike" cap="none">
                <a:solidFill>
                  <a:schemeClr val="dk1"/>
                </a:solidFill>
                <a:latin typeface="Calibri"/>
                <a:ea typeface="Calibri"/>
                <a:cs typeface="Calibri"/>
                <a:sym typeface="Calibri"/>
              </a:defRPr>
            </a:lvl4pPr>
            <a:lvl5pPr marL="1828495" marR="0" lvl="4" indent="0" algn="l" rtl="0">
              <a:spcBef>
                <a:spcPts val="0"/>
              </a:spcBef>
              <a:buNone/>
              <a:defRPr sz="1800" b="0" i="0" u="none" strike="noStrike" cap="none">
                <a:solidFill>
                  <a:schemeClr val="dk1"/>
                </a:solidFill>
                <a:latin typeface="Calibri"/>
                <a:ea typeface="Calibri"/>
                <a:cs typeface="Calibri"/>
                <a:sym typeface="Calibri"/>
              </a:defRPr>
            </a:lvl5pPr>
            <a:lvl6pPr marL="2285620" marR="0" lvl="5" indent="0" algn="l" rtl="0">
              <a:spcBef>
                <a:spcPts val="0"/>
              </a:spcBef>
              <a:buNone/>
              <a:defRPr sz="1800" b="0" i="0" u="none" strike="noStrike" cap="none">
                <a:solidFill>
                  <a:schemeClr val="dk1"/>
                </a:solidFill>
                <a:latin typeface="Calibri"/>
                <a:ea typeface="Calibri"/>
                <a:cs typeface="Calibri"/>
                <a:sym typeface="Calibri"/>
              </a:defRPr>
            </a:lvl6pPr>
            <a:lvl7pPr marL="2742744" marR="0" lvl="6" indent="0" algn="l" rtl="0">
              <a:spcBef>
                <a:spcPts val="0"/>
              </a:spcBef>
              <a:buNone/>
              <a:defRPr sz="1800" b="0" i="0" u="none" strike="noStrike" cap="none">
                <a:solidFill>
                  <a:schemeClr val="dk1"/>
                </a:solidFill>
                <a:latin typeface="Calibri"/>
                <a:ea typeface="Calibri"/>
                <a:cs typeface="Calibri"/>
                <a:sym typeface="Calibri"/>
              </a:defRPr>
            </a:lvl7pPr>
            <a:lvl8pPr marL="3199867" marR="0" lvl="7" indent="0" algn="l" rtl="0">
              <a:spcBef>
                <a:spcPts val="0"/>
              </a:spcBef>
              <a:buNone/>
              <a:defRPr sz="1800" b="0" i="0" u="none" strike="noStrike" cap="none">
                <a:solidFill>
                  <a:schemeClr val="dk1"/>
                </a:solidFill>
                <a:latin typeface="Calibri"/>
                <a:ea typeface="Calibri"/>
                <a:cs typeface="Calibri"/>
                <a:sym typeface="Calibri"/>
              </a:defRPr>
            </a:lvl8pPr>
            <a:lvl9pPr marL="3656992"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a:p>
        </p:txBody>
      </p:sp>
      <p:sp>
        <p:nvSpPr>
          <p:cNvPr id="8" name="Shape 8"/>
          <p:cNvSpPr txBox="1">
            <a:spLocks noGrp="1"/>
          </p:cNvSpPr>
          <p:nvPr>
            <p:ph type="sldNum" idx="12"/>
          </p:nvPr>
        </p:nvSpPr>
        <p:spPr>
          <a:xfrm>
            <a:off x="3970938" y="8829968"/>
            <a:ext cx="3037839" cy="464819"/>
          </a:xfrm>
          <a:prstGeom prst="rect">
            <a:avLst/>
          </a:prstGeom>
          <a:noFill/>
          <a:ln>
            <a:noFill/>
          </a:ln>
        </p:spPr>
        <p:txBody>
          <a:bodyPr lIns="93160" tIns="46567" rIns="93160" bIns="46567" anchor="b" anchorCtr="0">
            <a:noAutofit/>
          </a:bodyPr>
          <a:lstStyle/>
          <a:p>
            <a:pPr algn="r">
              <a:buSzPct val="25000"/>
            </a:pPr>
            <a:fld id="{00000000-1234-1234-1234-123412341234}" type="slidenum">
              <a:rPr lang="en-US" sz="1200" smtClean="0">
                <a:solidFill>
                  <a:schemeClr val="dk1"/>
                </a:solidFill>
                <a:latin typeface="Calibri"/>
                <a:ea typeface="Calibri"/>
                <a:cs typeface="Calibri"/>
                <a:sym typeface="Calibri"/>
              </a:rPr>
              <a:pPr algn="r">
                <a:buSzPct val="25000"/>
              </a:pPr>
              <a:t>‹#›</a:t>
            </a:fld>
            <a:endParaRPr lang="en-US" sz="1200">
              <a:solidFill>
                <a:schemeClr val="dk1"/>
              </a:solidFill>
              <a:latin typeface="Calibri"/>
              <a:ea typeface="Calibri"/>
              <a:cs typeface="Calibri"/>
              <a:sym typeface="Calibri"/>
            </a:endParaRPr>
          </a:p>
        </p:txBody>
      </p:sp>
    </p:spTree>
    <p:extLst>
      <p:ext uri="{BB962C8B-B14F-4D97-AF65-F5344CB8AC3E}">
        <p14:creationId xmlns="" xmlns:p14="http://schemas.microsoft.com/office/powerpoint/2010/main" val="2294078128"/>
      </p:ext>
    </p:extLst>
  </p:cSld>
  <p:clrMap bg1="lt1" tx1="dk1" bg2="dk2" tx2="lt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53"/>
        <p:cNvGrpSpPr/>
        <p:nvPr/>
      </p:nvGrpSpPr>
      <p:grpSpPr>
        <a:xfrm>
          <a:off x="0" y="0"/>
          <a:ext cx="0" cy="0"/>
          <a:chOff x="0" y="0"/>
          <a:chExt cx="0" cy="0"/>
        </a:xfrm>
      </p:grpSpPr>
      <p:sp>
        <p:nvSpPr>
          <p:cNvPr id="1454" name="Shape 1454"/>
          <p:cNvSpPr>
            <a:spLocks noGrp="1" noRot="1" noChangeAspect="1"/>
          </p:cNvSpPr>
          <p:nvPr>
            <p:ph type="sldImg" idx="2"/>
          </p:nvPr>
        </p:nvSpPr>
        <p:spPr>
          <a:xfrm>
            <a:off x="1181100" y="696913"/>
            <a:ext cx="4648200" cy="348615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455" name="Shape 1455"/>
          <p:cNvSpPr txBox="1">
            <a:spLocks noGrp="1"/>
          </p:cNvSpPr>
          <p:nvPr>
            <p:ph type="body" idx="1"/>
          </p:nvPr>
        </p:nvSpPr>
        <p:spPr>
          <a:xfrm>
            <a:off x="701039" y="4415789"/>
            <a:ext cx="5608200" cy="4183500"/>
          </a:xfrm>
          <a:prstGeom prst="rect">
            <a:avLst/>
          </a:prstGeom>
        </p:spPr>
        <p:txBody>
          <a:bodyPr lIns="91410" tIns="91410" rIns="91410" bIns="91410" anchor="t" anchorCtr="0">
            <a:noAutofit/>
          </a:bodyPr>
          <a:lstStyle/>
          <a:p>
            <a:endParaRPr dirty="0"/>
          </a:p>
        </p:txBody>
      </p:sp>
      <p:sp>
        <p:nvSpPr>
          <p:cNvPr id="1456" name="Shape 1456"/>
          <p:cNvSpPr txBox="1">
            <a:spLocks noGrp="1"/>
          </p:cNvSpPr>
          <p:nvPr>
            <p:ph type="sldNum" idx="12"/>
          </p:nvPr>
        </p:nvSpPr>
        <p:spPr>
          <a:xfrm>
            <a:off x="3970937" y="8829968"/>
            <a:ext cx="3037800" cy="464700"/>
          </a:xfrm>
          <a:prstGeom prst="rect">
            <a:avLst/>
          </a:prstGeom>
        </p:spPr>
        <p:txBody>
          <a:bodyPr lIns="93160" tIns="46567" rIns="93160" bIns="46567" anchor="b" anchorCtr="0">
            <a:noAutofit/>
          </a:bodyPr>
          <a:lstStyle/>
          <a:p>
            <a:fld id="{00000000-1234-1234-1234-123412341234}" type="slidenum">
              <a:rPr lang="en-US"/>
              <a:pPr/>
              <a:t>1</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idx="10"/>
          </p:nvPr>
        </p:nvSpPr>
        <p:spPr/>
        <p:txBody>
          <a:bodyPr/>
          <a:lstStyle/>
          <a:p>
            <a:pPr algn="r">
              <a:buSzPct val="25000"/>
            </a:pPr>
            <a:fld id="{00000000-1234-1234-1234-123412341234}" type="slidenum">
              <a:rPr lang="en-US" sz="1200" smtClean="0">
                <a:solidFill>
                  <a:schemeClr val="dk1"/>
                </a:solidFill>
                <a:latin typeface="Calibri"/>
                <a:ea typeface="Calibri"/>
                <a:cs typeface="Calibri"/>
                <a:sym typeface="Calibri"/>
              </a:rPr>
              <a:pPr algn="r">
                <a:buSzPct val="25000"/>
              </a:pPr>
              <a:t>18</a:t>
            </a:fld>
            <a:endParaRPr lang="en-US" sz="1200">
              <a:solidFill>
                <a:schemeClr val="dk1"/>
              </a:solidFill>
              <a:latin typeface="Calibri"/>
              <a:ea typeface="Calibri"/>
              <a:cs typeface="Calibri"/>
              <a:sym typeface="Calibri"/>
            </a:endParaRP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Shape 13"/>
        <p:cNvGrpSpPr/>
        <p:nvPr/>
      </p:nvGrpSpPr>
      <p:grpSpPr>
        <a:xfrm>
          <a:off x="0" y="0"/>
          <a:ext cx="0" cy="0"/>
          <a:chOff x="0" y="0"/>
          <a:chExt cx="0" cy="0"/>
        </a:xfrm>
      </p:grpSpPr>
      <p:sp>
        <p:nvSpPr>
          <p:cNvPr id="14" name="Shape 14"/>
          <p:cNvSpPr txBox="1">
            <a:spLocks noGrp="1"/>
          </p:cNvSpPr>
          <p:nvPr>
            <p:ph type="ctrTitle"/>
          </p:nvPr>
        </p:nvSpPr>
        <p:spPr>
          <a:xfrm>
            <a:off x="2362200" y="2130425"/>
            <a:ext cx="6096000" cy="1755774"/>
          </a:xfrm>
          <a:prstGeom prst="rect">
            <a:avLst/>
          </a:prstGeom>
          <a:noFill/>
          <a:ln>
            <a:noFill/>
          </a:ln>
        </p:spPr>
        <p:txBody>
          <a:bodyPr lIns="91425" tIns="91425" rIns="91425" bIns="91425" anchor="ctr" anchorCtr="0"/>
          <a:lstStyle>
            <a:lvl1pPr marL="0" marR="0" lvl="0" indent="0" algn="ctr" rtl="0">
              <a:spcBef>
                <a:spcPts val="0"/>
              </a:spcBef>
              <a:buClr>
                <a:srgbClr val="20425A"/>
              </a:buClr>
              <a:buFont typeface="Calibri"/>
              <a:buNone/>
              <a:defRPr sz="4000" b="0" i="0" u="none" strike="noStrike" cap="none">
                <a:solidFill>
                  <a:srgbClr val="20425A"/>
                </a:solidFill>
                <a:latin typeface="Calibri"/>
                <a:ea typeface="Calibri"/>
                <a:cs typeface="Calibri"/>
                <a:sym typeface="Calibri"/>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endParaRPr/>
          </a:p>
        </p:txBody>
      </p:sp>
      <p:sp>
        <p:nvSpPr>
          <p:cNvPr id="15" name="Shape 15"/>
          <p:cNvSpPr txBox="1">
            <a:spLocks noGrp="1"/>
          </p:cNvSpPr>
          <p:nvPr>
            <p:ph type="subTitle" idx="1"/>
          </p:nvPr>
        </p:nvSpPr>
        <p:spPr>
          <a:xfrm>
            <a:off x="2362200" y="4038600"/>
            <a:ext cx="6096000" cy="1752600"/>
          </a:xfrm>
          <a:prstGeom prst="rect">
            <a:avLst/>
          </a:prstGeom>
          <a:noFill/>
          <a:ln>
            <a:noFill/>
          </a:ln>
        </p:spPr>
        <p:txBody>
          <a:bodyPr lIns="91425" tIns="91425" rIns="91425" bIns="91425" anchor="t" anchorCtr="0"/>
          <a:lstStyle>
            <a:lvl1pPr marL="0" marR="0" lvl="0" indent="0" algn="ctr" rtl="0">
              <a:spcBef>
                <a:spcPts val="560"/>
              </a:spcBef>
              <a:buClr>
                <a:srgbClr val="153153"/>
              </a:buClr>
              <a:buFont typeface="Arial"/>
              <a:buNone/>
              <a:defRPr sz="2800" b="0" i="0" u="none" strike="noStrike" cap="none">
                <a:solidFill>
                  <a:srgbClr val="153153"/>
                </a:solidFill>
                <a:latin typeface="Calibri"/>
                <a:ea typeface="Calibri"/>
                <a:cs typeface="Calibri"/>
                <a:sym typeface="Calibri"/>
              </a:defRPr>
            </a:lvl1pPr>
            <a:lvl2pPr marL="457200" marR="0" lvl="1" indent="0" algn="ctr" rtl="0">
              <a:spcBef>
                <a:spcPts val="560"/>
              </a:spcBef>
              <a:buClr>
                <a:srgbClr val="888888"/>
              </a:buClr>
              <a:buFont typeface="Arial"/>
              <a:buNone/>
              <a:defRPr sz="2800" b="0" i="0" u="none" strike="noStrike" cap="none">
                <a:solidFill>
                  <a:srgbClr val="888888"/>
                </a:solidFill>
                <a:latin typeface="Calibri"/>
                <a:ea typeface="Calibri"/>
                <a:cs typeface="Calibri"/>
                <a:sym typeface="Calibri"/>
              </a:defRPr>
            </a:lvl2pPr>
            <a:lvl3pPr marL="914400" marR="0" lvl="2" indent="0" algn="ctr" rtl="0">
              <a:spcBef>
                <a:spcPts val="480"/>
              </a:spcBef>
              <a:buClr>
                <a:srgbClr val="888888"/>
              </a:buClr>
              <a:buFont typeface="Arial"/>
              <a:buNone/>
              <a:defRPr sz="2400" b="0" i="0" u="none" strike="noStrike" cap="none">
                <a:solidFill>
                  <a:srgbClr val="888888"/>
                </a:solidFill>
                <a:latin typeface="Calibri"/>
                <a:ea typeface="Calibri"/>
                <a:cs typeface="Calibri"/>
                <a:sym typeface="Calibri"/>
              </a:defRPr>
            </a:lvl3pPr>
            <a:lvl4pPr marL="1371600" marR="0" lvl="3" indent="0" algn="ctr" rtl="0">
              <a:spcBef>
                <a:spcPts val="400"/>
              </a:spcBef>
              <a:buClr>
                <a:srgbClr val="888888"/>
              </a:buClr>
              <a:buFont typeface="Arial"/>
              <a:buNone/>
              <a:defRPr sz="2000" b="0" i="0" u="none" strike="noStrike" cap="none">
                <a:solidFill>
                  <a:srgbClr val="888888"/>
                </a:solidFill>
                <a:latin typeface="Calibri"/>
                <a:ea typeface="Calibri"/>
                <a:cs typeface="Calibri"/>
                <a:sym typeface="Calibri"/>
              </a:defRPr>
            </a:lvl4pPr>
            <a:lvl5pPr marL="1828800" marR="0" lvl="4" indent="0" algn="ctr" rtl="0">
              <a:spcBef>
                <a:spcPts val="400"/>
              </a:spcBef>
              <a:buClr>
                <a:srgbClr val="888888"/>
              </a:buClr>
              <a:buFont typeface="Arial"/>
              <a:buNone/>
              <a:defRPr sz="2000" b="0" i="0" u="none" strike="noStrike" cap="none">
                <a:solidFill>
                  <a:srgbClr val="888888"/>
                </a:solidFill>
                <a:latin typeface="Calibri"/>
                <a:ea typeface="Calibri"/>
                <a:cs typeface="Calibri"/>
                <a:sym typeface="Calibri"/>
              </a:defRPr>
            </a:lvl5pPr>
            <a:lvl6pPr marL="2286000" marR="0" lvl="5" indent="0" algn="ctr" rtl="0">
              <a:spcBef>
                <a:spcPts val="400"/>
              </a:spcBef>
              <a:buClr>
                <a:srgbClr val="888888"/>
              </a:buClr>
              <a:buFont typeface="Arial"/>
              <a:buNone/>
              <a:defRPr sz="2000" b="0" i="0" u="none" strike="noStrike" cap="none">
                <a:solidFill>
                  <a:srgbClr val="888888"/>
                </a:solidFill>
                <a:latin typeface="Calibri"/>
                <a:ea typeface="Calibri"/>
                <a:cs typeface="Calibri"/>
                <a:sym typeface="Calibri"/>
              </a:defRPr>
            </a:lvl6pPr>
            <a:lvl7pPr marL="2743200" marR="0" lvl="6" indent="0" algn="ctr" rtl="0">
              <a:spcBef>
                <a:spcPts val="400"/>
              </a:spcBef>
              <a:buClr>
                <a:srgbClr val="888888"/>
              </a:buClr>
              <a:buFont typeface="Arial"/>
              <a:buNone/>
              <a:defRPr sz="2000" b="0" i="0" u="none" strike="noStrike" cap="none">
                <a:solidFill>
                  <a:srgbClr val="888888"/>
                </a:solidFill>
                <a:latin typeface="Calibri"/>
                <a:ea typeface="Calibri"/>
                <a:cs typeface="Calibri"/>
                <a:sym typeface="Calibri"/>
              </a:defRPr>
            </a:lvl7pPr>
            <a:lvl8pPr marL="3200400" marR="0" lvl="7" indent="0" algn="ctr" rtl="0">
              <a:spcBef>
                <a:spcPts val="400"/>
              </a:spcBef>
              <a:buClr>
                <a:srgbClr val="888888"/>
              </a:buClr>
              <a:buFont typeface="Arial"/>
              <a:buNone/>
              <a:defRPr sz="2000" b="0" i="0" u="none" strike="noStrike" cap="none">
                <a:solidFill>
                  <a:srgbClr val="888888"/>
                </a:solidFill>
                <a:latin typeface="Calibri"/>
                <a:ea typeface="Calibri"/>
                <a:cs typeface="Calibri"/>
                <a:sym typeface="Calibri"/>
              </a:defRPr>
            </a:lvl8pPr>
            <a:lvl9pPr marL="3657600" marR="0" lvl="8" indent="0" algn="ctr" rtl="0">
              <a:spcBef>
                <a:spcPts val="400"/>
              </a:spcBef>
              <a:buClr>
                <a:srgbClr val="888888"/>
              </a:buClr>
              <a:buFont typeface="Arial"/>
              <a:buNone/>
              <a:defRPr sz="2000" b="0" i="0" u="none" strike="noStrike" cap="none">
                <a:solidFill>
                  <a:srgbClr val="888888"/>
                </a:solidFill>
                <a:latin typeface="Calibri"/>
                <a:ea typeface="Calibri"/>
                <a:cs typeface="Calibri"/>
                <a:sym typeface="Calibri"/>
              </a:defRPr>
            </a:lvl9pPr>
          </a:lstStyle>
          <a:p>
            <a:endParaRPr/>
          </a:p>
        </p:txBody>
      </p:sp>
      <p:pic>
        <p:nvPicPr>
          <p:cNvPr id="16" name="Shape 16" descr="C:\Users\pryan4\Downloads\want-impact-public-health-help-shape-journey-ahead\OHDSI logo with text - vertical - colored.png"/>
          <p:cNvPicPr preferRelativeResize="0"/>
          <p:nvPr/>
        </p:nvPicPr>
        <p:blipFill rotWithShape="1">
          <a:blip r:embed="rId2">
            <a:alphaModFix/>
          </a:blip>
          <a:srcRect/>
          <a:stretch/>
        </p:blipFill>
        <p:spPr>
          <a:xfrm>
            <a:off x="-228600" y="1875375"/>
            <a:ext cx="2682874" cy="3230025"/>
          </a:xfrm>
          <a:prstGeom prst="rect">
            <a:avLst/>
          </a:prstGeom>
          <a:noFill/>
          <a:ln>
            <a:noFill/>
          </a:ln>
        </p:spPr>
      </p:pic>
      <p:sp>
        <p:nvSpPr>
          <p:cNvPr id="17" name="Shape 17"/>
          <p:cNvSpPr/>
          <p:nvPr/>
        </p:nvSpPr>
        <p:spPr>
          <a:xfrm>
            <a:off x="0" y="6400800"/>
            <a:ext cx="9144000" cy="76199"/>
          </a:xfrm>
          <a:prstGeom prst="rect">
            <a:avLst/>
          </a:prstGeom>
          <a:gradFill>
            <a:gsLst>
              <a:gs pos="0">
                <a:srgbClr val="20425A"/>
              </a:gs>
              <a:gs pos="44000">
                <a:srgbClr val="20425A"/>
              </a:gs>
              <a:gs pos="55000">
                <a:srgbClr val="EB6622"/>
              </a:gs>
              <a:gs pos="100000">
                <a:srgbClr val="FCCB10"/>
              </a:gs>
            </a:gsLst>
            <a:lin ang="0" scaled="0"/>
          </a:gradFill>
          <a:ln>
            <a:noFill/>
          </a:ln>
        </p:spPr>
        <p:txBody>
          <a:bodyPr lIns="91425" tIns="45700" rIns="91425" bIns="45700" anchor="ctr" anchorCtr="0">
            <a:noAutofit/>
          </a:bodyPr>
          <a:lstStyle/>
          <a:p>
            <a:pPr marL="0" marR="0" lvl="0" indent="0" algn="ctr" rtl="0">
              <a:spcBef>
                <a:spcPts val="0"/>
              </a:spcBef>
              <a:buNone/>
            </a:pPr>
            <a:endParaRPr sz="1800" b="0" i="0" u="none" strike="noStrike" cap="none">
              <a:solidFill>
                <a:schemeClr val="lt1"/>
              </a:solidFill>
              <a:latin typeface="Calibri"/>
              <a:ea typeface="Calibri"/>
              <a:cs typeface="Calibri"/>
              <a:sym typeface="Calibri"/>
            </a:endParaRPr>
          </a:p>
        </p:txBody>
      </p:sp>
    </p:spTree>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Title and body">
    <p:spTree>
      <p:nvGrpSpPr>
        <p:cNvPr id="1" name="Shape 49"/>
        <p:cNvGrpSpPr/>
        <p:nvPr/>
      </p:nvGrpSpPr>
      <p:grpSpPr>
        <a:xfrm>
          <a:off x="0" y="0"/>
          <a:ext cx="0" cy="0"/>
          <a:chOff x="0" y="0"/>
          <a:chExt cx="0" cy="0"/>
        </a:xfrm>
      </p:grpSpPr>
      <p:sp>
        <p:nvSpPr>
          <p:cNvPr id="50" name="Shape 50"/>
          <p:cNvSpPr txBox="1">
            <a:spLocks noGrp="1"/>
          </p:cNvSpPr>
          <p:nvPr>
            <p:ph type="title"/>
          </p:nvPr>
        </p:nvSpPr>
        <p:spPr>
          <a:xfrm>
            <a:off x="311700" y="445133"/>
            <a:ext cx="8520600" cy="763500"/>
          </a:xfrm>
          <a:prstGeom prst="rect">
            <a:avLst/>
          </a:prstGeom>
        </p:spPr>
        <p:txBody>
          <a:bodyPr lIns="91425" tIns="91425" rIns="91425" bIns="91425" anchor="ctr" anchorCtr="0"/>
          <a:lstStyle>
            <a:lvl1pPr lvl="0" rtl="0">
              <a:spcBef>
                <a:spcPts val="0"/>
              </a:spcBef>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a:endParaRPr/>
          </a:p>
        </p:txBody>
      </p:sp>
      <p:sp>
        <p:nvSpPr>
          <p:cNvPr id="51" name="Shape 51"/>
          <p:cNvSpPr txBox="1">
            <a:spLocks noGrp="1"/>
          </p:cNvSpPr>
          <p:nvPr>
            <p:ph type="body" idx="1"/>
          </p:nvPr>
        </p:nvSpPr>
        <p:spPr>
          <a:xfrm>
            <a:off x="311700" y="1388400"/>
            <a:ext cx="8520600" cy="4555200"/>
          </a:xfrm>
          <a:prstGeom prst="rect">
            <a:avLst/>
          </a:prstGeom>
        </p:spPr>
        <p:txBody>
          <a:bodyPr lIns="91425" tIns="91425" rIns="91425" bIns="91425" anchor="t" anchorCtr="0"/>
          <a:lstStyle>
            <a:lvl1pPr marL="342900" lvl="0" indent="-342900" rtl="0">
              <a:spcBef>
                <a:spcPts val="0"/>
              </a:spcBef>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a:endParaRPr dirty="0"/>
          </a:p>
        </p:txBody>
      </p:sp>
      <p:sp>
        <p:nvSpPr>
          <p:cNvPr id="52" name="Shape 52"/>
          <p:cNvSpPr txBox="1">
            <a:spLocks noGrp="1"/>
          </p:cNvSpPr>
          <p:nvPr>
            <p:ph type="sldNum" idx="12"/>
          </p:nvPr>
        </p:nvSpPr>
        <p:spPr>
          <a:xfrm>
            <a:off x="8472457" y="6217622"/>
            <a:ext cx="548700" cy="524700"/>
          </a:xfrm>
          <a:prstGeom prst="rect">
            <a:avLst/>
          </a:prstGeom>
        </p:spPr>
        <p:txBody>
          <a:bodyPr lIns="91425" tIns="91425" rIns="91425" bIns="91425" anchor="ctr" anchorCtr="0">
            <a:noAutofit/>
          </a:bodyPr>
          <a:lstStyle/>
          <a:p>
            <a:pPr lvl="0" rtl="0">
              <a:spcBef>
                <a:spcPts val="0"/>
              </a:spcBef>
              <a:buNone/>
            </a:pPr>
            <a:fld id="{00000000-1234-1234-1234-123412341234}" type="slidenum">
              <a:rPr lang="en-US"/>
              <a:pPr lvl="0" rtl="0">
                <a:spcBef>
                  <a:spcPts val="0"/>
                </a:spcBef>
                <a:buNone/>
              </a:pPr>
              <a:t>‹#›</a:t>
            </a:fld>
            <a:endParaRPr lang="en-US"/>
          </a:p>
        </p:txBody>
      </p:sp>
      <p:pic>
        <p:nvPicPr>
          <p:cNvPr id="6" name="Picture 5" descr="themis-logo-horizontal.png"/>
          <p:cNvPicPr>
            <a:picLocks noChangeAspect="1"/>
          </p:cNvPicPr>
          <p:nvPr userDrawn="1"/>
        </p:nvPicPr>
        <p:blipFill>
          <a:blip r:embed="rId2"/>
          <a:stretch>
            <a:fillRect/>
          </a:stretch>
        </p:blipFill>
        <p:spPr>
          <a:xfrm>
            <a:off x="228600" y="6202528"/>
            <a:ext cx="1295400" cy="655472"/>
          </a:xfrm>
          <a:prstGeom prst="rect">
            <a:avLst/>
          </a:prstGeom>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userDrawn="1">
  <p:cSld name="Title slide - horizontal a">
    <p:spTree>
      <p:nvGrpSpPr>
        <p:cNvPr id="1" name=""/>
        <p:cNvGrpSpPr/>
        <p:nvPr/>
      </p:nvGrpSpPr>
      <p:grpSpPr>
        <a:xfrm>
          <a:off x="0" y="0"/>
          <a:ext cx="0" cy="0"/>
          <a:chOff x="0" y="0"/>
          <a:chExt cx="0" cy="0"/>
        </a:xfrm>
      </p:grpSpPr>
      <p:sp>
        <p:nvSpPr>
          <p:cNvPr id="12" name="Text Placeholder 8"/>
          <p:cNvSpPr>
            <a:spLocks noGrp="1"/>
          </p:cNvSpPr>
          <p:nvPr>
            <p:ph type="body" sz="quarter" idx="10" hasCustomPrompt="1"/>
          </p:nvPr>
        </p:nvSpPr>
        <p:spPr>
          <a:xfrm>
            <a:off x="468313" y="3429000"/>
            <a:ext cx="8229600" cy="1292112"/>
          </a:xfrm>
          <a:prstGeom prst="rect">
            <a:avLst/>
          </a:prstGeom>
        </p:spPr>
        <p:txBody>
          <a:bodyPr vert="horz" anchor="b" anchorCtr="0"/>
          <a:lstStyle>
            <a:lvl1pPr marL="0" indent="0">
              <a:buFontTx/>
              <a:buNone/>
              <a:defRPr>
                <a:latin typeface="Century Gothic" panose="020B0502020202020204" pitchFamily="34" charset="0"/>
              </a:defRPr>
            </a:lvl1pPr>
          </a:lstStyle>
          <a:p>
            <a:pPr lvl="0"/>
            <a:r>
              <a:rPr lang="en-US" dirty="0"/>
              <a:t>Presentation Subtitle goes here</a:t>
            </a:r>
          </a:p>
        </p:txBody>
      </p:sp>
      <p:sp>
        <p:nvSpPr>
          <p:cNvPr id="20" name="Text Placeholder 19"/>
          <p:cNvSpPr>
            <a:spLocks noGrp="1"/>
          </p:cNvSpPr>
          <p:nvPr>
            <p:ph type="body" sz="quarter" idx="11" hasCustomPrompt="1"/>
          </p:nvPr>
        </p:nvSpPr>
        <p:spPr>
          <a:xfrm>
            <a:off x="468313" y="4903049"/>
            <a:ext cx="8229600" cy="596900"/>
          </a:xfrm>
        </p:spPr>
        <p:txBody>
          <a:bodyPr>
            <a:normAutofit/>
          </a:bodyPr>
          <a:lstStyle>
            <a:lvl1pPr marL="0" indent="0">
              <a:buFontTx/>
              <a:buNone/>
              <a:defRPr sz="1300" b="0" i="0" baseline="0">
                <a:latin typeface="Century Gothic" panose="020B0502020202020204" pitchFamily="34" charset="0"/>
              </a:defRPr>
            </a:lvl1pPr>
          </a:lstStyle>
          <a:p>
            <a:pPr lvl="0"/>
            <a:r>
              <a:rPr lang="en-US" dirty="0"/>
              <a:t>Presenter Title | Legal Entity | Date</a:t>
            </a:r>
          </a:p>
        </p:txBody>
      </p:sp>
      <p:sp>
        <p:nvSpPr>
          <p:cNvPr id="7" name="Slide Number Placeholder 5"/>
          <p:cNvSpPr>
            <a:spLocks noGrp="1"/>
          </p:cNvSpPr>
          <p:nvPr>
            <p:ph type="sldNum" sz="quarter" idx="4"/>
          </p:nvPr>
        </p:nvSpPr>
        <p:spPr>
          <a:xfrm>
            <a:off x="8253350" y="6367010"/>
            <a:ext cx="433449" cy="365125"/>
          </a:xfrm>
          <a:prstGeom prst="rect">
            <a:avLst/>
          </a:prstGeom>
        </p:spPr>
        <p:txBody>
          <a:bodyPr vert="horz" wrap="square" lIns="91440" tIns="45720" rIns="91440" bIns="45720" numCol="1" anchor="ctr" anchorCtr="0" compatLnSpc="1">
            <a:prstTxWarp prst="textNoShape">
              <a:avLst/>
            </a:prstTxWarp>
          </a:bodyPr>
          <a:lstStyle>
            <a:lvl1pPr algn="r">
              <a:defRPr sz="1200">
                <a:solidFill>
                  <a:srgbClr val="898989"/>
                </a:solidFill>
                <a:latin typeface="Century Gothic" panose="020B0502020202020204" pitchFamily="34" charset="0"/>
              </a:defRPr>
            </a:lvl1pPr>
          </a:lstStyle>
          <a:p>
            <a:fld id="{DF47FCCC-0BAF-4004-BD16-F9A9DB79D90D}" type="slidenum">
              <a:rPr lang="en-US" smtClean="0"/>
              <a:pPr/>
              <a:t>‹#›</a:t>
            </a:fld>
            <a:endParaRPr lang="en-US" dirty="0"/>
          </a:p>
        </p:txBody>
      </p:sp>
      <p:sp>
        <p:nvSpPr>
          <p:cNvPr id="6" name="Footer Placeholder 1"/>
          <p:cNvSpPr>
            <a:spLocks noGrp="1"/>
          </p:cNvSpPr>
          <p:nvPr>
            <p:ph type="ftr" sz="quarter" idx="3"/>
          </p:nvPr>
        </p:nvSpPr>
        <p:spPr>
          <a:xfrm>
            <a:off x="3342904" y="6367010"/>
            <a:ext cx="4810496" cy="365125"/>
          </a:xfrm>
          <a:prstGeom prst="rect">
            <a:avLst/>
          </a:prstGeom>
        </p:spPr>
        <p:txBody>
          <a:bodyPr vert="horz" lIns="72000" tIns="45720" rIns="72000" bIns="45720" rtlCol="0" anchor="ctr"/>
          <a:lstStyle>
            <a:lvl1pPr algn="r">
              <a:defRPr sz="1100">
                <a:solidFill>
                  <a:schemeClr val="tx1">
                    <a:tint val="75000"/>
                  </a:schemeClr>
                </a:solidFill>
                <a:latin typeface="Century Gothic" panose="020B0502020202020204" pitchFamily="34" charset="0"/>
              </a:defRPr>
            </a:lvl1pPr>
          </a:lstStyle>
          <a:p>
            <a:r>
              <a:rPr lang="en-GB" dirty="0">
                <a:solidFill>
                  <a:prstClr val="black">
                    <a:tint val="75000"/>
                  </a:prstClr>
                </a:solidFill>
              </a:rPr>
              <a:t>EMIF-Platform 9</a:t>
            </a:r>
            <a:r>
              <a:rPr lang="en-GB" baseline="30000" dirty="0">
                <a:solidFill>
                  <a:prstClr val="black">
                    <a:tint val="75000"/>
                  </a:prstClr>
                </a:solidFill>
              </a:rPr>
              <a:t>th</a:t>
            </a:r>
            <a:r>
              <a:rPr lang="en-GB" dirty="0">
                <a:solidFill>
                  <a:prstClr val="black">
                    <a:tint val="75000"/>
                  </a:prstClr>
                </a:solidFill>
              </a:rPr>
              <a:t> Consortium Meeting 22-23 May 2017</a:t>
            </a:r>
            <a:endParaRPr lang="en-US" dirty="0">
              <a:solidFill>
                <a:prstClr val="black">
                  <a:tint val="75000"/>
                </a:prstClr>
              </a:solidFill>
            </a:endParaRPr>
          </a:p>
        </p:txBody>
      </p:sp>
    </p:spTree>
    <p:extLst>
      <p:ext uri="{BB962C8B-B14F-4D97-AF65-F5344CB8AC3E}">
        <p14:creationId xmlns="" xmlns:p14="http://schemas.microsoft.com/office/powerpoint/2010/main" val="1552927099"/>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Shape 10"/>
          <p:cNvSpPr txBox="1">
            <a:spLocks noGrp="1"/>
          </p:cNvSpPr>
          <p:nvPr>
            <p:ph type="title"/>
          </p:nvPr>
        </p:nvSpPr>
        <p:spPr>
          <a:xfrm>
            <a:off x="1143000" y="152400"/>
            <a:ext cx="7543800" cy="838199"/>
          </a:xfrm>
          <a:prstGeom prst="rect">
            <a:avLst/>
          </a:prstGeom>
          <a:noFill/>
          <a:ln>
            <a:noFill/>
          </a:ln>
        </p:spPr>
        <p:txBody>
          <a:bodyPr lIns="91425" tIns="91425" rIns="91425" bIns="91425" anchor="ctr" anchorCtr="0"/>
          <a:lstStyle>
            <a:lvl1pPr marL="0" marR="0" lvl="0" indent="0" algn="ctr" rtl="0">
              <a:spcBef>
                <a:spcPts val="0"/>
              </a:spcBef>
              <a:buClr>
                <a:srgbClr val="20425A"/>
              </a:buClr>
              <a:buFont typeface="Calibri"/>
              <a:buNone/>
              <a:defRPr sz="4000" b="0" i="0" u="none" strike="noStrike" cap="none">
                <a:solidFill>
                  <a:srgbClr val="20425A"/>
                </a:solidFill>
                <a:latin typeface="Calibri"/>
                <a:ea typeface="Calibri"/>
                <a:cs typeface="Calibri"/>
                <a:sym typeface="Calibri"/>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endParaRPr/>
          </a:p>
        </p:txBody>
      </p:sp>
      <p:sp>
        <p:nvSpPr>
          <p:cNvPr id="11" name="Shape 11"/>
          <p:cNvSpPr txBox="1">
            <a:spLocks noGrp="1"/>
          </p:cNvSpPr>
          <p:nvPr>
            <p:ph type="body" idx="1"/>
          </p:nvPr>
        </p:nvSpPr>
        <p:spPr>
          <a:xfrm>
            <a:off x="457200" y="1219200"/>
            <a:ext cx="8229600" cy="4906962"/>
          </a:xfrm>
          <a:prstGeom prst="rect">
            <a:avLst/>
          </a:prstGeom>
          <a:noFill/>
          <a:ln>
            <a:noFill/>
          </a:ln>
        </p:spPr>
        <p:txBody>
          <a:bodyPr lIns="91425" tIns="91425" rIns="91425" bIns="91425" anchor="t" anchorCtr="0"/>
          <a:lstStyle>
            <a:lvl1pPr marL="342900" marR="0" lvl="0" indent="-139700" algn="l" rtl="0">
              <a:spcBef>
                <a:spcPts val="640"/>
              </a:spcBef>
              <a:buClr>
                <a:srgbClr val="20425A"/>
              </a:buClr>
              <a:buSzPct val="100000"/>
              <a:buFont typeface="Arial"/>
              <a:buChar char="•"/>
              <a:defRPr sz="3200" b="0" i="0" u="none" strike="noStrike" cap="none">
                <a:solidFill>
                  <a:srgbClr val="20425A"/>
                </a:solidFill>
                <a:latin typeface="Calibri"/>
                <a:ea typeface="Calibri"/>
                <a:cs typeface="Calibri"/>
                <a:sym typeface="Calibri"/>
              </a:defRPr>
            </a:lvl1pPr>
            <a:lvl2pPr marL="742950" marR="0" lvl="1" indent="-107950" algn="l" rtl="0">
              <a:spcBef>
                <a:spcPts val="560"/>
              </a:spcBef>
              <a:buClr>
                <a:srgbClr val="20425A"/>
              </a:buClr>
              <a:buSzPct val="100000"/>
              <a:buFont typeface="Arial"/>
              <a:buChar char="–"/>
              <a:defRPr sz="2800" b="0" i="0" u="none" strike="noStrike" cap="none">
                <a:solidFill>
                  <a:srgbClr val="20425A"/>
                </a:solidFill>
                <a:latin typeface="Calibri"/>
                <a:ea typeface="Calibri"/>
                <a:cs typeface="Calibri"/>
                <a:sym typeface="Calibri"/>
              </a:defRPr>
            </a:lvl2pPr>
            <a:lvl3pPr marL="1143000" marR="0" lvl="2" indent="-76200" algn="l" rtl="0">
              <a:spcBef>
                <a:spcPts val="480"/>
              </a:spcBef>
              <a:buClr>
                <a:srgbClr val="20425A"/>
              </a:buClr>
              <a:buSzPct val="100000"/>
              <a:buFont typeface="Arial"/>
              <a:buChar char="•"/>
              <a:defRPr sz="2400" b="0" i="0" u="none" strike="noStrike" cap="none">
                <a:solidFill>
                  <a:srgbClr val="20425A"/>
                </a:solidFill>
                <a:latin typeface="Calibri"/>
                <a:ea typeface="Calibri"/>
                <a:cs typeface="Calibri"/>
                <a:sym typeface="Calibri"/>
              </a:defRPr>
            </a:lvl3pPr>
            <a:lvl4pPr marL="1600200" marR="0" lvl="3" indent="-101600" algn="l" rtl="0">
              <a:spcBef>
                <a:spcPts val="400"/>
              </a:spcBef>
              <a:buClr>
                <a:srgbClr val="20425A"/>
              </a:buClr>
              <a:buSzPct val="100000"/>
              <a:buFont typeface="Arial"/>
              <a:buChar char="–"/>
              <a:defRPr sz="2000" b="0" i="0" u="none" strike="noStrike" cap="none">
                <a:solidFill>
                  <a:srgbClr val="20425A"/>
                </a:solidFill>
                <a:latin typeface="Calibri"/>
                <a:ea typeface="Calibri"/>
                <a:cs typeface="Calibri"/>
                <a:sym typeface="Calibri"/>
              </a:defRPr>
            </a:lvl4pPr>
            <a:lvl5pPr marL="2057400" marR="0" lvl="4" indent="-101600" algn="l" rtl="0">
              <a:spcBef>
                <a:spcPts val="400"/>
              </a:spcBef>
              <a:buClr>
                <a:srgbClr val="20425A"/>
              </a:buClr>
              <a:buSzPct val="100000"/>
              <a:buFont typeface="Arial"/>
              <a:buChar char="»"/>
              <a:defRPr sz="2000" b="0" i="0" u="none" strike="noStrike" cap="none">
                <a:solidFill>
                  <a:srgbClr val="20425A"/>
                </a:solidFill>
                <a:latin typeface="Calibri"/>
                <a:ea typeface="Calibri"/>
                <a:cs typeface="Calibri"/>
                <a:sym typeface="Calibri"/>
              </a:defRPr>
            </a:lvl5pPr>
            <a:lvl6pPr marL="2514600" marR="0" lvl="5" indent="-101600" algn="l" rtl="0">
              <a:spcBef>
                <a:spcPts val="4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6pPr>
            <a:lvl7pPr marL="2971800" marR="0" lvl="6" indent="-101600" algn="l" rtl="0">
              <a:spcBef>
                <a:spcPts val="4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7pPr>
            <a:lvl8pPr marL="3429000" marR="0" lvl="7" indent="-101600" algn="l" rtl="0">
              <a:spcBef>
                <a:spcPts val="4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8pPr>
            <a:lvl9pPr marL="3886200" marR="0" lvl="8" indent="-101600" algn="l" rtl="0">
              <a:spcBef>
                <a:spcPts val="4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9pPr>
          </a:lstStyle>
          <a:p>
            <a:endParaRPr/>
          </a:p>
        </p:txBody>
      </p:sp>
      <p:sp>
        <p:nvSpPr>
          <p:cNvPr id="12" name="Shape 12"/>
          <p:cNvSpPr txBox="1">
            <a:spLocks noGrp="1"/>
          </p:cNvSpPr>
          <p:nvPr>
            <p:ph type="sldNum" idx="12"/>
          </p:nvPr>
        </p:nvSpPr>
        <p:spPr>
          <a:xfrm>
            <a:off x="8556783" y="6333134"/>
            <a:ext cx="548700" cy="525000"/>
          </a:xfrm>
          <a:prstGeom prst="rect">
            <a:avLst/>
          </a:prstGeom>
          <a:noFill/>
          <a:ln>
            <a:noFill/>
          </a:ln>
        </p:spPr>
        <p:txBody>
          <a:bodyPr lIns="91425" tIns="91425" rIns="91425" bIns="91425" anchor="ctr" anchorCtr="0">
            <a:noAutofit/>
          </a:bodyPr>
          <a:lstStyle/>
          <a:p>
            <a:pPr lvl="0" algn="r">
              <a:spcBef>
                <a:spcPts val="0"/>
              </a:spcBef>
              <a:buNone/>
            </a:pPr>
            <a:fld id="{00000000-1234-1234-1234-123412341234}" type="slidenum">
              <a:rPr lang="en-US" sz="1300">
                <a:solidFill>
                  <a:srgbClr val="20425A"/>
                </a:solidFill>
                <a:latin typeface="Calibri"/>
                <a:ea typeface="Calibri"/>
                <a:cs typeface="Calibri"/>
                <a:sym typeface="Calibri"/>
              </a:rPr>
              <a:pPr lvl="0" algn="r">
                <a:spcBef>
                  <a:spcPts val="0"/>
                </a:spcBef>
                <a:buNone/>
              </a:pPr>
              <a:t>‹#›</a:t>
            </a:fld>
            <a:endParaRPr lang="en-US" sz="1300">
              <a:solidFill>
                <a:srgbClr val="20425A"/>
              </a:solidFill>
              <a:latin typeface="Calibri"/>
              <a:ea typeface="Calibri"/>
              <a:cs typeface="Calibri"/>
              <a:sym typeface="Calibri"/>
            </a:endParaRPr>
          </a:p>
        </p:txBody>
      </p:sp>
    </p:spTree>
  </p:cSld>
  <p:clrMap bg1="lt1" tx1="dk1" bg2="dk2" tx2="lt2" accent1="accent1" accent2="accent2" accent3="accent3" accent4="accent4" accent5="accent5" accent6="accent6" hlink="hlink" folHlink="folHlink"/>
  <p:sldLayoutIdLst>
    <p:sldLayoutId id="2147483648" r:id="rId1"/>
    <p:sldLayoutId id="2147483654" r:id="rId2"/>
    <p:sldLayoutId id="2147483691" r:id="rId3"/>
  </p:sldLayoutIdLs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p:titleStyle>
    <p:body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457"/>
        <p:cNvGrpSpPr/>
        <p:nvPr/>
      </p:nvGrpSpPr>
      <p:grpSpPr>
        <a:xfrm>
          <a:off x="0" y="0"/>
          <a:ext cx="0" cy="0"/>
          <a:chOff x="0" y="0"/>
          <a:chExt cx="0" cy="0"/>
        </a:xfrm>
      </p:grpSpPr>
      <p:sp>
        <p:nvSpPr>
          <p:cNvPr id="2" name="Subtitle 1"/>
          <p:cNvSpPr>
            <a:spLocks noGrp="1"/>
          </p:cNvSpPr>
          <p:nvPr>
            <p:ph type="subTitle" idx="1"/>
          </p:nvPr>
        </p:nvSpPr>
        <p:spPr/>
        <p:txBody>
          <a:bodyPr/>
          <a:lstStyle/>
          <a:p>
            <a:r>
              <a:rPr lang="en-US" dirty="0" smtClean="0">
                <a:solidFill>
                  <a:srgbClr val="000000"/>
                </a:solidFill>
                <a:latin typeface="Calibri" charset="0"/>
              </a:rPr>
              <a:t>1</a:t>
            </a:r>
            <a:r>
              <a:rPr lang="en-US" baseline="30000" dirty="0" smtClean="0">
                <a:solidFill>
                  <a:srgbClr val="000000"/>
                </a:solidFill>
                <a:latin typeface="Calibri" charset="0"/>
              </a:rPr>
              <a:t>st</a:t>
            </a:r>
            <a:r>
              <a:rPr lang="en-US" dirty="0" smtClean="0">
                <a:solidFill>
                  <a:srgbClr val="000000"/>
                </a:solidFill>
                <a:latin typeface="Calibri" charset="0"/>
              </a:rPr>
              <a:t> Workgroup Session</a:t>
            </a:r>
          </a:p>
          <a:p>
            <a:r>
              <a:rPr lang="de-DE" dirty="0" smtClean="0">
                <a:solidFill>
                  <a:srgbClr val="000000"/>
                </a:solidFill>
                <a:latin typeface="Calibri" charset="0"/>
              </a:rPr>
              <a:t>17-Oct-2017</a:t>
            </a:r>
            <a:endParaRPr lang="en-US" dirty="0"/>
          </a:p>
        </p:txBody>
      </p:sp>
      <p:pic>
        <p:nvPicPr>
          <p:cNvPr id="1026" name="Picture 2" descr="C:\Users\christian\Documents\OHDSI\themis-logo-vertical.png"/>
          <p:cNvPicPr>
            <a:picLocks noChangeAspect="1" noChangeArrowheads="1"/>
          </p:cNvPicPr>
          <p:nvPr/>
        </p:nvPicPr>
        <p:blipFill>
          <a:blip r:embed="rId3"/>
          <a:srcRect/>
          <a:stretch>
            <a:fillRect/>
          </a:stretch>
        </p:blipFill>
        <p:spPr bwMode="auto">
          <a:xfrm>
            <a:off x="3276600" y="0"/>
            <a:ext cx="3809524" cy="3809524"/>
          </a:xfrm>
          <a:prstGeom prst="rect">
            <a:avLst/>
          </a:prstGeom>
          <a:noFill/>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dirty="0" smtClean="0"/>
              <a:t>Death</a:t>
            </a:r>
            <a:endParaRPr lang="en-US" dirty="0"/>
          </a:p>
        </p:txBody>
      </p:sp>
      <p:sp>
        <p:nvSpPr>
          <p:cNvPr id="3" name="Text Placeholder 2"/>
          <p:cNvSpPr>
            <a:spLocks noGrp="1"/>
          </p:cNvSpPr>
          <p:nvPr>
            <p:ph type="body" idx="1"/>
          </p:nvPr>
        </p:nvSpPr>
        <p:spPr/>
        <p:txBody>
          <a:bodyPr/>
          <a:lstStyle/>
          <a:p>
            <a:pPr lvl="0"/>
            <a:r>
              <a:rPr lang="en-US" dirty="0" smtClean="0"/>
              <a:t>Indirect, direct (immediate cause), and origin</a:t>
            </a:r>
          </a:p>
          <a:p>
            <a:pPr lvl="0"/>
            <a:r>
              <a:rPr lang="en-US" dirty="0" smtClean="0"/>
              <a:t>Multiple reasons: Multiple death records (same day) or picking?</a:t>
            </a:r>
          </a:p>
          <a:p>
            <a:pPr lvl="0"/>
            <a:r>
              <a:rPr lang="en-US" dirty="0" smtClean="0"/>
              <a:t>Privacy rules: No death date and reason?</a:t>
            </a:r>
          </a:p>
          <a:p>
            <a:pPr lvl="0"/>
            <a:r>
              <a:rPr lang="en-US" dirty="0" smtClean="0"/>
              <a:t>What if events after death? Remove death or life? Grace period? </a:t>
            </a:r>
            <a:endParaRPr lang="en-US" dirty="0"/>
          </a:p>
        </p:txBody>
      </p:sp>
      <p:sp>
        <p:nvSpPr>
          <p:cNvPr id="4" name="Slide Number Placeholder 3"/>
          <p:cNvSpPr>
            <a:spLocks noGrp="1"/>
          </p:cNvSpPr>
          <p:nvPr>
            <p:ph type="sldNum" idx="12"/>
          </p:nvPr>
        </p:nvSpPr>
        <p:spPr/>
        <p:txBody>
          <a:bodyPr/>
          <a:lstStyle/>
          <a:p>
            <a:pPr lvl="0" rtl="0">
              <a:spcBef>
                <a:spcPts val="0"/>
              </a:spcBef>
              <a:buNone/>
            </a:pPr>
            <a:fld id="{00000000-1234-1234-1234-123412341234}" type="slidenum">
              <a:rPr lang="en-US" smtClean="0"/>
              <a:pPr lvl="0" rtl="0">
                <a:spcBef>
                  <a:spcPts val="0"/>
                </a:spcBef>
                <a:buNone/>
              </a:pPr>
              <a:t>10</a:t>
            </a:fld>
            <a:endParaRPr lang="en-US"/>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dirty="0" smtClean="0"/>
              <a:t>Device</a:t>
            </a:r>
            <a:endParaRPr lang="en-US" dirty="0"/>
          </a:p>
        </p:txBody>
      </p:sp>
      <p:sp>
        <p:nvSpPr>
          <p:cNvPr id="3" name="Text Placeholder 2"/>
          <p:cNvSpPr>
            <a:spLocks noGrp="1"/>
          </p:cNvSpPr>
          <p:nvPr>
            <p:ph type="body" idx="1"/>
          </p:nvPr>
        </p:nvSpPr>
        <p:spPr/>
        <p:txBody>
          <a:bodyPr/>
          <a:lstStyle/>
          <a:p>
            <a:r>
              <a:rPr lang="de-DE" dirty="0" smtClean="0"/>
              <a:t>Definition</a:t>
            </a:r>
          </a:p>
          <a:p>
            <a:pPr lvl="0"/>
            <a:r>
              <a:rPr lang="en-US" dirty="0" err="1" smtClean="0"/>
              <a:t>Dedup</a:t>
            </a:r>
            <a:r>
              <a:rPr lang="en-US" dirty="0" smtClean="0"/>
              <a:t>? </a:t>
            </a:r>
          </a:p>
          <a:p>
            <a:pPr lvl="0"/>
            <a:r>
              <a:rPr lang="en-US" smtClean="0"/>
              <a:t>Default </a:t>
            </a:r>
            <a:r>
              <a:rPr lang="en-US" dirty="0" smtClean="0"/>
              <a:t>quantity 1 or NULL?</a:t>
            </a:r>
          </a:p>
          <a:p>
            <a:endParaRPr lang="en-US" dirty="0"/>
          </a:p>
        </p:txBody>
      </p:sp>
      <p:sp>
        <p:nvSpPr>
          <p:cNvPr id="4" name="Slide Number Placeholder 3"/>
          <p:cNvSpPr>
            <a:spLocks noGrp="1"/>
          </p:cNvSpPr>
          <p:nvPr>
            <p:ph type="sldNum" idx="12"/>
          </p:nvPr>
        </p:nvSpPr>
        <p:spPr/>
        <p:txBody>
          <a:bodyPr/>
          <a:lstStyle/>
          <a:p>
            <a:pPr lvl="0" rtl="0">
              <a:spcBef>
                <a:spcPts val="0"/>
              </a:spcBef>
              <a:buNone/>
            </a:pPr>
            <a:fld id="{00000000-1234-1234-1234-123412341234}" type="slidenum">
              <a:rPr lang="en-US" smtClean="0"/>
              <a:pPr lvl="0" rtl="0">
                <a:spcBef>
                  <a:spcPts val="0"/>
                </a:spcBef>
                <a:buNone/>
              </a:pPr>
              <a:t>11</a:t>
            </a:fld>
            <a:endParaRPr lang="en-US"/>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dirty="0" smtClean="0"/>
              <a:t>Drug</a:t>
            </a:r>
            <a:endParaRPr lang="en-US" dirty="0"/>
          </a:p>
        </p:txBody>
      </p:sp>
      <p:sp>
        <p:nvSpPr>
          <p:cNvPr id="3" name="Text Placeholder 2"/>
          <p:cNvSpPr>
            <a:spLocks noGrp="1"/>
          </p:cNvSpPr>
          <p:nvPr>
            <p:ph type="body" idx="1"/>
          </p:nvPr>
        </p:nvSpPr>
        <p:spPr/>
        <p:txBody>
          <a:bodyPr/>
          <a:lstStyle/>
          <a:p>
            <a:pPr lvl="0"/>
            <a:r>
              <a:rPr lang="en-US" sz="2200" dirty="0" err="1" smtClean="0"/>
              <a:t>Dedup</a:t>
            </a:r>
            <a:r>
              <a:rPr lang="en-US" sz="2200" dirty="0" smtClean="0"/>
              <a:t>? In hospital? In pharmacy? </a:t>
            </a:r>
          </a:p>
          <a:p>
            <a:pPr lvl="0"/>
            <a:r>
              <a:rPr lang="en-US" sz="2200" dirty="0" smtClean="0"/>
              <a:t>Assumptions </a:t>
            </a:r>
            <a:r>
              <a:rPr lang="en-US" sz="2200" dirty="0" smtClean="0"/>
              <a:t>for end date guessing: Prescribed, </a:t>
            </a:r>
            <a:r>
              <a:rPr lang="en-US" sz="2200" dirty="0" err="1" smtClean="0"/>
              <a:t>administred</a:t>
            </a:r>
            <a:r>
              <a:rPr lang="en-US" sz="2200" dirty="0" smtClean="0"/>
              <a:t>, mail-order</a:t>
            </a:r>
          </a:p>
          <a:p>
            <a:pPr lvl="0"/>
            <a:r>
              <a:rPr lang="en-US" sz="2200" dirty="0" smtClean="0"/>
              <a:t>What </a:t>
            </a:r>
            <a:r>
              <a:rPr lang="en-US" sz="2200" dirty="0" smtClean="0"/>
              <a:t>if contradictory information between end date, sig and days supply? </a:t>
            </a:r>
          </a:p>
          <a:p>
            <a:pPr lvl="0"/>
            <a:r>
              <a:rPr lang="en-US" sz="2200" dirty="0" smtClean="0"/>
              <a:t>Dose </a:t>
            </a:r>
            <a:r>
              <a:rPr lang="en-US" sz="2200" dirty="0" smtClean="0"/>
              <a:t>Era logic?</a:t>
            </a:r>
          </a:p>
          <a:p>
            <a:pPr lvl="0"/>
            <a:r>
              <a:rPr lang="en-US" sz="2200" dirty="0" smtClean="0"/>
              <a:t>Patient-reported </a:t>
            </a:r>
            <a:r>
              <a:rPr lang="en-US" sz="2200" dirty="0" smtClean="0"/>
              <a:t>drugs: use?</a:t>
            </a:r>
          </a:p>
          <a:p>
            <a:pPr lvl="0"/>
            <a:r>
              <a:rPr lang="en-US" sz="2200" dirty="0" smtClean="0"/>
              <a:t>Stop </a:t>
            </a:r>
            <a:r>
              <a:rPr lang="en-US" sz="2200" dirty="0" smtClean="0"/>
              <a:t>reasons?</a:t>
            </a:r>
          </a:p>
          <a:p>
            <a:pPr lvl="0"/>
            <a:r>
              <a:rPr lang="en-US" sz="2200" dirty="0" smtClean="0"/>
              <a:t>Distinction </a:t>
            </a:r>
            <a:r>
              <a:rPr lang="en-US" sz="2200" dirty="0" smtClean="0"/>
              <a:t>between prescriptions, </a:t>
            </a:r>
            <a:r>
              <a:rPr lang="en-US" sz="2200" dirty="0" smtClean="0"/>
              <a:t>orders </a:t>
            </a:r>
            <a:r>
              <a:rPr lang="en-US" sz="2200" dirty="0" smtClean="0"/>
              <a:t>and </a:t>
            </a:r>
            <a:r>
              <a:rPr lang="en-US" sz="2200" dirty="0" smtClean="0"/>
              <a:t>administrations </a:t>
            </a:r>
            <a:r>
              <a:rPr lang="en-US" sz="2200" dirty="0" smtClean="0"/>
              <a:t>and link between them</a:t>
            </a:r>
          </a:p>
          <a:p>
            <a:pPr lvl="0"/>
            <a:r>
              <a:rPr lang="en-US" sz="2200" dirty="0" smtClean="0"/>
              <a:t>HCPCS </a:t>
            </a:r>
            <a:r>
              <a:rPr lang="en-US" sz="2200" dirty="0" smtClean="0"/>
              <a:t>and NDC on the same line</a:t>
            </a:r>
          </a:p>
          <a:p>
            <a:pPr lvl="0"/>
            <a:r>
              <a:rPr lang="en-US" sz="2200" dirty="0" smtClean="0"/>
              <a:t>J-codes </a:t>
            </a:r>
            <a:r>
              <a:rPr lang="en-US" sz="2200" dirty="0" smtClean="0"/>
              <a:t>units = </a:t>
            </a:r>
            <a:r>
              <a:rPr lang="en-US" sz="2200" dirty="0" err="1" smtClean="0"/>
              <a:t>drug_exposure.quantity</a:t>
            </a:r>
            <a:r>
              <a:rPr lang="en-US" sz="2200" dirty="0" smtClean="0"/>
              <a:t>?  </a:t>
            </a:r>
          </a:p>
          <a:p>
            <a:pPr lvl="0"/>
            <a:r>
              <a:rPr lang="en-US" sz="2200" dirty="0" smtClean="0"/>
              <a:t>NDC </a:t>
            </a:r>
            <a:r>
              <a:rPr lang="en-US" sz="2200" dirty="0" smtClean="0"/>
              <a:t>11 digit </a:t>
            </a:r>
            <a:r>
              <a:rPr lang="en-US" sz="2200" dirty="0" err="1" smtClean="0"/>
              <a:t>vs</a:t>
            </a:r>
            <a:r>
              <a:rPr lang="en-US" sz="2200" dirty="0" smtClean="0"/>
              <a:t> 9 digit mapping </a:t>
            </a:r>
            <a:r>
              <a:rPr lang="en-US" sz="2200" dirty="0" smtClean="0"/>
              <a:t>contradictions</a:t>
            </a:r>
          </a:p>
          <a:p>
            <a:r>
              <a:rPr lang="en-US" sz="2200" dirty="0" smtClean="0"/>
              <a:t>NDC </a:t>
            </a:r>
            <a:r>
              <a:rPr lang="en-US" sz="2200" dirty="0" smtClean="0"/>
              <a:t>has reused values, requires to check valid time at dispensing</a:t>
            </a:r>
          </a:p>
          <a:p>
            <a:pPr lvl="0"/>
            <a:endParaRPr lang="en-US" sz="2200" dirty="0" smtClean="0"/>
          </a:p>
          <a:p>
            <a:endParaRPr lang="en-US" sz="2200" dirty="0"/>
          </a:p>
        </p:txBody>
      </p:sp>
      <p:sp>
        <p:nvSpPr>
          <p:cNvPr id="4" name="Slide Number Placeholder 3"/>
          <p:cNvSpPr>
            <a:spLocks noGrp="1"/>
          </p:cNvSpPr>
          <p:nvPr>
            <p:ph type="sldNum" idx="12"/>
          </p:nvPr>
        </p:nvSpPr>
        <p:spPr/>
        <p:txBody>
          <a:bodyPr/>
          <a:lstStyle/>
          <a:p>
            <a:pPr lvl="0" rtl="0">
              <a:spcBef>
                <a:spcPts val="0"/>
              </a:spcBef>
              <a:buNone/>
            </a:pPr>
            <a:fld id="{00000000-1234-1234-1234-123412341234}" type="slidenum">
              <a:rPr lang="en-US" smtClean="0"/>
              <a:pPr lvl="0" rtl="0">
                <a:spcBef>
                  <a:spcPts val="0"/>
                </a:spcBef>
                <a:buNone/>
              </a:pPr>
              <a:t>12</a:t>
            </a:fld>
            <a:endParaRPr lang="en-US"/>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dirty="0" smtClean="0"/>
              <a:t>Location</a:t>
            </a:r>
            <a:endParaRPr lang="en-US" dirty="0"/>
          </a:p>
        </p:txBody>
      </p:sp>
      <p:sp>
        <p:nvSpPr>
          <p:cNvPr id="3" name="Text Placeholder 2"/>
          <p:cNvSpPr>
            <a:spLocks noGrp="1"/>
          </p:cNvSpPr>
          <p:nvPr>
            <p:ph type="body" idx="1"/>
          </p:nvPr>
        </p:nvSpPr>
        <p:spPr/>
        <p:txBody>
          <a:bodyPr/>
          <a:lstStyle/>
          <a:p>
            <a:pPr lvl="0"/>
            <a:r>
              <a:rPr lang="en-US" dirty="0" smtClean="0"/>
              <a:t>Time-changing</a:t>
            </a:r>
            <a:r>
              <a:rPr lang="en-US" dirty="0" smtClean="0"/>
              <a:t>, temporary.</a:t>
            </a:r>
          </a:p>
          <a:p>
            <a:pPr lvl="0"/>
            <a:r>
              <a:rPr lang="de-DE" dirty="0" smtClean="0"/>
              <a:t>Representation </a:t>
            </a:r>
            <a:r>
              <a:rPr lang="de-DE" dirty="0" smtClean="0"/>
              <a:t>of region</a:t>
            </a:r>
            <a:endParaRPr lang="en-US" dirty="0" smtClean="0"/>
          </a:p>
          <a:p>
            <a:endParaRPr lang="en-US" dirty="0"/>
          </a:p>
        </p:txBody>
      </p:sp>
      <p:sp>
        <p:nvSpPr>
          <p:cNvPr id="4" name="Slide Number Placeholder 3"/>
          <p:cNvSpPr>
            <a:spLocks noGrp="1"/>
          </p:cNvSpPr>
          <p:nvPr>
            <p:ph type="sldNum" idx="12"/>
          </p:nvPr>
        </p:nvSpPr>
        <p:spPr/>
        <p:txBody>
          <a:bodyPr/>
          <a:lstStyle/>
          <a:p>
            <a:pPr lvl="0" rtl="0">
              <a:spcBef>
                <a:spcPts val="0"/>
              </a:spcBef>
              <a:buNone/>
            </a:pPr>
            <a:fld id="{00000000-1234-1234-1234-123412341234}" type="slidenum">
              <a:rPr lang="en-US" smtClean="0"/>
              <a:pPr lvl="0" rtl="0">
                <a:spcBef>
                  <a:spcPts val="0"/>
                </a:spcBef>
                <a:buNone/>
              </a:pPr>
              <a:t>13</a:t>
            </a:fld>
            <a:endParaRPr lang="en-US"/>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dirty="0" smtClean="0"/>
              <a:t>Measurement</a:t>
            </a:r>
            <a:endParaRPr lang="en-US" dirty="0"/>
          </a:p>
        </p:txBody>
      </p:sp>
      <p:sp>
        <p:nvSpPr>
          <p:cNvPr id="3" name="Text Placeholder 2"/>
          <p:cNvSpPr>
            <a:spLocks noGrp="1"/>
          </p:cNvSpPr>
          <p:nvPr>
            <p:ph type="body" idx="1"/>
          </p:nvPr>
        </p:nvSpPr>
        <p:spPr/>
        <p:txBody>
          <a:bodyPr/>
          <a:lstStyle/>
          <a:p>
            <a:pPr lvl="0"/>
            <a:r>
              <a:rPr lang="en-US" dirty="0" smtClean="0"/>
              <a:t>Meaning </a:t>
            </a:r>
            <a:r>
              <a:rPr lang="en-US" dirty="0" smtClean="0"/>
              <a:t>of dates (ordered, collected, measured, checked)</a:t>
            </a:r>
          </a:p>
          <a:p>
            <a:pPr lvl="0"/>
            <a:r>
              <a:rPr lang="en-US" dirty="0" smtClean="0"/>
              <a:t>values </a:t>
            </a:r>
            <a:r>
              <a:rPr lang="en-US" dirty="0" smtClean="0"/>
              <a:t>containing number and String. Ex) &gt; 100, 100 less, +, P (52.93) and so on</a:t>
            </a:r>
          </a:p>
          <a:p>
            <a:pPr lvl="0"/>
            <a:r>
              <a:rPr lang="en-US" dirty="0" smtClean="0"/>
              <a:t>When </a:t>
            </a:r>
            <a:r>
              <a:rPr lang="en-US" dirty="0" smtClean="0"/>
              <a:t>do you use value as a concept id and value as a number?</a:t>
            </a:r>
          </a:p>
          <a:p>
            <a:endParaRPr lang="en-US" dirty="0"/>
          </a:p>
        </p:txBody>
      </p:sp>
      <p:sp>
        <p:nvSpPr>
          <p:cNvPr id="4" name="Slide Number Placeholder 3"/>
          <p:cNvSpPr>
            <a:spLocks noGrp="1"/>
          </p:cNvSpPr>
          <p:nvPr>
            <p:ph type="sldNum" idx="12"/>
          </p:nvPr>
        </p:nvSpPr>
        <p:spPr/>
        <p:txBody>
          <a:bodyPr/>
          <a:lstStyle/>
          <a:p>
            <a:pPr lvl="0" rtl="0">
              <a:spcBef>
                <a:spcPts val="0"/>
              </a:spcBef>
              <a:buNone/>
            </a:pPr>
            <a:fld id="{00000000-1234-1234-1234-123412341234}" type="slidenum">
              <a:rPr lang="en-US" smtClean="0"/>
              <a:pPr lvl="0" rtl="0">
                <a:spcBef>
                  <a:spcPts val="0"/>
                </a:spcBef>
                <a:buNone/>
              </a:pPr>
              <a:t>14</a:t>
            </a:fld>
            <a:endParaRPr lang="en-US"/>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dirty="0" smtClean="0"/>
              <a:t>Observation Period</a:t>
            </a:r>
            <a:endParaRPr lang="en-US" dirty="0"/>
          </a:p>
        </p:txBody>
      </p:sp>
      <p:sp>
        <p:nvSpPr>
          <p:cNvPr id="3" name="Text Placeholder 2"/>
          <p:cNvSpPr>
            <a:spLocks noGrp="1"/>
          </p:cNvSpPr>
          <p:nvPr>
            <p:ph type="body" idx="1"/>
          </p:nvPr>
        </p:nvSpPr>
        <p:spPr/>
        <p:txBody>
          <a:bodyPr/>
          <a:lstStyle/>
          <a:p>
            <a:pPr lvl="0"/>
            <a:r>
              <a:rPr lang="en-US" dirty="0" smtClean="0"/>
              <a:t>In </a:t>
            </a:r>
            <a:r>
              <a:rPr lang="en-US" dirty="0" smtClean="0"/>
              <a:t>combined data (e.g. CPRD-HES) only overlap? Each?</a:t>
            </a:r>
          </a:p>
          <a:p>
            <a:pPr lvl="0"/>
            <a:r>
              <a:rPr lang="en-US" dirty="0" smtClean="0"/>
              <a:t>Rx </a:t>
            </a:r>
            <a:r>
              <a:rPr lang="en-US" dirty="0" smtClean="0"/>
              <a:t>only </a:t>
            </a:r>
            <a:r>
              <a:rPr lang="en-US" dirty="0" smtClean="0"/>
              <a:t>coverage</a:t>
            </a:r>
          </a:p>
          <a:p>
            <a:pPr lvl="0"/>
            <a:r>
              <a:rPr lang="en-US" dirty="0" smtClean="0"/>
              <a:t>Data </a:t>
            </a:r>
            <a:r>
              <a:rPr lang="en-US" dirty="0" smtClean="0"/>
              <a:t>outside? Censoring? "History of"? History of – when?</a:t>
            </a:r>
          </a:p>
          <a:p>
            <a:pPr lvl="0"/>
            <a:r>
              <a:rPr lang="en-US" dirty="0" smtClean="0"/>
              <a:t>Definition </a:t>
            </a:r>
            <a:r>
              <a:rPr lang="en-US" dirty="0" smtClean="0"/>
              <a:t>when no enrolment available</a:t>
            </a:r>
          </a:p>
          <a:p>
            <a:pPr lvl="0"/>
            <a:endParaRPr lang="en-US" dirty="0" smtClean="0"/>
          </a:p>
          <a:p>
            <a:endParaRPr lang="en-US" dirty="0"/>
          </a:p>
        </p:txBody>
      </p:sp>
      <p:sp>
        <p:nvSpPr>
          <p:cNvPr id="4" name="Slide Number Placeholder 3"/>
          <p:cNvSpPr>
            <a:spLocks noGrp="1"/>
          </p:cNvSpPr>
          <p:nvPr>
            <p:ph type="sldNum" idx="12"/>
          </p:nvPr>
        </p:nvSpPr>
        <p:spPr/>
        <p:txBody>
          <a:bodyPr/>
          <a:lstStyle/>
          <a:p>
            <a:pPr lvl="0" rtl="0">
              <a:spcBef>
                <a:spcPts val="0"/>
              </a:spcBef>
              <a:buNone/>
            </a:pPr>
            <a:fld id="{00000000-1234-1234-1234-123412341234}" type="slidenum">
              <a:rPr lang="en-US" smtClean="0"/>
              <a:pPr lvl="0" rtl="0">
                <a:spcBef>
                  <a:spcPts val="0"/>
                </a:spcBef>
                <a:buNone/>
              </a:pPr>
              <a:t>15</a:t>
            </a:fld>
            <a:endParaRPr lang="en-US"/>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dirty="0" smtClean="0"/>
              <a:t>Observation</a:t>
            </a:r>
            <a:endParaRPr lang="en-US" dirty="0"/>
          </a:p>
        </p:txBody>
      </p:sp>
      <p:sp>
        <p:nvSpPr>
          <p:cNvPr id="3" name="Text Placeholder 2"/>
          <p:cNvSpPr>
            <a:spLocks noGrp="1"/>
          </p:cNvSpPr>
          <p:nvPr>
            <p:ph type="body" idx="1"/>
          </p:nvPr>
        </p:nvSpPr>
        <p:spPr/>
        <p:txBody>
          <a:bodyPr/>
          <a:lstStyle/>
          <a:p>
            <a:pPr lvl="0"/>
            <a:r>
              <a:rPr lang="de-DE" sz="2800" dirty="0" smtClean="0"/>
              <a:t>Family </a:t>
            </a:r>
            <a:r>
              <a:rPr lang="de-DE" sz="2800" dirty="0" smtClean="0"/>
              <a:t>history of – what family member</a:t>
            </a:r>
            <a:endParaRPr lang="en-US" sz="2800" dirty="0" smtClean="0"/>
          </a:p>
          <a:p>
            <a:pPr lvl="0"/>
            <a:r>
              <a:rPr lang="en-US" sz="2800" dirty="0" smtClean="0"/>
              <a:t>Qualifier/Modifier</a:t>
            </a:r>
            <a:endParaRPr lang="en-US" sz="2800" dirty="0" smtClean="0"/>
          </a:p>
          <a:p>
            <a:pPr lvl="0"/>
            <a:r>
              <a:rPr lang="en-US" sz="2800" dirty="0" smtClean="0"/>
              <a:t>Social </a:t>
            </a:r>
            <a:r>
              <a:rPr lang="en-US" sz="2800" dirty="0" smtClean="0"/>
              <a:t>habits: Smoking, drugs, drinking</a:t>
            </a:r>
          </a:p>
          <a:p>
            <a:pPr lvl="0"/>
            <a:r>
              <a:rPr lang="de-DE" sz="2800" dirty="0" smtClean="0"/>
              <a:t>Tobacco </a:t>
            </a:r>
            <a:r>
              <a:rPr lang="de-DE" sz="2800" dirty="0" smtClean="0"/>
              <a:t>smoker. When, how much, what kind of, how to connect the records</a:t>
            </a:r>
            <a:endParaRPr lang="en-US" sz="2800" dirty="0" smtClean="0"/>
          </a:p>
          <a:p>
            <a:pPr lvl="0"/>
            <a:r>
              <a:rPr lang="en-US" sz="2800" dirty="0" smtClean="0"/>
              <a:t>what </a:t>
            </a:r>
            <a:r>
              <a:rPr lang="en-US" sz="2800" dirty="0" smtClean="0"/>
              <a:t>is the correct observation type concept to use for claims data versus EHR data?</a:t>
            </a:r>
          </a:p>
          <a:p>
            <a:pPr lvl="0"/>
            <a:r>
              <a:rPr lang="en-US" sz="2800" dirty="0" smtClean="0"/>
              <a:t>When </a:t>
            </a:r>
            <a:r>
              <a:rPr lang="en-US" sz="2800" dirty="0" smtClean="0"/>
              <a:t>do you use value as a string, value as a concept id and value as a number?</a:t>
            </a:r>
          </a:p>
          <a:p>
            <a:pPr lvl="0"/>
            <a:r>
              <a:rPr lang="en-US" sz="2800" dirty="0" smtClean="0"/>
              <a:t>Where </a:t>
            </a:r>
            <a:r>
              <a:rPr lang="en-US" sz="2800" dirty="0" smtClean="0"/>
              <a:t>does quantity go if derived from procedures like CPT 99075</a:t>
            </a:r>
          </a:p>
          <a:p>
            <a:endParaRPr lang="en-US" sz="2800" dirty="0"/>
          </a:p>
        </p:txBody>
      </p:sp>
      <p:sp>
        <p:nvSpPr>
          <p:cNvPr id="4" name="Slide Number Placeholder 3"/>
          <p:cNvSpPr>
            <a:spLocks noGrp="1"/>
          </p:cNvSpPr>
          <p:nvPr>
            <p:ph type="sldNum" idx="12"/>
          </p:nvPr>
        </p:nvSpPr>
        <p:spPr/>
        <p:txBody>
          <a:bodyPr/>
          <a:lstStyle/>
          <a:p>
            <a:pPr lvl="0" rtl="0">
              <a:spcBef>
                <a:spcPts val="0"/>
              </a:spcBef>
              <a:buNone/>
            </a:pPr>
            <a:fld id="{00000000-1234-1234-1234-123412341234}" type="slidenum">
              <a:rPr lang="en-US" smtClean="0"/>
              <a:pPr lvl="0" rtl="0">
                <a:spcBef>
                  <a:spcPts val="0"/>
                </a:spcBef>
                <a:buNone/>
              </a:pPr>
              <a:t>16</a:t>
            </a:fld>
            <a:endParaRPr lang="en-US"/>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dirty="0" smtClean="0"/>
              <a:t>Payer Plan Period</a:t>
            </a:r>
            <a:endParaRPr lang="en-US" dirty="0"/>
          </a:p>
        </p:txBody>
      </p:sp>
      <p:sp>
        <p:nvSpPr>
          <p:cNvPr id="3" name="Text Placeholder 2"/>
          <p:cNvSpPr>
            <a:spLocks noGrp="1"/>
          </p:cNvSpPr>
          <p:nvPr>
            <p:ph type="body" idx="1"/>
          </p:nvPr>
        </p:nvSpPr>
        <p:spPr/>
        <p:txBody>
          <a:bodyPr/>
          <a:lstStyle/>
          <a:p>
            <a:pPr lvl="0"/>
            <a:r>
              <a:rPr lang="en-US" dirty="0" smtClean="0"/>
              <a:t>Commercial </a:t>
            </a:r>
            <a:r>
              <a:rPr lang="en-US" dirty="0" err="1" smtClean="0"/>
              <a:t>vs</a:t>
            </a:r>
            <a:r>
              <a:rPr lang="en-US" dirty="0" smtClean="0"/>
              <a:t> Payer</a:t>
            </a:r>
          </a:p>
          <a:p>
            <a:pPr lvl="0"/>
            <a:r>
              <a:rPr lang="en-US" dirty="0" smtClean="0"/>
              <a:t>Overlapping</a:t>
            </a:r>
            <a:endParaRPr lang="en-US" dirty="0" smtClean="0"/>
          </a:p>
          <a:p>
            <a:endParaRPr lang="en-US" dirty="0"/>
          </a:p>
        </p:txBody>
      </p:sp>
      <p:sp>
        <p:nvSpPr>
          <p:cNvPr id="4" name="Slide Number Placeholder 3"/>
          <p:cNvSpPr>
            <a:spLocks noGrp="1"/>
          </p:cNvSpPr>
          <p:nvPr>
            <p:ph type="sldNum" idx="12"/>
          </p:nvPr>
        </p:nvSpPr>
        <p:spPr/>
        <p:txBody>
          <a:bodyPr/>
          <a:lstStyle/>
          <a:p>
            <a:pPr lvl="0" rtl="0">
              <a:spcBef>
                <a:spcPts val="0"/>
              </a:spcBef>
              <a:buNone/>
            </a:pPr>
            <a:fld id="{00000000-1234-1234-1234-123412341234}" type="slidenum">
              <a:rPr lang="en-US" smtClean="0"/>
              <a:pPr lvl="0" rtl="0">
                <a:spcBef>
                  <a:spcPts val="0"/>
                </a:spcBef>
                <a:buNone/>
              </a:pPr>
              <a:t>17</a:t>
            </a:fld>
            <a:endParaRPr lang="en-US"/>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dirty="0" smtClean="0"/>
              <a:t>Person</a:t>
            </a:r>
            <a:endParaRPr lang="en-US" dirty="0"/>
          </a:p>
        </p:txBody>
      </p:sp>
      <p:sp>
        <p:nvSpPr>
          <p:cNvPr id="3" name="Text Placeholder 2"/>
          <p:cNvSpPr>
            <a:spLocks noGrp="1"/>
          </p:cNvSpPr>
          <p:nvPr>
            <p:ph type="body" idx="1"/>
          </p:nvPr>
        </p:nvSpPr>
        <p:spPr/>
        <p:txBody>
          <a:bodyPr/>
          <a:lstStyle/>
          <a:p>
            <a:pPr lvl="0"/>
            <a:r>
              <a:rPr lang="en-US" sz="2800" dirty="0" smtClean="0"/>
              <a:t>Birth </a:t>
            </a:r>
            <a:r>
              <a:rPr lang="en-US" sz="2800" dirty="0" smtClean="0"/>
              <a:t>year after the database ends, </a:t>
            </a:r>
          </a:p>
          <a:p>
            <a:pPr lvl="0"/>
            <a:r>
              <a:rPr lang="en-US" sz="2800" dirty="0" smtClean="0"/>
              <a:t>Gestational </a:t>
            </a:r>
            <a:r>
              <a:rPr lang="en-US" sz="2800" dirty="0" smtClean="0"/>
              <a:t>age</a:t>
            </a:r>
          </a:p>
          <a:p>
            <a:pPr lvl="0"/>
            <a:r>
              <a:rPr lang="en-US" sz="2800" dirty="0" smtClean="0"/>
              <a:t>Glean </a:t>
            </a:r>
            <a:r>
              <a:rPr lang="en-US" sz="2800" dirty="0" smtClean="0"/>
              <a:t>month of birth if absent (e.g. from Observation Period if starts in the same year)?</a:t>
            </a:r>
          </a:p>
          <a:p>
            <a:pPr lvl="0"/>
            <a:r>
              <a:rPr lang="en-US" sz="2800" dirty="0" smtClean="0"/>
              <a:t>HIPAA </a:t>
            </a:r>
            <a:r>
              <a:rPr lang="en-US" sz="2800" dirty="0" smtClean="0"/>
              <a:t>rule says no &lt;2 years and &gt;85 years</a:t>
            </a:r>
          </a:p>
          <a:p>
            <a:pPr lvl="0"/>
            <a:r>
              <a:rPr lang="de-DE" sz="2800" dirty="0" smtClean="0"/>
              <a:t>Multiple </a:t>
            </a:r>
            <a:r>
              <a:rPr lang="de-DE" sz="2800" dirty="0" smtClean="0"/>
              <a:t>genders? Most current?</a:t>
            </a:r>
            <a:endParaRPr lang="en-US" sz="2800" dirty="0" smtClean="0"/>
          </a:p>
          <a:p>
            <a:pPr lvl="0"/>
            <a:r>
              <a:rPr lang="en-US" sz="2800" dirty="0" smtClean="0"/>
              <a:t>Multiple </a:t>
            </a:r>
            <a:r>
              <a:rPr lang="en-US" sz="2800" dirty="0" smtClean="0"/>
              <a:t>ethnicities?</a:t>
            </a:r>
          </a:p>
          <a:p>
            <a:pPr lvl="0"/>
            <a:r>
              <a:rPr lang="en-US" sz="2800" dirty="0" smtClean="0"/>
              <a:t>Multiple </a:t>
            </a:r>
            <a:r>
              <a:rPr lang="en-US" sz="2800" dirty="0" smtClean="0"/>
              <a:t>races?</a:t>
            </a:r>
          </a:p>
          <a:p>
            <a:pPr lvl="0"/>
            <a:r>
              <a:rPr lang="en-US" sz="2800" dirty="0" smtClean="0"/>
              <a:t>No </a:t>
            </a:r>
            <a:r>
              <a:rPr lang="en-US" sz="2800" dirty="0" smtClean="0"/>
              <a:t>year of birth=0 or null, remove data</a:t>
            </a:r>
          </a:p>
          <a:p>
            <a:pPr lvl="0"/>
            <a:r>
              <a:rPr lang="en-US" sz="2800" dirty="0" smtClean="0"/>
              <a:t>What </a:t>
            </a:r>
            <a:r>
              <a:rPr lang="en-US" sz="2800" dirty="0" smtClean="0"/>
              <a:t>if no other records in any other table?</a:t>
            </a:r>
          </a:p>
          <a:p>
            <a:pPr lvl="0"/>
            <a:r>
              <a:rPr lang="de-DE" sz="2800" dirty="0" smtClean="0"/>
              <a:t>What </a:t>
            </a:r>
            <a:r>
              <a:rPr lang="de-DE" sz="2800" dirty="0" smtClean="0"/>
              <a:t>if primary provider not known? Blank?</a:t>
            </a:r>
            <a:endParaRPr lang="en-US" sz="2800" dirty="0"/>
          </a:p>
        </p:txBody>
      </p:sp>
      <p:sp>
        <p:nvSpPr>
          <p:cNvPr id="4" name="Slide Number Placeholder 3"/>
          <p:cNvSpPr>
            <a:spLocks noGrp="1"/>
          </p:cNvSpPr>
          <p:nvPr>
            <p:ph type="sldNum" idx="12"/>
          </p:nvPr>
        </p:nvSpPr>
        <p:spPr/>
        <p:txBody>
          <a:bodyPr/>
          <a:lstStyle/>
          <a:p>
            <a:pPr lvl="0" rtl="0">
              <a:spcBef>
                <a:spcPts val="0"/>
              </a:spcBef>
              <a:buNone/>
            </a:pPr>
            <a:fld id="{00000000-1234-1234-1234-123412341234}" type="slidenum">
              <a:rPr lang="en-US" smtClean="0"/>
              <a:pPr lvl="0" rtl="0">
                <a:spcBef>
                  <a:spcPts val="0"/>
                </a:spcBef>
                <a:buNone/>
              </a:pPr>
              <a:t>18</a:t>
            </a:fld>
            <a:endParaRPr lang="en-US"/>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dirty="0" smtClean="0"/>
              <a:t>Procedure</a:t>
            </a:r>
            <a:endParaRPr lang="en-US" dirty="0"/>
          </a:p>
        </p:txBody>
      </p:sp>
      <p:sp>
        <p:nvSpPr>
          <p:cNvPr id="3" name="Text Placeholder 2"/>
          <p:cNvSpPr>
            <a:spLocks noGrp="1"/>
          </p:cNvSpPr>
          <p:nvPr>
            <p:ph type="body" idx="1"/>
          </p:nvPr>
        </p:nvSpPr>
        <p:spPr/>
        <p:txBody>
          <a:bodyPr/>
          <a:lstStyle/>
          <a:p>
            <a:pPr lvl="0"/>
            <a:r>
              <a:rPr lang="en-US" dirty="0" err="1" smtClean="0"/>
              <a:t>Dedup</a:t>
            </a:r>
            <a:r>
              <a:rPr lang="en-US" dirty="0" smtClean="0"/>
              <a:t>?</a:t>
            </a:r>
          </a:p>
          <a:p>
            <a:pPr lvl="0"/>
            <a:r>
              <a:rPr lang="en-US" dirty="0" smtClean="0"/>
              <a:t>Default </a:t>
            </a:r>
            <a:r>
              <a:rPr lang="en-US" dirty="0" smtClean="0"/>
              <a:t>quantity? Null or 1</a:t>
            </a:r>
          </a:p>
          <a:p>
            <a:pPr lvl="0"/>
            <a:r>
              <a:rPr lang="en-US" dirty="0" smtClean="0"/>
              <a:t>Multiple </a:t>
            </a:r>
            <a:r>
              <a:rPr lang="en-US" dirty="0" smtClean="0"/>
              <a:t>Qualifier/Modifiers? Use case?</a:t>
            </a:r>
          </a:p>
          <a:p>
            <a:endParaRPr lang="en-US" dirty="0"/>
          </a:p>
        </p:txBody>
      </p:sp>
      <p:sp>
        <p:nvSpPr>
          <p:cNvPr id="4" name="Slide Number Placeholder 3"/>
          <p:cNvSpPr>
            <a:spLocks noGrp="1"/>
          </p:cNvSpPr>
          <p:nvPr>
            <p:ph type="sldNum" idx="12"/>
          </p:nvPr>
        </p:nvSpPr>
        <p:spPr/>
        <p:txBody>
          <a:bodyPr/>
          <a:lstStyle/>
          <a:p>
            <a:pPr lvl="0" rtl="0">
              <a:spcBef>
                <a:spcPts val="0"/>
              </a:spcBef>
              <a:buNone/>
            </a:pPr>
            <a:fld id="{00000000-1234-1234-1234-123412341234}" type="slidenum">
              <a:rPr lang="en-US" smtClean="0"/>
              <a:pPr lvl="0" rtl="0">
                <a:spcBef>
                  <a:spcPts val="0"/>
                </a:spcBef>
                <a:buNone/>
              </a:pPr>
              <a:t>19</a:t>
            </a:fld>
            <a:endParaRPr 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dirty="0" smtClean="0"/>
              <a:t>Rules</a:t>
            </a:r>
            <a:endParaRPr lang="en-US" dirty="0"/>
          </a:p>
        </p:txBody>
      </p:sp>
      <p:sp>
        <p:nvSpPr>
          <p:cNvPr id="3" name="Text Placeholder 2"/>
          <p:cNvSpPr>
            <a:spLocks noGrp="1"/>
          </p:cNvSpPr>
          <p:nvPr>
            <p:ph type="body" idx="1"/>
          </p:nvPr>
        </p:nvSpPr>
        <p:spPr/>
        <p:txBody>
          <a:bodyPr/>
          <a:lstStyle/>
          <a:p>
            <a:pPr marL="717550" indent="-514350">
              <a:buFont typeface="+mj-lt"/>
              <a:buAutoNum type="arabicPeriod"/>
            </a:pPr>
            <a:r>
              <a:rPr lang="de-DE" smtClean="0"/>
              <a:t>No email</a:t>
            </a:r>
            <a:endParaRPr lang="de-DE" smtClean="0"/>
          </a:p>
          <a:p>
            <a:pPr marL="717550" indent="-514350">
              <a:buFont typeface="+mj-lt"/>
              <a:buAutoNum type="arabicPeriod"/>
            </a:pPr>
            <a:r>
              <a:rPr lang="de-DE" dirty="0" smtClean="0"/>
              <a:t>All </a:t>
            </a:r>
            <a:r>
              <a:rPr lang="de-DE" dirty="0" smtClean="0"/>
              <a:t>goes. No ideas get shut down. </a:t>
            </a:r>
          </a:p>
          <a:p>
            <a:pPr marL="1117600" lvl="1" indent="-514350"/>
            <a:r>
              <a:rPr lang="de-DE" dirty="0" smtClean="0"/>
              <a:t>We will prioritize later</a:t>
            </a:r>
          </a:p>
          <a:p>
            <a:pPr marL="717550" indent="-514350">
              <a:buFont typeface="+mj-lt"/>
              <a:buAutoNum type="arabicPeriod"/>
            </a:pPr>
            <a:r>
              <a:rPr lang="de-DE" dirty="0" smtClean="0"/>
              <a:t>We need a use case for each proposal</a:t>
            </a:r>
          </a:p>
          <a:p>
            <a:pPr marL="1117600" lvl="1" indent="-514350"/>
            <a:r>
              <a:rPr lang="de-DE" dirty="0" smtClean="0"/>
              <a:t>Without a use case, a proposal is priority 99</a:t>
            </a:r>
          </a:p>
          <a:p>
            <a:pPr marL="1117600" lvl="1" indent="-514350"/>
            <a:r>
              <a:rPr lang="de-DE" dirty="0" smtClean="0"/>
              <a:t>"I have data, where do I put it?" is not a use case (attic or hoarding reflex)</a:t>
            </a:r>
          </a:p>
          <a:p>
            <a:pPr marL="717550" indent="-514350">
              <a:buFont typeface="+mj-lt"/>
              <a:buAutoNum type="arabicPeriod"/>
            </a:pPr>
            <a:r>
              <a:rPr lang="de-DE" dirty="0" smtClean="0"/>
              <a:t>Open all the way up, then back </a:t>
            </a:r>
            <a:r>
              <a:rPr lang="de-DE" dirty="0" smtClean="0"/>
              <a:t>down</a:t>
            </a:r>
          </a:p>
          <a:p>
            <a:pPr marL="717550" indent="-514350">
              <a:buFont typeface="+mj-lt"/>
              <a:buAutoNum type="arabicPeriod"/>
            </a:pPr>
            <a:r>
              <a:rPr lang="de-DE" dirty="0" smtClean="0"/>
              <a:t>No email</a:t>
            </a:r>
            <a:endParaRPr lang="en-US" dirty="0"/>
          </a:p>
        </p:txBody>
      </p:sp>
      <p:sp>
        <p:nvSpPr>
          <p:cNvPr id="4" name="Slide Number Placeholder 3"/>
          <p:cNvSpPr>
            <a:spLocks noGrp="1"/>
          </p:cNvSpPr>
          <p:nvPr>
            <p:ph type="sldNum" idx="12"/>
          </p:nvPr>
        </p:nvSpPr>
        <p:spPr/>
        <p:txBody>
          <a:bodyPr/>
          <a:lstStyle/>
          <a:p>
            <a:pPr lvl="0" rtl="0">
              <a:spcBef>
                <a:spcPts val="0"/>
              </a:spcBef>
              <a:buNone/>
            </a:pPr>
            <a:fld id="{00000000-1234-1234-1234-123412341234}" type="slidenum">
              <a:rPr lang="en-US" smtClean="0"/>
              <a:pPr lvl="0" rtl="0">
                <a:spcBef>
                  <a:spcPts val="0"/>
                </a:spcBef>
                <a:buNone/>
              </a:pPr>
              <a:t>2</a:t>
            </a:fld>
            <a:endParaRPr lang="en-US"/>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dirty="0" smtClean="0"/>
              <a:t>Provider</a:t>
            </a:r>
            <a:endParaRPr lang="en-US" dirty="0"/>
          </a:p>
        </p:txBody>
      </p:sp>
      <p:sp>
        <p:nvSpPr>
          <p:cNvPr id="3" name="Text Placeholder 2"/>
          <p:cNvSpPr>
            <a:spLocks noGrp="1"/>
          </p:cNvSpPr>
          <p:nvPr>
            <p:ph type="body" idx="1"/>
          </p:nvPr>
        </p:nvSpPr>
        <p:spPr/>
        <p:txBody>
          <a:bodyPr/>
          <a:lstStyle/>
          <a:p>
            <a:pPr lvl="0"/>
            <a:r>
              <a:rPr lang="en-US" sz="2400" dirty="0" smtClean="0"/>
              <a:t>Provider/Care site split</a:t>
            </a:r>
          </a:p>
          <a:p>
            <a:pPr lvl="0"/>
            <a:r>
              <a:rPr lang="en-US" sz="2400" dirty="0" smtClean="0"/>
              <a:t>More </a:t>
            </a:r>
            <a:r>
              <a:rPr lang="en-US" sz="2400" dirty="0" smtClean="0"/>
              <a:t>than one: Doctor of hospitalization, doctor in charge (CHADR), general doctor (GENDR), and specialist doctor (SPCDR), prescription doctor. Preference: Prescription, then CHADR.</a:t>
            </a:r>
          </a:p>
          <a:p>
            <a:pPr lvl="0"/>
            <a:r>
              <a:rPr lang="en-US" sz="2400" dirty="0" smtClean="0"/>
              <a:t>Multiple </a:t>
            </a:r>
            <a:r>
              <a:rPr lang="en-US" sz="2400" dirty="0" smtClean="0"/>
              <a:t>care sites?</a:t>
            </a:r>
          </a:p>
          <a:p>
            <a:pPr lvl="0"/>
            <a:r>
              <a:rPr lang="en-US" sz="2400" dirty="0" smtClean="0"/>
              <a:t>One </a:t>
            </a:r>
            <a:r>
              <a:rPr lang="en-US" sz="2400" dirty="0" smtClean="0"/>
              <a:t>NPI mapped to multiple names and multiple care sites.</a:t>
            </a:r>
          </a:p>
          <a:p>
            <a:pPr lvl="0"/>
            <a:r>
              <a:rPr lang="en-US" sz="2400" dirty="0" smtClean="0"/>
              <a:t>Refresh </a:t>
            </a:r>
            <a:r>
              <a:rPr lang="en-US" sz="2400" dirty="0" smtClean="0"/>
              <a:t>Provider Specialty</a:t>
            </a:r>
          </a:p>
          <a:p>
            <a:pPr lvl="0"/>
            <a:r>
              <a:rPr lang="de-DE" sz="2400" dirty="0" smtClean="0"/>
              <a:t>What </a:t>
            </a:r>
            <a:r>
              <a:rPr lang="de-DE" sz="2400" dirty="0" smtClean="0"/>
              <a:t>if many care sites? Heuristic to pick one (the most frequent one)?</a:t>
            </a:r>
            <a:endParaRPr lang="en-US" sz="2400" dirty="0" smtClean="0"/>
          </a:p>
          <a:p>
            <a:pPr lvl="0"/>
            <a:r>
              <a:rPr lang="de-DE" sz="2400" dirty="0" smtClean="0"/>
              <a:t>What </a:t>
            </a:r>
            <a:r>
              <a:rPr lang="de-DE" sz="2400" dirty="0" smtClean="0"/>
              <a:t>if many specialty? Heuristic to pick one?</a:t>
            </a:r>
            <a:endParaRPr lang="en-US" sz="2400" dirty="0" smtClean="0"/>
          </a:p>
          <a:p>
            <a:pPr lvl="0"/>
            <a:r>
              <a:rPr lang="de-DE" sz="2400" dirty="0" smtClean="0"/>
              <a:t>What </a:t>
            </a:r>
            <a:r>
              <a:rPr lang="de-DE" sz="2400" dirty="0" smtClean="0"/>
              <a:t>if no care sites? Blank?</a:t>
            </a:r>
            <a:endParaRPr lang="en-US" sz="2400" dirty="0" smtClean="0"/>
          </a:p>
          <a:p>
            <a:pPr lvl="0"/>
            <a:r>
              <a:rPr lang="ru-RU" sz="2400" dirty="0" smtClean="0"/>
              <a:t> </a:t>
            </a:r>
            <a:endParaRPr lang="en-US" sz="2400" dirty="0"/>
          </a:p>
        </p:txBody>
      </p:sp>
      <p:sp>
        <p:nvSpPr>
          <p:cNvPr id="4" name="Slide Number Placeholder 3"/>
          <p:cNvSpPr>
            <a:spLocks noGrp="1"/>
          </p:cNvSpPr>
          <p:nvPr>
            <p:ph type="sldNum" idx="12"/>
          </p:nvPr>
        </p:nvSpPr>
        <p:spPr/>
        <p:txBody>
          <a:bodyPr/>
          <a:lstStyle/>
          <a:p>
            <a:pPr lvl="0" rtl="0">
              <a:spcBef>
                <a:spcPts val="0"/>
              </a:spcBef>
              <a:buNone/>
            </a:pPr>
            <a:fld id="{00000000-1234-1234-1234-123412341234}" type="slidenum">
              <a:rPr lang="en-US" smtClean="0"/>
              <a:pPr lvl="0" rtl="0">
                <a:spcBef>
                  <a:spcPts val="0"/>
                </a:spcBef>
                <a:buNone/>
              </a:pPr>
              <a:t>20</a:t>
            </a:fld>
            <a:endParaRPr lang="en-US"/>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dirty="0" smtClean="0"/>
              <a:t>Specimen</a:t>
            </a:r>
            <a:endParaRPr lang="en-US" dirty="0"/>
          </a:p>
        </p:txBody>
      </p:sp>
      <p:sp>
        <p:nvSpPr>
          <p:cNvPr id="3" name="Text Placeholder 2"/>
          <p:cNvSpPr>
            <a:spLocks noGrp="1"/>
          </p:cNvSpPr>
          <p:nvPr>
            <p:ph type="body" idx="1"/>
          </p:nvPr>
        </p:nvSpPr>
        <p:spPr/>
        <p:txBody>
          <a:bodyPr/>
          <a:lstStyle/>
          <a:p>
            <a:pPr lvl="0"/>
            <a:r>
              <a:rPr lang="en-US" sz="2400" dirty="0" smtClean="0"/>
              <a:t>ORDDATE(Prescription </a:t>
            </a:r>
            <a:r>
              <a:rPr lang="en-US" sz="2400" dirty="0" smtClean="0"/>
              <a:t>date), SPCDATE( Date of specimen), COLLTIME(Date of blood collection), RECVERITIME(Recent sample results confirm date and time), VERIFYTM (Sample results confirm date and time), and RSLTTM (date of registration of the results) for specimen</a:t>
            </a:r>
          </a:p>
          <a:p>
            <a:endParaRPr lang="en-US" sz="2400" dirty="0"/>
          </a:p>
        </p:txBody>
      </p:sp>
      <p:sp>
        <p:nvSpPr>
          <p:cNvPr id="4" name="Slide Number Placeholder 3"/>
          <p:cNvSpPr>
            <a:spLocks noGrp="1"/>
          </p:cNvSpPr>
          <p:nvPr>
            <p:ph type="sldNum" idx="12"/>
          </p:nvPr>
        </p:nvSpPr>
        <p:spPr/>
        <p:txBody>
          <a:bodyPr/>
          <a:lstStyle/>
          <a:p>
            <a:pPr lvl="0" rtl="0">
              <a:spcBef>
                <a:spcPts val="0"/>
              </a:spcBef>
              <a:buNone/>
            </a:pPr>
            <a:fld id="{00000000-1234-1234-1234-123412341234}" type="slidenum">
              <a:rPr lang="en-US" smtClean="0"/>
              <a:pPr lvl="0" rtl="0">
                <a:spcBef>
                  <a:spcPts val="0"/>
                </a:spcBef>
                <a:buNone/>
              </a:pPr>
              <a:t>21</a:t>
            </a:fld>
            <a:endParaRPr lang="en-US"/>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dirty="0" smtClean="0"/>
              <a:t>Visit</a:t>
            </a:r>
            <a:endParaRPr lang="en-US" dirty="0"/>
          </a:p>
        </p:txBody>
      </p:sp>
      <p:sp>
        <p:nvSpPr>
          <p:cNvPr id="3" name="Text Placeholder 2"/>
          <p:cNvSpPr>
            <a:spLocks noGrp="1"/>
          </p:cNvSpPr>
          <p:nvPr>
            <p:ph type="body" idx="1"/>
          </p:nvPr>
        </p:nvSpPr>
        <p:spPr/>
        <p:txBody>
          <a:bodyPr/>
          <a:lstStyle/>
          <a:p>
            <a:pPr lvl="0"/>
            <a:r>
              <a:rPr lang="en-US" sz="2400" dirty="0" smtClean="0"/>
              <a:t> </a:t>
            </a:r>
            <a:r>
              <a:rPr lang="en-US" sz="2400" dirty="0" smtClean="0"/>
              <a:t>How to derive visit type if not available? What if misclassified (OP drugs during an IP visit)?</a:t>
            </a:r>
          </a:p>
          <a:p>
            <a:pPr lvl="0"/>
            <a:r>
              <a:rPr lang="en-US" sz="2400" dirty="0" smtClean="0"/>
              <a:t>Create </a:t>
            </a:r>
            <a:r>
              <a:rPr lang="en-US" sz="2400" dirty="0" smtClean="0"/>
              <a:t>from </a:t>
            </a:r>
            <a:r>
              <a:rPr lang="en-US" sz="2400" dirty="0" err="1" smtClean="0"/>
              <a:t>hcpcs</a:t>
            </a:r>
            <a:r>
              <a:rPr lang="en-US" sz="2400" dirty="0" smtClean="0"/>
              <a:t>/</a:t>
            </a:r>
            <a:r>
              <a:rPr lang="en-US" sz="2400" dirty="0" err="1" smtClean="0"/>
              <a:t>cpt</a:t>
            </a:r>
            <a:r>
              <a:rPr lang="en-US" sz="2400" dirty="0" smtClean="0"/>
              <a:t> code that represents care over a longer period of time?  For example, dialysis charges are billed once a month, using one </a:t>
            </a:r>
            <a:r>
              <a:rPr lang="en-US" sz="2400" dirty="0" err="1" smtClean="0"/>
              <a:t>hcpcs</a:t>
            </a:r>
            <a:r>
              <a:rPr lang="en-US" sz="2400" dirty="0" smtClean="0"/>
              <a:t>/</a:t>
            </a:r>
            <a:r>
              <a:rPr lang="en-US" sz="2400" dirty="0" err="1" smtClean="0"/>
              <a:t>cpt</a:t>
            </a:r>
            <a:r>
              <a:rPr lang="en-US" sz="2400" dirty="0" smtClean="0"/>
              <a:t> code for the whole month, representing a month’s worth of care?  What start and end dates are assigned to this </a:t>
            </a:r>
            <a:r>
              <a:rPr lang="en-US" sz="2400" dirty="0" err="1" smtClean="0"/>
              <a:t>visit_occurrence_id</a:t>
            </a:r>
            <a:r>
              <a:rPr lang="en-US" sz="2400" dirty="0" smtClean="0"/>
              <a:t>?</a:t>
            </a:r>
          </a:p>
          <a:p>
            <a:pPr lvl="0"/>
            <a:r>
              <a:rPr lang="en-US" sz="2400" dirty="0" smtClean="0"/>
              <a:t>creating </a:t>
            </a:r>
            <a:r>
              <a:rPr lang="en-US" sz="2400" dirty="0" smtClean="0"/>
              <a:t>visits from events</a:t>
            </a:r>
          </a:p>
          <a:p>
            <a:pPr lvl="0"/>
            <a:r>
              <a:rPr lang="en-US" sz="2400" dirty="0" smtClean="0"/>
              <a:t>Long </a:t>
            </a:r>
            <a:r>
              <a:rPr lang="en-US" sz="2400" dirty="0" smtClean="0"/>
              <a:t>term care/ Skilled nursing facility?</a:t>
            </a:r>
          </a:p>
          <a:p>
            <a:pPr lvl="0"/>
            <a:r>
              <a:rPr lang="en-US" sz="2400" dirty="0" smtClean="0"/>
              <a:t>relationship </a:t>
            </a:r>
            <a:r>
              <a:rPr lang="en-US" sz="2400" dirty="0" smtClean="0"/>
              <a:t>to claims, “reverse visits" to patients, inferred visit types, services, Observation visits</a:t>
            </a:r>
          </a:p>
          <a:p>
            <a:pPr lvl="0"/>
            <a:r>
              <a:rPr lang="en-US" sz="2400" dirty="0" smtClean="0"/>
              <a:t>Testing </a:t>
            </a:r>
            <a:r>
              <a:rPr lang="en-US" sz="2400" dirty="0" smtClean="0"/>
              <a:t>or medication services without a visit registration in the hospital</a:t>
            </a:r>
          </a:p>
          <a:p>
            <a:endParaRPr lang="en-US" sz="2400" dirty="0"/>
          </a:p>
        </p:txBody>
      </p:sp>
      <p:sp>
        <p:nvSpPr>
          <p:cNvPr id="4" name="Slide Number Placeholder 3"/>
          <p:cNvSpPr>
            <a:spLocks noGrp="1"/>
          </p:cNvSpPr>
          <p:nvPr>
            <p:ph type="sldNum" idx="12"/>
          </p:nvPr>
        </p:nvSpPr>
        <p:spPr/>
        <p:txBody>
          <a:bodyPr/>
          <a:lstStyle/>
          <a:p>
            <a:pPr lvl="0" rtl="0">
              <a:spcBef>
                <a:spcPts val="0"/>
              </a:spcBef>
              <a:buNone/>
            </a:pPr>
            <a:fld id="{00000000-1234-1234-1234-123412341234}" type="slidenum">
              <a:rPr lang="en-US" smtClean="0"/>
              <a:pPr lvl="0" rtl="0">
                <a:spcBef>
                  <a:spcPts val="0"/>
                </a:spcBef>
                <a:buNone/>
              </a:pPr>
              <a:t>22</a:t>
            </a:fld>
            <a:endParaRPr lang="en-US"/>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dirty="0" smtClean="0"/>
              <a:t>Issue Processing</a:t>
            </a:r>
            <a:endParaRPr lang="en-US" dirty="0"/>
          </a:p>
        </p:txBody>
      </p:sp>
      <p:sp>
        <p:nvSpPr>
          <p:cNvPr id="3" name="Text Placeholder 2"/>
          <p:cNvSpPr>
            <a:spLocks noGrp="1"/>
          </p:cNvSpPr>
          <p:nvPr>
            <p:ph type="body" idx="1"/>
          </p:nvPr>
        </p:nvSpPr>
        <p:spPr/>
        <p:txBody>
          <a:bodyPr/>
          <a:lstStyle/>
          <a:p>
            <a:pPr marL="514350" indent="-514350">
              <a:buFont typeface="+mj-lt"/>
              <a:buAutoNum type="arabicPeriod"/>
            </a:pPr>
            <a:r>
              <a:rPr lang="de-DE" dirty="0" smtClean="0"/>
              <a:t>Collect</a:t>
            </a:r>
          </a:p>
          <a:p>
            <a:pPr marL="514350" indent="-514350">
              <a:buFont typeface="+mj-lt"/>
              <a:buAutoNum type="arabicPeriod"/>
            </a:pPr>
            <a:r>
              <a:rPr lang="de-DE" dirty="0" smtClean="0"/>
              <a:t>Define</a:t>
            </a:r>
          </a:p>
          <a:p>
            <a:pPr marL="514350" indent="-514350">
              <a:buFont typeface="+mj-lt"/>
              <a:buAutoNum type="arabicPeriod"/>
            </a:pPr>
            <a:r>
              <a:rPr lang="de-DE" dirty="0" smtClean="0"/>
              <a:t>Categorize</a:t>
            </a:r>
          </a:p>
          <a:p>
            <a:pPr marL="514350" indent="-514350">
              <a:buFont typeface="+mj-lt"/>
              <a:buAutoNum type="arabicPeriod"/>
            </a:pPr>
            <a:r>
              <a:rPr lang="de-DE" dirty="0" smtClean="0"/>
              <a:t>Prioritize</a:t>
            </a:r>
          </a:p>
          <a:p>
            <a:pPr marL="514350" indent="-514350">
              <a:buFont typeface="+mj-lt"/>
              <a:buAutoNum type="arabicPeriod"/>
            </a:pPr>
            <a:endParaRPr lang="de-DE" dirty="0" smtClean="0"/>
          </a:p>
          <a:p>
            <a:pPr marL="514350" indent="-514350">
              <a:buFont typeface="+mj-lt"/>
              <a:buAutoNum type="arabicPeriod"/>
            </a:pPr>
            <a:endParaRPr lang="de-DE" dirty="0" smtClean="0"/>
          </a:p>
          <a:p>
            <a:pPr marL="514350" indent="-514350">
              <a:buFont typeface="+mj-lt"/>
              <a:buAutoNum type="arabicPeriod"/>
            </a:pPr>
            <a:r>
              <a:rPr lang="de-DE" dirty="0" smtClean="0"/>
              <a:t>Settle              </a:t>
            </a:r>
            <a:r>
              <a:rPr lang="de-DE" dirty="0" smtClean="0"/>
              <a:t>Or</a:t>
            </a:r>
            <a:endParaRPr lang="en-US" dirty="0"/>
          </a:p>
        </p:txBody>
      </p:sp>
      <p:sp>
        <p:nvSpPr>
          <p:cNvPr id="4" name="Slide Number Placeholder 3"/>
          <p:cNvSpPr>
            <a:spLocks noGrp="1"/>
          </p:cNvSpPr>
          <p:nvPr>
            <p:ph type="sldNum" idx="12"/>
          </p:nvPr>
        </p:nvSpPr>
        <p:spPr/>
        <p:txBody>
          <a:bodyPr/>
          <a:lstStyle/>
          <a:p>
            <a:pPr lvl="0" rtl="0">
              <a:spcBef>
                <a:spcPts val="0"/>
              </a:spcBef>
              <a:buNone/>
            </a:pPr>
            <a:fld id="{00000000-1234-1234-1234-123412341234}" type="slidenum">
              <a:rPr lang="en-US" smtClean="0"/>
              <a:pPr lvl="0" rtl="0">
                <a:spcBef>
                  <a:spcPts val="0"/>
                </a:spcBef>
                <a:buNone/>
              </a:pPr>
              <a:t>3</a:t>
            </a:fld>
            <a:endParaRPr lang="en-US"/>
          </a:p>
        </p:txBody>
      </p:sp>
      <p:cxnSp>
        <p:nvCxnSpPr>
          <p:cNvPr id="6" name="Straight Connector 5"/>
          <p:cNvCxnSpPr/>
          <p:nvPr/>
        </p:nvCxnSpPr>
        <p:spPr>
          <a:xfrm>
            <a:off x="2819400" y="4050268"/>
            <a:ext cx="6019800" cy="0"/>
          </a:xfrm>
          <a:prstGeom prst="line">
            <a:avLst/>
          </a:prstGeom>
        </p:spPr>
        <p:style>
          <a:lnRef idx="1">
            <a:schemeClr val="accent1"/>
          </a:lnRef>
          <a:fillRef idx="0">
            <a:schemeClr val="accent1"/>
          </a:fillRef>
          <a:effectRef idx="0">
            <a:schemeClr val="accent1"/>
          </a:effectRef>
          <a:fontRef idx="minor">
            <a:schemeClr val="tx1"/>
          </a:fontRef>
        </p:style>
      </p:cxnSp>
      <p:sp>
        <p:nvSpPr>
          <p:cNvPr id="7" name="TextBox 6"/>
          <p:cNvSpPr txBox="1"/>
          <p:nvPr/>
        </p:nvSpPr>
        <p:spPr>
          <a:xfrm>
            <a:off x="5000084" y="3897868"/>
            <a:ext cx="1172116" cy="369332"/>
          </a:xfrm>
          <a:prstGeom prst="rect">
            <a:avLst/>
          </a:prstGeom>
          <a:solidFill>
            <a:schemeClr val="lt1"/>
          </a:solidFill>
        </p:spPr>
        <p:txBody>
          <a:bodyPr wrap="none" rtlCol="0">
            <a:spAutoFit/>
          </a:bodyPr>
          <a:lstStyle/>
          <a:p>
            <a:r>
              <a:rPr lang="de-DE" sz="1800" dirty="0" smtClean="0"/>
              <a:t>Not today</a:t>
            </a:r>
            <a:endParaRPr lang="en-US" sz="1800" dirty="0"/>
          </a:p>
        </p:txBody>
      </p:sp>
      <p:sp>
        <p:nvSpPr>
          <p:cNvPr id="8" name="Text Placeholder 2"/>
          <p:cNvSpPr txBox="1">
            <a:spLocks/>
          </p:cNvSpPr>
          <p:nvPr/>
        </p:nvSpPr>
        <p:spPr>
          <a:xfrm>
            <a:off x="4953000" y="4343400"/>
            <a:ext cx="3733800" cy="1888200"/>
          </a:xfrm>
          <a:prstGeom prst="rect">
            <a:avLst/>
          </a:prstGeom>
          <a:noFill/>
          <a:ln>
            <a:noFill/>
          </a:ln>
        </p:spPr>
        <p:txBody>
          <a:bodyPr lIns="91425" tIns="91425" rIns="91425" bIns="91425" anchor="t" anchorCtr="0"/>
          <a:lstStyle/>
          <a:p>
            <a:pPr marL="514350" marR="0" lvl="0" indent="-514350" algn="l" defTabSz="914400" rtl="0" eaLnBrk="1" fontAlgn="auto" latinLnBrk="0" hangingPunct="1">
              <a:lnSpc>
                <a:spcPct val="100000"/>
              </a:lnSpc>
              <a:spcBef>
                <a:spcPts val="0"/>
              </a:spcBef>
              <a:spcAft>
                <a:spcPts val="0"/>
              </a:spcAft>
              <a:buClr>
                <a:srgbClr val="20425A"/>
              </a:buClr>
              <a:buSzPct val="100000"/>
              <a:buFont typeface="+mj-lt"/>
              <a:buAutoNum type="arabicPeriod" startAt="5"/>
              <a:tabLst/>
              <a:defRPr/>
            </a:pPr>
            <a:r>
              <a:rPr kumimoji="0" lang="de-DE" sz="3200" b="0" i="0" u="none" strike="noStrike" kern="0" cap="none" spc="0" normalizeH="0" baseline="0" noProof="0" dirty="0" smtClean="0">
                <a:ln>
                  <a:noFill/>
                </a:ln>
                <a:solidFill>
                  <a:srgbClr val="20425A"/>
                </a:solidFill>
                <a:effectLst/>
                <a:uLnTx/>
                <a:uFillTx/>
                <a:latin typeface="Calibri"/>
                <a:ea typeface="Calibri"/>
                <a:cs typeface="Calibri"/>
                <a:sym typeface="Calibri"/>
              </a:rPr>
              <a:t>Make proposal</a:t>
            </a:r>
          </a:p>
          <a:p>
            <a:pPr marL="514350" marR="0" lvl="0" indent="-514350" algn="l" defTabSz="914400" rtl="0" eaLnBrk="1" fontAlgn="auto" latinLnBrk="0" hangingPunct="1">
              <a:lnSpc>
                <a:spcPct val="100000"/>
              </a:lnSpc>
              <a:spcBef>
                <a:spcPts val="0"/>
              </a:spcBef>
              <a:spcAft>
                <a:spcPts val="0"/>
              </a:spcAft>
              <a:buClr>
                <a:srgbClr val="20425A"/>
              </a:buClr>
              <a:buSzPct val="100000"/>
              <a:buFont typeface="+mj-lt"/>
              <a:buAutoNum type="arabicPeriod" startAt="5"/>
              <a:tabLst/>
              <a:defRPr/>
            </a:pPr>
            <a:r>
              <a:rPr kumimoji="0" lang="de-DE" sz="3200" b="0" i="0" u="none" strike="noStrike" kern="0" cap="none" spc="0" normalizeH="0" baseline="0" noProof="0" dirty="0" smtClean="0">
                <a:ln>
                  <a:noFill/>
                </a:ln>
                <a:solidFill>
                  <a:srgbClr val="20425A"/>
                </a:solidFill>
                <a:effectLst/>
                <a:uLnTx/>
                <a:uFillTx/>
                <a:latin typeface="Calibri"/>
                <a:ea typeface="Calibri"/>
                <a:cs typeface="Calibri"/>
                <a:sym typeface="Calibri"/>
              </a:rPr>
              <a:t>Accept</a:t>
            </a:r>
            <a:endParaRPr kumimoji="0" lang="en-US" sz="3200" b="0" i="0" u="none" strike="noStrike" kern="0" cap="none" spc="0" normalizeH="0" baseline="0" noProof="0" dirty="0">
              <a:ln>
                <a:noFill/>
              </a:ln>
              <a:solidFill>
                <a:srgbClr val="20425A"/>
              </a:solidFill>
              <a:effectLst/>
              <a:uLnTx/>
              <a:uFillTx/>
              <a:latin typeface="Calibri"/>
              <a:ea typeface="Calibri"/>
              <a:cs typeface="Calibri"/>
              <a:sym typeface="Calibri"/>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dirty="0" smtClean="0"/>
              <a:t>Provided Insights</a:t>
            </a:r>
            <a:endParaRPr lang="en-US" dirty="0"/>
          </a:p>
        </p:txBody>
      </p:sp>
      <p:sp>
        <p:nvSpPr>
          <p:cNvPr id="3" name="Text Placeholder 2"/>
          <p:cNvSpPr>
            <a:spLocks noGrp="1"/>
          </p:cNvSpPr>
          <p:nvPr>
            <p:ph type="body" idx="1"/>
          </p:nvPr>
        </p:nvSpPr>
        <p:spPr/>
        <p:txBody>
          <a:bodyPr/>
          <a:lstStyle/>
          <a:p>
            <a:pPr marL="457200" indent="-457200"/>
            <a:r>
              <a:rPr lang="de-DE" dirty="0" smtClean="0"/>
              <a:t>Irina Yabbarova</a:t>
            </a:r>
            <a:endParaRPr lang="en-US" dirty="0" smtClean="0"/>
          </a:p>
          <a:p>
            <a:pPr marL="457200" indent="-457200"/>
            <a:r>
              <a:rPr lang="en-US" dirty="0" smtClean="0"/>
              <a:t>Melanie Philofsky</a:t>
            </a:r>
          </a:p>
          <a:p>
            <a:pPr marL="457200" indent="-457200"/>
            <a:r>
              <a:rPr lang="de-DE" dirty="0" smtClean="0"/>
              <a:t>Mui van Zandt</a:t>
            </a:r>
          </a:p>
          <a:p>
            <a:pPr marL="457200" indent="-457200"/>
            <a:r>
              <a:rPr lang="de-DE" dirty="0" smtClean="0"/>
              <a:t>Ajit Londhe</a:t>
            </a:r>
          </a:p>
          <a:p>
            <a:pPr marL="457200" indent="-457200"/>
            <a:r>
              <a:rPr lang="de-DE" dirty="0" smtClean="0"/>
              <a:t>Mark Danese</a:t>
            </a:r>
          </a:p>
          <a:p>
            <a:pPr marL="457200" indent="-457200"/>
            <a:r>
              <a:rPr lang="en-US" dirty="0" smtClean="0"/>
              <a:t>Dahye Shin </a:t>
            </a:r>
          </a:p>
          <a:p>
            <a:pPr marL="457200" indent="-457200"/>
            <a:r>
              <a:rPr lang="de-DE" dirty="0" smtClean="0"/>
              <a:t>Jan Lethen</a:t>
            </a:r>
          </a:p>
          <a:p>
            <a:pPr marL="457200" indent="-457200"/>
            <a:r>
              <a:rPr lang="en-US" dirty="0" smtClean="0"/>
              <a:t>Lovkesh Singla </a:t>
            </a:r>
            <a:endParaRPr lang="en-US" dirty="0"/>
          </a:p>
        </p:txBody>
      </p:sp>
      <p:sp>
        <p:nvSpPr>
          <p:cNvPr id="4" name="Slide Number Placeholder 3"/>
          <p:cNvSpPr>
            <a:spLocks noGrp="1"/>
          </p:cNvSpPr>
          <p:nvPr>
            <p:ph type="sldNum" idx="12"/>
          </p:nvPr>
        </p:nvSpPr>
        <p:spPr/>
        <p:txBody>
          <a:bodyPr/>
          <a:lstStyle/>
          <a:p>
            <a:pPr lvl="0" rtl="0">
              <a:spcBef>
                <a:spcPts val="0"/>
              </a:spcBef>
              <a:buNone/>
            </a:pPr>
            <a:fld id="{00000000-1234-1234-1234-123412341234}" type="slidenum">
              <a:rPr lang="en-US" smtClean="0"/>
              <a:pPr lvl="0" rtl="0">
                <a:spcBef>
                  <a:spcPts val="0"/>
                </a:spcBef>
                <a:buNone/>
              </a:pPr>
              <a:t>4</a:t>
            </a:fld>
            <a:endParaRPr lang="en-US"/>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dirty="0" smtClean="0"/>
              <a:t>Generic</a:t>
            </a:r>
            <a:endParaRPr lang="en-US" dirty="0"/>
          </a:p>
        </p:txBody>
      </p:sp>
      <p:sp>
        <p:nvSpPr>
          <p:cNvPr id="3" name="Text Placeholder 2"/>
          <p:cNvSpPr>
            <a:spLocks noGrp="1"/>
          </p:cNvSpPr>
          <p:nvPr>
            <p:ph type="body" idx="1"/>
          </p:nvPr>
        </p:nvSpPr>
        <p:spPr/>
        <p:txBody>
          <a:bodyPr/>
          <a:lstStyle/>
          <a:p>
            <a:pPr lvl="0"/>
            <a:r>
              <a:rPr lang="en-US" sz="2000" dirty="0" smtClean="0"/>
              <a:t>Can </a:t>
            </a:r>
            <a:r>
              <a:rPr lang="en-US" sz="2000" dirty="0" smtClean="0"/>
              <a:t>start date be missing? </a:t>
            </a:r>
          </a:p>
          <a:p>
            <a:pPr lvl="0"/>
            <a:r>
              <a:rPr lang="en-US" sz="2000" dirty="0" smtClean="0"/>
              <a:t>End </a:t>
            </a:r>
            <a:r>
              <a:rPr lang="en-US" sz="2000" dirty="0" smtClean="0"/>
              <a:t>date: “Same day” issue, what is it in </a:t>
            </a:r>
            <a:r>
              <a:rPr lang="en-US" sz="2000" dirty="0" err="1" smtClean="0"/>
              <a:t>datetime</a:t>
            </a:r>
            <a:endParaRPr lang="en-US" sz="2000" dirty="0" smtClean="0"/>
          </a:p>
          <a:p>
            <a:pPr lvl="0"/>
            <a:r>
              <a:rPr lang="en-US" sz="2000" dirty="0" smtClean="0"/>
              <a:t>Deprecated </a:t>
            </a:r>
            <a:r>
              <a:rPr lang="en-US" sz="2000" dirty="0" smtClean="0"/>
              <a:t>concepts without mapping – what domain?</a:t>
            </a:r>
          </a:p>
          <a:p>
            <a:pPr lvl="0"/>
            <a:r>
              <a:rPr lang="en-US" sz="2000" dirty="0" smtClean="0"/>
              <a:t>Mother-child </a:t>
            </a:r>
            <a:r>
              <a:rPr lang="en-US" sz="2000" dirty="0" smtClean="0"/>
              <a:t>relationship where?</a:t>
            </a:r>
          </a:p>
          <a:p>
            <a:pPr lvl="0"/>
            <a:r>
              <a:rPr lang="en-US" sz="2000" dirty="0" smtClean="0"/>
              <a:t>Mechanisms </a:t>
            </a:r>
            <a:r>
              <a:rPr lang="en-US" sz="2000" dirty="0" smtClean="0"/>
              <a:t>for performance enhancements</a:t>
            </a:r>
          </a:p>
          <a:p>
            <a:pPr lvl="0"/>
            <a:r>
              <a:rPr lang="en-US" sz="2000" dirty="0" smtClean="0"/>
              <a:t>Vocabularies</a:t>
            </a:r>
            <a:r>
              <a:rPr lang="en-US" sz="2000" dirty="0" smtClean="0"/>
              <a:t>: Socioeconomic, marital, language </a:t>
            </a:r>
          </a:p>
          <a:p>
            <a:pPr lvl="0"/>
            <a:r>
              <a:rPr lang="de-DE" sz="2000" dirty="0" smtClean="0"/>
              <a:t>Source </a:t>
            </a:r>
            <a:r>
              <a:rPr lang="de-DE" sz="2000" dirty="0" smtClean="0"/>
              <a:t>Values: No flavors of  0</a:t>
            </a:r>
            <a:endParaRPr lang="en-US" sz="2000" dirty="0" smtClean="0"/>
          </a:p>
          <a:p>
            <a:pPr lvl="0"/>
            <a:r>
              <a:rPr lang="en-US" sz="2000" dirty="0" smtClean="0"/>
              <a:t>Source </a:t>
            </a:r>
            <a:r>
              <a:rPr lang="en-US" sz="2000" dirty="0" smtClean="0"/>
              <a:t>Value: Concatenate </a:t>
            </a:r>
            <a:r>
              <a:rPr lang="en-US" sz="2000" dirty="0" err="1" smtClean="0"/>
              <a:t>vocab_id</a:t>
            </a:r>
            <a:r>
              <a:rPr lang="en-US" sz="2000" dirty="0" smtClean="0"/>
              <a:t>?</a:t>
            </a:r>
          </a:p>
          <a:p>
            <a:pPr lvl="0"/>
            <a:r>
              <a:rPr lang="en-US" sz="2000" dirty="0" smtClean="0"/>
              <a:t>Source </a:t>
            </a:r>
            <a:r>
              <a:rPr lang="en-US" sz="2000" dirty="0" smtClean="0"/>
              <a:t>Value: More than one concatenated into one field, </a:t>
            </a:r>
          </a:p>
          <a:p>
            <a:pPr lvl="0"/>
            <a:r>
              <a:rPr lang="en-US" sz="2000" dirty="0" smtClean="0"/>
              <a:t>Source </a:t>
            </a:r>
            <a:r>
              <a:rPr lang="en-US" sz="2000" dirty="0" smtClean="0"/>
              <a:t>Value: Concatenate code to name </a:t>
            </a:r>
          </a:p>
          <a:p>
            <a:pPr lvl="0"/>
            <a:r>
              <a:rPr lang="en-US" sz="2000" dirty="0" smtClean="0"/>
              <a:t>Source </a:t>
            </a:r>
            <a:r>
              <a:rPr lang="en-US" sz="2000" dirty="0" smtClean="0"/>
              <a:t>Concepts: Always create (&gt;2 Billion) or empty and SOURCE_TO_CONCEPT_MAP?</a:t>
            </a:r>
          </a:p>
          <a:p>
            <a:pPr lvl="0"/>
            <a:r>
              <a:rPr lang="en-US" sz="2000" dirty="0" err="1" smtClean="0"/>
              <a:t>source_concept_id</a:t>
            </a:r>
            <a:r>
              <a:rPr lang="en-US" sz="2000" dirty="0" smtClean="0"/>
              <a:t>=0</a:t>
            </a:r>
            <a:r>
              <a:rPr lang="en-US" sz="2000" dirty="0" smtClean="0"/>
              <a:t>, not null (for Achilles</a:t>
            </a:r>
            <a:r>
              <a:rPr lang="en-US" sz="2000" dirty="0" smtClean="0"/>
              <a:t>)</a:t>
            </a:r>
            <a:endParaRPr lang="en-US" sz="2000" dirty="0" smtClean="0"/>
          </a:p>
        </p:txBody>
      </p:sp>
      <p:sp>
        <p:nvSpPr>
          <p:cNvPr id="4" name="Slide Number Placeholder 3"/>
          <p:cNvSpPr>
            <a:spLocks noGrp="1"/>
          </p:cNvSpPr>
          <p:nvPr>
            <p:ph type="sldNum" idx="12"/>
          </p:nvPr>
        </p:nvSpPr>
        <p:spPr/>
        <p:txBody>
          <a:bodyPr/>
          <a:lstStyle/>
          <a:p>
            <a:pPr lvl="0" rtl="0">
              <a:spcBef>
                <a:spcPts val="0"/>
              </a:spcBef>
              <a:buNone/>
            </a:pPr>
            <a:fld id="{00000000-1234-1234-1234-123412341234}" type="slidenum">
              <a:rPr lang="en-US" smtClean="0"/>
              <a:pPr lvl="0" rtl="0">
                <a:spcBef>
                  <a:spcPts val="0"/>
                </a:spcBef>
                <a:buNone/>
              </a:pPr>
              <a:t>5</a:t>
            </a:fld>
            <a:endParaRPr lang="en-US"/>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dirty="0" smtClean="0"/>
              <a:t>Generic</a:t>
            </a:r>
            <a:endParaRPr lang="en-US" dirty="0"/>
          </a:p>
        </p:txBody>
      </p:sp>
      <p:sp>
        <p:nvSpPr>
          <p:cNvPr id="3" name="Text Placeholder 2"/>
          <p:cNvSpPr>
            <a:spLocks noGrp="1"/>
          </p:cNvSpPr>
          <p:nvPr>
            <p:ph type="body" idx="1"/>
          </p:nvPr>
        </p:nvSpPr>
        <p:spPr/>
        <p:txBody>
          <a:bodyPr/>
          <a:lstStyle/>
          <a:p>
            <a:pPr lvl="0"/>
            <a:r>
              <a:rPr lang="en-US" sz="2000" dirty="0" smtClean="0"/>
              <a:t>Submitted/pending, approved/paid, rejected, resubmitted, reversed claims</a:t>
            </a:r>
          </a:p>
          <a:p>
            <a:pPr lvl="0"/>
            <a:r>
              <a:rPr lang="en-US" sz="2000" dirty="0" smtClean="0"/>
              <a:t>Type Concepts – unclear use cases, clean up </a:t>
            </a:r>
          </a:p>
          <a:p>
            <a:pPr lvl="0"/>
            <a:r>
              <a:rPr lang="en-US" sz="2000" dirty="0" smtClean="0"/>
              <a:t>Drop entire patients unless flags (</a:t>
            </a:r>
            <a:r>
              <a:rPr lang="en-US" sz="2000" dirty="0" err="1" smtClean="0"/>
              <a:t>eg</a:t>
            </a:r>
            <a:r>
              <a:rPr lang="en-US" sz="2000" dirty="0" smtClean="0"/>
              <a:t>, CPRD)</a:t>
            </a:r>
          </a:p>
          <a:p>
            <a:pPr lvl="0"/>
            <a:r>
              <a:rPr lang="en-US" sz="2000" dirty="0" smtClean="0"/>
              <a:t>Events before database begins or after database ends</a:t>
            </a:r>
          </a:p>
          <a:p>
            <a:pPr lvl="0"/>
            <a:r>
              <a:rPr lang="en-US" sz="2000" dirty="0" smtClean="0"/>
              <a:t>Negative values</a:t>
            </a:r>
          </a:p>
          <a:p>
            <a:pPr lvl="0"/>
            <a:r>
              <a:rPr lang="en-US" sz="2000" dirty="0" smtClean="0"/>
              <a:t>Invalid numerical values </a:t>
            </a:r>
          </a:p>
          <a:p>
            <a:pPr lvl="0"/>
            <a:r>
              <a:rPr lang="en-US" sz="2000" dirty="0" err="1" smtClean="0"/>
              <a:t>uninterpretable</a:t>
            </a:r>
            <a:r>
              <a:rPr lang="en-US" sz="2000" dirty="0" smtClean="0"/>
              <a:t> values (NA, Unknown, PHONE CALL FAILED ATTEMPT, NO CONSULTATION, DID NOT ATTEND) </a:t>
            </a:r>
          </a:p>
          <a:p>
            <a:pPr lvl="0"/>
            <a:endParaRPr lang="en-US" sz="2000" dirty="0" smtClean="0"/>
          </a:p>
          <a:p>
            <a:pPr lvl="0"/>
            <a:r>
              <a:rPr lang="en-US" sz="2000" dirty="0" smtClean="0"/>
              <a:t>Vocabularies </a:t>
            </a:r>
            <a:r>
              <a:rPr lang="en-US" sz="2000" dirty="0" smtClean="0"/>
              <a:t>not present (</a:t>
            </a:r>
            <a:r>
              <a:rPr lang="en-US" sz="2000" dirty="0" err="1" smtClean="0"/>
              <a:t>eg</a:t>
            </a:r>
            <a:r>
              <a:rPr lang="en-US" sz="2000" dirty="0" smtClean="0"/>
              <a:t>, Canada billing codes)	</a:t>
            </a:r>
          </a:p>
          <a:p>
            <a:pPr lvl="0"/>
            <a:r>
              <a:rPr lang="en-US" sz="2000" dirty="0" smtClean="0"/>
              <a:t>Vocabulary refreshes of standard vocabulary should include new drugs, procedures, labs, etc. Need to see changes between releases</a:t>
            </a:r>
          </a:p>
          <a:p>
            <a:pPr lvl="0"/>
            <a:r>
              <a:rPr lang="en-US" sz="2000" dirty="0" smtClean="0"/>
              <a:t>Vocabulary refreshes More frequent</a:t>
            </a:r>
          </a:p>
          <a:p>
            <a:endParaRPr lang="en-US" sz="2000" dirty="0" smtClean="0"/>
          </a:p>
          <a:p>
            <a:endParaRPr lang="en-US" sz="2000" dirty="0"/>
          </a:p>
        </p:txBody>
      </p:sp>
      <p:sp>
        <p:nvSpPr>
          <p:cNvPr id="4" name="Slide Number Placeholder 3"/>
          <p:cNvSpPr>
            <a:spLocks noGrp="1"/>
          </p:cNvSpPr>
          <p:nvPr>
            <p:ph type="sldNum" idx="12"/>
          </p:nvPr>
        </p:nvSpPr>
        <p:spPr/>
        <p:txBody>
          <a:bodyPr/>
          <a:lstStyle/>
          <a:p>
            <a:pPr lvl="0" rtl="0">
              <a:spcBef>
                <a:spcPts val="0"/>
              </a:spcBef>
              <a:buNone/>
            </a:pPr>
            <a:fld id="{00000000-1234-1234-1234-123412341234}" type="slidenum">
              <a:rPr lang="en-US" smtClean="0"/>
              <a:pPr lvl="0" rtl="0">
                <a:spcBef>
                  <a:spcPts val="0"/>
                </a:spcBef>
                <a:buNone/>
              </a:pPr>
              <a:t>6</a:t>
            </a:fld>
            <a:endParaRPr lang="en-US"/>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dirty="0" smtClean="0"/>
              <a:t>Care Site</a:t>
            </a:r>
            <a:endParaRPr lang="en-US" dirty="0"/>
          </a:p>
        </p:txBody>
      </p:sp>
      <p:sp>
        <p:nvSpPr>
          <p:cNvPr id="3" name="Text Placeholder 2"/>
          <p:cNvSpPr>
            <a:spLocks noGrp="1"/>
          </p:cNvSpPr>
          <p:nvPr>
            <p:ph type="body" idx="1"/>
          </p:nvPr>
        </p:nvSpPr>
        <p:spPr/>
        <p:txBody>
          <a:bodyPr/>
          <a:lstStyle/>
          <a:p>
            <a:pPr indent="-342900"/>
            <a:r>
              <a:rPr lang="en-US" dirty="0" smtClean="0"/>
              <a:t>Place of service – Clean up, make </a:t>
            </a:r>
            <a:r>
              <a:rPr lang="en-US" dirty="0" smtClean="0"/>
              <a:t>international</a:t>
            </a:r>
          </a:p>
          <a:p>
            <a:pPr lvl="0"/>
            <a:r>
              <a:rPr lang="en-US" dirty="0" smtClean="0"/>
              <a:t>Place of service – when </a:t>
            </a:r>
            <a:r>
              <a:rPr lang="en-US" dirty="0" smtClean="0"/>
              <a:t>the records come from a combination of facility and professional claims?  </a:t>
            </a:r>
          </a:p>
          <a:p>
            <a:pPr indent="-342900"/>
            <a:endParaRPr lang="en-US" dirty="0"/>
          </a:p>
        </p:txBody>
      </p:sp>
      <p:sp>
        <p:nvSpPr>
          <p:cNvPr id="4" name="Slide Number Placeholder 3"/>
          <p:cNvSpPr>
            <a:spLocks noGrp="1"/>
          </p:cNvSpPr>
          <p:nvPr>
            <p:ph type="sldNum" idx="12"/>
          </p:nvPr>
        </p:nvSpPr>
        <p:spPr/>
        <p:txBody>
          <a:bodyPr/>
          <a:lstStyle/>
          <a:p>
            <a:pPr lvl="0" rtl="0">
              <a:spcBef>
                <a:spcPts val="0"/>
              </a:spcBef>
              <a:buNone/>
            </a:pPr>
            <a:fld id="{00000000-1234-1234-1234-123412341234}" type="slidenum">
              <a:rPr lang="en-US" smtClean="0"/>
              <a:pPr lvl="0" rtl="0">
                <a:spcBef>
                  <a:spcPts val="0"/>
                </a:spcBef>
                <a:buNone/>
              </a:pPr>
              <a:t>7</a:t>
            </a:fld>
            <a:endParaRPr lang="en-US"/>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dirty="0" smtClean="0"/>
              <a:t>Condition</a:t>
            </a:r>
            <a:endParaRPr lang="en-US" dirty="0"/>
          </a:p>
        </p:txBody>
      </p:sp>
      <p:sp>
        <p:nvSpPr>
          <p:cNvPr id="3" name="Text Placeholder 2"/>
          <p:cNvSpPr>
            <a:spLocks noGrp="1"/>
          </p:cNvSpPr>
          <p:nvPr>
            <p:ph type="body" idx="1"/>
          </p:nvPr>
        </p:nvSpPr>
        <p:spPr/>
        <p:txBody>
          <a:bodyPr/>
          <a:lstStyle/>
          <a:p>
            <a:pPr lvl="0"/>
            <a:r>
              <a:rPr lang="en-US" sz="2800" dirty="0" smtClean="0"/>
              <a:t>Concepts privacy issues (sexual abuse or car accidents)?</a:t>
            </a:r>
          </a:p>
          <a:p>
            <a:pPr lvl="0"/>
            <a:r>
              <a:rPr lang="en-US" sz="2800" dirty="0" smtClean="0"/>
              <a:t>Convert data from surveys?</a:t>
            </a:r>
          </a:p>
          <a:p>
            <a:pPr lvl="0"/>
            <a:r>
              <a:rPr lang="en-US" sz="2800" dirty="0" err="1" smtClean="0"/>
              <a:t>Dedup</a:t>
            </a:r>
            <a:r>
              <a:rPr lang="en-US" sz="2800" dirty="0" smtClean="0"/>
              <a:t>: Pick the highest Type Concept</a:t>
            </a:r>
          </a:p>
          <a:p>
            <a:r>
              <a:rPr lang="en-US" sz="2800" dirty="0" smtClean="0"/>
              <a:t>Type Concept: Priority record disentangling from Visit type</a:t>
            </a:r>
          </a:p>
          <a:p>
            <a:pPr lvl="0"/>
            <a:r>
              <a:rPr lang="en-US" sz="2800" dirty="0" smtClean="0"/>
              <a:t>Derive pregnancies? Start dates?</a:t>
            </a:r>
          </a:p>
          <a:p>
            <a:pPr lvl="0"/>
            <a:r>
              <a:rPr lang="en-US" sz="2800" dirty="0" err="1" smtClean="0"/>
              <a:t>End_date</a:t>
            </a:r>
            <a:r>
              <a:rPr lang="en-US" sz="2800" dirty="0" smtClean="0"/>
              <a:t>?</a:t>
            </a:r>
          </a:p>
          <a:p>
            <a:pPr lvl="0"/>
            <a:r>
              <a:rPr lang="en-US" sz="2800" dirty="0" err="1" smtClean="0"/>
              <a:t>Visit_occurrence_id</a:t>
            </a:r>
            <a:r>
              <a:rPr lang="en-US" sz="2800" dirty="0" smtClean="0"/>
              <a:t> mandatory?</a:t>
            </a:r>
          </a:p>
          <a:p>
            <a:pPr lvl="0"/>
            <a:r>
              <a:rPr lang="en-US" sz="2800" dirty="0" smtClean="0"/>
              <a:t>ICD Source value: With or without dots</a:t>
            </a:r>
          </a:p>
          <a:p>
            <a:endParaRPr lang="en-US" sz="2800" dirty="0"/>
          </a:p>
        </p:txBody>
      </p:sp>
      <p:sp>
        <p:nvSpPr>
          <p:cNvPr id="4" name="Slide Number Placeholder 3"/>
          <p:cNvSpPr>
            <a:spLocks noGrp="1"/>
          </p:cNvSpPr>
          <p:nvPr>
            <p:ph type="sldNum" idx="12"/>
          </p:nvPr>
        </p:nvSpPr>
        <p:spPr/>
        <p:txBody>
          <a:bodyPr/>
          <a:lstStyle/>
          <a:p>
            <a:pPr lvl="0" rtl="0">
              <a:spcBef>
                <a:spcPts val="0"/>
              </a:spcBef>
              <a:buNone/>
            </a:pPr>
            <a:fld id="{00000000-1234-1234-1234-123412341234}" type="slidenum">
              <a:rPr lang="en-US" smtClean="0"/>
              <a:pPr lvl="0" rtl="0">
                <a:spcBef>
                  <a:spcPts val="0"/>
                </a:spcBef>
                <a:buNone/>
              </a:pPr>
              <a:t>8</a:t>
            </a:fld>
            <a:endParaRPr lang="en-US"/>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dirty="0" smtClean="0"/>
              <a:t>Cost</a:t>
            </a:r>
            <a:endParaRPr lang="en-US" dirty="0"/>
          </a:p>
        </p:txBody>
      </p:sp>
      <p:sp>
        <p:nvSpPr>
          <p:cNvPr id="3" name="Text Placeholder 2"/>
          <p:cNvSpPr>
            <a:spLocks noGrp="1"/>
          </p:cNvSpPr>
          <p:nvPr>
            <p:ph type="body" idx="1"/>
          </p:nvPr>
        </p:nvSpPr>
        <p:spPr/>
        <p:txBody>
          <a:bodyPr/>
          <a:lstStyle/>
          <a:p>
            <a:pPr lvl="0"/>
            <a:r>
              <a:rPr lang="en-US" dirty="0" smtClean="0"/>
              <a:t>DRG: What do we do with them?</a:t>
            </a:r>
          </a:p>
          <a:p>
            <a:pPr lvl="0"/>
            <a:r>
              <a:rPr lang="en-US" dirty="0" smtClean="0"/>
              <a:t>How do handle granular cost versus total cost?</a:t>
            </a:r>
          </a:p>
          <a:p>
            <a:pPr lvl="0"/>
            <a:r>
              <a:rPr lang="en-US" dirty="0" smtClean="0"/>
              <a:t>If a cost multiplier table is available, should we use it to transform the cost amounts in the COST table?</a:t>
            </a:r>
          </a:p>
          <a:p>
            <a:pPr lvl="0"/>
            <a:r>
              <a:rPr lang="ru-RU" dirty="0" smtClean="0"/>
              <a:t> </a:t>
            </a:r>
            <a:endParaRPr lang="en-US" dirty="0" smtClean="0"/>
          </a:p>
          <a:p>
            <a:endParaRPr lang="en-US" dirty="0"/>
          </a:p>
        </p:txBody>
      </p:sp>
      <p:sp>
        <p:nvSpPr>
          <p:cNvPr id="4" name="Slide Number Placeholder 3"/>
          <p:cNvSpPr>
            <a:spLocks noGrp="1"/>
          </p:cNvSpPr>
          <p:nvPr>
            <p:ph type="sldNum" idx="12"/>
          </p:nvPr>
        </p:nvSpPr>
        <p:spPr/>
        <p:txBody>
          <a:bodyPr/>
          <a:lstStyle/>
          <a:p>
            <a:pPr lvl="0" rtl="0">
              <a:spcBef>
                <a:spcPts val="0"/>
              </a:spcBef>
              <a:buNone/>
            </a:pPr>
            <a:fld id="{00000000-1234-1234-1234-123412341234}" type="slidenum">
              <a:rPr lang="en-US" smtClean="0"/>
              <a:pPr lvl="0" rtl="0">
                <a:spcBef>
                  <a:spcPts val="0"/>
                </a:spcBef>
                <a:buNone/>
              </a:pPr>
              <a:t>9</a:t>
            </a:fld>
            <a:endParaRPr lang="en-US"/>
          </a:p>
        </p:txBody>
      </p:sp>
    </p:spTree>
  </p:cSld>
  <p:clrMapOvr>
    <a:masterClrMapping/>
  </p:clrMapOvr>
</p:sld>
</file>

<file path=ppt/theme/theme1.xml><?xml version="1.0" encoding="utf-8"?>
<a:theme xmlns:a="http://schemas.openxmlformats.org/drawingml/2006/main"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6182</TotalTime>
  <Words>1088</Words>
  <Application>Microsoft Office PowerPoint</Application>
  <PresentationFormat>On-screen Show (4:3)</PresentationFormat>
  <Paragraphs>174</Paragraphs>
  <Slides>22</Slides>
  <Notes>2</Notes>
  <HiddenSlides>0</HiddenSlides>
  <MMClips>0</MMClips>
  <ScaleCrop>false</ScaleCrop>
  <HeadingPairs>
    <vt:vector size="4" baseType="variant">
      <vt:variant>
        <vt:lpstr>Theme</vt:lpstr>
      </vt:variant>
      <vt:variant>
        <vt:i4>1</vt:i4>
      </vt:variant>
      <vt:variant>
        <vt:lpstr>Slide Titles</vt:lpstr>
      </vt:variant>
      <vt:variant>
        <vt:i4>22</vt:i4>
      </vt:variant>
    </vt:vector>
  </HeadingPairs>
  <TitlesOfParts>
    <vt:vector size="23" baseType="lpstr">
      <vt:lpstr>Office Theme</vt:lpstr>
      <vt:lpstr>Slide 1</vt:lpstr>
      <vt:lpstr>Rules</vt:lpstr>
      <vt:lpstr>Issue Processing</vt:lpstr>
      <vt:lpstr>Provided Insights</vt:lpstr>
      <vt:lpstr>Generic</vt:lpstr>
      <vt:lpstr>Generic</vt:lpstr>
      <vt:lpstr>Care Site</vt:lpstr>
      <vt:lpstr>Condition</vt:lpstr>
      <vt:lpstr>Cost</vt:lpstr>
      <vt:lpstr>Death</vt:lpstr>
      <vt:lpstr>Device</vt:lpstr>
      <vt:lpstr>Drug</vt:lpstr>
      <vt:lpstr>Location</vt:lpstr>
      <vt:lpstr>Measurement</vt:lpstr>
      <vt:lpstr>Observation Period</vt:lpstr>
      <vt:lpstr>Observation</vt:lpstr>
      <vt:lpstr>Payer Plan Period</vt:lpstr>
      <vt:lpstr>Person</vt:lpstr>
      <vt:lpstr>Procedure</vt:lpstr>
      <vt:lpstr>Provider</vt:lpstr>
      <vt:lpstr>Specimen</vt:lpstr>
      <vt:lpstr>Visit</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OMOP  Common Data Model (CDM)  &amp; Extract-Transform-Load (ETL) Tutorial</dc:title>
  <dc:creator>Christian Reich</dc:creator>
  <cp:lastModifiedBy>christian</cp:lastModifiedBy>
  <cp:revision>148</cp:revision>
  <cp:lastPrinted>2016-09-15T20:43:38Z</cp:lastPrinted>
  <dcterms:modified xsi:type="dcterms:W3CDTF">2017-10-17T12:58:50Z</dcterms:modified>
</cp:coreProperties>
</file>