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BA95-0AFE-41A7-8C54-2AA375974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8475D-7E7B-4576-A916-8FCF9739C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F1ADF-CD63-4B6B-970E-76209E3D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40855-4543-469D-9384-D4F6DCEA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EBAFB-D9C4-4BAE-A6A5-8DA69880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6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E1AC-E9E1-4827-8212-A14FDAE9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252B0-575D-4BC6-B564-9EFBBE201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8CB73-E106-4BDF-9979-8FCFFD28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B65EE-B09E-4EE7-8552-7F600C6F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4814C-E803-4A61-B3D3-E162BCE3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1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72CBB-968D-45E2-995B-22141C9DF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2ADED-6FD7-4979-8DAE-16A6514A5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9534E-6791-4472-A4B5-C99F45D9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CD6EC-28B3-4222-8C88-09E2D198E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8DCC4-A51B-4735-974A-977F918B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C153-3C13-4C83-AF18-82147550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0F2C-549A-43DB-B013-0447C43B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FCD7-8245-44BF-9E8C-1940959F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867FF-8425-4ED4-8CAF-6D8BD3B0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1E39-875B-49AC-AEB5-956E40B7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A5AE-51E6-4DAA-B112-915887E9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3A6E7-1CE0-42B5-BC6F-4DE07A36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DC73-0C86-4C3C-9F30-50949E58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039B7-D35A-4A60-B79D-D32138C3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C9FC-EFB7-41A8-AAE2-376071B8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2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B8DB-6EF8-4B1A-B04E-B2A70DE5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EA52-9FF7-4C35-8831-0F02462CF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38FC-E061-47B1-A7D6-C5245D871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D1C90-75ED-409B-9341-6934F8B9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BF227-DE2D-45C1-AC12-221D4E95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5190E-531C-41AF-9BCC-B7ED0FD7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6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C78B-0436-4FA9-B581-ED8383E9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81B5F-91DB-4C14-8FF4-D738E2A29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BC2CE-B561-424C-9CBE-D4D3647E7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025D8-DD95-474D-8D68-0798E3E85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91CF2-7692-4A58-9B3E-7B43A9C67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A3308-F8E2-47A0-B0BF-BD4FEEB2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10236-84AA-49BC-B7C8-2CBB3843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4A868-1152-4F72-B15A-F627999A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3E50-348C-4D0A-A9DB-A4352068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D76D7-5C63-4F8F-8A40-3226EDCA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83D51-36FC-4C93-B47F-605626A2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36865-694F-44CA-B197-4B8FB6CD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84CDE-B336-49E5-BF21-DE6B6EA5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FDC50-956B-4E0A-B57E-D4474A50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6E80F-7DFB-4DFB-95D9-FF52C22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1399-5FC1-404A-9774-C5808487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FBE99-1CE4-467D-A9D4-50A83E6F7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067A3-ECEE-4F17-BB2F-E55850B26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BEC67-E0E3-40E8-877C-726F1CDA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A8103-7C3E-4B24-A447-A22BED8F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B8502-C64A-4846-9970-F6983A9B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22B4-EDEC-4F96-8542-05F60160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9E5D5-4CFC-42E6-9621-28948F7C2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55493-AB25-4E25-8B45-466D7A286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1A1F0-5FD9-4469-B81F-071CA37B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43D5E-BC8D-443D-80B8-067F46BF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1CB18-9E8E-46B2-9B23-7CB2FB47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60974-9D89-438B-97D5-26885D87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6E95F-ACF7-4A4B-9249-6DAD6EF1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D543C-EAB6-485C-A0A8-9142B34C1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2755-C838-4148-9AED-282A04954AC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21D3-1E90-43A9-B714-CB2198E40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6B59D-D061-48EC-BD44-4D596E94E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EE92-B349-4EA7-B172-2499FA80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107937-02AA-4868-BD2A-2A4DB368266B}"/>
              </a:ext>
            </a:extLst>
          </p:cNvPr>
          <p:cNvSpPr txBox="1"/>
          <p:nvPr/>
        </p:nvSpPr>
        <p:spPr>
          <a:xfrm>
            <a:off x="449384" y="105471"/>
            <a:ext cx="91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Cases at the intersection of Real-World Evidence/ OHDSI and Clinical Trials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996A9-B6C4-4AD6-B973-499F9CF3C2B0}"/>
              </a:ext>
            </a:extLst>
          </p:cNvPr>
          <p:cNvSpPr txBox="1"/>
          <p:nvPr/>
        </p:nvSpPr>
        <p:spPr>
          <a:xfrm>
            <a:off x="449384" y="6506308"/>
            <a:ext cx="9167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Please contact shawn@shawndolley.com with questions.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2C809B-132A-46BB-9808-32559B46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13108"/>
              </p:ext>
            </p:extLst>
          </p:nvPr>
        </p:nvGraphicFramePr>
        <p:xfrm>
          <a:off x="232631" y="536956"/>
          <a:ext cx="11640488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05">
                  <a:extLst>
                    <a:ext uri="{9D8B030D-6E8A-4147-A177-3AD203B41FA5}">
                      <a16:colId xmlns:a16="http://schemas.microsoft.com/office/drawing/2014/main" val="1622382033"/>
                    </a:ext>
                  </a:extLst>
                </a:gridCol>
                <a:gridCol w="1725663">
                  <a:extLst>
                    <a:ext uri="{9D8B030D-6E8A-4147-A177-3AD203B41FA5}">
                      <a16:colId xmlns:a16="http://schemas.microsoft.com/office/drawing/2014/main" val="2611847384"/>
                    </a:ext>
                  </a:extLst>
                </a:gridCol>
                <a:gridCol w="6761770">
                  <a:extLst>
                    <a:ext uri="{9D8B030D-6E8A-4147-A177-3AD203B41FA5}">
                      <a16:colId xmlns:a16="http://schemas.microsoft.com/office/drawing/2014/main" val="1442376665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val="3100568415"/>
                    </a:ext>
                  </a:extLst>
                </a:gridCol>
                <a:gridCol w="1298904">
                  <a:extLst>
                    <a:ext uri="{9D8B030D-6E8A-4147-A177-3AD203B41FA5}">
                      <a16:colId xmlns:a16="http://schemas.microsoft.com/office/drawing/2014/main" val="2860836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2900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clinical trial data as real-world evidence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the degree the study data allows, use clinical trial data as another RWE data source, or epidemiological ‘lens’ into a problem for which RWD has been used to solve previously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Answer health outcomes questions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1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37943738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If RWE includes genomics, using RWE to identify biomarkers to create biomarker-homogenous cohorts to use in ‘patient enrichment’ (especially seen in oncology) phases or types of trials, to understand how to define indications/contra-indications that drive up effectiveness, sometimes referred to as precision medicine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#13 and 6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360835924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Utilizing RWE data to mimic clinical trial inclusion/exclusion criteria to enhance recruitment by understanding characteristics of the population at large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40577773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clinical trial data to improve RWE studies, insights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Characterize the conditions under which RWE should be considered as reliable and valid as evidence from completed/ published clinical trial data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define a more relevant network study or RWE analysis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sourced from group outside of use-case-thon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180954221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RWE as validation data set for confirming, enhancing or forming human biological characteristics for a virtual patient cohort in in silico clinical trials, which could extend to predicting how types of patients may respond to a drug or intervention. Perform an in silico clinical trial on a purely RWE data set, using cohort definitions or other insights from the clinical trial and applying it to the RWE dataset with no data linking or joining necessary.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Answer health outcomes questions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#19 and 20, and also sourced from group outside of use-case-thon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323468772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RWE informatics to host &amp; analyze clinical trial data to improve future action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 RWE common data model to store/ protect/ standardize cohort definitions at national or organizational level (or other meta- information) to apply to all clinical trials to better enable aggregate or population-level cross-trial analytics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Identify insights from clinical trial data</a:t>
                      </a:r>
                    </a:p>
                    <a:p>
                      <a:r>
                        <a:rPr lang="en-US" sz="1200" dirty="0"/>
                        <a:t>{or consider a better value desc]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#18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603087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41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107937-02AA-4868-BD2A-2A4DB368266B}"/>
              </a:ext>
            </a:extLst>
          </p:cNvPr>
          <p:cNvSpPr txBox="1"/>
          <p:nvPr/>
        </p:nvSpPr>
        <p:spPr>
          <a:xfrm>
            <a:off x="449384" y="105471"/>
            <a:ext cx="91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Cases at the intersection of Real World Evidence/ OHDSI and Clinical Trials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996A9-B6C4-4AD6-B973-499F9CF3C2B0}"/>
              </a:ext>
            </a:extLst>
          </p:cNvPr>
          <p:cNvSpPr txBox="1"/>
          <p:nvPr/>
        </p:nvSpPr>
        <p:spPr>
          <a:xfrm>
            <a:off x="449384" y="6506308"/>
            <a:ext cx="9167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Please contact shawn@shawndolley.com with questions.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2C809B-132A-46BB-9808-32559B46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92780"/>
              </p:ext>
            </p:extLst>
          </p:nvPr>
        </p:nvGraphicFramePr>
        <p:xfrm>
          <a:off x="232631" y="536956"/>
          <a:ext cx="1164048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31">
                  <a:extLst>
                    <a:ext uri="{9D8B030D-6E8A-4147-A177-3AD203B41FA5}">
                      <a16:colId xmlns:a16="http://schemas.microsoft.com/office/drawing/2014/main" val="1622382033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611847384"/>
                    </a:ext>
                  </a:extLst>
                </a:gridCol>
                <a:gridCol w="6082945">
                  <a:extLst>
                    <a:ext uri="{9D8B030D-6E8A-4147-A177-3AD203B41FA5}">
                      <a16:colId xmlns:a16="http://schemas.microsoft.com/office/drawing/2014/main" val="1442376665"/>
                    </a:ext>
                  </a:extLst>
                </a:gridCol>
                <a:gridCol w="1497407">
                  <a:extLst>
                    <a:ext uri="{9D8B030D-6E8A-4147-A177-3AD203B41FA5}">
                      <a16:colId xmlns:a16="http://schemas.microsoft.com/office/drawing/2014/main" val="3100568415"/>
                    </a:ext>
                  </a:extLst>
                </a:gridCol>
                <a:gridCol w="1010305">
                  <a:extLst>
                    <a:ext uri="{9D8B030D-6E8A-4147-A177-3AD203B41FA5}">
                      <a16:colId xmlns:a16="http://schemas.microsoft.com/office/drawing/2014/main" val="2860836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2900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RWE informatics to host &amp; analyze clinical trial data to improve future action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Add many completed clinical trials and combine them into a single ‘synthetic’ trial in a common model to perform an in silico clinical trial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Identify insights from clinical trial data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#9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21442512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RWE informatics to host &amp; analyze clinical trial data to improve future action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Add many completed clinical trials in a common model to perform faster, more efficient analysis on outcomes and operating characteristics, toward future trial design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Maybe our #9, maybe original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428708124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RWE informatics to host &amp; analyze clinical trial data to improve future action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Add many completed clinical trials in a common model to perform faster, more efficient analysis on outcomes and operating characteristics, toward comparing single trial to a pool of historical trials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Identify insights from clinical trial data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Maybe our #9, maybe original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48806421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Use of RWE data retrospectively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Analyze RWE data to evaluate if clinical trial results were generalizable; mapped to patient behavior; the level of effectiveness to what a trial showed for efficacy, other post hoc analysis porting trial result to real world evidence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Identify insights from clinical trial data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Our #10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409593987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Identify alternate treatment arms to include in a trial by mining RWE to find off-label uses for a pathology of study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 11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412544513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Use what RWE data can tell us about burden of disease to predict recruitment during trial to estimate sample size needed, including as specific as select cohort definitions, geographies, other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#3, #5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321469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19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107937-02AA-4868-BD2A-2A4DB368266B}"/>
              </a:ext>
            </a:extLst>
          </p:cNvPr>
          <p:cNvSpPr txBox="1"/>
          <p:nvPr/>
        </p:nvSpPr>
        <p:spPr>
          <a:xfrm>
            <a:off x="449384" y="105471"/>
            <a:ext cx="91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Cases at the intersection of Real World Evidence/ OHDSI and Clinical Trials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996A9-B6C4-4AD6-B973-499F9CF3C2B0}"/>
              </a:ext>
            </a:extLst>
          </p:cNvPr>
          <p:cNvSpPr txBox="1"/>
          <p:nvPr/>
        </p:nvSpPr>
        <p:spPr>
          <a:xfrm>
            <a:off x="449384" y="6506308"/>
            <a:ext cx="9167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Please contact shawn@shawndolley.com with questions.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2C809B-132A-46BB-9808-32559B46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0453"/>
              </p:ext>
            </p:extLst>
          </p:nvPr>
        </p:nvGraphicFramePr>
        <p:xfrm>
          <a:off x="232631" y="536956"/>
          <a:ext cx="1164048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38">
                  <a:extLst>
                    <a:ext uri="{9D8B030D-6E8A-4147-A177-3AD203B41FA5}">
                      <a16:colId xmlns:a16="http://schemas.microsoft.com/office/drawing/2014/main" val="1622382033"/>
                    </a:ext>
                  </a:extLst>
                </a:gridCol>
                <a:gridCol w="2594708">
                  <a:extLst>
                    <a:ext uri="{9D8B030D-6E8A-4147-A177-3AD203B41FA5}">
                      <a16:colId xmlns:a16="http://schemas.microsoft.com/office/drawing/2014/main" val="2611847384"/>
                    </a:ext>
                  </a:extLst>
                </a:gridCol>
                <a:gridCol w="5541108">
                  <a:extLst>
                    <a:ext uri="{9D8B030D-6E8A-4147-A177-3AD203B41FA5}">
                      <a16:colId xmlns:a16="http://schemas.microsoft.com/office/drawing/2014/main" val="1442376665"/>
                    </a:ext>
                  </a:extLst>
                </a:gridCol>
                <a:gridCol w="1750646">
                  <a:extLst>
                    <a:ext uri="{9D8B030D-6E8A-4147-A177-3AD203B41FA5}">
                      <a16:colId xmlns:a16="http://schemas.microsoft.com/office/drawing/2014/main" val="3100568415"/>
                    </a:ext>
                  </a:extLst>
                </a:gridCol>
                <a:gridCol w="1291088">
                  <a:extLst>
                    <a:ext uri="{9D8B030D-6E8A-4147-A177-3AD203B41FA5}">
                      <a16:colId xmlns:a16="http://schemas.microsoft.com/office/drawing/2014/main" val="2860836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2900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 RWE data and its patient behavior patterns to predict adherence during trial to estimate sample size needed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(some portion of #2)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151307457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Understand dosage effects &amp; patterns to educate on best trial dose ranges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21 (uses 1 data set to help the other), and 12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96295116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Search RWE data to validate or predict endpoints or defined outcome measurements (and predict how certain types of patient might respond to a drug)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Helps design a better trial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22 part 2 (uses 1 data set to help the other) but not 20 as 20 is in silico, and 12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379410114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RWE data to help clinical trial design or evaluation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Search RWE data to establish the ‘standard of care’ for new clinical trial</a:t>
                      </a: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Helps design a better trial</a:t>
                      </a:r>
                    </a:p>
                    <a:p>
                      <a:endParaRPr lang="en-US" sz="1200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22 (uses 1 data set to help the other)</a:t>
                      </a: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:a16="http://schemas.microsoft.com/office/drawing/2014/main" val="234516253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clinical trial data to improve RWE studies, insights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Search a number of clinical trials to extract a universal cohort definition for a RWE study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Helps define a more relevant network study or RWE analysis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Our 23 (uses 1 data set to help the other)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305384028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Using insights from clinical trial data to improve RWE studies, insights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Using matching or linking technology, identify clinical trial participants for whom there is a record in a RWE database, and add trial data about that participant to the fixed RWE dataset, or to join with RWE data during an analytic exercise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Answers health outcomes question(s)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Sourced from our group outside of use-case-a-thon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708717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43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Widescreen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Dolley</dc:creator>
  <cp:lastModifiedBy>Shawn Dolley</cp:lastModifiedBy>
  <cp:revision>16</cp:revision>
  <dcterms:created xsi:type="dcterms:W3CDTF">2019-04-15T16:18:47Z</dcterms:created>
  <dcterms:modified xsi:type="dcterms:W3CDTF">2019-05-01T01:23:41Z</dcterms:modified>
</cp:coreProperties>
</file>