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450" r:id="rId2"/>
    <p:sldId id="470" r:id="rId3"/>
    <p:sldId id="472" r:id="rId4"/>
    <p:sldId id="471" r:id="rId5"/>
    <p:sldId id="474" r:id="rId6"/>
    <p:sldId id="483" r:id="rId7"/>
    <p:sldId id="486" r:id="rId8"/>
    <p:sldId id="487" r:id="rId9"/>
    <p:sldId id="500" r:id="rId10"/>
    <p:sldId id="484" r:id="rId11"/>
    <p:sldId id="485" r:id="rId12"/>
    <p:sldId id="492" r:id="rId13"/>
    <p:sldId id="493" r:id="rId14"/>
    <p:sldId id="482" r:id="rId15"/>
    <p:sldId id="494" r:id="rId16"/>
    <p:sldId id="496" r:id="rId17"/>
    <p:sldId id="497" r:id="rId18"/>
    <p:sldId id="498" r:id="rId19"/>
    <p:sldId id="499" r:id="rId20"/>
    <p:sldId id="489" r:id="rId21"/>
    <p:sldId id="491" r:id="rId22"/>
    <p:sldId id="43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6F85989-3372-42EE-930A-FC87EBEC0A3A}">
          <p14:sldIdLst>
            <p14:sldId id="450"/>
            <p14:sldId id="470"/>
            <p14:sldId id="472"/>
            <p14:sldId id="471"/>
            <p14:sldId id="474"/>
            <p14:sldId id="483"/>
            <p14:sldId id="486"/>
            <p14:sldId id="487"/>
            <p14:sldId id="500"/>
            <p14:sldId id="484"/>
            <p14:sldId id="485"/>
            <p14:sldId id="492"/>
            <p14:sldId id="493"/>
            <p14:sldId id="482"/>
            <p14:sldId id="494"/>
            <p14:sldId id="496"/>
            <p14:sldId id="497"/>
            <p14:sldId id="498"/>
            <p14:sldId id="499"/>
            <p14:sldId id="489"/>
            <p14:sldId id="491"/>
            <p14:sldId id="43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D0D"/>
    <a:srgbClr val="190DFF"/>
    <a:srgbClr val="FF7979"/>
    <a:srgbClr val="8979FF"/>
    <a:srgbClr val="DF2D2D"/>
    <a:srgbClr val="4F81BD"/>
    <a:srgbClr val="FF0000"/>
    <a:srgbClr val="EB6622"/>
    <a:srgbClr val="C0504D"/>
    <a:srgbClr val="204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5" autoAdjust="0"/>
    <p:restoredTop sz="94660"/>
  </p:normalViewPr>
  <p:slideViewPr>
    <p:cSldViewPr>
      <p:cViewPr varScale="1">
        <p:scale>
          <a:sx n="112" d="100"/>
          <a:sy n="112" d="100"/>
        </p:scale>
        <p:origin x="-11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3/30/2017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Method 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5756" y="5013176"/>
            <a:ext cx="6096000" cy="1752600"/>
          </a:xfrm>
        </p:spPr>
        <p:txBody>
          <a:bodyPr/>
          <a:lstStyle/>
          <a:p>
            <a:r>
              <a:rPr lang="en-US" dirty="0" smtClean="0"/>
              <a:t>Martijn Schuemie, PhD</a:t>
            </a:r>
          </a:p>
          <a:p>
            <a:r>
              <a:rPr lang="en-US" dirty="0" smtClean="0"/>
              <a:t>Janssen Research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156184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07"/>
    </mc:Choice>
    <mc:Fallback xmlns="">
      <p:transition spd="slow" advTm="1100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Must specify 3 components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3946595" y="4208386"/>
            <a:ext cx="1371600" cy="83820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Data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1800" y="1929010"/>
            <a:ext cx="11415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Methods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4591" y="1775122"/>
            <a:ext cx="29551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Gold standard</a:t>
            </a:r>
          </a:p>
          <a:p>
            <a:r>
              <a:rPr lang="en-US" sz="2000" b="1" dirty="0" smtClean="0"/>
              <a:t>(Exposure-Outcome pairs)</a:t>
            </a:r>
            <a:endParaRPr lang="en-US" sz="2000" b="1" dirty="0"/>
          </a:p>
        </p:txBody>
      </p:sp>
      <p:sp>
        <p:nvSpPr>
          <p:cNvPr id="7" name="Up-Down Arrow 6"/>
          <p:cNvSpPr/>
          <p:nvPr/>
        </p:nvSpPr>
        <p:spPr>
          <a:xfrm rot="2547543">
            <a:off x="5494047" y="2208388"/>
            <a:ext cx="381000" cy="2153805"/>
          </a:xfrm>
          <a:prstGeom prst="up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Up-Down Arrow 9"/>
          <p:cNvSpPr/>
          <p:nvPr/>
        </p:nvSpPr>
        <p:spPr>
          <a:xfrm rot="19052457" flipH="1">
            <a:off x="3361578" y="2208388"/>
            <a:ext cx="381000" cy="2153805"/>
          </a:xfrm>
          <a:prstGeom prst="up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Up-Down Arrow 10"/>
          <p:cNvSpPr/>
          <p:nvPr/>
        </p:nvSpPr>
        <p:spPr>
          <a:xfrm rot="16200000" flipH="1">
            <a:off x="4381050" y="590853"/>
            <a:ext cx="381001" cy="3124202"/>
          </a:xfrm>
          <a:prstGeom prst="up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89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 negative controls</a:t>
            </a:r>
          </a:p>
          <a:p>
            <a:r>
              <a:rPr lang="en-US" dirty="0" smtClean="0"/>
              <a:t>Synthetic positive controls</a:t>
            </a:r>
          </a:p>
          <a:p>
            <a:r>
              <a:rPr lang="en-US" dirty="0" smtClean="0"/>
              <a:t>RCTs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28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control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trials from clinicaltrials.gov that are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andomized</a:t>
            </a:r>
          </a:p>
          <a:p>
            <a:pPr lvl="1"/>
            <a:r>
              <a:rPr lang="en-US" dirty="0" smtClean="0"/>
              <a:t>Placebo-controlled</a:t>
            </a:r>
          </a:p>
          <a:p>
            <a:pPr lvl="1"/>
            <a:r>
              <a:rPr lang="en-US" dirty="0" smtClean="0"/>
              <a:t>Report number of (potential adverse) events</a:t>
            </a:r>
          </a:p>
          <a:p>
            <a:r>
              <a:rPr lang="en-US" dirty="0" smtClean="0"/>
              <a:t>Apply criteria for negative controls to intervention-event pairs</a:t>
            </a:r>
          </a:p>
          <a:p>
            <a:r>
              <a:rPr lang="en-US" dirty="0" smtClean="0"/>
              <a:t>Compute odds ratios for negative controls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RCT estimates for negative controls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2" descr="C:\home\Research\ResponseToSander\Sherlock\nonSeriousNegativeControlsCali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4" y="1615277"/>
            <a:ext cx="5486411" cy="411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35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Pro:</a:t>
            </a:r>
          </a:p>
          <a:p>
            <a:r>
              <a:rPr lang="en-US" dirty="0" smtClean="0"/>
              <a:t>Probably unbiased</a:t>
            </a:r>
          </a:p>
          <a:p>
            <a:r>
              <a:rPr lang="en-US" dirty="0" smtClean="0"/>
              <a:t>Includes measured and unmeasured confounding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Con:</a:t>
            </a:r>
          </a:p>
          <a:p>
            <a:r>
              <a:rPr lang="en-US" dirty="0" smtClean="0"/>
              <a:t>Null effects only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6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Synthetic positive </a:t>
            </a:r>
            <a:r>
              <a:rPr lang="en-US" sz="3600" dirty="0" smtClean="0"/>
              <a:t>(and negative) </a:t>
            </a:r>
            <a:r>
              <a:rPr lang="en-US" dirty="0" smtClean="0"/>
              <a:t>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Two options:</a:t>
            </a:r>
          </a:p>
          <a:p>
            <a:pPr marL="0" indent="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Injecting outcomes on top of real negative controls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Generating all outcomes through simulation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77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Injecting outcomes on negative controls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339850" y="1685330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3050" y="1500664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 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863850" y="1380530"/>
            <a:ext cx="1752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339850" y="2142530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3050" y="1957864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 2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549650" y="1837730"/>
            <a:ext cx="2438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Comparator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339850" y="2631996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050" y="2447330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 3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711450" y="2327196"/>
            <a:ext cx="19812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Target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339850" y="3121462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3050" y="2936796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Patient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530850" y="2816662"/>
            <a:ext cx="1447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Comparator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339850" y="3610928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060700" y="3306128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Target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352550" y="4100394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85750" y="3915728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Patient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248150" y="3810358"/>
            <a:ext cx="17399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Comparator</a:t>
            </a:r>
            <a:endParaRPr lang="en-US" dirty="0"/>
          </a:p>
        </p:txBody>
      </p:sp>
      <p:sp>
        <p:nvSpPr>
          <p:cNvPr id="28" name="Flowchart: Off-page Connector 27"/>
          <p:cNvSpPr/>
          <p:nvPr/>
        </p:nvSpPr>
        <p:spPr>
          <a:xfrm>
            <a:off x="6115050" y="1291630"/>
            <a:ext cx="228600" cy="381000"/>
          </a:xfrm>
          <a:prstGeom prst="flowChartOffpage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lowchart: Off-page Connector 28"/>
          <p:cNvSpPr/>
          <p:nvPr/>
        </p:nvSpPr>
        <p:spPr>
          <a:xfrm>
            <a:off x="4432300" y="2256830"/>
            <a:ext cx="228600" cy="381000"/>
          </a:xfrm>
          <a:prstGeom prst="flowChartOffpage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lowchart: Off-page Connector 29"/>
          <p:cNvSpPr/>
          <p:nvPr/>
        </p:nvSpPr>
        <p:spPr>
          <a:xfrm>
            <a:off x="4387850" y="3719394"/>
            <a:ext cx="228600" cy="381000"/>
          </a:xfrm>
          <a:prstGeom prst="flowChartOffpage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lowchart: Off-page Connector 30"/>
          <p:cNvSpPr/>
          <p:nvPr/>
        </p:nvSpPr>
        <p:spPr>
          <a:xfrm>
            <a:off x="882650" y="4478298"/>
            <a:ext cx="228600" cy="381000"/>
          </a:xfrm>
          <a:prstGeom prst="flowChartOffpage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247484" y="4478298"/>
            <a:ext cx="1510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Ingrowing nail</a:t>
            </a:r>
            <a:endParaRPr lang="en-US" dirty="0"/>
          </a:p>
        </p:txBody>
      </p:sp>
      <p:sp>
        <p:nvSpPr>
          <p:cNvPr id="33" name="Flowchart: Off-page Connector 32"/>
          <p:cNvSpPr/>
          <p:nvPr/>
        </p:nvSpPr>
        <p:spPr>
          <a:xfrm>
            <a:off x="882650" y="5024398"/>
            <a:ext cx="228600" cy="381000"/>
          </a:xfrm>
          <a:prstGeom prst="flowChartOffpage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247484" y="5024398"/>
            <a:ext cx="2322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Injected ingrowing nail</a:t>
            </a:r>
            <a:endParaRPr lang="en-US" dirty="0"/>
          </a:p>
        </p:txBody>
      </p:sp>
      <p:sp>
        <p:nvSpPr>
          <p:cNvPr id="35" name="Flowchart: Off-page Connector 34"/>
          <p:cNvSpPr/>
          <p:nvPr/>
        </p:nvSpPr>
        <p:spPr>
          <a:xfrm>
            <a:off x="4222750" y="3183256"/>
            <a:ext cx="228600" cy="381000"/>
          </a:xfrm>
          <a:prstGeom prst="flowChartOffpage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73050" y="3426262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Patient </a:t>
            </a:r>
            <a:r>
              <a:rPr lang="en-US" dirty="0" smtClean="0"/>
              <a:t>5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78901" y="3426262"/>
            <a:ext cx="5358249" cy="3142734"/>
            <a:chOff x="78901" y="3426262"/>
            <a:chExt cx="5358249" cy="3142734"/>
          </a:xfrm>
        </p:grpSpPr>
        <p:sp>
          <p:nvSpPr>
            <p:cNvPr id="3" name="Rectangle 2"/>
            <p:cNvSpPr/>
            <p:nvPr/>
          </p:nvSpPr>
          <p:spPr>
            <a:xfrm>
              <a:off x="152400" y="3426262"/>
              <a:ext cx="1139327" cy="369332"/>
            </a:xfrm>
            <a:prstGeom prst="rect">
              <a:avLst/>
            </a:prstGeom>
            <a:noFill/>
            <a:ln w="38100">
              <a:solidFill>
                <a:srgbClr val="FF0D0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78901" y="5666264"/>
              <a:ext cx="5358249" cy="902732"/>
            </a:xfrm>
            <a:prstGeom prst="roundRect">
              <a:avLst>
                <a:gd name="adj" fmla="val 10861"/>
              </a:avLst>
            </a:prstGeom>
            <a:ln w="28575">
              <a:solidFill>
                <a:srgbClr val="FF0000"/>
              </a:solidFill>
            </a:ln>
            <a:effectLst>
              <a:outerShdw blurRad="1143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000" dirty="0" smtClean="0"/>
                <a:t>Predictive model of outcome indicates this is a high-risk patient</a:t>
              </a:r>
              <a:endParaRPr lang="en-US" sz="2000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85750" y="3810358"/>
              <a:ext cx="0" cy="1855906"/>
            </a:xfrm>
            <a:prstGeom prst="straightConnector1">
              <a:avLst/>
            </a:prstGeom>
            <a:ln w="38100">
              <a:solidFill>
                <a:srgbClr val="FF0D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ounded Rectangle 38"/>
          <p:cNvSpPr/>
          <p:nvPr/>
        </p:nvSpPr>
        <p:spPr>
          <a:xfrm>
            <a:off x="3683000" y="4157365"/>
            <a:ext cx="5343525" cy="641866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/>
              <a:t>New RR = 2 </a:t>
            </a:r>
            <a:r>
              <a:rPr lang="en-US" dirty="0" smtClean="0"/>
              <a:t>(but with </a:t>
            </a:r>
            <a:r>
              <a:rPr lang="en-US" dirty="0" smtClean="0"/>
              <a:t>same observed </a:t>
            </a:r>
            <a:r>
              <a:rPr lang="en-US" dirty="0" smtClean="0"/>
              <a:t>confounding)</a:t>
            </a: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6521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615"/>
    </mc:Choice>
    <mc:Fallback xmlns="">
      <p:transition spd="slow" advTm="816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/>
      <p:bldP spid="35" grpId="0" animBg="1"/>
      <p:bldP spid="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Simulating all outcomes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339850" y="1685330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3050" y="1500664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 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863850" y="1380530"/>
            <a:ext cx="1752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Target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339850" y="2142530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3050" y="1957864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 2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549650" y="1837730"/>
            <a:ext cx="2438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Comparator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339850" y="2631996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050" y="2447330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 3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711450" y="2327196"/>
            <a:ext cx="19812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Target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339850" y="3121462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3050" y="2936796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Patient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530850" y="2816662"/>
            <a:ext cx="1447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Comparator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339850" y="3610928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060700" y="3306128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Target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352550" y="4100394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85750" y="3915728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Patient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248150" y="3810358"/>
            <a:ext cx="17399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Comparator</a:t>
            </a:r>
            <a:endParaRPr lang="en-US" dirty="0"/>
          </a:p>
        </p:txBody>
      </p:sp>
      <p:sp>
        <p:nvSpPr>
          <p:cNvPr id="29" name="Flowchart: Off-page Connector 28"/>
          <p:cNvSpPr/>
          <p:nvPr/>
        </p:nvSpPr>
        <p:spPr>
          <a:xfrm>
            <a:off x="4432300" y="2256830"/>
            <a:ext cx="228600" cy="381000"/>
          </a:xfrm>
          <a:prstGeom prst="flowChartOffpage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lowchart: Off-page Connector 29"/>
          <p:cNvSpPr/>
          <p:nvPr/>
        </p:nvSpPr>
        <p:spPr>
          <a:xfrm>
            <a:off x="4387850" y="3719394"/>
            <a:ext cx="228600" cy="381000"/>
          </a:xfrm>
          <a:prstGeom prst="flowChartOffpage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lowchart: Off-page Connector 32"/>
          <p:cNvSpPr/>
          <p:nvPr/>
        </p:nvSpPr>
        <p:spPr>
          <a:xfrm>
            <a:off x="882650" y="5024398"/>
            <a:ext cx="228600" cy="381000"/>
          </a:xfrm>
          <a:prstGeom prst="flowChartOffpage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247484" y="5024398"/>
            <a:ext cx="2480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simulated ingrowing </a:t>
            </a:r>
            <a:r>
              <a:rPr lang="en-US" dirty="0" smtClean="0"/>
              <a:t>nail</a:t>
            </a:r>
            <a:endParaRPr lang="en-US" dirty="0"/>
          </a:p>
        </p:txBody>
      </p:sp>
      <p:sp>
        <p:nvSpPr>
          <p:cNvPr id="35" name="Flowchart: Off-page Connector 34"/>
          <p:cNvSpPr/>
          <p:nvPr/>
        </p:nvSpPr>
        <p:spPr>
          <a:xfrm>
            <a:off x="4222750" y="3183256"/>
            <a:ext cx="228600" cy="381000"/>
          </a:xfrm>
          <a:prstGeom prst="flowChartOffpage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73050" y="3426262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Patient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3683000" y="4157365"/>
            <a:ext cx="5343525" cy="641866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/>
              <a:t>RR </a:t>
            </a:r>
            <a:r>
              <a:rPr lang="en-US" sz="2000" dirty="0" smtClean="0"/>
              <a:t>= 2 </a:t>
            </a:r>
            <a:r>
              <a:rPr lang="en-US" sz="2000" dirty="0" smtClean="0"/>
              <a:t>(with defined confounding structure)</a:t>
            </a: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243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615"/>
    </mc:Choice>
    <mc:Fallback xmlns="">
      <p:transition spd="slow" advTm="816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5" grpId="0" animBg="1"/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Comparisons made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Injection on negative controls </a:t>
            </a:r>
          </a:p>
          <a:p>
            <a:pPr lvl="1"/>
            <a:r>
              <a:rPr lang="en-US" sz="2400" dirty="0" smtClean="0"/>
              <a:t>new set of outcomes during risk period vs</a:t>
            </a:r>
          </a:p>
          <a:p>
            <a:pPr lvl="1"/>
            <a:r>
              <a:rPr lang="en-US" sz="2400" dirty="0" smtClean="0"/>
              <a:t>original set of outcomes during risk period</a:t>
            </a:r>
          </a:p>
          <a:p>
            <a:pPr lvl="1"/>
            <a:endParaRPr lang="en-US" sz="2400" dirty="0"/>
          </a:p>
          <a:p>
            <a:r>
              <a:rPr lang="en-US" sz="2800" dirty="0" smtClean="0"/>
              <a:t>Generating all outcomes</a:t>
            </a:r>
          </a:p>
          <a:p>
            <a:pPr lvl="1"/>
            <a:r>
              <a:rPr lang="en-US" sz="2400" dirty="0"/>
              <a:t>new set of outcomes during risk period </a:t>
            </a:r>
            <a:r>
              <a:rPr lang="en-US" sz="2400" dirty="0" smtClean="0"/>
              <a:t>target vs</a:t>
            </a:r>
          </a:p>
          <a:p>
            <a:pPr lvl="1"/>
            <a:r>
              <a:rPr lang="en-US" sz="2400" dirty="0"/>
              <a:t>new set of outcomes during risk period </a:t>
            </a:r>
            <a:r>
              <a:rPr lang="en-US" sz="2400" dirty="0" smtClean="0"/>
              <a:t>comparator</a:t>
            </a: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71284" cy="4906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b="1" dirty="0" smtClean="0"/>
              <a:t>Injection on negative controls</a:t>
            </a:r>
          </a:p>
          <a:p>
            <a:pPr marL="0" indent="0">
              <a:buNone/>
            </a:pPr>
            <a:r>
              <a:rPr lang="en-US" sz="2000" dirty="0" smtClean="0"/>
              <a:t>Pro</a:t>
            </a:r>
          </a:p>
          <a:p>
            <a:pPr lvl="1"/>
            <a:r>
              <a:rPr lang="en-US" sz="1800" dirty="0" smtClean="0"/>
              <a:t>Real unmeasured confounding in negative controls</a:t>
            </a:r>
          </a:p>
          <a:p>
            <a:pPr lvl="1"/>
            <a:r>
              <a:rPr lang="en-US" sz="1800" dirty="0" smtClean="0"/>
              <a:t>One evaluation set for all methods (</a:t>
            </a:r>
            <a:r>
              <a:rPr lang="en-US" sz="1800" dirty="0" err="1" smtClean="0"/>
              <a:t>CohortMethod</a:t>
            </a:r>
            <a:r>
              <a:rPr lang="en-US" sz="1800" smtClean="0"/>
              <a:t>, SCCS, Case-Control, etc.)</a:t>
            </a:r>
          </a:p>
          <a:p>
            <a:pPr lvl="1"/>
            <a:r>
              <a:rPr lang="en-US" sz="1800" smtClean="0"/>
              <a:t>By picking appropriate negative controls can generate gold standard relevant for specific clinical questions</a:t>
            </a:r>
          </a:p>
          <a:p>
            <a:pPr marL="0" indent="0">
              <a:buNone/>
            </a:pPr>
            <a:r>
              <a:rPr lang="en-US" sz="2000" smtClean="0"/>
              <a:t>Con</a:t>
            </a:r>
          </a:p>
          <a:p>
            <a:pPr lvl="1"/>
            <a:r>
              <a:rPr lang="en-US" sz="1800"/>
              <a:t>No </a:t>
            </a:r>
            <a:r>
              <a:rPr lang="en-US" sz="1800"/>
              <a:t>unmeasured </a:t>
            </a:r>
            <a:r>
              <a:rPr lang="en-US" sz="1800"/>
              <a:t>confounding </a:t>
            </a:r>
            <a:r>
              <a:rPr lang="en-US" sz="1800"/>
              <a:t>in </a:t>
            </a:r>
            <a:r>
              <a:rPr lang="en-US" sz="1800"/>
              <a:t>injected outcomes</a:t>
            </a:r>
            <a:endParaRPr lang="en-US" sz="1800"/>
          </a:p>
          <a:p>
            <a:pPr lvl="1"/>
            <a:r>
              <a:rPr lang="en-US" sz="1800"/>
              <a:t>Assumes negative controls are really negative</a:t>
            </a:r>
          </a:p>
          <a:p>
            <a:pPr lvl="1"/>
            <a:endParaRPr lang="en-US" sz="1800" smtClean="0"/>
          </a:p>
          <a:p>
            <a:pPr marL="0" indent="0">
              <a:buNone/>
            </a:pPr>
            <a:r>
              <a:rPr lang="en-US" sz="2000" b="1"/>
              <a:t>Simulating </a:t>
            </a:r>
            <a:r>
              <a:rPr lang="en-US" sz="2000" b="1"/>
              <a:t>all </a:t>
            </a:r>
            <a:r>
              <a:rPr lang="en-US" sz="2000" b="1" smtClean="0"/>
              <a:t>outcomes</a:t>
            </a:r>
          </a:p>
          <a:p>
            <a:pPr marL="0" indent="0">
              <a:buNone/>
            </a:pPr>
            <a:r>
              <a:rPr lang="en-US" sz="2000" smtClean="0"/>
              <a:t>Pro</a:t>
            </a:r>
          </a:p>
          <a:p>
            <a:pPr lvl="1"/>
            <a:r>
              <a:rPr lang="en-US" sz="1800"/>
              <a:t>Certain that simulated effect is exactly true</a:t>
            </a:r>
          </a:p>
          <a:p>
            <a:pPr lvl="1"/>
            <a:r>
              <a:rPr lang="en-US" sz="1800"/>
              <a:t>We can simulate unmeasured confounding by dropping measured variables</a:t>
            </a:r>
          </a:p>
          <a:p>
            <a:pPr lvl="1"/>
            <a:r>
              <a:rPr lang="en-US" sz="1800"/>
              <a:t>Can use non-negative exposure-outcome pairs </a:t>
            </a:r>
            <a:r>
              <a:rPr lang="en-US" sz="1800"/>
              <a:t>as </a:t>
            </a:r>
            <a:r>
              <a:rPr lang="en-US" sz="1800" smtClean="0"/>
              <a:t>basis</a:t>
            </a:r>
          </a:p>
          <a:p>
            <a:pPr lvl="1"/>
            <a:r>
              <a:rPr lang="en-US" sz="1800" smtClean="0"/>
              <a:t>Simulate gold standard relevant for specific clinical question</a:t>
            </a:r>
            <a:endParaRPr 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/>
              <a:t>Con</a:t>
            </a:r>
            <a:endParaRPr lang="en-US" sz="2000"/>
          </a:p>
          <a:p>
            <a:pPr lvl="1"/>
            <a:r>
              <a:rPr lang="en-US" sz="1800"/>
              <a:t>Need separate simulation strategies for each method</a:t>
            </a:r>
          </a:p>
          <a:p>
            <a:pPr lvl="1"/>
            <a:r>
              <a:rPr lang="en-US" sz="1800"/>
              <a:t>Replaces real confounding structure with simplified one</a:t>
            </a:r>
          </a:p>
          <a:p>
            <a:pPr marL="0" indent="0">
              <a:buNone/>
            </a:pPr>
            <a:endParaRPr lang="en-US" sz="2000" smtClean="0"/>
          </a:p>
          <a:p>
            <a:pPr lvl="1"/>
            <a:endParaRPr lang="en-US" sz="1800" smtClean="0"/>
          </a:p>
          <a:p>
            <a:pPr lvl="1"/>
            <a:endParaRPr lang="en-US" sz="1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47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research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Topic 1: Method </a:t>
            </a:r>
            <a:r>
              <a:rPr lang="en-US" dirty="0" smtClean="0"/>
              <a:t>evaluation</a:t>
            </a:r>
          </a:p>
          <a:p>
            <a:pPr lvl="2"/>
            <a:r>
              <a:rPr lang="en-US" dirty="0" smtClean="0"/>
              <a:t>Have initiated the Method Evaluation Task Force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Topic 3: </a:t>
            </a:r>
            <a:r>
              <a:rPr lang="en-US" dirty="0" err="1"/>
              <a:t>Smooshed</a:t>
            </a:r>
            <a:r>
              <a:rPr lang="en-US"/>
              <a:t> </a:t>
            </a:r>
            <a:r>
              <a:rPr lang="en-US" smtClean="0"/>
              <a:t>comparators</a:t>
            </a:r>
          </a:p>
          <a:p>
            <a:pPr lvl="2"/>
            <a:r>
              <a:rPr lang="en-US" smtClean="0"/>
              <a:t>Collaboration between UPenn and JnJ</a:t>
            </a:r>
          </a:p>
          <a:p>
            <a:pPr marL="914400" lvl="2" indent="0">
              <a:buNone/>
            </a:pPr>
            <a:endParaRPr lang="en-US"/>
          </a:p>
          <a:p>
            <a:pPr lvl="1"/>
            <a:r>
              <a:rPr lang="en-US"/>
              <a:t>Topic 5: Heterogeneous treatment </a:t>
            </a:r>
            <a:r>
              <a:rPr lang="en-US" smtClean="0"/>
              <a:t>effects</a:t>
            </a:r>
          </a:p>
          <a:p>
            <a:pPr lvl="2"/>
            <a:r>
              <a:rPr lang="en-US" smtClean="0"/>
              <a:t>Will be put on hold until 1 is completed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1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RCTs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smtClean="0"/>
              <a:t>Selection criteria</a:t>
            </a:r>
            <a:endParaRPr lang="en-US" sz="2400" smtClean="0"/>
          </a:p>
          <a:p>
            <a:r>
              <a:rPr lang="en-US" sz="2400" b="1" smtClean="0"/>
              <a:t>Large </a:t>
            </a:r>
            <a:r>
              <a:rPr lang="en-US" sz="2400" b="1"/>
              <a:t>trials </a:t>
            </a:r>
            <a:r>
              <a:rPr lang="en-US" sz="2400"/>
              <a:t>only, so the result of the trial has some accuracy which is nice in a gold standard </a:t>
            </a:r>
          </a:p>
          <a:p>
            <a:r>
              <a:rPr lang="en-US" sz="2400" b="1"/>
              <a:t>Recent trials</a:t>
            </a:r>
            <a:r>
              <a:rPr lang="en-US" sz="2400"/>
              <a:t>, so we can restrict our observational data to time prior to when the results of the trial were known</a:t>
            </a:r>
          </a:p>
          <a:p>
            <a:r>
              <a:rPr lang="en-US" sz="2400"/>
              <a:t>(Related to the previous criterium:) Only trials of drugs that were already on the market at the time of the trial, so we actually </a:t>
            </a:r>
            <a:r>
              <a:rPr lang="en-US" sz="2400" b="1"/>
              <a:t>have observational data prior to the trial</a:t>
            </a:r>
          </a:p>
          <a:p>
            <a:r>
              <a:rPr lang="en-US" sz="2400"/>
              <a:t>Trials with </a:t>
            </a:r>
            <a:r>
              <a:rPr lang="en-US" sz="2400" b="1"/>
              <a:t>inclusion/exclusion criteria </a:t>
            </a:r>
            <a:r>
              <a:rPr lang="en-US" sz="2400"/>
              <a:t>we can also apply to our replication.</a:t>
            </a:r>
          </a:p>
          <a:p>
            <a:endParaRPr lang="en-US" sz="2400"/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9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 evaluation tasks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/>
              <a:t>Identify exposures of interest and negative controls </a:t>
            </a:r>
          </a:p>
          <a:p>
            <a:pPr fontAlgn="base"/>
            <a:r>
              <a:rPr lang="en-US" smtClean="0"/>
              <a:t>Decide </a:t>
            </a:r>
            <a:r>
              <a:rPr lang="en-US"/>
              <a:t>approach to positive control synthesis </a:t>
            </a:r>
          </a:p>
          <a:p>
            <a:pPr fontAlgn="base"/>
            <a:r>
              <a:rPr lang="en-US" smtClean="0"/>
              <a:t>Identify </a:t>
            </a:r>
            <a:r>
              <a:rPr lang="en-US"/>
              <a:t>RCTs and implement inclusion criteria </a:t>
            </a:r>
          </a:p>
          <a:p>
            <a:pPr fontAlgn="base"/>
            <a:r>
              <a:rPr lang="en-US"/>
              <a:t>Implement case-crossover / case-time-control </a:t>
            </a:r>
          </a:p>
          <a:p>
            <a:pPr fontAlgn="base"/>
            <a:r>
              <a:rPr lang="en-US"/>
              <a:t>Define universe of methods to evaluate </a:t>
            </a:r>
          </a:p>
          <a:p>
            <a:pPr fontAlgn="base"/>
            <a:r>
              <a:rPr lang="en-US"/>
              <a:t>Identify list of databases to run on </a:t>
            </a:r>
          </a:p>
          <a:p>
            <a:pPr fontAlgn="base"/>
            <a:r>
              <a:rPr lang="en-US"/>
              <a:t>Develop evaluation metrics </a:t>
            </a:r>
          </a:p>
          <a:p>
            <a:pPr fontAlgn="base"/>
            <a:r>
              <a:rPr lang="en-US"/>
              <a:t>Implement and execute evaluation </a:t>
            </a:r>
          </a:p>
          <a:p>
            <a:pPr fontAlgn="base"/>
            <a:r>
              <a:rPr lang="en-US"/>
              <a:t>Write paper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17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/>
              <a:t>Western hemisphere: </a:t>
            </a:r>
            <a:r>
              <a:rPr lang="en-US" sz="2400" b="1"/>
              <a:t>April 13</a:t>
            </a:r>
          </a:p>
          <a:p>
            <a:r>
              <a:rPr lang="en-US" sz="2400"/>
              <a:t>6pm Central European time</a:t>
            </a:r>
          </a:p>
          <a:p>
            <a:r>
              <a:rPr lang="en-US" sz="2400"/>
              <a:t>12pm New York</a:t>
            </a:r>
          </a:p>
          <a:p>
            <a:r>
              <a:rPr lang="en-US" sz="2400"/>
              <a:t>9am Los Angeles / Stanford</a:t>
            </a:r>
          </a:p>
          <a:p>
            <a:pPr marL="0" indent="0">
              <a:buNone/>
            </a:pPr>
            <a:endParaRPr lang="en-US" sz="2400" smtClean="0"/>
          </a:p>
          <a:p>
            <a:pPr marL="0" indent="0">
              <a:buNone/>
            </a:pPr>
            <a:r>
              <a:rPr lang="en-US" sz="2400" smtClean="0"/>
              <a:t>Eastern </a:t>
            </a:r>
            <a:r>
              <a:rPr lang="en-US" sz="2400"/>
              <a:t>hemisphere: </a:t>
            </a:r>
            <a:r>
              <a:rPr lang="en-US" sz="2400" smtClean="0"/>
              <a:t>April 5</a:t>
            </a:r>
            <a:endParaRPr lang="en-US" sz="2400"/>
          </a:p>
          <a:p>
            <a:r>
              <a:rPr lang="en-US" sz="2400"/>
              <a:t>3pm Hong Kong / Taiwan</a:t>
            </a:r>
          </a:p>
          <a:p>
            <a:r>
              <a:rPr lang="en-US" sz="2400"/>
              <a:t>4pm South Korea</a:t>
            </a:r>
          </a:p>
          <a:p>
            <a:r>
              <a:rPr lang="en-US" sz="2400"/>
              <a:t>4</a:t>
            </a:r>
            <a:r>
              <a:rPr lang="en-US" sz="2400"/>
              <a:t>:30pm </a:t>
            </a:r>
            <a:r>
              <a:rPr lang="en-US" sz="2400"/>
              <a:t>Adelaide</a:t>
            </a:r>
          </a:p>
          <a:p>
            <a:r>
              <a:rPr lang="en-US" sz="2400"/>
              <a:t>9am </a:t>
            </a:r>
            <a:r>
              <a:rPr lang="en-US" sz="2400"/>
              <a:t>Central European </a:t>
            </a:r>
            <a:r>
              <a:rPr lang="en-US" sz="2400"/>
              <a:t>time</a:t>
            </a:r>
            <a:endParaRPr lang="en-US" sz="2400"/>
          </a:p>
          <a:p>
            <a:r>
              <a:rPr lang="en-US" sz="2400"/>
              <a:t>8am UK time</a:t>
            </a:r>
          </a:p>
          <a:p>
            <a:endParaRPr lang="en-US" sz="2400"/>
          </a:p>
          <a:p>
            <a:pPr marL="0" indent="0">
              <a:buNone/>
            </a:pPr>
            <a:endParaRPr lang="en-US" sz="2400" smtClean="0"/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247527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 evaluation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Population-level effect size estimation:</a:t>
            </a:r>
          </a:p>
          <a:p>
            <a:pPr lvl="1"/>
            <a:r>
              <a:rPr lang="en-US" smtClean="0"/>
              <a:t>What is the relative risk of outcome X when using drug A?</a:t>
            </a:r>
          </a:p>
          <a:p>
            <a:pPr lvl="1"/>
            <a:r>
              <a:rPr lang="en-US"/>
              <a:t>What is the relative risk of outcome X when using drug </a:t>
            </a:r>
            <a:r>
              <a:rPr lang="en-US" smtClean="0"/>
              <a:t>A compared to drug B?</a:t>
            </a:r>
          </a:p>
          <a:p>
            <a:r>
              <a:rPr lang="en-US" smtClean="0"/>
              <a:t>How accurate and reliable are estimates of a particular method?</a:t>
            </a:r>
            <a:endParaRPr lang="en-US"/>
          </a:p>
          <a:p>
            <a:pPr lvl="1"/>
            <a:endParaRPr lang="en-US" smtClean="0"/>
          </a:p>
          <a:p>
            <a:pPr lvl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9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 evaluation state-of-the-art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smtClean="0"/>
              <a:t>Main evaluation of HDPS:</a:t>
            </a:r>
          </a:p>
          <a:p>
            <a:r>
              <a:rPr lang="en-US" sz="2000" smtClean="0"/>
              <a:t>Selective Cox-2 inhibitors versus nsNSAIDs for GI complications</a:t>
            </a:r>
          </a:p>
          <a:p>
            <a:pPr marL="0" indent="0">
              <a:buNone/>
            </a:pPr>
            <a:r>
              <a:rPr lang="en-US" sz="2000" smtClean="0"/>
              <a:t>Unadjusted: 		RR = 1.09 (0-91 – 1.30)</a:t>
            </a:r>
          </a:p>
          <a:p>
            <a:pPr marL="0" indent="0">
              <a:buNone/>
            </a:pPr>
            <a:r>
              <a:rPr lang="en-US" sz="2000" smtClean="0"/>
              <a:t>Age-sex-race-year: 	RR = 1.01 (0.84 – 1.21)</a:t>
            </a:r>
          </a:p>
          <a:p>
            <a:pPr marL="0" indent="0">
              <a:buNone/>
            </a:pPr>
            <a:r>
              <a:rPr lang="en-US" sz="2000" smtClean="0"/>
              <a:t>+ HDPS: 			RR = 0.87(0.72 - 1.05)</a:t>
            </a:r>
          </a:p>
          <a:p>
            <a:pPr marL="0" indent="0">
              <a:buNone/>
            </a:pPr>
            <a:endParaRPr lang="en-US" sz="2000"/>
          </a:p>
          <a:p>
            <a:r>
              <a:rPr lang="en-US" sz="2000" smtClean="0"/>
              <a:t>Statins and 1 year mortality</a:t>
            </a:r>
          </a:p>
          <a:p>
            <a:pPr marL="0" indent="0">
              <a:buNone/>
            </a:pPr>
            <a:r>
              <a:rPr lang="en-US" sz="2000"/>
              <a:t>Unadjusted: 		RR = </a:t>
            </a:r>
            <a:r>
              <a:rPr lang="en-US" sz="2000" smtClean="0"/>
              <a:t>0.56 </a:t>
            </a:r>
            <a:r>
              <a:rPr lang="en-US" sz="2000"/>
              <a:t>(</a:t>
            </a:r>
            <a:r>
              <a:rPr lang="en-US" sz="2000" smtClean="0"/>
              <a:t>0-51 </a:t>
            </a:r>
            <a:r>
              <a:rPr lang="en-US" sz="2000"/>
              <a:t>– </a:t>
            </a:r>
            <a:r>
              <a:rPr lang="en-US" sz="2000" smtClean="0"/>
              <a:t>0.62)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Age-sex-race-year: 	RR = </a:t>
            </a:r>
            <a:r>
              <a:rPr lang="en-US" sz="2000" smtClean="0"/>
              <a:t>0.77 (0.69 </a:t>
            </a:r>
            <a:r>
              <a:rPr lang="en-US" sz="2000"/>
              <a:t>– </a:t>
            </a:r>
            <a:r>
              <a:rPr lang="en-US" sz="2000" smtClean="0"/>
              <a:t>0.85)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+ HDPS: 			RR = </a:t>
            </a:r>
            <a:r>
              <a:rPr lang="en-US" sz="2000" smtClean="0"/>
              <a:t>0.80 (0.70 – 0.90)</a:t>
            </a:r>
            <a:endParaRPr lang="en-US" sz="2000"/>
          </a:p>
          <a:p>
            <a:pPr marL="0" indent="0">
              <a:buNone/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867569"/>
            <a:ext cx="4572000" cy="2059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07504" y="4797152"/>
            <a:ext cx="4644516" cy="1963461"/>
          </a:xfrm>
          <a:prstGeom prst="roundRect">
            <a:avLst/>
          </a:prstGeom>
          <a:effectLst>
            <a:outerShdw blurRad="139700" dist="190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mtClean="0"/>
              <a:t>Limitations: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n = 2 (1 showing no effect at all)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Effects were well known so could affect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What was the true effect size?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Was the evaluation tailored to the method?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9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OMOP 2011/2012 experiment</a:t>
            </a:r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152400" y="1868488"/>
            <a:ext cx="5638800" cy="2749550"/>
            <a:chOff x="152400" y="1868488"/>
            <a:chExt cx="5638800" cy="2749550"/>
          </a:xfrm>
        </p:grpSpPr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381000" y="1868488"/>
              <a:ext cx="2286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cs typeface="Arial" pitchFamily="34" charset="0"/>
                </a:rPr>
                <a:t>Drug-outcome pairs</a:t>
              </a:r>
            </a:p>
          </p:txBody>
        </p:sp>
        <p:sp>
          <p:nvSpPr>
            <p:cNvPr id="27" name="Left-Right Arrow 26"/>
            <p:cNvSpPr/>
            <p:nvPr/>
          </p:nvSpPr>
          <p:spPr>
            <a:xfrm>
              <a:off x="2819400" y="2020888"/>
              <a:ext cx="2971800" cy="228600"/>
            </a:xfrm>
            <a:prstGeom prst="leftRightArrow">
              <a:avLst/>
            </a:prstGeom>
            <a:solidFill>
              <a:schemeClr val="bg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/>
            </a:p>
          </p:txBody>
        </p:sp>
        <p:sp>
          <p:nvSpPr>
            <p:cNvPr id="28" name="Left-Right Arrow 27"/>
            <p:cNvSpPr/>
            <p:nvPr/>
          </p:nvSpPr>
          <p:spPr>
            <a:xfrm rot="3211793">
              <a:off x="2399507" y="3342482"/>
              <a:ext cx="2322512" cy="228600"/>
            </a:xfrm>
            <a:prstGeom prst="leftRightArrow">
              <a:avLst/>
            </a:prstGeom>
            <a:solidFill>
              <a:schemeClr val="bg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/>
            </a:p>
          </p:txBody>
        </p:sp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2400" y="2287588"/>
              <a:ext cx="2514600" cy="1104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3" name="TextBox 32"/>
          <p:cNvSpPr txBox="1"/>
          <p:nvPr/>
        </p:nvSpPr>
        <p:spPr>
          <a:xfrm>
            <a:off x="5892800" y="1868488"/>
            <a:ext cx="305711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Methods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Case-Control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New User Cohort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Disproportionality methods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ICTPD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LGPS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Self-Controlled Cohort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SCCS</a:t>
            </a:r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735539" y="2295526"/>
            <a:ext cx="5170086" cy="3584257"/>
            <a:chOff x="1735539" y="2295526"/>
            <a:chExt cx="5170086" cy="3584257"/>
          </a:xfrm>
        </p:grpSpPr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3276600" y="4535488"/>
              <a:ext cx="21336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cs typeface="Arial" pitchFamily="34" charset="0"/>
                </a:rPr>
                <a:t>Observational data</a:t>
              </a:r>
            </a:p>
          </p:txBody>
        </p:sp>
        <p:sp>
          <p:nvSpPr>
            <p:cNvPr id="16" name="TextBox 17"/>
            <p:cNvSpPr txBox="1">
              <a:spLocks noChangeArrowheads="1"/>
            </p:cNvSpPr>
            <p:nvPr/>
          </p:nvSpPr>
          <p:spPr bwMode="auto">
            <a:xfrm>
              <a:off x="2492887" y="4853543"/>
              <a:ext cx="3208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>
                  <a:cs typeface="Arial" pitchFamily="34" charset="0"/>
                </a:rPr>
                <a:t>Thomson MarketScan</a:t>
              </a:r>
            </a:p>
          </p:txBody>
        </p:sp>
        <p:sp>
          <p:nvSpPr>
            <p:cNvPr id="17" name="TextBox 18"/>
            <p:cNvSpPr txBox="1">
              <a:spLocks noChangeArrowheads="1"/>
            </p:cNvSpPr>
            <p:nvPr/>
          </p:nvSpPr>
          <p:spPr bwMode="auto">
            <a:xfrm>
              <a:off x="6229081" y="4864437"/>
              <a:ext cx="533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cs typeface="Arial" pitchFamily="34" charset="0"/>
                </a:rPr>
                <a:t>GE</a:t>
              </a:r>
            </a:p>
          </p:txBody>
        </p:sp>
        <p:sp>
          <p:nvSpPr>
            <p:cNvPr id="29" name="Left-Right Arrow 28"/>
            <p:cNvSpPr/>
            <p:nvPr/>
          </p:nvSpPr>
          <p:spPr>
            <a:xfrm rot="18388207" flipH="1">
              <a:off x="3923507" y="3342482"/>
              <a:ext cx="2322512" cy="228600"/>
            </a:xfrm>
            <a:prstGeom prst="leftRightArrow">
              <a:avLst/>
            </a:prstGeom>
            <a:solidFill>
              <a:schemeClr val="bg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/>
            </a:p>
          </p:txBody>
        </p:sp>
        <p:sp>
          <p:nvSpPr>
            <p:cNvPr id="3" name="Flowchart: Magnetic Disk 2"/>
            <p:cNvSpPr/>
            <p:nvPr/>
          </p:nvSpPr>
          <p:spPr>
            <a:xfrm>
              <a:off x="1735539" y="5222875"/>
              <a:ext cx="914400" cy="656908"/>
            </a:xfrm>
            <a:prstGeom prst="flowChartMagneticDisk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3395" y="5511085"/>
              <a:ext cx="476250" cy="317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Flowchart: Magnetic Disk 20"/>
            <p:cNvSpPr/>
            <p:nvPr/>
          </p:nvSpPr>
          <p:spPr>
            <a:xfrm>
              <a:off x="2802339" y="5222875"/>
              <a:ext cx="914400" cy="656908"/>
            </a:xfrm>
            <a:prstGeom prst="flowChartMagneticDisk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0195" y="5511085"/>
              <a:ext cx="476250" cy="317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3" name="Flowchart: Magnetic Disk 22"/>
            <p:cNvSpPr/>
            <p:nvPr/>
          </p:nvSpPr>
          <p:spPr>
            <a:xfrm>
              <a:off x="3848502" y="5222875"/>
              <a:ext cx="914400" cy="656908"/>
            </a:xfrm>
            <a:prstGeom prst="flowChartMagneticDisk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6358" y="5511085"/>
              <a:ext cx="476250" cy="317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" name="Flowchart: Magnetic Disk 29"/>
            <p:cNvSpPr/>
            <p:nvPr/>
          </p:nvSpPr>
          <p:spPr>
            <a:xfrm>
              <a:off x="4924425" y="5222875"/>
              <a:ext cx="914400" cy="656908"/>
            </a:xfrm>
            <a:prstGeom prst="flowChartMagneticDisk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2281" y="5511085"/>
              <a:ext cx="476250" cy="317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6" name="Flowchart: Magnetic Disk 35"/>
            <p:cNvSpPr/>
            <p:nvPr/>
          </p:nvSpPr>
          <p:spPr>
            <a:xfrm>
              <a:off x="5991225" y="5222875"/>
              <a:ext cx="914400" cy="656908"/>
            </a:xfrm>
            <a:prstGeom prst="flowChartMagneticDisk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9081" y="5511085"/>
              <a:ext cx="476250" cy="317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897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Lessons learned from OMOP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smtClean="0"/>
              <a:t>Issues with the OMOP experiment(s):</a:t>
            </a:r>
          </a:p>
          <a:p>
            <a:r>
              <a:rPr lang="en-US" sz="2800" smtClean="0"/>
              <a:t>Problem with know positive controls (especially contra-indication) that artificially favors self-controlled designs</a:t>
            </a:r>
          </a:p>
          <a:p>
            <a:r>
              <a:rPr lang="en-US" sz="2800" smtClean="0"/>
              <a:t>Limitations in methods library</a:t>
            </a:r>
          </a:p>
          <a:p>
            <a:pPr lvl="1"/>
            <a:r>
              <a:rPr lang="en-US" sz="2400" smtClean="0"/>
              <a:t>Forgot to censor in SCC</a:t>
            </a:r>
          </a:p>
          <a:p>
            <a:pPr lvl="1"/>
            <a:r>
              <a:rPr lang="en-US" sz="2400" smtClean="0"/>
              <a:t>MSCCS applied shrinkage to exposure of interest</a:t>
            </a:r>
          </a:p>
          <a:p>
            <a:pPr lvl="1"/>
            <a:r>
              <a:rPr lang="en-US" sz="2400" smtClean="0"/>
              <a:t>CohortMethod did not correct for differences in length of follow up</a:t>
            </a:r>
          </a:p>
          <a:p>
            <a:r>
              <a:rPr lang="en-US" sz="2800" smtClean="0"/>
              <a:t>Uncertainty around positive and negative status</a:t>
            </a:r>
          </a:p>
          <a:p>
            <a:r>
              <a:rPr lang="en-US" sz="2800" smtClean="0"/>
              <a:t>Don’t </a:t>
            </a:r>
            <a:r>
              <a:rPr lang="en-US" sz="2800"/>
              <a:t>know true RR if RR != 1</a:t>
            </a:r>
          </a:p>
          <a:p>
            <a:endParaRPr lang="en-US" sz="2800" smtClean="0"/>
          </a:p>
          <a:p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79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 Evaluation Task Force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smtClean="0"/>
              <a:t>Objectives:</a:t>
            </a:r>
          </a:p>
          <a:p>
            <a:pPr marL="0" indent="0">
              <a:buNone/>
            </a:pPr>
            <a:endParaRPr lang="en-US" sz="2800" smtClean="0"/>
          </a:p>
          <a:p>
            <a:r>
              <a:rPr lang="en-US" sz="2800"/>
              <a:t>Develop the methodology for evaluating </a:t>
            </a:r>
            <a:r>
              <a:rPr lang="en-US" sz="2800" smtClean="0"/>
              <a:t>methods</a:t>
            </a:r>
          </a:p>
          <a:p>
            <a:endParaRPr lang="en-US" sz="2800"/>
          </a:p>
          <a:p>
            <a:r>
              <a:rPr lang="en-US" sz="2800"/>
              <a:t>Use the developed methodology to systematically evaluate a large set of study designs and design </a:t>
            </a:r>
            <a:r>
              <a:rPr lang="en-US" sz="2800" smtClean="0"/>
              <a:t>choices</a:t>
            </a:r>
            <a:endParaRPr lang="en-US" sz="2800"/>
          </a:p>
          <a:p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2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Task force members</a:t>
            </a:r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44945"/>
              </p:ext>
            </p:extLst>
          </p:nvPr>
        </p:nvGraphicFramePr>
        <p:xfrm>
          <a:off x="755576" y="1340772"/>
          <a:ext cx="7812868" cy="4824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68013"/>
                <a:gridCol w="4144855"/>
              </a:tblGrid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Alejandro Schuler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Mike Goodman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Anthony Sena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Nicole Pratt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Brian Saur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Niham Shah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 YouSeng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Patrick Ryan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David Madigan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Peter Rijnbeek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Eldar Allakhverdiiev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Rae Woong Park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George Hripcsak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Sara Dempster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Jamie Weaver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Teng Liaw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 Suchard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Vojtech Huser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Martijn Schuemie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Yuxi Tian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77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philosophical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Suitability of a method</a:t>
            </a:r>
          </a:p>
          <a:p>
            <a:r>
              <a:rPr lang="en-US" smtClean="0"/>
              <a:t>In general?</a:t>
            </a:r>
          </a:p>
          <a:p>
            <a:r>
              <a:rPr lang="en-US" smtClean="0"/>
              <a:t>For a specific clinical question?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70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7.1|11|6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7.1|11|6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4530</TotalTime>
  <Words>749</Words>
  <Application>Microsoft Office PowerPoint</Application>
  <PresentationFormat>On-screen Show (4:3)</PresentationFormat>
  <Paragraphs>229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Method evaluation</vt:lpstr>
      <vt:lpstr>Selected research topics</vt:lpstr>
      <vt:lpstr>Method evaluation</vt:lpstr>
      <vt:lpstr>Method evaluation state-of-the-art</vt:lpstr>
      <vt:lpstr>OMOP 2011/2012 experiment</vt:lpstr>
      <vt:lpstr>Lessons learned from OMOP</vt:lpstr>
      <vt:lpstr>Method Evaluation Task Force</vt:lpstr>
      <vt:lpstr>Task force members</vt:lpstr>
      <vt:lpstr>Getting philosophical</vt:lpstr>
      <vt:lpstr>Must specify 3 components</vt:lpstr>
      <vt:lpstr>Gold standard</vt:lpstr>
      <vt:lpstr>Negative control evaluation</vt:lpstr>
      <vt:lpstr>RCT estimates for negative controls</vt:lpstr>
      <vt:lpstr>Negative controls</vt:lpstr>
      <vt:lpstr>Synthetic positive (and negative) controls</vt:lpstr>
      <vt:lpstr>Injecting outcomes on negative controls</vt:lpstr>
      <vt:lpstr>Simulating all outcomes</vt:lpstr>
      <vt:lpstr>Comparisons made</vt:lpstr>
      <vt:lpstr>Pros and cons</vt:lpstr>
      <vt:lpstr>RCTs</vt:lpstr>
      <vt:lpstr>Method evaluation tasks</vt:lpstr>
      <vt:lpstr>Next workgroup meeting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938</cp:revision>
  <dcterms:created xsi:type="dcterms:W3CDTF">2013-12-30T14:14:20Z</dcterms:created>
  <dcterms:modified xsi:type="dcterms:W3CDTF">2017-03-30T12:33:01Z</dcterms:modified>
</cp:coreProperties>
</file>