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3" r:id="rId3"/>
    <p:sldId id="257" r:id="rId4"/>
    <p:sldId id="258" r:id="rId5"/>
    <p:sldId id="259" r:id="rId6"/>
    <p:sldId id="264" r:id="rId7"/>
    <p:sldId id="260" r:id="rId8"/>
    <p:sldId id="265" r:id="rId9"/>
    <p:sldId id="262" r:id="rId10"/>
    <p:sldId id="267" r:id="rId11"/>
    <p:sldId id="266" r:id="rId12"/>
    <p:sldId id="268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33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OhdsiStudi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MethodEvalView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hdsi.github.io/MethodsLibrary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TheBookOfOhd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OHDSI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Network studies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share study code</a:t>
            </a:r>
          </a:p>
        </p:txBody>
      </p:sp>
    </p:spTree>
    <p:extLst>
      <p:ext uri="{BB962C8B-B14F-4D97-AF65-F5344CB8AC3E}">
        <p14:creationId xmlns:p14="http://schemas.microsoft.com/office/powerpoint/2010/main" val="63879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3566-BCE2-4937-9B90-650AF787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study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36C43-6B7B-40E9-B4BA-CC86FA107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shared?</a:t>
            </a:r>
          </a:p>
          <a:p>
            <a:r>
              <a:rPr lang="en-US" dirty="0"/>
              <a:t>R package per study (with dependencies)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is it shared?</a:t>
            </a:r>
          </a:p>
          <a:p>
            <a:r>
              <a:rPr lang="en-US" dirty="0"/>
              <a:t>Previously: </a:t>
            </a:r>
            <a:r>
              <a:rPr lang="en-US" dirty="0" err="1"/>
              <a:t>StudyProtocolSandbox</a:t>
            </a:r>
            <a:r>
              <a:rPr lang="en-US" dirty="0"/>
              <a:t> + </a:t>
            </a:r>
            <a:r>
              <a:rPr lang="en-US" dirty="0" err="1"/>
              <a:t>StudyProtocols</a:t>
            </a:r>
            <a:endParaRPr lang="en-US" dirty="0"/>
          </a:p>
          <a:p>
            <a:r>
              <a:rPr lang="en-US" dirty="0"/>
              <a:t>Now: </a:t>
            </a:r>
            <a:r>
              <a:rPr lang="en-US" dirty="0" err="1"/>
              <a:t>OhdsiStudies</a:t>
            </a:r>
            <a:r>
              <a:rPr lang="en-US" dirty="0"/>
              <a:t> using submodules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https://github.com/OHDSI/OhdsiStudies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103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F2F5-7A2F-4D0F-8B5A-93C05BB5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E6C7-7304-49D0-AC6D-752C676B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5059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02F8-4C50-49A2-83BD-E553372C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workgroup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0DDF7-AC4A-4709-A9A3-3FF7CED2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Western hemisphere: </a:t>
            </a:r>
            <a:r>
              <a:rPr lang="en-US" b="1" dirty="0"/>
              <a:t>January 17</a:t>
            </a:r>
          </a:p>
          <a:p>
            <a:r>
              <a:rPr lang="en-US" dirty="0"/>
              <a:t>6pm Central European time</a:t>
            </a:r>
          </a:p>
          <a:p>
            <a:r>
              <a:rPr lang="en-US" dirty="0"/>
              <a:t>12pm New York</a:t>
            </a:r>
          </a:p>
          <a:p>
            <a:r>
              <a:rPr lang="en-US" dirty="0"/>
              <a:t>9am Los Angeles / Stanford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Eastern hemisphere: January 9</a:t>
            </a:r>
          </a:p>
          <a:p>
            <a:r>
              <a:rPr lang="en-US" dirty="0"/>
              <a:t>3pm Hong Kong / Taiwan</a:t>
            </a:r>
          </a:p>
          <a:p>
            <a:r>
              <a:rPr lang="en-US" dirty="0"/>
              <a:t>4pm South Korea</a:t>
            </a:r>
          </a:p>
          <a:p>
            <a:r>
              <a:rPr lang="en-US" dirty="0"/>
              <a:t>5:30pm Adelaide</a:t>
            </a:r>
          </a:p>
          <a:p>
            <a:r>
              <a:rPr lang="en-US" dirty="0"/>
              <a:t>8am Central European time</a:t>
            </a:r>
          </a:p>
          <a:p>
            <a:r>
              <a:rPr lang="en-US" dirty="0"/>
              <a:t>7am UK time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CC1DDB-D751-49EE-9EC3-ADA169126D88}"/>
              </a:ext>
            </a:extLst>
          </p:cNvPr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8426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 Evaluation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45D22-0386-4C6B-9967-8115A8639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505A3-032A-4ADA-A6E4-6A495FC9F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 line</a:t>
            </a:r>
          </a:p>
          <a:p>
            <a:r>
              <a:rPr lang="en-US" dirty="0"/>
              <a:t>OHDSI Method Evaluation Task Force</a:t>
            </a:r>
          </a:p>
          <a:p>
            <a:r>
              <a:rPr lang="en-US" dirty="0"/>
              <a:t>Two posters at OHDSI Symposium 2017</a:t>
            </a:r>
          </a:p>
          <a:p>
            <a:r>
              <a:rPr lang="en-US"/>
              <a:t>Just submitted paper </a:t>
            </a:r>
            <a:r>
              <a:rPr lang="en-US" dirty="0"/>
              <a:t>to Harvard Data Science Review</a:t>
            </a:r>
          </a:p>
        </p:txBody>
      </p:sp>
    </p:spTree>
    <p:extLst>
      <p:ext uri="{BB962C8B-B14F-4D97-AF65-F5344CB8AC3E}">
        <p14:creationId xmlns:p14="http://schemas.microsoft.com/office/powerpoint/2010/main" val="314158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F3AAC-A609-406C-868E-53CBC401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03407-037A-4421-B938-628608A68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1"/>
            <a:ext cx="4800600" cy="502919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Gold standard</a:t>
            </a:r>
          </a:p>
          <a:p>
            <a:r>
              <a:rPr lang="en-US" sz="2400" dirty="0"/>
              <a:t>200 real negative controls</a:t>
            </a:r>
          </a:p>
          <a:p>
            <a:r>
              <a:rPr lang="en-US" sz="2400" dirty="0"/>
              <a:t>600 synthetic positive controls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Methods</a:t>
            </a:r>
            <a:endParaRPr lang="en-US" sz="2400" dirty="0"/>
          </a:p>
          <a:p>
            <a:pPr marL="457200" indent="-457200"/>
            <a:r>
              <a:rPr lang="en-US" sz="2400" dirty="0" err="1"/>
              <a:t>CohortMethod</a:t>
            </a:r>
            <a:endParaRPr lang="en-US" sz="2400" dirty="0"/>
          </a:p>
          <a:p>
            <a:pPr marL="457200" indent="-457200"/>
            <a:r>
              <a:rPr lang="en-US" sz="2400" dirty="0" err="1"/>
              <a:t>SelfControlledCohort</a:t>
            </a:r>
            <a:endParaRPr lang="en-US" sz="2400" dirty="0"/>
          </a:p>
          <a:p>
            <a:pPr marL="457200" indent="-457200"/>
            <a:r>
              <a:rPr lang="en-US" sz="2400" dirty="0" err="1"/>
              <a:t>CaseControl</a:t>
            </a:r>
            <a:endParaRPr lang="en-US" sz="2400" dirty="0"/>
          </a:p>
          <a:p>
            <a:pPr marL="457200" indent="-457200"/>
            <a:r>
              <a:rPr lang="en-US" sz="2400" dirty="0" err="1"/>
              <a:t>CaseCrossover</a:t>
            </a:r>
            <a:endParaRPr lang="en-US" sz="2400" dirty="0"/>
          </a:p>
          <a:p>
            <a:pPr marL="457200" indent="-457200"/>
            <a:r>
              <a:rPr lang="en-US" sz="2400" dirty="0" err="1"/>
              <a:t>SelfControlledCaseSeries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423283-2031-4E48-A26E-AF4626074697}"/>
              </a:ext>
            </a:extLst>
          </p:cNvPr>
          <p:cNvSpPr txBox="1"/>
          <p:nvPr/>
        </p:nvSpPr>
        <p:spPr>
          <a:xfrm>
            <a:off x="5791200" y="1219201"/>
            <a:ext cx="59436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0425A"/>
                </a:solidFill>
              </a:rPr>
              <a:t>Metrics</a:t>
            </a:r>
            <a:endParaRPr lang="en-US" sz="2400" dirty="0">
              <a:solidFill>
                <a:srgbClr val="20425A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Area under the ROC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Coverage of the 95% confidence interval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Mean precision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Mean Squared Error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Type I and II errors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Fraction non-estimable</a:t>
            </a:r>
          </a:p>
          <a:p>
            <a:pPr lvl="0">
              <a:spcBef>
                <a:spcPct val="20000"/>
              </a:spcBef>
            </a:pPr>
            <a:endParaRPr lang="en-US" sz="2000" dirty="0">
              <a:solidFill>
                <a:srgbClr val="20425A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400" b="1" dirty="0">
                <a:solidFill>
                  <a:srgbClr val="20425A"/>
                </a:solidFill>
              </a:rPr>
              <a:t>Databases</a:t>
            </a:r>
            <a:endParaRPr lang="en-US" sz="2400" dirty="0">
              <a:solidFill>
                <a:srgbClr val="20425A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IBM MarketScan CCAE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IBM MarketScan MDCR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JMDC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Optum </a:t>
            </a:r>
            <a:r>
              <a:rPr lang="en-US" sz="2400" dirty="0" err="1">
                <a:solidFill>
                  <a:srgbClr val="20425A"/>
                </a:solidFill>
              </a:rPr>
              <a:t>PanTher</a:t>
            </a:r>
            <a:endParaRPr lang="en-US" sz="2400" dirty="0">
              <a:solidFill>
                <a:srgbClr val="20425A"/>
              </a:solidFill>
            </a:endParaRPr>
          </a:p>
          <a:p>
            <a:endParaRPr lang="en-US" sz="2400" dirty="0">
              <a:solidFill>
                <a:srgbClr val="20425A"/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3647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19A4-8445-4C15-B0AA-28D6121C6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20E7-C334-427D-ADCB-3F7F83C42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hlinkClick r:id="rId2"/>
              </a:rPr>
              <a:t>http://data.ohdsi.org/MethodEvalViewer/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Key findings:</a:t>
            </a:r>
          </a:p>
          <a:p>
            <a:r>
              <a:rPr lang="en-US" sz="2400" dirty="0"/>
              <a:t>All have poor coverage / type I error (without calibration)</a:t>
            </a:r>
          </a:p>
          <a:p>
            <a:r>
              <a:rPr lang="en-US" sz="2400" dirty="0"/>
              <a:t>IPTW almost as bad as no adjustment</a:t>
            </a:r>
          </a:p>
          <a:p>
            <a:r>
              <a:rPr lang="en-US" sz="2400" dirty="0" err="1"/>
              <a:t>PanTher</a:t>
            </a:r>
            <a:r>
              <a:rPr lang="en-US" sz="2400" dirty="0"/>
              <a:t> biased for most methods due to observation time issues</a:t>
            </a:r>
          </a:p>
          <a:p>
            <a:r>
              <a:rPr lang="en-US" sz="2400" dirty="0"/>
              <a:t>Best methods (highest AUC + highest precision after calibration) are self-controlled methods (specifically: MSCCS)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345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Methods Library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85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56F37-8C33-4988-B2B0-9B468778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ACD9C-B0BC-442E-8E92-D92A9A595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core set of OHDSI R packages</a:t>
            </a:r>
          </a:p>
          <a:p>
            <a:r>
              <a:rPr lang="en-US" dirty="0"/>
              <a:t>For population-level estimation and patient-level prediction</a:t>
            </a:r>
          </a:p>
          <a:p>
            <a:r>
              <a:rPr lang="en-US" dirty="0"/>
              <a:t>Moving deployment to CRAN </a:t>
            </a:r>
          </a:p>
          <a:p>
            <a:r>
              <a:rPr lang="en-US" dirty="0"/>
              <a:t>Production-level</a:t>
            </a:r>
          </a:p>
          <a:p>
            <a:pPr lvl="1"/>
            <a:r>
              <a:rPr lang="en-US" dirty="0"/>
              <a:t>Unit tested</a:t>
            </a:r>
          </a:p>
          <a:p>
            <a:pPr lvl="1"/>
            <a:r>
              <a:rPr lang="en-US" dirty="0"/>
              <a:t>Evaluated in the Methods Evaluation</a:t>
            </a:r>
          </a:p>
          <a:p>
            <a:pPr lvl="1"/>
            <a:r>
              <a:rPr lang="en-US" dirty="0"/>
              <a:t>Well-documented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https://ohdsi.github.io/MethodsLibrary/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321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Book of OHDSI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9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8EEE0-7D5B-4692-A532-E2BC5C0A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of OHDSI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C82E-5894-455F-B169-CFED8291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Central knowledge repository</a:t>
            </a:r>
          </a:p>
          <a:p>
            <a:pPr lvl="1"/>
            <a:r>
              <a:rPr lang="en-US" sz="2400" dirty="0"/>
              <a:t>OHDSI community</a:t>
            </a:r>
          </a:p>
          <a:p>
            <a:pPr lvl="1"/>
            <a:r>
              <a:rPr lang="en-US" sz="2400" dirty="0"/>
              <a:t>CDM + Vocabulary + conventions (THEMIS)</a:t>
            </a:r>
          </a:p>
          <a:p>
            <a:pPr lvl="1"/>
            <a:r>
              <a:rPr lang="en-US" sz="2400" dirty="0"/>
              <a:t>ATLAS + R packages</a:t>
            </a:r>
          </a:p>
          <a:p>
            <a:pPr lvl="1"/>
            <a:r>
              <a:rPr lang="en-US" sz="2400" dirty="0"/>
              <a:t>Characterization + Population-level estimation + Patient-level prediction</a:t>
            </a:r>
          </a:p>
          <a:p>
            <a:pPr lvl="1"/>
            <a:r>
              <a:rPr lang="en-US" sz="2400" dirty="0"/>
              <a:t>Network studies</a:t>
            </a:r>
          </a:p>
          <a:p>
            <a:r>
              <a:rPr lang="en-US" sz="2800" dirty="0"/>
              <a:t>Can be used in classroom</a:t>
            </a:r>
          </a:p>
          <a:p>
            <a:r>
              <a:rPr lang="en-US" sz="2800" dirty="0"/>
              <a:t>Community developed through GitHub + </a:t>
            </a:r>
            <a:r>
              <a:rPr lang="en-US" sz="2800" dirty="0" err="1"/>
              <a:t>bookdown</a:t>
            </a:r>
            <a:endParaRPr lang="en-US" sz="2800" dirty="0"/>
          </a:p>
          <a:p>
            <a:r>
              <a:rPr lang="en-US" sz="2800" dirty="0"/>
              <a:t>Could print in paper later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https://github.com/OHDSI/TheBookOfOhdsi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209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355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OHDSI updates</vt:lpstr>
      <vt:lpstr>Method Evaluation</vt:lpstr>
      <vt:lpstr>Method Evaluation</vt:lpstr>
      <vt:lpstr>Evaluation</vt:lpstr>
      <vt:lpstr>Results</vt:lpstr>
      <vt:lpstr>Methods Library</vt:lpstr>
      <vt:lpstr>Methods Library</vt:lpstr>
      <vt:lpstr>Book of OHDSI</vt:lpstr>
      <vt:lpstr>Book of OHDSI</vt:lpstr>
      <vt:lpstr>Network studies</vt:lpstr>
      <vt:lpstr>Sharing study code</vt:lpstr>
      <vt:lpstr>Topics for next meeting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27</cp:revision>
  <dcterms:created xsi:type="dcterms:W3CDTF">2013-12-30T14:14:20Z</dcterms:created>
  <dcterms:modified xsi:type="dcterms:W3CDTF">2018-12-20T16:29:37Z</dcterms:modified>
</cp:coreProperties>
</file>