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9" r:id="rId4"/>
    <p:sldId id="267" r:id="rId5"/>
    <p:sldId id="270" r:id="rId6"/>
    <p:sldId id="268" r:id="rId7"/>
    <p:sldId id="262" r:id="rId8"/>
    <p:sldId id="260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CSV/TSV/TXT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2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E5EF93-3EAE-E647-A872-46D39435E723}" type="presOf" srcId="{651AC182-8255-4547-91EC-068553E9DFBF}" destId="{5339567C-A625-AF47-9802-F306D9860EA8}" srcOrd="1" destOrd="0" presId="urn:microsoft.com/office/officeart/2005/8/layout/process1"/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BFE0510B-0293-CF4F-B406-BFD3D4EB917B}" type="presOf" srcId="{A7B30214-1EEB-0F48-A665-EC981799E427}" destId="{ED623B73-B7AA-9B4D-8EFA-BBC085A0FAE8}" srcOrd="0" destOrd="0" presId="urn:microsoft.com/office/officeart/2005/8/layout/process1"/>
    <dgm:cxn modelId="{9BBF0021-F93C-0346-96E8-A4182308D40A}" type="presOf" srcId="{651AC182-8255-4547-91EC-068553E9DFBF}" destId="{DAFADB05-A248-F347-8B73-EE9889F96938}" srcOrd="0" destOrd="0" presId="urn:microsoft.com/office/officeart/2005/8/layout/process1"/>
    <dgm:cxn modelId="{7449229F-2367-C447-8B18-C1633AB611BB}" type="presOf" srcId="{0E74457D-5CDA-3643-8416-C5DA5A7F946F}" destId="{0A9607CD-63FB-0046-970F-5AF3F38C2C96}" srcOrd="0" destOrd="0" presId="urn:microsoft.com/office/officeart/2005/8/layout/process1"/>
    <dgm:cxn modelId="{10314888-A3D8-5E4B-8612-6EE02A8ACAD1}" type="presOf" srcId="{A54C51F5-3491-1440-8D90-7FC1DF0B25B0}" destId="{95574298-AFE2-E84F-8624-ABA130EE117F}" srcOrd="0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F0C169C9-9A14-B346-A874-B6B20FF044D0}" type="presParOf" srcId="{0A9607CD-63FB-0046-970F-5AF3F38C2C96}" destId="{ED623B73-B7AA-9B4D-8EFA-BBC085A0FAE8}" srcOrd="0" destOrd="0" presId="urn:microsoft.com/office/officeart/2005/8/layout/process1"/>
    <dgm:cxn modelId="{94FA501A-7C82-8F4D-9AF7-2A2DFB20A89A}" type="presParOf" srcId="{0A9607CD-63FB-0046-970F-5AF3F38C2C96}" destId="{DAFADB05-A248-F347-8B73-EE9889F96938}" srcOrd="1" destOrd="0" presId="urn:microsoft.com/office/officeart/2005/8/layout/process1"/>
    <dgm:cxn modelId="{EE8F0554-F869-1F4A-B8BB-C6E7C03EA0FD}" type="presParOf" srcId="{DAFADB05-A248-F347-8B73-EE9889F96938}" destId="{5339567C-A625-AF47-9802-F306D9860EA8}" srcOrd="0" destOrd="0" presId="urn:microsoft.com/office/officeart/2005/8/layout/process1"/>
    <dgm:cxn modelId="{7682B31F-F77D-4946-B843-7A5AAA48FB8B}" type="presParOf" srcId="{0A9607CD-63FB-0046-970F-5AF3F38C2C96}" destId="{95574298-AFE2-E84F-8624-ABA130EE117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RDBMS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SQOOP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40408A3E-98BE-8C4A-BC4D-7ECDFAB3CDB9}">
      <dgm:prSet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F00ED11F-97B9-E240-8CD7-94FE35DF38A8}" type="parTrans" cxnId="{0F176E7A-B14D-2946-B4BA-82F2BB32D0B1}">
      <dgm:prSet/>
      <dgm:spPr/>
      <dgm:t>
        <a:bodyPr/>
        <a:lstStyle/>
        <a:p>
          <a:endParaRPr lang="en-US"/>
        </a:p>
      </dgm:t>
    </dgm:pt>
    <dgm:pt modelId="{E9F06782-CC53-6D41-B0EA-5D0265AE2652}" type="sibTrans" cxnId="{0F176E7A-B14D-2946-B4BA-82F2BB32D0B1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3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D0926-2B4C-1642-860C-52DA2A27D393}" type="pres">
      <dgm:prSet presAssocID="{1361E03D-5563-2A46-9A3F-AF50A45454F0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FFC95C8-D7ED-A944-9547-9A7B800F8AD9}" type="pres">
      <dgm:prSet presAssocID="{1361E03D-5563-2A46-9A3F-AF50A45454F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85593B2-403A-A442-9C18-AF5A66589076}" type="pres">
      <dgm:prSet presAssocID="{40408A3E-98BE-8C4A-BC4D-7ECDFAB3CDB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203147-6741-5D4F-B97F-03E5FBC64BBD}" type="presOf" srcId="{A54C51F5-3491-1440-8D90-7FC1DF0B25B0}" destId="{95574298-AFE2-E84F-8624-ABA130EE117F}" srcOrd="0" destOrd="0" presId="urn:microsoft.com/office/officeart/2005/8/layout/process1"/>
    <dgm:cxn modelId="{05B1CC09-1B55-7748-9012-E647A7E6AB33}" type="presOf" srcId="{651AC182-8255-4547-91EC-068553E9DFBF}" destId="{DAFADB05-A248-F347-8B73-EE9889F96938}" srcOrd="0" destOrd="0" presId="urn:microsoft.com/office/officeart/2005/8/layout/process1"/>
    <dgm:cxn modelId="{C17C98D8-B879-5E42-9530-28F77E18C4F2}" type="presOf" srcId="{651AC182-8255-4547-91EC-068553E9DFBF}" destId="{5339567C-A625-AF47-9802-F306D9860EA8}" srcOrd="1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0F176E7A-B14D-2946-B4BA-82F2BB32D0B1}" srcId="{0E74457D-5CDA-3643-8416-C5DA5A7F946F}" destId="{40408A3E-98BE-8C4A-BC4D-7ECDFAB3CDB9}" srcOrd="2" destOrd="0" parTransId="{F00ED11F-97B9-E240-8CD7-94FE35DF38A8}" sibTransId="{E9F06782-CC53-6D41-B0EA-5D0265AE2652}"/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1AC09796-9F8E-7F48-890D-48B6B0CC23A1}" type="presOf" srcId="{A7B30214-1EEB-0F48-A665-EC981799E427}" destId="{ED623B73-B7AA-9B4D-8EFA-BBC085A0FAE8}" srcOrd="0" destOrd="0" presId="urn:microsoft.com/office/officeart/2005/8/layout/process1"/>
    <dgm:cxn modelId="{58556008-D6E0-4340-A259-7D032C0CB7B2}" type="presOf" srcId="{0E74457D-5CDA-3643-8416-C5DA5A7F946F}" destId="{0A9607CD-63FB-0046-970F-5AF3F38C2C96}" srcOrd="0" destOrd="0" presId="urn:microsoft.com/office/officeart/2005/8/layout/process1"/>
    <dgm:cxn modelId="{0C9EC954-9618-2A48-845D-5E16B3F4F77A}" type="presOf" srcId="{1361E03D-5563-2A46-9A3F-AF50A45454F0}" destId="{11DD0926-2B4C-1642-860C-52DA2A27D393}" srcOrd="0" destOrd="0" presId="urn:microsoft.com/office/officeart/2005/8/layout/process1"/>
    <dgm:cxn modelId="{F506696C-A95D-884A-A596-91DB5F3F22D9}" type="presOf" srcId="{1361E03D-5563-2A46-9A3F-AF50A45454F0}" destId="{CFFC95C8-D7ED-A944-9547-9A7B800F8AD9}" srcOrd="1" destOrd="0" presId="urn:microsoft.com/office/officeart/2005/8/layout/process1"/>
    <dgm:cxn modelId="{C250E463-0208-4140-BCA8-44D23398D1A5}" type="presOf" srcId="{40408A3E-98BE-8C4A-BC4D-7ECDFAB3CDB9}" destId="{A85593B2-403A-A442-9C18-AF5A66589076}" srcOrd="0" destOrd="0" presId="urn:microsoft.com/office/officeart/2005/8/layout/process1"/>
    <dgm:cxn modelId="{129B84BC-290B-CC4C-A216-632DC75F239C}" type="presParOf" srcId="{0A9607CD-63FB-0046-970F-5AF3F38C2C96}" destId="{ED623B73-B7AA-9B4D-8EFA-BBC085A0FAE8}" srcOrd="0" destOrd="0" presId="urn:microsoft.com/office/officeart/2005/8/layout/process1"/>
    <dgm:cxn modelId="{93917ED8-3C9A-9043-B632-6B0E65B157CA}" type="presParOf" srcId="{0A9607CD-63FB-0046-970F-5AF3F38C2C96}" destId="{DAFADB05-A248-F347-8B73-EE9889F96938}" srcOrd="1" destOrd="0" presId="urn:microsoft.com/office/officeart/2005/8/layout/process1"/>
    <dgm:cxn modelId="{986DD6EE-5273-B243-B12B-762322F9531E}" type="presParOf" srcId="{DAFADB05-A248-F347-8B73-EE9889F96938}" destId="{5339567C-A625-AF47-9802-F306D9860EA8}" srcOrd="0" destOrd="0" presId="urn:microsoft.com/office/officeart/2005/8/layout/process1"/>
    <dgm:cxn modelId="{3A68CF11-48A0-174B-9283-ECC37E74D06C}" type="presParOf" srcId="{0A9607CD-63FB-0046-970F-5AF3F38C2C96}" destId="{95574298-AFE2-E84F-8624-ABA130EE117F}" srcOrd="2" destOrd="0" presId="urn:microsoft.com/office/officeart/2005/8/layout/process1"/>
    <dgm:cxn modelId="{5BBA99A7-5F16-BD42-B9AC-FFB9B3C35D80}" type="presParOf" srcId="{0A9607CD-63FB-0046-970F-5AF3F38C2C96}" destId="{11DD0926-2B4C-1642-860C-52DA2A27D393}" srcOrd="3" destOrd="0" presId="urn:microsoft.com/office/officeart/2005/8/layout/process1"/>
    <dgm:cxn modelId="{126AB15C-421F-3B4C-86CC-5FFAFCFDA91C}" type="presParOf" srcId="{11DD0926-2B4C-1642-860C-52DA2A27D393}" destId="{CFFC95C8-D7ED-A944-9547-9A7B800F8AD9}" srcOrd="0" destOrd="0" presId="urn:microsoft.com/office/officeart/2005/8/layout/process1"/>
    <dgm:cxn modelId="{FFF9948E-C50D-B048-ADC5-AEE0BBBF2861}" type="presParOf" srcId="{0A9607CD-63FB-0046-970F-5AF3F38C2C96}" destId="{A85593B2-403A-A442-9C18-AF5A6658907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Source file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Spark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40408A3E-98BE-8C4A-BC4D-7ECDFAB3CDB9}">
      <dgm:prSet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F00ED11F-97B9-E240-8CD7-94FE35DF38A8}" type="parTrans" cxnId="{0F176E7A-B14D-2946-B4BA-82F2BB32D0B1}">
      <dgm:prSet/>
      <dgm:spPr/>
      <dgm:t>
        <a:bodyPr/>
        <a:lstStyle/>
        <a:p>
          <a:endParaRPr lang="en-US"/>
        </a:p>
      </dgm:t>
    </dgm:pt>
    <dgm:pt modelId="{E9F06782-CC53-6D41-B0EA-5D0265AE2652}" type="sibTrans" cxnId="{0F176E7A-B14D-2946-B4BA-82F2BB32D0B1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3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D0926-2B4C-1642-860C-52DA2A27D393}" type="pres">
      <dgm:prSet presAssocID="{1361E03D-5563-2A46-9A3F-AF50A45454F0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FFC95C8-D7ED-A944-9547-9A7B800F8AD9}" type="pres">
      <dgm:prSet presAssocID="{1361E03D-5563-2A46-9A3F-AF50A45454F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85593B2-403A-A442-9C18-AF5A66589076}" type="pres">
      <dgm:prSet presAssocID="{40408A3E-98BE-8C4A-BC4D-7ECDFAB3CDB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AD6E38-019F-4F4D-AE75-DE923B989952}" type="presOf" srcId="{651AC182-8255-4547-91EC-068553E9DFBF}" destId="{5339567C-A625-AF47-9802-F306D9860EA8}" srcOrd="1" destOrd="0" presId="urn:microsoft.com/office/officeart/2005/8/layout/process1"/>
    <dgm:cxn modelId="{2B320215-B212-9E48-AAE7-943F712E8537}" type="presOf" srcId="{A54C51F5-3491-1440-8D90-7FC1DF0B25B0}" destId="{95574298-AFE2-E84F-8624-ABA130EE117F}" srcOrd="0" destOrd="0" presId="urn:microsoft.com/office/officeart/2005/8/layout/process1"/>
    <dgm:cxn modelId="{103F0431-9240-7242-834D-E42FA2E1C6BF}" type="presOf" srcId="{1361E03D-5563-2A46-9A3F-AF50A45454F0}" destId="{CFFC95C8-D7ED-A944-9547-9A7B800F8AD9}" srcOrd="1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0F176E7A-B14D-2946-B4BA-82F2BB32D0B1}" srcId="{0E74457D-5CDA-3643-8416-C5DA5A7F946F}" destId="{40408A3E-98BE-8C4A-BC4D-7ECDFAB3CDB9}" srcOrd="2" destOrd="0" parTransId="{F00ED11F-97B9-E240-8CD7-94FE35DF38A8}" sibTransId="{E9F06782-CC53-6D41-B0EA-5D0265AE2652}"/>
    <dgm:cxn modelId="{B055454E-ADB2-4047-B554-9AFD0AD02F87}" type="presOf" srcId="{A7B30214-1EEB-0F48-A665-EC981799E427}" destId="{ED623B73-B7AA-9B4D-8EFA-BBC085A0FAE8}" srcOrd="0" destOrd="0" presId="urn:microsoft.com/office/officeart/2005/8/layout/process1"/>
    <dgm:cxn modelId="{16E4D4F1-315B-3A4C-90CC-8A4E33D53F91}" type="presOf" srcId="{40408A3E-98BE-8C4A-BC4D-7ECDFAB3CDB9}" destId="{A85593B2-403A-A442-9C18-AF5A66589076}" srcOrd="0" destOrd="0" presId="urn:microsoft.com/office/officeart/2005/8/layout/process1"/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AF93201B-BDA1-C245-A370-C81D43530F96}" type="presOf" srcId="{1361E03D-5563-2A46-9A3F-AF50A45454F0}" destId="{11DD0926-2B4C-1642-860C-52DA2A27D393}" srcOrd="0" destOrd="0" presId="urn:microsoft.com/office/officeart/2005/8/layout/process1"/>
    <dgm:cxn modelId="{F0A514BD-7ED7-ED40-8DB0-502E3E61BDE3}" type="presOf" srcId="{651AC182-8255-4547-91EC-068553E9DFBF}" destId="{DAFADB05-A248-F347-8B73-EE9889F96938}" srcOrd="0" destOrd="0" presId="urn:microsoft.com/office/officeart/2005/8/layout/process1"/>
    <dgm:cxn modelId="{5DC2FE27-6555-2644-AC83-FB8EC4D93950}" type="presOf" srcId="{0E74457D-5CDA-3643-8416-C5DA5A7F946F}" destId="{0A9607CD-63FB-0046-970F-5AF3F38C2C96}" srcOrd="0" destOrd="0" presId="urn:microsoft.com/office/officeart/2005/8/layout/process1"/>
    <dgm:cxn modelId="{2597622D-F158-6948-8E42-57DA0E8E8A3D}" type="presParOf" srcId="{0A9607CD-63FB-0046-970F-5AF3F38C2C96}" destId="{ED623B73-B7AA-9B4D-8EFA-BBC085A0FAE8}" srcOrd="0" destOrd="0" presId="urn:microsoft.com/office/officeart/2005/8/layout/process1"/>
    <dgm:cxn modelId="{56DEE219-4DCE-4548-93E7-356F0387DE93}" type="presParOf" srcId="{0A9607CD-63FB-0046-970F-5AF3F38C2C96}" destId="{DAFADB05-A248-F347-8B73-EE9889F96938}" srcOrd="1" destOrd="0" presId="urn:microsoft.com/office/officeart/2005/8/layout/process1"/>
    <dgm:cxn modelId="{97E80063-CB76-EE46-B827-9803ACD0E733}" type="presParOf" srcId="{DAFADB05-A248-F347-8B73-EE9889F96938}" destId="{5339567C-A625-AF47-9802-F306D9860EA8}" srcOrd="0" destOrd="0" presId="urn:microsoft.com/office/officeart/2005/8/layout/process1"/>
    <dgm:cxn modelId="{42F5B6D7-4783-6641-B9EF-8182B88D46A7}" type="presParOf" srcId="{0A9607CD-63FB-0046-970F-5AF3F38C2C96}" destId="{95574298-AFE2-E84F-8624-ABA130EE117F}" srcOrd="2" destOrd="0" presId="urn:microsoft.com/office/officeart/2005/8/layout/process1"/>
    <dgm:cxn modelId="{5BDCEC26-3BAB-ED43-94FA-47AD37FF4188}" type="presParOf" srcId="{0A9607CD-63FB-0046-970F-5AF3F38C2C96}" destId="{11DD0926-2B4C-1642-860C-52DA2A27D393}" srcOrd="3" destOrd="0" presId="urn:microsoft.com/office/officeart/2005/8/layout/process1"/>
    <dgm:cxn modelId="{C2DF4801-580D-2547-B579-57641540F47F}" type="presParOf" srcId="{11DD0926-2B4C-1642-860C-52DA2A27D393}" destId="{CFFC95C8-D7ED-A944-9547-9A7B800F8AD9}" srcOrd="0" destOrd="0" presId="urn:microsoft.com/office/officeart/2005/8/layout/process1"/>
    <dgm:cxn modelId="{8EEB46E5-EC1B-4D45-9767-08F4A370C57F}" type="presParOf" srcId="{0A9607CD-63FB-0046-970F-5AF3F38C2C96}" destId="{A85593B2-403A-A442-9C18-AF5A6658907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CSV/TSV/TXT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2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61C8A9CE-43AB-49F1-8BF6-E171D3D0C2D8}" type="presOf" srcId="{A54C51F5-3491-1440-8D90-7FC1DF0B25B0}" destId="{95574298-AFE2-E84F-8624-ABA130EE117F}" srcOrd="0" destOrd="0" presId="urn:microsoft.com/office/officeart/2005/8/layout/process1"/>
    <dgm:cxn modelId="{7ADC364E-52AB-4E20-B74D-07FF06B59EED}" type="presOf" srcId="{651AC182-8255-4547-91EC-068553E9DFBF}" destId="{DAFADB05-A248-F347-8B73-EE9889F96938}" srcOrd="0" destOrd="0" presId="urn:microsoft.com/office/officeart/2005/8/layout/process1"/>
    <dgm:cxn modelId="{E35BA419-FC8C-4C22-8A18-129972D28E40}" type="presOf" srcId="{651AC182-8255-4547-91EC-068553E9DFBF}" destId="{5339567C-A625-AF47-9802-F306D9860EA8}" srcOrd="1" destOrd="0" presId="urn:microsoft.com/office/officeart/2005/8/layout/process1"/>
    <dgm:cxn modelId="{81B004B4-1F39-4F99-82E7-35C3DC918CC9}" type="presOf" srcId="{0E74457D-5CDA-3643-8416-C5DA5A7F946F}" destId="{0A9607CD-63FB-0046-970F-5AF3F38C2C96}" srcOrd="0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929AB4B7-FD69-47DC-B4E6-E79F9E5C65F2}" type="presOf" srcId="{A7B30214-1EEB-0F48-A665-EC981799E427}" destId="{ED623B73-B7AA-9B4D-8EFA-BBC085A0FAE8}" srcOrd="0" destOrd="0" presId="urn:microsoft.com/office/officeart/2005/8/layout/process1"/>
    <dgm:cxn modelId="{20EF5317-D75A-4199-9D7D-8783699956E1}" type="presParOf" srcId="{0A9607CD-63FB-0046-970F-5AF3F38C2C96}" destId="{ED623B73-B7AA-9B4D-8EFA-BBC085A0FAE8}" srcOrd="0" destOrd="0" presId="urn:microsoft.com/office/officeart/2005/8/layout/process1"/>
    <dgm:cxn modelId="{9D391530-2786-4DBA-9E64-7976EA990FD7}" type="presParOf" srcId="{0A9607CD-63FB-0046-970F-5AF3F38C2C96}" destId="{DAFADB05-A248-F347-8B73-EE9889F96938}" srcOrd="1" destOrd="0" presId="urn:microsoft.com/office/officeart/2005/8/layout/process1"/>
    <dgm:cxn modelId="{4BAF7A07-E576-4BCA-A973-F35724648B03}" type="presParOf" srcId="{DAFADB05-A248-F347-8B73-EE9889F96938}" destId="{5339567C-A625-AF47-9802-F306D9860EA8}" srcOrd="0" destOrd="0" presId="urn:microsoft.com/office/officeart/2005/8/layout/process1"/>
    <dgm:cxn modelId="{3AF53A95-0AEA-48C1-8DC3-00270EA73FE3}" type="presParOf" srcId="{0A9607CD-63FB-0046-970F-5AF3F38C2C96}" destId="{95574298-AFE2-E84F-8624-ABA130EE117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RDBMS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SQOOP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40408A3E-98BE-8C4A-BC4D-7ECDFAB3CDB9}">
      <dgm:prSet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F00ED11F-97B9-E240-8CD7-94FE35DF38A8}" type="parTrans" cxnId="{0F176E7A-B14D-2946-B4BA-82F2BB32D0B1}">
      <dgm:prSet/>
      <dgm:spPr/>
      <dgm:t>
        <a:bodyPr/>
        <a:lstStyle/>
        <a:p>
          <a:endParaRPr lang="en-US"/>
        </a:p>
      </dgm:t>
    </dgm:pt>
    <dgm:pt modelId="{E9F06782-CC53-6D41-B0EA-5D0265AE2652}" type="sibTrans" cxnId="{0F176E7A-B14D-2946-B4BA-82F2BB32D0B1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3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D0926-2B4C-1642-860C-52DA2A27D393}" type="pres">
      <dgm:prSet presAssocID="{1361E03D-5563-2A46-9A3F-AF50A45454F0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FFC95C8-D7ED-A944-9547-9A7B800F8AD9}" type="pres">
      <dgm:prSet presAssocID="{1361E03D-5563-2A46-9A3F-AF50A45454F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85593B2-403A-A442-9C18-AF5A66589076}" type="pres">
      <dgm:prSet presAssocID="{40408A3E-98BE-8C4A-BC4D-7ECDFAB3CDB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0F176E7A-B14D-2946-B4BA-82F2BB32D0B1}" srcId="{0E74457D-5CDA-3643-8416-C5DA5A7F946F}" destId="{40408A3E-98BE-8C4A-BC4D-7ECDFAB3CDB9}" srcOrd="2" destOrd="0" parTransId="{F00ED11F-97B9-E240-8CD7-94FE35DF38A8}" sibTransId="{E9F06782-CC53-6D41-B0EA-5D0265AE2652}"/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0AFF1B30-6862-4E19-8600-18374F6BE208}" type="presOf" srcId="{A7B30214-1EEB-0F48-A665-EC981799E427}" destId="{ED623B73-B7AA-9B4D-8EFA-BBC085A0FAE8}" srcOrd="0" destOrd="0" presId="urn:microsoft.com/office/officeart/2005/8/layout/process1"/>
    <dgm:cxn modelId="{54C2856D-E390-4371-8291-130F3838F399}" type="presOf" srcId="{40408A3E-98BE-8C4A-BC4D-7ECDFAB3CDB9}" destId="{A85593B2-403A-A442-9C18-AF5A66589076}" srcOrd="0" destOrd="0" presId="urn:microsoft.com/office/officeart/2005/8/layout/process1"/>
    <dgm:cxn modelId="{796B1E4C-995D-4217-B87E-83255D05785E}" type="presOf" srcId="{651AC182-8255-4547-91EC-068553E9DFBF}" destId="{5339567C-A625-AF47-9802-F306D9860EA8}" srcOrd="1" destOrd="0" presId="urn:microsoft.com/office/officeart/2005/8/layout/process1"/>
    <dgm:cxn modelId="{D9435CB6-B356-4112-9602-26C3211CE65D}" type="presOf" srcId="{651AC182-8255-4547-91EC-068553E9DFBF}" destId="{DAFADB05-A248-F347-8B73-EE9889F96938}" srcOrd="0" destOrd="0" presId="urn:microsoft.com/office/officeart/2005/8/layout/process1"/>
    <dgm:cxn modelId="{16F88DE8-0FD1-4EE1-B27F-71A9CFFDA127}" type="presOf" srcId="{1361E03D-5563-2A46-9A3F-AF50A45454F0}" destId="{11DD0926-2B4C-1642-860C-52DA2A27D393}" srcOrd="0" destOrd="0" presId="urn:microsoft.com/office/officeart/2005/8/layout/process1"/>
    <dgm:cxn modelId="{B9F1CC8F-2599-41EF-B771-5948DBF009BF}" type="presOf" srcId="{1361E03D-5563-2A46-9A3F-AF50A45454F0}" destId="{CFFC95C8-D7ED-A944-9547-9A7B800F8AD9}" srcOrd="1" destOrd="0" presId="urn:microsoft.com/office/officeart/2005/8/layout/process1"/>
    <dgm:cxn modelId="{F71DCF4A-2898-4DDA-B149-3B3B93EFDC99}" type="presOf" srcId="{A54C51F5-3491-1440-8D90-7FC1DF0B25B0}" destId="{95574298-AFE2-E84F-8624-ABA130EE117F}" srcOrd="0" destOrd="0" presId="urn:microsoft.com/office/officeart/2005/8/layout/process1"/>
    <dgm:cxn modelId="{B8B6E2A1-E24B-413A-954C-21329FDF5AB8}" type="presOf" srcId="{0E74457D-5CDA-3643-8416-C5DA5A7F946F}" destId="{0A9607CD-63FB-0046-970F-5AF3F38C2C96}" srcOrd="0" destOrd="0" presId="urn:microsoft.com/office/officeart/2005/8/layout/process1"/>
    <dgm:cxn modelId="{DA53E2C8-DE2C-485F-8F9B-860C67D85E1F}" type="presParOf" srcId="{0A9607CD-63FB-0046-970F-5AF3F38C2C96}" destId="{ED623B73-B7AA-9B4D-8EFA-BBC085A0FAE8}" srcOrd="0" destOrd="0" presId="urn:microsoft.com/office/officeart/2005/8/layout/process1"/>
    <dgm:cxn modelId="{C33D1671-BEB6-4FA3-9FCF-0C790A0523FC}" type="presParOf" srcId="{0A9607CD-63FB-0046-970F-5AF3F38C2C96}" destId="{DAFADB05-A248-F347-8B73-EE9889F96938}" srcOrd="1" destOrd="0" presId="urn:microsoft.com/office/officeart/2005/8/layout/process1"/>
    <dgm:cxn modelId="{C6FAF401-CDC4-4BCB-8F31-620200AA376C}" type="presParOf" srcId="{DAFADB05-A248-F347-8B73-EE9889F96938}" destId="{5339567C-A625-AF47-9802-F306D9860EA8}" srcOrd="0" destOrd="0" presId="urn:microsoft.com/office/officeart/2005/8/layout/process1"/>
    <dgm:cxn modelId="{459D5CE4-E233-45AF-B97E-729639DD9B96}" type="presParOf" srcId="{0A9607CD-63FB-0046-970F-5AF3F38C2C96}" destId="{95574298-AFE2-E84F-8624-ABA130EE117F}" srcOrd="2" destOrd="0" presId="urn:microsoft.com/office/officeart/2005/8/layout/process1"/>
    <dgm:cxn modelId="{CF04005A-D81E-42F6-BC9C-10A77D5A02A1}" type="presParOf" srcId="{0A9607CD-63FB-0046-970F-5AF3F38C2C96}" destId="{11DD0926-2B4C-1642-860C-52DA2A27D393}" srcOrd="3" destOrd="0" presId="urn:microsoft.com/office/officeart/2005/8/layout/process1"/>
    <dgm:cxn modelId="{8CBF613B-7EA1-42F5-BC23-21DF4E5AADD1}" type="presParOf" srcId="{11DD0926-2B4C-1642-860C-52DA2A27D393}" destId="{CFFC95C8-D7ED-A944-9547-9A7B800F8AD9}" srcOrd="0" destOrd="0" presId="urn:microsoft.com/office/officeart/2005/8/layout/process1"/>
    <dgm:cxn modelId="{B5A80553-A75D-4BBD-BD3E-EFD62EC1FC62}" type="presParOf" srcId="{0A9607CD-63FB-0046-970F-5AF3F38C2C96}" destId="{A85593B2-403A-A442-9C18-AF5A6658907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Source file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Spark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40408A3E-98BE-8C4A-BC4D-7ECDFAB3CDB9}">
      <dgm:prSet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F00ED11F-97B9-E240-8CD7-94FE35DF38A8}" type="parTrans" cxnId="{0F176E7A-B14D-2946-B4BA-82F2BB32D0B1}">
      <dgm:prSet/>
      <dgm:spPr/>
      <dgm:t>
        <a:bodyPr/>
        <a:lstStyle/>
        <a:p>
          <a:endParaRPr lang="en-US"/>
        </a:p>
      </dgm:t>
    </dgm:pt>
    <dgm:pt modelId="{E9F06782-CC53-6D41-B0EA-5D0265AE2652}" type="sibTrans" cxnId="{0F176E7A-B14D-2946-B4BA-82F2BB32D0B1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3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D0926-2B4C-1642-860C-52DA2A27D393}" type="pres">
      <dgm:prSet presAssocID="{1361E03D-5563-2A46-9A3F-AF50A45454F0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FFC95C8-D7ED-A944-9547-9A7B800F8AD9}" type="pres">
      <dgm:prSet presAssocID="{1361E03D-5563-2A46-9A3F-AF50A45454F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85593B2-403A-A442-9C18-AF5A66589076}" type="pres">
      <dgm:prSet presAssocID="{40408A3E-98BE-8C4A-BC4D-7ECDFAB3CDB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CAB718-7268-4F16-B9E6-9B1150E4E774}" type="presOf" srcId="{A7B30214-1EEB-0F48-A665-EC981799E427}" destId="{ED623B73-B7AA-9B4D-8EFA-BBC085A0FAE8}" srcOrd="0" destOrd="0" presId="urn:microsoft.com/office/officeart/2005/8/layout/process1"/>
    <dgm:cxn modelId="{2BBCCA06-F252-4E3B-9217-7AD175649CBF}" type="presOf" srcId="{A54C51F5-3491-1440-8D90-7FC1DF0B25B0}" destId="{95574298-AFE2-E84F-8624-ABA130EE117F}" srcOrd="0" destOrd="0" presId="urn:microsoft.com/office/officeart/2005/8/layout/process1"/>
    <dgm:cxn modelId="{D4FBB68E-01BC-4069-8748-64AD1665E800}" type="presOf" srcId="{1361E03D-5563-2A46-9A3F-AF50A45454F0}" destId="{11DD0926-2B4C-1642-860C-52DA2A27D393}" srcOrd="0" destOrd="0" presId="urn:microsoft.com/office/officeart/2005/8/layout/process1"/>
    <dgm:cxn modelId="{988302FD-4F91-42D7-80CE-C111DF06DC39}" type="presOf" srcId="{1361E03D-5563-2A46-9A3F-AF50A45454F0}" destId="{CFFC95C8-D7ED-A944-9547-9A7B800F8AD9}" srcOrd="1" destOrd="0" presId="urn:microsoft.com/office/officeart/2005/8/layout/process1"/>
    <dgm:cxn modelId="{80604D9D-2F80-4C71-8A35-5A0CB6A528A5}" type="presOf" srcId="{0E74457D-5CDA-3643-8416-C5DA5A7F946F}" destId="{0A9607CD-63FB-0046-970F-5AF3F38C2C96}" srcOrd="0" destOrd="0" presId="urn:microsoft.com/office/officeart/2005/8/layout/process1"/>
    <dgm:cxn modelId="{61749596-F594-42E2-A73D-FB02F245BA8A}" type="presOf" srcId="{40408A3E-98BE-8C4A-BC4D-7ECDFAB3CDB9}" destId="{A85593B2-403A-A442-9C18-AF5A66589076}" srcOrd="0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2333764C-1F1B-48F8-8C45-E7D68A69446C}" type="presOf" srcId="{651AC182-8255-4547-91EC-068553E9DFBF}" destId="{DAFADB05-A248-F347-8B73-EE9889F96938}" srcOrd="0" destOrd="0" presId="urn:microsoft.com/office/officeart/2005/8/layout/process1"/>
    <dgm:cxn modelId="{0F176E7A-B14D-2946-B4BA-82F2BB32D0B1}" srcId="{0E74457D-5CDA-3643-8416-C5DA5A7F946F}" destId="{40408A3E-98BE-8C4A-BC4D-7ECDFAB3CDB9}" srcOrd="2" destOrd="0" parTransId="{F00ED11F-97B9-E240-8CD7-94FE35DF38A8}" sibTransId="{E9F06782-CC53-6D41-B0EA-5D0265AE2652}"/>
    <dgm:cxn modelId="{79EFB492-4561-4045-A73A-0C7C9D8091B2}" type="presOf" srcId="{651AC182-8255-4547-91EC-068553E9DFBF}" destId="{5339567C-A625-AF47-9802-F306D9860EA8}" srcOrd="1" destOrd="0" presId="urn:microsoft.com/office/officeart/2005/8/layout/process1"/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0367B792-26E4-4E01-8142-DD7F935345B9}" type="presParOf" srcId="{0A9607CD-63FB-0046-970F-5AF3F38C2C96}" destId="{ED623B73-B7AA-9B4D-8EFA-BBC085A0FAE8}" srcOrd="0" destOrd="0" presId="urn:microsoft.com/office/officeart/2005/8/layout/process1"/>
    <dgm:cxn modelId="{58B66171-C8CC-43AB-8718-69351B2982E6}" type="presParOf" srcId="{0A9607CD-63FB-0046-970F-5AF3F38C2C96}" destId="{DAFADB05-A248-F347-8B73-EE9889F96938}" srcOrd="1" destOrd="0" presId="urn:microsoft.com/office/officeart/2005/8/layout/process1"/>
    <dgm:cxn modelId="{2EB50FD7-7658-4B10-BDD0-1F06C5F3E45F}" type="presParOf" srcId="{DAFADB05-A248-F347-8B73-EE9889F96938}" destId="{5339567C-A625-AF47-9802-F306D9860EA8}" srcOrd="0" destOrd="0" presId="urn:microsoft.com/office/officeart/2005/8/layout/process1"/>
    <dgm:cxn modelId="{11B388C2-F377-4248-9A78-770975F0796D}" type="presParOf" srcId="{0A9607CD-63FB-0046-970F-5AF3F38C2C96}" destId="{95574298-AFE2-E84F-8624-ABA130EE117F}" srcOrd="2" destOrd="0" presId="urn:microsoft.com/office/officeart/2005/8/layout/process1"/>
    <dgm:cxn modelId="{0D8F66D0-3E38-42FB-91E5-9EBF7CD381BC}" type="presParOf" srcId="{0A9607CD-63FB-0046-970F-5AF3F38C2C96}" destId="{11DD0926-2B4C-1642-860C-52DA2A27D393}" srcOrd="3" destOrd="0" presId="urn:microsoft.com/office/officeart/2005/8/layout/process1"/>
    <dgm:cxn modelId="{2514B518-F361-4247-BF78-383D387BAFC4}" type="presParOf" srcId="{11DD0926-2B4C-1642-860C-52DA2A27D393}" destId="{CFFC95C8-D7ED-A944-9547-9A7B800F8AD9}" srcOrd="0" destOrd="0" presId="urn:microsoft.com/office/officeart/2005/8/layout/process1"/>
    <dgm:cxn modelId="{BEA2BD1E-4DBC-4E68-83F8-EA9C3DFA7678}" type="presParOf" srcId="{0A9607CD-63FB-0046-970F-5AF3F38C2C96}" destId="{A85593B2-403A-A442-9C18-AF5A6658907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HDFS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/>
      <dgm:spPr/>
      <dgm:t>
        <a:bodyPr/>
        <a:lstStyle/>
        <a:p>
          <a:r>
            <a:rPr lang="en-US" dirty="0" smtClean="0"/>
            <a:t>Hive</a:t>
          </a:r>
          <a:endParaRPr lang="en-US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2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D8F5889D-4447-AE4D-8A9F-5E9B06621721}" type="presOf" srcId="{0E74457D-5CDA-3643-8416-C5DA5A7F946F}" destId="{0A9607CD-63FB-0046-970F-5AF3F38C2C96}" srcOrd="0" destOrd="0" presId="urn:microsoft.com/office/officeart/2005/8/layout/process1"/>
    <dgm:cxn modelId="{1A03A692-6B71-F84B-BA82-7A250E50DBD0}" type="presOf" srcId="{A7B30214-1EEB-0F48-A665-EC981799E427}" destId="{ED623B73-B7AA-9B4D-8EFA-BBC085A0FAE8}" srcOrd="0" destOrd="0" presId="urn:microsoft.com/office/officeart/2005/8/layout/process1"/>
    <dgm:cxn modelId="{A65944C8-7BE8-144C-AF39-03056EF5B623}" type="presOf" srcId="{651AC182-8255-4547-91EC-068553E9DFBF}" destId="{DAFADB05-A248-F347-8B73-EE9889F96938}" srcOrd="0" destOrd="0" presId="urn:microsoft.com/office/officeart/2005/8/layout/process1"/>
    <dgm:cxn modelId="{91D46EDC-B6CC-9F4A-B7BB-F8E55A1D41CE}" type="presOf" srcId="{A54C51F5-3491-1440-8D90-7FC1DF0B25B0}" destId="{95574298-AFE2-E84F-8624-ABA130EE117F}" srcOrd="0" destOrd="0" presId="urn:microsoft.com/office/officeart/2005/8/layout/process1"/>
    <dgm:cxn modelId="{49C72A56-5C3D-AD43-8D27-92220F0D3509}" type="presOf" srcId="{651AC182-8255-4547-91EC-068553E9DFBF}" destId="{5339567C-A625-AF47-9802-F306D9860EA8}" srcOrd="1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8A2FA089-C0ED-E248-A169-F1F663006BF1}" type="presParOf" srcId="{0A9607CD-63FB-0046-970F-5AF3F38C2C96}" destId="{ED623B73-B7AA-9B4D-8EFA-BBC085A0FAE8}" srcOrd="0" destOrd="0" presId="urn:microsoft.com/office/officeart/2005/8/layout/process1"/>
    <dgm:cxn modelId="{79EF7A56-0CF5-ED4E-96CF-0B3F71381C26}" type="presParOf" srcId="{0A9607CD-63FB-0046-970F-5AF3F38C2C96}" destId="{DAFADB05-A248-F347-8B73-EE9889F96938}" srcOrd="1" destOrd="0" presId="urn:microsoft.com/office/officeart/2005/8/layout/process1"/>
    <dgm:cxn modelId="{7638D4BF-5251-9446-9DC6-FE976D4D8EF9}" type="presParOf" srcId="{DAFADB05-A248-F347-8B73-EE9889F96938}" destId="{5339567C-A625-AF47-9802-F306D9860EA8}" srcOrd="0" destOrd="0" presId="urn:microsoft.com/office/officeart/2005/8/layout/process1"/>
    <dgm:cxn modelId="{EEFCE067-EB44-4E49-98B5-94494405D594}" type="presParOf" srcId="{0A9607CD-63FB-0046-970F-5AF3F38C2C96}" destId="{95574298-AFE2-E84F-8624-ABA130EE117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E74457D-5CDA-3643-8416-C5DA5A7F946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B30214-1EEB-0F48-A665-EC981799E427}">
      <dgm:prSet phldrT="[Text]"/>
      <dgm:spPr/>
      <dgm:t>
        <a:bodyPr/>
        <a:lstStyle/>
        <a:p>
          <a:r>
            <a:rPr lang="en-US" dirty="0" smtClean="0"/>
            <a:t>Impala</a:t>
          </a:r>
          <a:endParaRPr lang="en-US" dirty="0"/>
        </a:p>
      </dgm:t>
    </dgm:pt>
    <dgm:pt modelId="{323EA191-0B83-E54A-8804-C00498B01443}" type="parTrans" cxnId="{1D7EADE0-C78C-CE48-AD87-57E83F2F8875}">
      <dgm:prSet/>
      <dgm:spPr/>
      <dgm:t>
        <a:bodyPr/>
        <a:lstStyle/>
        <a:p>
          <a:endParaRPr lang="en-US"/>
        </a:p>
      </dgm:t>
    </dgm:pt>
    <dgm:pt modelId="{651AC182-8255-4547-91EC-068553E9DFBF}" type="sibTrans" cxnId="{1D7EADE0-C78C-CE48-AD87-57E83F2F8875}">
      <dgm:prSet/>
      <dgm:spPr/>
      <dgm:t>
        <a:bodyPr/>
        <a:lstStyle/>
        <a:p>
          <a:endParaRPr lang="en-US"/>
        </a:p>
      </dgm:t>
    </dgm:pt>
    <dgm:pt modelId="{A54C51F5-3491-1440-8D90-7FC1DF0B25B0}">
      <dgm:prSet phldrT="[Text]" custT="1"/>
      <dgm:spPr/>
      <dgm:t>
        <a:bodyPr/>
        <a:lstStyle/>
        <a:p>
          <a:r>
            <a:rPr lang="en-US" sz="2800" i="1" dirty="0" smtClean="0"/>
            <a:t>ODBC/JDBC tools</a:t>
          </a:r>
          <a:endParaRPr lang="en-US" sz="2800" i="1" dirty="0"/>
        </a:p>
      </dgm:t>
    </dgm:pt>
    <dgm:pt modelId="{0E4AF15E-2991-E845-85A5-D48DBD759FD0}" type="parTrans" cxnId="{E899A5C9-D809-4E40-9F35-0FE2A9DBE047}">
      <dgm:prSet/>
      <dgm:spPr/>
      <dgm:t>
        <a:bodyPr/>
        <a:lstStyle/>
        <a:p>
          <a:endParaRPr lang="en-US"/>
        </a:p>
      </dgm:t>
    </dgm:pt>
    <dgm:pt modelId="{1361E03D-5563-2A46-9A3F-AF50A45454F0}" type="sibTrans" cxnId="{E899A5C9-D809-4E40-9F35-0FE2A9DBE047}">
      <dgm:prSet/>
      <dgm:spPr/>
      <dgm:t>
        <a:bodyPr/>
        <a:lstStyle/>
        <a:p>
          <a:endParaRPr lang="en-US"/>
        </a:p>
      </dgm:t>
    </dgm:pt>
    <dgm:pt modelId="{0A9607CD-63FB-0046-970F-5AF3F38C2C96}" type="pres">
      <dgm:prSet presAssocID="{0E74457D-5CDA-3643-8416-C5DA5A7F946F}" presName="Name0" presStyleCnt="0">
        <dgm:presLayoutVars>
          <dgm:dir/>
          <dgm:resizeHandles val="exact"/>
        </dgm:presLayoutVars>
      </dgm:prSet>
      <dgm:spPr/>
    </dgm:pt>
    <dgm:pt modelId="{ED623B73-B7AA-9B4D-8EFA-BBC085A0FAE8}" type="pres">
      <dgm:prSet presAssocID="{A7B30214-1EEB-0F48-A665-EC981799E427}" presName="node" presStyleLbl="node1" presStyleIdx="0" presStyleCnt="2" custLinFactNeighborY="1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FADB05-A248-F347-8B73-EE9889F96938}" type="pres">
      <dgm:prSet presAssocID="{651AC182-8255-4547-91EC-068553E9DFB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5339567C-A625-AF47-9802-F306D9860EA8}" type="pres">
      <dgm:prSet presAssocID="{651AC182-8255-4547-91EC-068553E9DFB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5574298-AFE2-E84F-8624-ABA130EE117F}" type="pres">
      <dgm:prSet presAssocID="{A54C51F5-3491-1440-8D90-7FC1DF0B25B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7EADE0-C78C-CE48-AD87-57E83F2F8875}" srcId="{0E74457D-5CDA-3643-8416-C5DA5A7F946F}" destId="{A7B30214-1EEB-0F48-A665-EC981799E427}" srcOrd="0" destOrd="0" parTransId="{323EA191-0B83-E54A-8804-C00498B01443}" sibTransId="{651AC182-8255-4547-91EC-068553E9DFBF}"/>
    <dgm:cxn modelId="{96B360F4-6F94-CF42-B4B6-A08C23B63555}" type="presOf" srcId="{651AC182-8255-4547-91EC-068553E9DFBF}" destId="{5339567C-A625-AF47-9802-F306D9860EA8}" srcOrd="1" destOrd="0" presId="urn:microsoft.com/office/officeart/2005/8/layout/process1"/>
    <dgm:cxn modelId="{A4562946-E365-0F4A-8BFB-59E7CEC01656}" type="presOf" srcId="{0E74457D-5CDA-3643-8416-C5DA5A7F946F}" destId="{0A9607CD-63FB-0046-970F-5AF3F38C2C96}" srcOrd="0" destOrd="0" presId="urn:microsoft.com/office/officeart/2005/8/layout/process1"/>
    <dgm:cxn modelId="{77D9E07B-6EB2-0B49-A51F-CC64786963A9}" type="presOf" srcId="{651AC182-8255-4547-91EC-068553E9DFBF}" destId="{DAFADB05-A248-F347-8B73-EE9889F96938}" srcOrd="0" destOrd="0" presId="urn:microsoft.com/office/officeart/2005/8/layout/process1"/>
    <dgm:cxn modelId="{EFD97893-BE62-5C45-84FC-068A4C95633C}" type="presOf" srcId="{A7B30214-1EEB-0F48-A665-EC981799E427}" destId="{ED623B73-B7AA-9B4D-8EFA-BBC085A0FAE8}" srcOrd="0" destOrd="0" presId="urn:microsoft.com/office/officeart/2005/8/layout/process1"/>
    <dgm:cxn modelId="{F374E2F4-7230-434A-A41F-F763635574B6}" type="presOf" srcId="{A54C51F5-3491-1440-8D90-7FC1DF0B25B0}" destId="{95574298-AFE2-E84F-8624-ABA130EE117F}" srcOrd="0" destOrd="0" presId="urn:microsoft.com/office/officeart/2005/8/layout/process1"/>
    <dgm:cxn modelId="{E899A5C9-D809-4E40-9F35-0FE2A9DBE047}" srcId="{0E74457D-5CDA-3643-8416-C5DA5A7F946F}" destId="{A54C51F5-3491-1440-8D90-7FC1DF0B25B0}" srcOrd="1" destOrd="0" parTransId="{0E4AF15E-2991-E845-85A5-D48DBD759FD0}" sibTransId="{1361E03D-5563-2A46-9A3F-AF50A45454F0}"/>
    <dgm:cxn modelId="{BBA4149C-31A5-E241-B641-DA06CC52BCD4}" type="presParOf" srcId="{0A9607CD-63FB-0046-970F-5AF3F38C2C96}" destId="{ED623B73-B7AA-9B4D-8EFA-BBC085A0FAE8}" srcOrd="0" destOrd="0" presId="urn:microsoft.com/office/officeart/2005/8/layout/process1"/>
    <dgm:cxn modelId="{27A8E1EF-F900-A548-AB32-ABDE0CFD3B75}" type="presParOf" srcId="{0A9607CD-63FB-0046-970F-5AF3F38C2C96}" destId="{DAFADB05-A248-F347-8B73-EE9889F96938}" srcOrd="1" destOrd="0" presId="urn:microsoft.com/office/officeart/2005/8/layout/process1"/>
    <dgm:cxn modelId="{64E5601D-CADB-F742-B80D-4CBE777A4508}" type="presParOf" srcId="{DAFADB05-A248-F347-8B73-EE9889F96938}" destId="{5339567C-A625-AF47-9802-F306D9860EA8}" srcOrd="0" destOrd="0" presId="urn:microsoft.com/office/officeart/2005/8/layout/process1"/>
    <dgm:cxn modelId="{0DA0D9DB-E3D0-924A-A5BE-CCD27FE2074D}" type="presParOf" srcId="{0A9607CD-63FB-0046-970F-5AF3F38C2C96}" destId="{95574298-AFE2-E84F-8624-ABA130EE117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23B73-B7AA-9B4D-8EFA-BBC085A0FAE8}">
      <dsp:nvSpPr>
        <dsp:cNvPr id="0" name=""/>
        <dsp:cNvSpPr/>
      </dsp:nvSpPr>
      <dsp:spPr>
        <a:xfrm>
          <a:off x="1026" y="0"/>
          <a:ext cx="2189894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CSV/TSV/TXT</a:t>
          </a:r>
          <a:endParaRPr lang="en-US" sz="2800" kern="1200" dirty="0"/>
        </a:p>
      </dsp:txBody>
      <dsp:txXfrm>
        <a:off x="27562" y="26536"/>
        <a:ext cx="2136822" cy="852928"/>
      </dsp:txXfrm>
    </dsp:sp>
    <dsp:sp modelId="{DAFADB05-A248-F347-8B73-EE9889F96938}">
      <dsp:nvSpPr>
        <dsp:cNvPr id="0" name=""/>
        <dsp:cNvSpPr/>
      </dsp:nvSpPr>
      <dsp:spPr>
        <a:xfrm>
          <a:off x="2409911" y="181453"/>
          <a:ext cx="464257" cy="5430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409911" y="290072"/>
        <a:ext cx="324980" cy="325855"/>
      </dsp:txXfrm>
    </dsp:sp>
    <dsp:sp modelId="{95574298-AFE2-E84F-8624-ABA130EE117F}">
      <dsp:nvSpPr>
        <dsp:cNvPr id="0" name=""/>
        <dsp:cNvSpPr/>
      </dsp:nvSpPr>
      <dsp:spPr>
        <a:xfrm>
          <a:off x="3066879" y="0"/>
          <a:ext cx="2189894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Hive</a:t>
          </a:r>
          <a:endParaRPr lang="en-US" sz="2800" kern="1200" dirty="0"/>
        </a:p>
      </dsp:txBody>
      <dsp:txXfrm>
        <a:off x="3093415" y="26536"/>
        <a:ext cx="2136822" cy="8529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23B73-B7AA-9B4D-8EFA-BBC085A0FAE8}">
      <dsp:nvSpPr>
        <dsp:cNvPr id="0" name=""/>
        <dsp:cNvSpPr/>
      </dsp:nvSpPr>
      <dsp:spPr>
        <a:xfrm>
          <a:off x="4621" y="49231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RDBMS</a:t>
          </a:r>
          <a:endParaRPr lang="en-US" sz="2900" kern="1200" dirty="0"/>
        </a:p>
      </dsp:txBody>
      <dsp:txXfrm>
        <a:off x="28893" y="73503"/>
        <a:ext cx="1332655" cy="780175"/>
      </dsp:txXfrm>
    </dsp:sp>
    <dsp:sp modelId="{DAFADB05-A248-F347-8B73-EE9889F96938}">
      <dsp:nvSpPr>
        <dsp:cNvPr id="0" name=""/>
        <dsp:cNvSpPr/>
      </dsp:nvSpPr>
      <dsp:spPr>
        <a:xfrm rot="21581171">
          <a:off x="1523938" y="286981"/>
          <a:ext cx="292818" cy="3425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523939" y="355729"/>
        <a:ext cx="204973" cy="205523"/>
      </dsp:txXfrm>
    </dsp:sp>
    <dsp:sp modelId="{95574298-AFE2-E84F-8624-ABA130EE117F}">
      <dsp:nvSpPr>
        <dsp:cNvPr id="0" name=""/>
        <dsp:cNvSpPr/>
      </dsp:nvSpPr>
      <dsp:spPr>
        <a:xfrm>
          <a:off x="1938300" y="38640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SQOOP</a:t>
          </a:r>
          <a:endParaRPr lang="en-US" sz="2900" kern="1200" dirty="0"/>
        </a:p>
      </dsp:txBody>
      <dsp:txXfrm>
        <a:off x="1962572" y="62912"/>
        <a:ext cx="1332655" cy="780175"/>
      </dsp:txXfrm>
    </dsp:sp>
    <dsp:sp modelId="{11DD0926-2B4C-1642-860C-52DA2A27D393}">
      <dsp:nvSpPr>
        <dsp:cNvPr id="0" name=""/>
        <dsp:cNvSpPr/>
      </dsp:nvSpPr>
      <dsp:spPr>
        <a:xfrm>
          <a:off x="3457620" y="281731"/>
          <a:ext cx="292814" cy="3425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457620" y="350238"/>
        <a:ext cx="204970" cy="205523"/>
      </dsp:txXfrm>
    </dsp:sp>
    <dsp:sp modelId="{A85593B2-403A-A442-9C18-AF5A66589076}">
      <dsp:nvSpPr>
        <dsp:cNvPr id="0" name=""/>
        <dsp:cNvSpPr/>
      </dsp:nvSpPr>
      <dsp:spPr>
        <a:xfrm>
          <a:off x="3871980" y="38640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Hive</a:t>
          </a:r>
          <a:endParaRPr lang="en-US" sz="2900" kern="1200" dirty="0"/>
        </a:p>
      </dsp:txBody>
      <dsp:txXfrm>
        <a:off x="3896252" y="62912"/>
        <a:ext cx="1332655" cy="7801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23B73-B7AA-9B4D-8EFA-BBC085A0FAE8}">
      <dsp:nvSpPr>
        <dsp:cNvPr id="0" name=""/>
        <dsp:cNvSpPr/>
      </dsp:nvSpPr>
      <dsp:spPr>
        <a:xfrm>
          <a:off x="4621" y="49231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Source file</a:t>
          </a:r>
          <a:endParaRPr lang="en-US" sz="2100" kern="1200" dirty="0"/>
        </a:p>
      </dsp:txBody>
      <dsp:txXfrm>
        <a:off x="28893" y="73503"/>
        <a:ext cx="1332655" cy="780175"/>
      </dsp:txXfrm>
    </dsp:sp>
    <dsp:sp modelId="{DAFADB05-A248-F347-8B73-EE9889F96938}">
      <dsp:nvSpPr>
        <dsp:cNvPr id="0" name=""/>
        <dsp:cNvSpPr/>
      </dsp:nvSpPr>
      <dsp:spPr>
        <a:xfrm rot="21581171">
          <a:off x="1523938" y="286981"/>
          <a:ext cx="292818" cy="3425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523939" y="355729"/>
        <a:ext cx="204973" cy="205523"/>
      </dsp:txXfrm>
    </dsp:sp>
    <dsp:sp modelId="{95574298-AFE2-E84F-8624-ABA130EE117F}">
      <dsp:nvSpPr>
        <dsp:cNvPr id="0" name=""/>
        <dsp:cNvSpPr/>
      </dsp:nvSpPr>
      <dsp:spPr>
        <a:xfrm>
          <a:off x="1938300" y="38640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Spark</a:t>
          </a:r>
          <a:endParaRPr lang="en-US" sz="2100" kern="1200" dirty="0"/>
        </a:p>
      </dsp:txBody>
      <dsp:txXfrm>
        <a:off x="1962572" y="62912"/>
        <a:ext cx="1332655" cy="780175"/>
      </dsp:txXfrm>
    </dsp:sp>
    <dsp:sp modelId="{11DD0926-2B4C-1642-860C-52DA2A27D393}">
      <dsp:nvSpPr>
        <dsp:cNvPr id="0" name=""/>
        <dsp:cNvSpPr/>
      </dsp:nvSpPr>
      <dsp:spPr>
        <a:xfrm>
          <a:off x="3457620" y="281731"/>
          <a:ext cx="292814" cy="3425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457620" y="350238"/>
        <a:ext cx="204970" cy="205523"/>
      </dsp:txXfrm>
    </dsp:sp>
    <dsp:sp modelId="{A85593B2-403A-A442-9C18-AF5A66589076}">
      <dsp:nvSpPr>
        <dsp:cNvPr id="0" name=""/>
        <dsp:cNvSpPr/>
      </dsp:nvSpPr>
      <dsp:spPr>
        <a:xfrm>
          <a:off x="3871980" y="38640"/>
          <a:ext cx="1381199" cy="828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Hive</a:t>
          </a:r>
          <a:endParaRPr lang="en-US" sz="2100" kern="1200" dirty="0"/>
        </a:p>
      </dsp:txBody>
      <dsp:txXfrm>
        <a:off x="3896252" y="62912"/>
        <a:ext cx="1332655" cy="7801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23B73-B7AA-9B4D-8EFA-BBC085A0FAE8}">
      <dsp:nvSpPr>
        <dsp:cNvPr id="0" name=""/>
        <dsp:cNvSpPr/>
      </dsp:nvSpPr>
      <dsp:spPr>
        <a:xfrm>
          <a:off x="1276" y="0"/>
          <a:ext cx="2721799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HDFS</a:t>
          </a:r>
          <a:endParaRPr lang="en-US" sz="3900" kern="1200" dirty="0"/>
        </a:p>
      </dsp:txBody>
      <dsp:txXfrm>
        <a:off x="27812" y="26536"/>
        <a:ext cx="2668727" cy="852928"/>
      </dsp:txXfrm>
    </dsp:sp>
    <dsp:sp modelId="{DAFADB05-A248-F347-8B73-EE9889F96938}">
      <dsp:nvSpPr>
        <dsp:cNvPr id="0" name=""/>
        <dsp:cNvSpPr/>
      </dsp:nvSpPr>
      <dsp:spPr>
        <a:xfrm>
          <a:off x="2995256" y="115496"/>
          <a:ext cx="577021" cy="6750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995256" y="250497"/>
        <a:ext cx="403915" cy="405004"/>
      </dsp:txXfrm>
    </dsp:sp>
    <dsp:sp modelId="{95574298-AFE2-E84F-8624-ABA130EE117F}">
      <dsp:nvSpPr>
        <dsp:cNvPr id="0" name=""/>
        <dsp:cNvSpPr/>
      </dsp:nvSpPr>
      <dsp:spPr>
        <a:xfrm>
          <a:off x="3811795" y="0"/>
          <a:ext cx="2721799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Hive</a:t>
          </a:r>
          <a:endParaRPr lang="en-US" sz="3900" kern="1200" dirty="0"/>
        </a:p>
      </dsp:txBody>
      <dsp:txXfrm>
        <a:off x="3838331" y="26536"/>
        <a:ext cx="2668727" cy="8529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23B73-B7AA-9B4D-8EFA-BBC085A0FAE8}">
      <dsp:nvSpPr>
        <dsp:cNvPr id="0" name=""/>
        <dsp:cNvSpPr/>
      </dsp:nvSpPr>
      <dsp:spPr>
        <a:xfrm>
          <a:off x="1276" y="0"/>
          <a:ext cx="2721800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Impala</a:t>
          </a:r>
          <a:endParaRPr lang="en-US" sz="3900" kern="1200" dirty="0"/>
        </a:p>
      </dsp:txBody>
      <dsp:txXfrm>
        <a:off x="27812" y="26536"/>
        <a:ext cx="2668728" cy="852928"/>
      </dsp:txXfrm>
    </dsp:sp>
    <dsp:sp modelId="{DAFADB05-A248-F347-8B73-EE9889F96938}">
      <dsp:nvSpPr>
        <dsp:cNvPr id="0" name=""/>
        <dsp:cNvSpPr/>
      </dsp:nvSpPr>
      <dsp:spPr>
        <a:xfrm>
          <a:off x="2995256" y="115496"/>
          <a:ext cx="577021" cy="6750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995256" y="250497"/>
        <a:ext cx="403915" cy="405004"/>
      </dsp:txXfrm>
    </dsp:sp>
    <dsp:sp modelId="{95574298-AFE2-E84F-8624-ABA130EE117F}">
      <dsp:nvSpPr>
        <dsp:cNvPr id="0" name=""/>
        <dsp:cNvSpPr/>
      </dsp:nvSpPr>
      <dsp:spPr>
        <a:xfrm>
          <a:off x="3811796" y="0"/>
          <a:ext cx="2721800" cy="906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i="1" kern="1200" dirty="0" smtClean="0"/>
            <a:t>ODBC/JDBC tools</a:t>
          </a:r>
          <a:endParaRPr lang="en-US" sz="2800" i="1" kern="1200" dirty="0"/>
        </a:p>
      </dsp:txBody>
      <dsp:txXfrm>
        <a:off x="3838332" y="26536"/>
        <a:ext cx="2668728" cy="852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0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7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83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9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1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3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5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0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BC176-8AE9-4B07-8642-3A9DE22B003F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A209-FDEF-41CE-B527-D180BCFA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4" y="1545894"/>
            <a:ext cx="10515600" cy="3140406"/>
          </a:xfrm>
        </p:spPr>
        <p:txBody>
          <a:bodyPr>
            <a:normAutofit/>
          </a:bodyPr>
          <a:lstStyle/>
          <a:p>
            <a:r>
              <a:rPr lang="en-US" dirty="0" smtClean="0"/>
              <a:t>Target audience: technical or IT staff currently using or hoping to use OHDSI OMOP CDM</a:t>
            </a:r>
          </a:p>
          <a:p>
            <a:r>
              <a:rPr lang="en-US" dirty="0" smtClean="0"/>
              <a:t>Goals: </a:t>
            </a:r>
          </a:p>
          <a:p>
            <a:pPr lvl="2"/>
            <a:r>
              <a:rPr lang="en-US" dirty="0" smtClean="0"/>
              <a:t>Show design for CDM using ‘big data’ tools that are Apache open source as alternative to Oracle or Postgres</a:t>
            </a:r>
            <a:endParaRPr lang="en-US" dirty="0"/>
          </a:p>
          <a:p>
            <a:pPr lvl="2"/>
            <a:r>
              <a:rPr lang="en-US" dirty="0" smtClean="0"/>
              <a:t>Show ingestion paths or approaches for various data types and data sources</a:t>
            </a:r>
          </a:p>
          <a:p>
            <a:pPr lvl="2"/>
            <a:r>
              <a:rPr lang="en-US" dirty="0" smtClean="0"/>
              <a:t>Map current (Nov 2016) most commonly used tools fit for various business purposes based on market share but not exclusive to Cloudera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102" y="5518097"/>
            <a:ext cx="31652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Glossary of acronyms</a:t>
            </a:r>
          </a:p>
          <a:p>
            <a:r>
              <a:rPr lang="en-US" sz="1000" dirty="0" smtClean="0"/>
              <a:t>OHDSI: Observational Health Data Science &amp; Informatics</a:t>
            </a:r>
          </a:p>
          <a:p>
            <a:r>
              <a:rPr lang="en-US" sz="1000" dirty="0" smtClean="0"/>
              <a:t>OMOP: Observational Medical Outcomes Partnership</a:t>
            </a:r>
          </a:p>
          <a:p>
            <a:r>
              <a:rPr lang="en-US" sz="1000" dirty="0" smtClean="0"/>
              <a:t>CDM: Common Data Model</a:t>
            </a:r>
          </a:p>
          <a:p>
            <a:r>
              <a:rPr lang="en-US" sz="1000" dirty="0" smtClean="0"/>
              <a:t>HDFS: Hadoop Distributed File System</a:t>
            </a:r>
          </a:p>
          <a:p>
            <a:r>
              <a:rPr lang="en-US" sz="1000" dirty="0" smtClean="0"/>
              <a:t>RDBMS: Relational Database Management System</a:t>
            </a:r>
          </a:p>
          <a:p>
            <a:r>
              <a:rPr lang="en-US" sz="1000" dirty="0" smtClean="0"/>
              <a:t>SQL: Structured Query Language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263769" y="290146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OMOP CDM on Hadoop Reference Architecture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9026770" y="5902074"/>
            <a:ext cx="31652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Send questions to sdolley at cloudera dot com</a:t>
            </a:r>
          </a:p>
          <a:p>
            <a:r>
              <a:rPr lang="en-US" sz="1000" dirty="0" smtClean="0"/>
              <a:t>Original technical authors: Derek Kane, Tom White</a:t>
            </a:r>
          </a:p>
          <a:p>
            <a:r>
              <a:rPr lang="en-US" sz="1000" dirty="0" smtClean="0"/>
              <a:t>N.B. This is offered as one opinion on the current most selected set of choices to fill technical capabilities, and is not inclusive of all approaches.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4099168" y="5518097"/>
            <a:ext cx="3165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Revision history</a:t>
            </a:r>
          </a:p>
          <a:p>
            <a:r>
              <a:rPr lang="en-US" sz="1000" dirty="0" smtClean="0"/>
              <a:t>Original: November 29, 2016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2200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09136" y="1585884"/>
            <a:ext cx="7607137" cy="3923665"/>
          </a:xfrm>
          <a:prstGeom prst="roundRect">
            <a:avLst>
              <a:gd name="adj" fmla="val 1777"/>
            </a:avLst>
          </a:prstGeom>
          <a:solidFill>
            <a:srgbClr val="E3E1E3"/>
          </a:solidFill>
          <a:ln w="12700" cap="flat" cmpd="sng" algn="ctr">
            <a:solidFill>
              <a:sysClr val="window" lastClr="FFFFFF"/>
            </a:solidFill>
            <a:prstDash val="solid"/>
          </a:ln>
          <a:effectLst>
            <a:glow rad="50800">
              <a:sysClr val="window" lastClr="FFFFFF">
                <a:lumMod val="65000"/>
                <a:alpha val="40000"/>
              </a:sysClr>
            </a:glow>
            <a:outerShdw blurRad="50800" dist="76200" algn="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1218895">
              <a:defRPr/>
            </a:pPr>
            <a:endParaRPr lang="en-US" sz="2399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736435" y="2150202"/>
            <a:ext cx="1138647" cy="1115537"/>
          </a:xfrm>
          <a:prstGeom prst="roundRect">
            <a:avLst>
              <a:gd name="adj" fmla="val 5399"/>
            </a:avLst>
          </a:prstGeom>
          <a:solidFill>
            <a:srgbClr val="61C7EC"/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rtlCol="0" anchor="t"/>
          <a:lstStyle/>
          <a:p>
            <a:pPr algn="ctr" defTabSz="1218895">
              <a:lnSpc>
                <a:spcPts val="1493"/>
              </a:lnSpc>
              <a:defRPr/>
            </a:pPr>
            <a:r>
              <a:rPr lang="en-US" sz="1466" kern="0" dirty="0" smtClean="0">
                <a:solidFill>
                  <a:sysClr val="windowText" lastClr="000000"/>
                </a:solidFill>
                <a:latin typeface="Calibri"/>
              </a:rPr>
              <a:t>UPDATEABLE, ANALYTIC STORAGE</a:t>
            </a:r>
            <a:endParaRPr lang="en-US" sz="1466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20745" y="4205974"/>
            <a:ext cx="7154334" cy="1155186"/>
          </a:xfrm>
          <a:prstGeom prst="roundRect">
            <a:avLst>
              <a:gd name="adj" fmla="val 2855"/>
            </a:avLst>
          </a:prstGeom>
          <a:solidFill>
            <a:srgbClr val="61C7EC"/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5260" y="1612035"/>
            <a:ext cx="7424348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8895">
              <a:defRPr/>
            </a:pPr>
            <a:r>
              <a:rPr lang="en-US" sz="2399" b="1" kern="0" dirty="0" smtClean="0">
                <a:solidFill>
                  <a:srgbClr val="004D6F"/>
                </a:solidFill>
              </a:rPr>
              <a:t>BIG DATA SUPERSET ARCHITECTURE FOR A DATA LAKE</a:t>
            </a:r>
            <a:endParaRPr lang="en-US" sz="2399" b="1" kern="0" dirty="0">
              <a:solidFill>
                <a:srgbClr val="004D6F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720746" y="2150206"/>
            <a:ext cx="1138647" cy="1137166"/>
            <a:chOff x="2752163" y="1451480"/>
            <a:chExt cx="854208" cy="824582"/>
          </a:xfrm>
        </p:grpSpPr>
        <p:sp>
          <p:nvSpPr>
            <p:cNvPr id="9" name="Rounded Rectangle 8"/>
            <p:cNvSpPr/>
            <p:nvPr/>
          </p:nvSpPr>
          <p:spPr>
            <a:xfrm>
              <a:off x="2752163" y="1451480"/>
              <a:ext cx="854208" cy="808899"/>
            </a:xfrm>
            <a:prstGeom prst="roundRect">
              <a:avLst>
                <a:gd name="adj" fmla="val 5399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BATCH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 smtClean="0">
                  <a:solidFill>
                    <a:sysClr val="windowText" lastClr="000000"/>
                  </a:solidFill>
                  <a:latin typeface="Calibri"/>
                </a:rPr>
                <a:t>PROCESSING</a:t>
              </a:r>
              <a:endParaRPr lang="en-US" sz="1466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43612" y="1737553"/>
              <a:ext cx="481026" cy="538509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SPARK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HIVE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SQOOP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MAPREDUCE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PIG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923883" y="2150202"/>
            <a:ext cx="1138647" cy="1115537"/>
            <a:chOff x="3654751" y="1451480"/>
            <a:chExt cx="854208" cy="808899"/>
          </a:xfrm>
        </p:grpSpPr>
        <p:sp>
          <p:nvSpPr>
            <p:cNvPr id="12" name="Rounded Rectangle 11"/>
            <p:cNvSpPr/>
            <p:nvPr/>
          </p:nvSpPr>
          <p:spPr>
            <a:xfrm>
              <a:off x="3654751" y="1451480"/>
              <a:ext cx="854208" cy="808899"/>
            </a:xfrm>
            <a:prstGeom prst="roundRect">
              <a:avLst>
                <a:gd name="adj" fmla="val 4876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ANALYTIC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SQL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33074" y="2065719"/>
              <a:ext cx="297034" cy="107702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IMPALA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27020" y="2150202"/>
            <a:ext cx="1138647" cy="1115537"/>
            <a:chOff x="4557339" y="1451480"/>
            <a:chExt cx="854208" cy="808899"/>
          </a:xfrm>
        </p:grpSpPr>
        <p:sp>
          <p:nvSpPr>
            <p:cNvPr id="15" name="Rounded Rectangle 14"/>
            <p:cNvSpPr/>
            <p:nvPr/>
          </p:nvSpPr>
          <p:spPr>
            <a:xfrm>
              <a:off x="4557339" y="1451480"/>
              <a:ext cx="854208" cy="808899"/>
            </a:xfrm>
            <a:prstGeom prst="roundRect">
              <a:avLst>
                <a:gd name="adj" fmla="val 5399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SEARCH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ENGINE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895894" y="2065719"/>
              <a:ext cx="191208" cy="107702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SOLR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30158" y="2150202"/>
            <a:ext cx="1138647" cy="1115537"/>
            <a:chOff x="5459927" y="1451480"/>
            <a:chExt cx="854208" cy="808899"/>
          </a:xfrm>
        </p:grpSpPr>
        <p:sp>
          <p:nvSpPr>
            <p:cNvPr id="18" name="Rounded Rectangle 17"/>
            <p:cNvSpPr/>
            <p:nvPr/>
          </p:nvSpPr>
          <p:spPr>
            <a:xfrm>
              <a:off x="5459927" y="1451480"/>
              <a:ext cx="854208" cy="808899"/>
            </a:xfrm>
            <a:prstGeom prst="roundRect">
              <a:avLst>
                <a:gd name="adj" fmla="val 6446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MACHINE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LEARNING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758833" y="2068303"/>
              <a:ext cx="244120" cy="107702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SPARK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33295" y="2150195"/>
            <a:ext cx="1138647" cy="1115535"/>
            <a:chOff x="6362515" y="1451480"/>
            <a:chExt cx="854208" cy="808899"/>
          </a:xfrm>
        </p:grpSpPr>
        <p:sp>
          <p:nvSpPr>
            <p:cNvPr id="21" name="Rounded Rectangle 20"/>
            <p:cNvSpPr/>
            <p:nvPr/>
          </p:nvSpPr>
          <p:spPr>
            <a:xfrm>
              <a:off x="6362515" y="1451480"/>
              <a:ext cx="854208" cy="808899"/>
            </a:xfrm>
            <a:prstGeom prst="roundRect">
              <a:avLst>
                <a:gd name="adj" fmla="val 5922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 smtClean="0">
                  <a:solidFill>
                    <a:sysClr val="windowText" lastClr="000000"/>
                  </a:solidFill>
                  <a:latin typeface="Calibri"/>
                </a:rPr>
                <a:t>REAL-TIME</a:t>
              </a:r>
              <a:endParaRPr lang="en-US" sz="1466" kern="0" dirty="0">
                <a:solidFill>
                  <a:sysClr val="windowText" lastClr="000000"/>
                </a:solidFill>
                <a:latin typeface="Calibri"/>
              </a:endParaRP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PROCESSING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28949" y="1908551"/>
              <a:ext cx="717932" cy="323106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SPARK </a:t>
              </a:r>
              <a:r>
                <a:rPr lang="en-US" sz="933" b="1" kern="0" dirty="0" smtClean="0">
                  <a:solidFill>
                    <a:schemeClr val="tx2"/>
                  </a:solidFill>
                </a:rPr>
                <a:t>STREAMING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KAFKA</a:t>
              </a:r>
            </a:p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FLUME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20745" y="3333718"/>
            <a:ext cx="3544922" cy="362778"/>
            <a:chOff x="2752163" y="2313298"/>
            <a:chExt cx="5367148" cy="272154"/>
          </a:xfrm>
        </p:grpSpPr>
        <p:sp>
          <p:nvSpPr>
            <p:cNvPr id="24" name="Rounded Rectangle 23"/>
            <p:cNvSpPr/>
            <p:nvPr/>
          </p:nvSpPr>
          <p:spPr>
            <a:xfrm>
              <a:off x="2752163" y="2313298"/>
              <a:ext cx="5367148" cy="272154"/>
            </a:xfrm>
            <a:prstGeom prst="roundRect">
              <a:avLst>
                <a:gd name="adj" fmla="val 13926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1218895"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WORKLOAD MANAGEMENT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253737" y="2397096"/>
              <a:ext cx="485402" cy="123046"/>
            </a:xfrm>
            <a:prstGeom prst="rect">
              <a:avLst/>
            </a:prstGeom>
            <a:no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1066" b="1" kern="0" dirty="0">
                  <a:solidFill>
                    <a:schemeClr val="tx2"/>
                  </a:solidFill>
                </a:rPr>
                <a:t>YARN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906962" y="4549038"/>
            <a:ext cx="3324158" cy="745218"/>
            <a:chOff x="2891862" y="3746020"/>
            <a:chExt cx="2493768" cy="559059"/>
          </a:xfrm>
        </p:grpSpPr>
        <p:sp>
          <p:nvSpPr>
            <p:cNvPr id="27" name="Rounded Rectangle 26"/>
            <p:cNvSpPr/>
            <p:nvPr/>
          </p:nvSpPr>
          <p:spPr>
            <a:xfrm>
              <a:off x="2891862" y="3746020"/>
              <a:ext cx="2493768" cy="559059"/>
            </a:xfrm>
            <a:prstGeom prst="roundRect">
              <a:avLst>
                <a:gd name="adj" fmla="val 5399"/>
              </a:avLst>
            </a:prstGeom>
            <a:solidFill>
              <a:srgbClr val="49A1CE"/>
            </a:solidFill>
            <a:ln w="3175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algn="ctr" defTabSz="1218895">
                <a:defRPr/>
              </a:pPr>
              <a:r>
                <a:rPr lang="en-US" sz="1466" kern="0" dirty="0" smtClean="0">
                  <a:latin typeface="Calibri"/>
                </a:rPr>
                <a:t>HDFS FILESYSTEM</a:t>
              </a:r>
              <a:endParaRPr lang="en-US" sz="1466" kern="0" dirty="0">
                <a:latin typeface="Calibri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048736" y="4084373"/>
              <a:ext cx="196019" cy="107702"/>
            </a:xfrm>
            <a:prstGeom prst="rect">
              <a:avLst/>
            </a:prstGeom>
            <a:no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HDFS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425803" y="4549026"/>
            <a:ext cx="3275747" cy="745227"/>
            <a:chOff x="5531680" y="3562350"/>
            <a:chExt cx="2457450" cy="742729"/>
          </a:xfrm>
        </p:grpSpPr>
        <p:sp>
          <p:nvSpPr>
            <p:cNvPr id="30" name="Rounded Rectangle 29"/>
            <p:cNvSpPr/>
            <p:nvPr/>
          </p:nvSpPr>
          <p:spPr>
            <a:xfrm>
              <a:off x="5531680" y="3562350"/>
              <a:ext cx="2457450" cy="742729"/>
            </a:xfrm>
            <a:prstGeom prst="roundRect">
              <a:avLst>
                <a:gd name="adj" fmla="val 5399"/>
              </a:avLst>
            </a:prstGeom>
            <a:solidFill>
              <a:srgbClr val="49A1CE"/>
            </a:solidFill>
            <a:ln w="3175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algn="ctr" defTabSz="1218895">
                <a:defRPr/>
              </a:pPr>
              <a:r>
                <a:rPr lang="en-US" sz="1466" kern="0" dirty="0">
                  <a:solidFill>
                    <a:srgbClr val="000000"/>
                  </a:solidFill>
                  <a:latin typeface="Calibri"/>
                </a:rPr>
                <a:t>ONLINE NOSQL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655539" y="4084373"/>
              <a:ext cx="246525" cy="107702"/>
            </a:xfrm>
            <a:prstGeom prst="rect">
              <a:avLst/>
            </a:prstGeom>
            <a:no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tx2"/>
                  </a:solidFill>
                </a:rPr>
                <a:t>HBASE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2728181" y="3764475"/>
            <a:ext cx="7154334" cy="362778"/>
          </a:xfrm>
          <a:prstGeom prst="roundRect">
            <a:avLst>
              <a:gd name="adj" fmla="val 13926"/>
            </a:avLst>
          </a:prstGeom>
          <a:solidFill>
            <a:srgbClr val="61C7EC"/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r>
              <a:rPr lang="en-US" sz="1466" kern="0" dirty="0" smtClean="0">
                <a:solidFill>
                  <a:sysClr val="windowText" lastClr="000000"/>
                </a:solidFill>
                <a:latin typeface="Calibri"/>
              </a:rPr>
              <a:t>SECURITY</a:t>
            </a:r>
            <a:endParaRPr lang="en-US" sz="1466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41780" y="3826154"/>
            <a:ext cx="2289409" cy="2563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6" b="1" kern="0" smtClean="0">
                <a:solidFill>
                  <a:schemeClr val="tx2"/>
                </a:solidFill>
              </a:rPr>
              <a:t>HDFS </a:t>
            </a:r>
            <a:r>
              <a:rPr lang="en-US" sz="1066" b="1" kern="0" dirty="0" smtClean="0">
                <a:solidFill>
                  <a:schemeClr val="tx2"/>
                </a:solidFill>
              </a:rPr>
              <a:t>Encryption, TLS/SSL, Kerberos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156963" y="2947740"/>
            <a:ext cx="298159" cy="14356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lang="en-US" sz="933" b="1" kern="0" smtClean="0">
                <a:solidFill>
                  <a:schemeClr val="tx2"/>
                </a:solidFill>
              </a:rPr>
              <a:t>KUDU</a:t>
            </a:r>
            <a:endParaRPr lang="en-US" sz="933" b="1" dirty="0">
              <a:solidFill>
                <a:schemeClr val="tx2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06962" y="3829997"/>
            <a:ext cx="1654620" cy="2563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6" b="1" kern="0" dirty="0" smtClean="0">
                <a:solidFill>
                  <a:schemeClr val="tx2"/>
                </a:solidFill>
              </a:rPr>
              <a:t>SENTRY, RECORD SERVICE</a:t>
            </a:r>
            <a:endParaRPr lang="en-US" sz="1400" b="1" dirty="0">
              <a:solidFill>
                <a:schemeClr val="tx2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908036" y="4275706"/>
            <a:ext cx="3323083" cy="233942"/>
            <a:chOff x="2891862" y="3746020"/>
            <a:chExt cx="2493768" cy="559059"/>
          </a:xfrm>
        </p:grpSpPr>
        <p:sp>
          <p:nvSpPr>
            <p:cNvPr id="45" name="Rounded Rectangle 44"/>
            <p:cNvSpPr/>
            <p:nvPr/>
          </p:nvSpPr>
          <p:spPr>
            <a:xfrm>
              <a:off x="2891862" y="3746020"/>
              <a:ext cx="2493768" cy="559059"/>
            </a:xfrm>
            <a:prstGeom prst="roundRect">
              <a:avLst>
                <a:gd name="adj" fmla="val 5399"/>
              </a:avLst>
            </a:prstGeom>
            <a:solidFill>
              <a:srgbClr val="49A1CE"/>
            </a:solidFill>
            <a:ln w="3175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algn="ctr" defTabSz="1218895">
                <a:defRPr/>
              </a:pPr>
              <a:r>
                <a:rPr lang="en-US" sz="1466" kern="0" dirty="0" smtClean="0">
                  <a:latin typeface="Calibri"/>
                </a:rPr>
                <a:t>FILE STORAGE</a:t>
              </a:r>
              <a:endParaRPr lang="en-US" sz="1466" kern="0" dirty="0">
                <a:latin typeface="Calibri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661258" y="3973728"/>
              <a:ext cx="360770" cy="107703"/>
            </a:xfrm>
            <a:prstGeom prst="rect">
              <a:avLst/>
            </a:prstGeom>
            <a:no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933" b="1" kern="0" dirty="0" smtClean="0">
                  <a:solidFill>
                    <a:schemeClr val="tx2"/>
                  </a:solidFill>
                </a:rPr>
                <a:t>PARQUET</a:t>
              </a:r>
              <a:endParaRPr lang="en-US" sz="933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6348479" y="3334856"/>
            <a:ext cx="3544922" cy="362778"/>
          </a:xfrm>
          <a:prstGeom prst="roundRect">
            <a:avLst>
              <a:gd name="adj" fmla="val 13926"/>
            </a:avLst>
          </a:prstGeom>
          <a:solidFill>
            <a:srgbClr val="61C7EC"/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r>
              <a:rPr lang="en-US" sz="1466" kern="0" dirty="0" smtClean="0">
                <a:solidFill>
                  <a:sysClr val="windowText" lastClr="000000"/>
                </a:solidFill>
                <a:latin typeface="Calibri"/>
              </a:rPr>
              <a:t>WORKFLOW </a:t>
            </a:r>
            <a:r>
              <a:rPr lang="en-US" sz="1466" kern="0" dirty="0">
                <a:solidFill>
                  <a:sysClr val="windowText" lastClr="000000"/>
                </a:solidFill>
                <a:latin typeface="Calibri"/>
              </a:rPr>
              <a:t>MANAGEMENT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304070" y="3446558"/>
            <a:ext cx="355867" cy="164019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066" b="1" kern="0" dirty="0">
                <a:solidFill>
                  <a:schemeClr val="tx2"/>
                </a:solidFill>
              </a:rPr>
              <a:t>OOZIE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963430" y="4760189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035655" y="4663010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128197" y="4585715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2099733" y="4812144"/>
            <a:ext cx="333915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3769" y="290146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OMOP CDM on Hadoop Reference Architecture</a:t>
            </a:r>
            <a:endParaRPr lang="en-US" sz="4400" dirty="0"/>
          </a:p>
        </p:txBody>
      </p:sp>
      <p:sp>
        <p:nvSpPr>
          <p:cNvPr id="34" name="TextBox 33"/>
          <p:cNvSpPr txBox="1"/>
          <p:nvPr/>
        </p:nvSpPr>
        <p:spPr>
          <a:xfrm>
            <a:off x="1728524" y="5705274"/>
            <a:ext cx="920326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Legend:</a:t>
            </a:r>
          </a:p>
          <a:p>
            <a:r>
              <a:rPr lang="en-US" sz="1000" dirty="0" smtClean="0"/>
              <a:t>Box titles in black bold such as “</a:t>
            </a:r>
            <a:r>
              <a:rPr lang="en-US" sz="1000" b="1" dirty="0" smtClean="0"/>
              <a:t>BATCH PROCESSING</a:t>
            </a:r>
            <a:r>
              <a:rPr lang="en-US" sz="1000" dirty="0" smtClean="0"/>
              <a:t>” are the technical capability required to meet some business requirement(s).</a:t>
            </a:r>
          </a:p>
          <a:p>
            <a:r>
              <a:rPr lang="en-US" sz="1000" dirty="0" smtClean="0"/>
              <a:t>Tool names in dark gray such as “</a:t>
            </a:r>
            <a:r>
              <a:rPr lang="en-US" sz="1000" b="1" dirty="0" smtClean="0">
                <a:solidFill>
                  <a:schemeClr val="tx2"/>
                </a:solidFill>
              </a:rPr>
              <a:t>SPARK</a:t>
            </a:r>
            <a:r>
              <a:rPr lang="en-US" sz="1000" dirty="0" smtClean="0"/>
              <a:t>” or “</a:t>
            </a:r>
            <a:r>
              <a:rPr lang="en-US" sz="1000" dirty="0" smtClean="0">
                <a:solidFill>
                  <a:schemeClr val="tx2"/>
                </a:solidFill>
              </a:rPr>
              <a:t>Kerberos</a:t>
            </a:r>
            <a:r>
              <a:rPr lang="en-US" sz="1000" dirty="0" smtClean="0"/>
              <a:t>” are </a:t>
            </a:r>
            <a:r>
              <a:rPr lang="en-US" sz="1000" dirty="0"/>
              <a:t>Software/Apache </a:t>
            </a:r>
            <a:r>
              <a:rPr lang="en-US" sz="1000" dirty="0" smtClean="0"/>
              <a:t>projects that can be implemented to meet the technical capability need.</a:t>
            </a:r>
          </a:p>
          <a:p>
            <a:r>
              <a:rPr lang="en-US" sz="1000" dirty="0" smtClean="0"/>
              <a:t>Boxes near the bottom of the architecture tend toward storing data; middle boxes tend toward managing or organizing the data; boxes at the top tend toward enabling users to access the data.</a:t>
            </a:r>
            <a:endParaRPr 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11218333" y="5960569"/>
            <a:ext cx="8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NB: alternate, less common tool options can be found later in this document.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2469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09136" y="1585884"/>
            <a:ext cx="7607137" cy="3923665"/>
          </a:xfrm>
          <a:prstGeom prst="roundRect">
            <a:avLst>
              <a:gd name="adj" fmla="val 1777"/>
            </a:avLst>
          </a:prstGeom>
          <a:solidFill>
            <a:srgbClr val="E3E1E3"/>
          </a:solidFill>
          <a:ln w="12700" cap="flat" cmpd="sng" algn="ctr">
            <a:solidFill>
              <a:sysClr val="window" lastClr="FFFFFF"/>
            </a:solidFill>
            <a:prstDash val="solid"/>
          </a:ln>
          <a:effectLst>
            <a:glow rad="50800">
              <a:sysClr val="window" lastClr="FFFFFF">
                <a:lumMod val="65000"/>
                <a:alpha val="40000"/>
              </a:sysClr>
            </a:glow>
            <a:outerShdw blurRad="50800" dist="76200" algn="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defTabSz="1218895">
              <a:defRPr/>
            </a:pPr>
            <a:endParaRPr lang="en-US" sz="2399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736435" y="2150202"/>
            <a:ext cx="1138647" cy="1115537"/>
          </a:xfrm>
          <a:prstGeom prst="roundRect">
            <a:avLst>
              <a:gd name="adj" fmla="val 5399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lIns="0" rIns="0" rtlCol="0" anchor="t"/>
          <a:lstStyle/>
          <a:p>
            <a:pPr algn="ctr" defTabSz="1218895">
              <a:lnSpc>
                <a:spcPts val="1493"/>
              </a:lnSpc>
              <a:defRPr/>
            </a:pPr>
            <a:r>
              <a:rPr lang="en-US" sz="1466" kern="0" dirty="0" smtClean="0">
                <a:solidFill>
                  <a:schemeClr val="bg1">
                    <a:lumMod val="75000"/>
                  </a:schemeClr>
                </a:solidFill>
                <a:latin typeface="Calibri"/>
              </a:rPr>
              <a:t>UPDATEABLE, ANALYTIC STORAGE</a:t>
            </a:r>
            <a:endParaRPr lang="en-US" sz="1466" kern="0" dirty="0">
              <a:solidFill>
                <a:schemeClr val="bg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20745" y="4205974"/>
            <a:ext cx="7154334" cy="1155186"/>
          </a:xfrm>
          <a:prstGeom prst="roundRect">
            <a:avLst>
              <a:gd name="adj" fmla="val 2855"/>
            </a:avLst>
          </a:prstGeom>
          <a:solidFill>
            <a:srgbClr val="61C7EC"/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  <a:p>
            <a:pPr algn="ctr" defTabSz="1218895">
              <a:defRPr/>
            </a:pPr>
            <a:endParaRPr lang="en-US" sz="16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5260" y="1612035"/>
            <a:ext cx="7424348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8895">
              <a:defRPr/>
            </a:pPr>
            <a:r>
              <a:rPr lang="en-US" sz="2399" b="1" kern="0" dirty="0" smtClean="0">
                <a:solidFill>
                  <a:srgbClr val="004D6F"/>
                </a:solidFill>
              </a:rPr>
              <a:t>MINIMUM SOFTWARE TO STAND UP CDM IN HADOOP</a:t>
            </a:r>
            <a:endParaRPr lang="en-US" sz="2399" b="1" kern="0" dirty="0">
              <a:solidFill>
                <a:srgbClr val="004D6F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720746" y="2150206"/>
            <a:ext cx="1138647" cy="1137166"/>
            <a:chOff x="2752163" y="1451480"/>
            <a:chExt cx="854208" cy="824582"/>
          </a:xfrm>
        </p:grpSpPr>
        <p:sp>
          <p:nvSpPr>
            <p:cNvPr id="9" name="Rounded Rectangle 8"/>
            <p:cNvSpPr/>
            <p:nvPr/>
          </p:nvSpPr>
          <p:spPr>
            <a:xfrm>
              <a:off x="2752163" y="1451480"/>
              <a:ext cx="854208" cy="808899"/>
            </a:xfrm>
            <a:prstGeom prst="roundRect">
              <a:avLst>
                <a:gd name="adj" fmla="val 5399"/>
              </a:avLst>
            </a:prstGeom>
            <a:solidFill>
              <a:srgbClr val="61C7EC"/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BATCH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 smtClean="0">
                  <a:solidFill>
                    <a:sysClr val="windowText" lastClr="000000"/>
                  </a:solidFill>
                  <a:latin typeface="Calibri"/>
                </a:rPr>
                <a:t>PROCESSING</a:t>
              </a:r>
              <a:endParaRPr lang="en-US" sz="1466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43612" y="1737553"/>
              <a:ext cx="481026" cy="538509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 smtClean="0">
                  <a:solidFill>
                    <a:srgbClr val="C00000"/>
                  </a:solidFill>
                </a:rPr>
                <a:t>SPARK</a:t>
              </a:r>
            </a:p>
            <a:p>
              <a:pPr algn="ctr"/>
              <a:r>
                <a:rPr lang="en-US" sz="933" b="1" kern="0" dirty="0" smtClean="0">
                  <a:solidFill>
                    <a:srgbClr val="C00000"/>
                  </a:solidFill>
                </a:rPr>
                <a:t>HIVE</a:t>
              </a:r>
            </a:p>
            <a:p>
              <a:pPr algn="ctr"/>
              <a:r>
                <a:rPr lang="en-US" sz="933" b="1" kern="0" dirty="0" smtClean="0">
                  <a:solidFill>
                    <a:srgbClr val="C00000"/>
                  </a:solidFill>
                </a:rPr>
                <a:t>SQOOP</a:t>
              </a:r>
            </a:p>
            <a:p>
              <a:pPr algn="ctr"/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MAPREDUCE</a:t>
              </a:r>
            </a:p>
            <a:p>
              <a:pPr algn="ctr"/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PIG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923883" y="2150202"/>
            <a:ext cx="1138647" cy="1115537"/>
            <a:chOff x="3654751" y="1451480"/>
            <a:chExt cx="854208" cy="808899"/>
          </a:xfrm>
        </p:grpSpPr>
        <p:sp>
          <p:nvSpPr>
            <p:cNvPr id="12" name="Rounded Rectangle 11"/>
            <p:cNvSpPr/>
            <p:nvPr/>
          </p:nvSpPr>
          <p:spPr>
            <a:xfrm>
              <a:off x="3654751" y="1451480"/>
              <a:ext cx="854208" cy="808899"/>
            </a:xfrm>
            <a:prstGeom prst="roundRect">
              <a:avLst>
                <a:gd name="adj" fmla="val 4876"/>
              </a:avLst>
            </a:prstGeom>
            <a:solidFill>
              <a:srgbClr val="61C7EC"/>
            </a:solidFill>
            <a:ln w="3175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ANALYTIC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ysClr val="windowText" lastClr="000000"/>
                  </a:solidFill>
                  <a:latin typeface="Calibri"/>
                </a:rPr>
                <a:t>SQL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33074" y="2065719"/>
              <a:ext cx="297034" cy="107702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rgbClr val="C00000"/>
                  </a:solidFill>
                </a:rPr>
                <a:t>IMPALA</a:t>
              </a:r>
              <a:endParaRPr lang="en-US" sz="933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27020" y="2150202"/>
            <a:ext cx="1138647" cy="1115537"/>
            <a:chOff x="4557339" y="1451480"/>
            <a:chExt cx="854208" cy="808899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5" name="Rounded Rectangle 14"/>
            <p:cNvSpPr/>
            <p:nvPr/>
          </p:nvSpPr>
          <p:spPr>
            <a:xfrm>
              <a:off x="4557339" y="1451480"/>
              <a:ext cx="854208" cy="808899"/>
            </a:xfrm>
            <a:prstGeom prst="roundRect">
              <a:avLst>
                <a:gd name="adj" fmla="val 5399"/>
              </a:avLst>
            </a:prstGeom>
            <a:grpFill/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SEARCH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ENGINE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895894" y="2065719"/>
              <a:ext cx="191208" cy="107702"/>
            </a:xfrm>
            <a:prstGeom prst="rect">
              <a:avLst/>
            </a:prstGeom>
            <a:grp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bg1">
                      <a:lumMod val="75000"/>
                    </a:schemeClr>
                  </a:solidFill>
                </a:rPr>
                <a:t>SOLR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30158" y="2150202"/>
            <a:ext cx="1138647" cy="1115537"/>
            <a:chOff x="5459927" y="1451480"/>
            <a:chExt cx="854208" cy="808899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5459927" y="1451480"/>
              <a:ext cx="854208" cy="808899"/>
            </a:xfrm>
            <a:prstGeom prst="roundRect">
              <a:avLst>
                <a:gd name="adj" fmla="val 6446"/>
              </a:avLst>
            </a:prstGeom>
            <a:grpFill/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MACHINE</a:t>
              </a: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LEARNING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758833" y="2068303"/>
              <a:ext cx="244120" cy="107702"/>
            </a:xfrm>
            <a:prstGeom prst="rect">
              <a:avLst/>
            </a:prstGeom>
            <a:grp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bg1">
                      <a:lumMod val="75000"/>
                    </a:schemeClr>
                  </a:solidFill>
                </a:rPr>
                <a:t>SPARK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33295" y="2150195"/>
            <a:ext cx="1138647" cy="1115535"/>
            <a:chOff x="6362515" y="1451480"/>
            <a:chExt cx="854208" cy="808899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1" name="Rounded Rectangle 20"/>
            <p:cNvSpPr/>
            <p:nvPr/>
          </p:nvSpPr>
          <p:spPr>
            <a:xfrm>
              <a:off x="6362515" y="1451480"/>
              <a:ext cx="854208" cy="808899"/>
            </a:xfrm>
            <a:prstGeom prst="roundRect">
              <a:avLst>
                <a:gd name="adj" fmla="val 5922"/>
              </a:avLst>
            </a:prstGeom>
            <a:grpFill/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0" rIns="0" rtlCol="0" anchor="t"/>
            <a:lstStyle/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 smtClean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REAL-TIME</a:t>
              </a:r>
              <a:endParaRPr lang="en-US" sz="1466" kern="0" dirty="0">
                <a:solidFill>
                  <a:schemeClr val="bg1">
                    <a:lumMod val="75000"/>
                  </a:schemeClr>
                </a:solidFill>
                <a:latin typeface="Calibri"/>
              </a:endParaRPr>
            </a:p>
            <a:p>
              <a:pPr algn="ctr" defTabSz="1218895">
                <a:lnSpc>
                  <a:spcPts val="1493"/>
                </a:lnSpc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PROCESSING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28949" y="1908551"/>
              <a:ext cx="717932" cy="323106"/>
            </a:xfrm>
            <a:prstGeom prst="rect">
              <a:avLst/>
            </a:prstGeom>
            <a:grp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bg1">
                      <a:lumMod val="75000"/>
                    </a:schemeClr>
                  </a:solidFill>
                </a:rPr>
                <a:t>SPARK </a:t>
              </a:r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STREAMING</a:t>
              </a:r>
            </a:p>
            <a:p>
              <a:pPr algn="ctr"/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KAFKA</a:t>
              </a:r>
            </a:p>
            <a:p>
              <a:pPr algn="ctr"/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FLUME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20745" y="3333718"/>
            <a:ext cx="3544922" cy="362778"/>
            <a:chOff x="2752163" y="2313298"/>
            <a:chExt cx="5367148" cy="272154"/>
          </a:xfrm>
        </p:grpSpPr>
        <p:sp>
          <p:nvSpPr>
            <p:cNvPr id="24" name="Rounded Rectangle 23"/>
            <p:cNvSpPr/>
            <p:nvPr/>
          </p:nvSpPr>
          <p:spPr>
            <a:xfrm>
              <a:off x="2752163" y="2313298"/>
              <a:ext cx="5367148" cy="272154"/>
            </a:xfrm>
            <a:prstGeom prst="roundRect">
              <a:avLst>
                <a:gd name="adj" fmla="val 13926"/>
              </a:avLst>
            </a:prstGeom>
            <a:solidFill>
              <a:schemeClr val="tx2">
                <a:lumMod val="60000"/>
                <a:lumOff val="40000"/>
              </a:schemeClr>
            </a:solidFill>
            <a:ln w="3175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1218895"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WORKLOAD MANAGEMENT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253737" y="2397096"/>
              <a:ext cx="485402" cy="123046"/>
            </a:xfrm>
            <a:prstGeom prst="rect">
              <a:avLst/>
            </a:prstGeom>
            <a:no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1066" b="1" kern="0" dirty="0">
                  <a:solidFill>
                    <a:schemeClr val="bg1">
                      <a:lumMod val="75000"/>
                    </a:schemeClr>
                  </a:solidFill>
                </a:rPr>
                <a:t>YARN</a:t>
              </a:r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2906962" y="4549038"/>
            <a:ext cx="3324158" cy="745218"/>
          </a:xfrm>
          <a:prstGeom prst="roundRect">
            <a:avLst>
              <a:gd name="adj" fmla="val 5399"/>
            </a:avLst>
          </a:prstGeom>
          <a:solidFill>
            <a:srgbClr val="49A1CE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lIns="0" rIns="0" rtlCol="0" anchor="ctr"/>
          <a:lstStyle/>
          <a:p>
            <a:pPr algn="ctr" defTabSz="1218895">
              <a:defRPr/>
            </a:pPr>
            <a:r>
              <a:rPr lang="en-US" sz="1466" kern="0" dirty="0" smtClean="0">
                <a:latin typeface="Calibri"/>
              </a:rPr>
              <a:t>HDFS FILESYSTEM</a:t>
            </a:r>
            <a:endParaRPr lang="en-US" sz="1466" kern="0" dirty="0"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49059" y="5000058"/>
            <a:ext cx="261291" cy="143565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933" b="1" kern="0" dirty="0">
                <a:solidFill>
                  <a:srgbClr val="C00000"/>
                </a:solidFill>
              </a:rPr>
              <a:t>HDFS</a:t>
            </a:r>
            <a:endParaRPr lang="en-US" sz="933" b="1" dirty="0">
              <a:solidFill>
                <a:srgbClr val="C00000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6425803" y="4549026"/>
            <a:ext cx="3275747" cy="745227"/>
            <a:chOff x="5531680" y="3562350"/>
            <a:chExt cx="2457450" cy="742729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0" name="Rounded Rectangle 29"/>
            <p:cNvSpPr/>
            <p:nvPr/>
          </p:nvSpPr>
          <p:spPr>
            <a:xfrm>
              <a:off x="5531680" y="3562350"/>
              <a:ext cx="2457450" cy="742729"/>
            </a:xfrm>
            <a:prstGeom prst="roundRect">
              <a:avLst>
                <a:gd name="adj" fmla="val 5399"/>
              </a:avLst>
            </a:prstGeom>
            <a:grpFill/>
            <a:ln w="3175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algn="ctr" defTabSz="1218895">
                <a:defRPr/>
              </a:pPr>
              <a:r>
                <a:rPr lang="en-US" sz="1466" kern="0" dirty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ONLINE NOSQL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655539" y="4066683"/>
              <a:ext cx="246525" cy="143084"/>
            </a:xfrm>
            <a:prstGeom prst="rect">
              <a:avLst/>
            </a:prstGeom>
            <a:grp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933" b="1" kern="0" dirty="0">
                  <a:solidFill>
                    <a:schemeClr val="bg1">
                      <a:lumMod val="75000"/>
                    </a:schemeClr>
                  </a:solidFill>
                </a:rPr>
                <a:t>HBASE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2728181" y="3764475"/>
            <a:ext cx="7154334" cy="362778"/>
          </a:xfrm>
          <a:prstGeom prst="roundRect">
            <a:avLst>
              <a:gd name="adj" fmla="val 13926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r>
              <a:rPr lang="en-US" sz="1466" kern="0" dirty="0" smtClean="0">
                <a:solidFill>
                  <a:schemeClr val="bg1">
                    <a:lumMod val="75000"/>
                  </a:schemeClr>
                </a:solidFill>
                <a:latin typeface="Calibri"/>
              </a:rPr>
              <a:t>SECURITY</a:t>
            </a:r>
            <a:endParaRPr lang="en-US" sz="1466" kern="0" dirty="0">
              <a:solidFill>
                <a:schemeClr val="bg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41780" y="3826154"/>
            <a:ext cx="2289409" cy="2563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6" b="1" kern="0" dirty="0" smtClean="0">
                <a:solidFill>
                  <a:schemeClr val="bg1">
                    <a:lumMod val="75000"/>
                  </a:schemeClr>
                </a:solidFill>
              </a:rPr>
              <a:t>HDFS Encryption, TLS/SSL, Kerberos</a:t>
            </a:r>
            <a:endParaRPr lang="en-U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156963" y="2947740"/>
            <a:ext cx="298159" cy="14356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lang="en-US" sz="933" b="1" kern="0" dirty="0" smtClean="0">
                <a:solidFill>
                  <a:schemeClr val="bg1">
                    <a:lumMod val="75000"/>
                  </a:schemeClr>
                </a:solidFill>
              </a:rPr>
              <a:t>KUDU</a:t>
            </a:r>
            <a:endParaRPr lang="en-US" sz="933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06962" y="3829997"/>
            <a:ext cx="1654620" cy="2563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66" b="1" kern="0" dirty="0" smtClean="0">
                <a:solidFill>
                  <a:schemeClr val="bg1">
                    <a:lumMod val="75000"/>
                  </a:schemeClr>
                </a:solidFill>
              </a:rPr>
              <a:t>SENTRY, RECORD SERVICE</a:t>
            </a:r>
            <a:endParaRPr lang="en-U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908036" y="4275706"/>
            <a:ext cx="3323083" cy="233942"/>
            <a:chOff x="2891862" y="3746020"/>
            <a:chExt cx="2493768" cy="559059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5" name="Rounded Rectangle 44"/>
            <p:cNvSpPr/>
            <p:nvPr/>
          </p:nvSpPr>
          <p:spPr>
            <a:xfrm>
              <a:off x="2891862" y="3746020"/>
              <a:ext cx="2493768" cy="559059"/>
            </a:xfrm>
            <a:prstGeom prst="roundRect">
              <a:avLst>
                <a:gd name="adj" fmla="val 5399"/>
              </a:avLst>
            </a:prstGeom>
            <a:grpFill/>
            <a:ln w="3175" cap="flat" cmpd="sng" algn="ctr">
              <a:noFill/>
              <a:prstDash val="solid"/>
            </a:ln>
            <a:effectLst/>
          </p:spPr>
          <p:txBody>
            <a:bodyPr lIns="0" rIns="0" rtlCol="0" anchor="ctr"/>
            <a:lstStyle/>
            <a:p>
              <a:pPr algn="ctr" defTabSz="1218895">
                <a:defRPr/>
              </a:pPr>
              <a:r>
                <a:rPr lang="en-US" sz="1466" kern="0" dirty="0" smtClean="0">
                  <a:solidFill>
                    <a:schemeClr val="bg1">
                      <a:lumMod val="75000"/>
                    </a:schemeClr>
                  </a:solidFill>
                  <a:latin typeface="Calibri"/>
                </a:rPr>
                <a:t>FILE STORAGE</a:t>
              </a:r>
              <a:endParaRPr lang="en-US" sz="1466" kern="0" dirty="0">
                <a:solidFill>
                  <a:schemeClr val="bg1">
                    <a:lumMod val="75000"/>
                  </a:schemeClr>
                </a:solidFill>
                <a:latin typeface="Calibri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661200" y="3856039"/>
              <a:ext cx="360886" cy="343082"/>
            </a:xfrm>
            <a:prstGeom prst="rect">
              <a:avLst/>
            </a:prstGeom>
            <a:grpFill/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933" b="1" kern="0" dirty="0" smtClean="0">
                  <a:solidFill>
                    <a:schemeClr val="bg1">
                      <a:lumMod val="75000"/>
                    </a:schemeClr>
                  </a:solidFill>
                </a:rPr>
                <a:t>PARQUET</a:t>
              </a:r>
              <a:endParaRPr lang="en-US" sz="933" b="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6348479" y="3334856"/>
            <a:ext cx="3544922" cy="362778"/>
          </a:xfrm>
          <a:prstGeom prst="roundRect">
            <a:avLst>
              <a:gd name="adj" fmla="val 13926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algn="ctr" defTabSz="1218895">
              <a:defRPr/>
            </a:pPr>
            <a:r>
              <a:rPr lang="en-US" sz="1466" kern="0" dirty="0" smtClean="0">
                <a:solidFill>
                  <a:schemeClr val="bg1">
                    <a:lumMod val="75000"/>
                  </a:schemeClr>
                </a:solidFill>
                <a:latin typeface="Calibri"/>
              </a:rPr>
              <a:t>WORKFLOW </a:t>
            </a:r>
            <a:r>
              <a:rPr lang="en-US" sz="1466" kern="0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MANAGEMENT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304070" y="3446558"/>
            <a:ext cx="355867" cy="164019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066" b="1" kern="0" dirty="0">
                <a:solidFill>
                  <a:schemeClr val="bg1">
                    <a:lumMod val="75000"/>
                  </a:schemeClr>
                </a:solidFill>
              </a:rPr>
              <a:t>OOZIE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963430" y="4760189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035655" y="4663010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128197" y="4585715"/>
            <a:ext cx="875762" cy="403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Source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2099733" y="4812144"/>
            <a:ext cx="333915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3769" y="290146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Minimum software stand up for CDM in Hadoop</a:t>
            </a:r>
            <a:endParaRPr lang="en-US" sz="4400" dirty="0"/>
          </a:p>
        </p:txBody>
      </p:sp>
      <p:sp>
        <p:nvSpPr>
          <p:cNvPr id="34" name="TextBox 33"/>
          <p:cNvSpPr txBox="1"/>
          <p:nvPr/>
        </p:nvSpPr>
        <p:spPr>
          <a:xfrm>
            <a:off x="1728524" y="5705274"/>
            <a:ext cx="920326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Legend:</a:t>
            </a:r>
          </a:p>
          <a:p>
            <a:r>
              <a:rPr lang="en-US" sz="1000" dirty="0" smtClean="0"/>
              <a:t>Box titles in black bold such as “</a:t>
            </a:r>
            <a:r>
              <a:rPr lang="en-US" sz="1000" b="1" dirty="0" smtClean="0"/>
              <a:t>BATCH PROCESSING</a:t>
            </a:r>
            <a:r>
              <a:rPr lang="en-US" sz="1000" dirty="0" smtClean="0"/>
              <a:t>” are the technical capability required to meet some business requirement(s).</a:t>
            </a:r>
          </a:p>
          <a:p>
            <a:r>
              <a:rPr lang="en-US" sz="1000" dirty="0" smtClean="0"/>
              <a:t>Tool names in dark gray such as “</a:t>
            </a:r>
            <a:r>
              <a:rPr lang="en-US" sz="1000" b="1" dirty="0" smtClean="0">
                <a:solidFill>
                  <a:schemeClr val="tx2"/>
                </a:solidFill>
              </a:rPr>
              <a:t>SPARK</a:t>
            </a:r>
            <a:r>
              <a:rPr lang="en-US" sz="1000" dirty="0" smtClean="0"/>
              <a:t>” or “</a:t>
            </a:r>
            <a:r>
              <a:rPr lang="en-US" sz="1000" dirty="0" smtClean="0">
                <a:solidFill>
                  <a:schemeClr val="tx2"/>
                </a:solidFill>
              </a:rPr>
              <a:t>Kerberos</a:t>
            </a:r>
            <a:r>
              <a:rPr lang="en-US" sz="1000" dirty="0" smtClean="0"/>
              <a:t>” are </a:t>
            </a:r>
            <a:r>
              <a:rPr lang="en-US" sz="1000" dirty="0"/>
              <a:t>Software/Apache </a:t>
            </a:r>
            <a:r>
              <a:rPr lang="en-US" sz="1000" dirty="0" smtClean="0"/>
              <a:t>projects that can be implemented to meet the technical capability need.</a:t>
            </a:r>
          </a:p>
          <a:p>
            <a:r>
              <a:rPr lang="en-US" sz="1000" dirty="0" smtClean="0"/>
              <a:t>Boxes near the bottom of the architecture tend toward storing data; middle boxes tend toward managing or organizing the data; boxes at the top tend toward enabling users to access the data.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3809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827390"/>
              </p:ext>
            </p:extLst>
          </p:nvPr>
        </p:nvGraphicFramePr>
        <p:xfrm>
          <a:off x="838200" y="2323336"/>
          <a:ext cx="10515600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61350" y="1965582"/>
            <a:ext cx="2013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Flat File Ingestion</a:t>
            </a:r>
            <a:endParaRPr lang="en-US" sz="20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087490"/>
              </p:ext>
            </p:extLst>
          </p:nvPr>
        </p:nvGraphicFramePr>
        <p:xfrm>
          <a:off x="838200" y="3698793"/>
          <a:ext cx="10515600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61349" y="3341039"/>
            <a:ext cx="9660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RDBMS Ingestion from relational databases </a:t>
            </a:r>
            <a:r>
              <a:rPr lang="en-US" sz="1600" dirty="0" smtClean="0"/>
              <a:t>(MySQL, PostgreSQL, Oracle, SQL Server, etc.)</a:t>
            </a:r>
            <a:endParaRPr lang="en-US" sz="1600" dirty="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303279"/>
              </p:ext>
            </p:extLst>
          </p:nvPr>
        </p:nvGraphicFramePr>
        <p:xfrm>
          <a:off x="838200" y="5128262"/>
          <a:ext cx="10515600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61349" y="4724208"/>
            <a:ext cx="7391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Complex Ingestion (JSON, XML, </a:t>
            </a:r>
            <a:r>
              <a:rPr lang="en-US" sz="2000" smtClean="0"/>
              <a:t>Nested sources, custom, etc.)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61350" y="1059587"/>
            <a:ext cx="10492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Ingestion method varies by data source &amp; complexity of transformations needed</a:t>
            </a:r>
          </a:p>
          <a:p>
            <a:r>
              <a:rPr lang="en-US" sz="2400" b="1" i="1" dirty="0" smtClean="0"/>
              <a:t>Three approaches, select one or many</a:t>
            </a:r>
            <a:endParaRPr lang="en-US" sz="2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0092" y="6315559"/>
            <a:ext cx="119282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Note: All data is most often physically stored in HDFS. This graphic shows the most commonly used tools to manage getting data into HDFS.  </a:t>
            </a:r>
            <a:endParaRPr lang="en-US" sz="16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63769" y="290146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Hadoop Ingestion Paths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06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7824390" y="918386"/>
            <a:ext cx="4121803" cy="519853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77800" y="922867"/>
            <a:ext cx="5585719" cy="519853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138706"/>
              </p:ext>
            </p:extLst>
          </p:nvPr>
        </p:nvGraphicFramePr>
        <p:xfrm>
          <a:off x="414866" y="2010987"/>
          <a:ext cx="5257801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4866" y="1690528"/>
            <a:ext cx="2013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Flat File Ingestion</a:t>
            </a:r>
            <a:endParaRPr lang="en-US" sz="12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259169"/>
              </p:ext>
            </p:extLst>
          </p:nvPr>
        </p:nvGraphicFramePr>
        <p:xfrm>
          <a:off x="414866" y="3386444"/>
          <a:ext cx="5257801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3769" y="3105501"/>
            <a:ext cx="6128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RDBMS Ingestion from relational databases (MySQL, PostgreSQL, Oracle, SQL Server, etc.)</a:t>
            </a:r>
            <a:endParaRPr lang="en-US" sz="1000" dirty="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8042983"/>
              </p:ext>
            </p:extLst>
          </p:nvPr>
        </p:nvGraphicFramePr>
        <p:xfrm>
          <a:off x="414866" y="4815913"/>
          <a:ext cx="5257801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3769" y="4541977"/>
            <a:ext cx="73913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Complex Ingestion (JSON, XML, Nested sources, custom, etc.)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781863" y="1313743"/>
            <a:ext cx="5092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 smtClean="0"/>
              <a:t>Ingestion method varies by data source &amp; complexity of transformations needed. Three approaches, select one or many</a:t>
            </a:r>
            <a:endParaRPr lang="en-US" sz="10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0092" y="75672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Hadoop Ingest/Egress, Hive &amp; Impala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671144" y="956901"/>
            <a:ext cx="5092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GETTING DATA IN</a:t>
            </a:r>
            <a:endParaRPr lang="en-US" sz="1400" b="1" i="1" dirty="0">
              <a:solidFill>
                <a:srgbClr val="FF00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879358" y="2010987"/>
            <a:ext cx="1788599" cy="906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Impala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6019959" y="922867"/>
            <a:ext cx="1524652" cy="519853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17027" y="956901"/>
            <a:ext cx="1527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DATA STORED &amp; MANAGED</a:t>
            </a:r>
            <a:endParaRPr lang="en-US" sz="1400" b="1" i="1" dirty="0">
              <a:solidFill>
                <a:srgbClr val="FF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03649" y="2341696"/>
            <a:ext cx="1329593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HDFS</a:t>
            </a:r>
            <a:endParaRPr lang="en-US" sz="2800" dirty="0"/>
          </a:p>
        </p:txBody>
      </p:sp>
      <p:sp>
        <p:nvSpPr>
          <p:cNvPr id="18" name="Rounded Rectangle 17"/>
          <p:cNvSpPr/>
          <p:nvPr/>
        </p:nvSpPr>
        <p:spPr>
          <a:xfrm>
            <a:off x="6116021" y="2010987"/>
            <a:ext cx="1329593" cy="31569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Hive Catalog</a:t>
            </a:r>
            <a:endParaRPr lang="en-US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6116021" y="3722798"/>
            <a:ext cx="1329593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HDFS</a:t>
            </a:r>
            <a:endParaRPr lang="en-US" sz="2800" dirty="0"/>
          </a:p>
        </p:txBody>
      </p:sp>
      <p:sp>
        <p:nvSpPr>
          <p:cNvPr id="20" name="Rounded Rectangle 19"/>
          <p:cNvSpPr/>
          <p:nvPr/>
        </p:nvSpPr>
        <p:spPr>
          <a:xfrm>
            <a:off x="6128393" y="3392089"/>
            <a:ext cx="1329593" cy="31569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Hive Catalog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6103649" y="5157964"/>
            <a:ext cx="1329593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HDFS</a:t>
            </a:r>
            <a:endParaRPr lang="en-US" sz="2800" dirty="0"/>
          </a:p>
        </p:txBody>
      </p:sp>
      <p:sp>
        <p:nvSpPr>
          <p:cNvPr id="22" name="Rounded Rectangle 21"/>
          <p:cNvSpPr/>
          <p:nvPr/>
        </p:nvSpPr>
        <p:spPr>
          <a:xfrm>
            <a:off x="6116021" y="4827255"/>
            <a:ext cx="1329593" cy="31569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Hive Catalog</a:t>
            </a:r>
            <a:endParaRPr lang="en-US" sz="1200" dirty="0"/>
          </a:p>
        </p:txBody>
      </p:sp>
      <p:sp>
        <p:nvSpPr>
          <p:cNvPr id="25" name="Rounded Rectangle 24"/>
          <p:cNvSpPr/>
          <p:nvPr/>
        </p:nvSpPr>
        <p:spPr>
          <a:xfrm>
            <a:off x="9697707" y="2019826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SQL from SQL Render</a:t>
            </a:r>
            <a:endParaRPr lang="en-US" sz="1200" dirty="0"/>
          </a:p>
        </p:txBody>
      </p:sp>
      <p:sp>
        <p:nvSpPr>
          <p:cNvPr id="28" name="Rounded Rectangle 27"/>
          <p:cNvSpPr/>
          <p:nvPr/>
        </p:nvSpPr>
        <p:spPr>
          <a:xfrm>
            <a:off x="10787468" y="2010987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OHDSI apps</a:t>
            </a:r>
            <a:endParaRPr lang="en-US" sz="1200" dirty="0"/>
          </a:p>
        </p:txBody>
      </p:sp>
      <p:sp>
        <p:nvSpPr>
          <p:cNvPr id="4" name="Right Arrow 3"/>
          <p:cNvSpPr/>
          <p:nvPr/>
        </p:nvSpPr>
        <p:spPr>
          <a:xfrm>
            <a:off x="5763519" y="2209077"/>
            <a:ext cx="296392" cy="55177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accent1">
                  <a:lumMod val="45000"/>
                  <a:lumOff val="5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5759141" y="3560759"/>
            <a:ext cx="296392" cy="55177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accent1">
                  <a:lumMod val="45000"/>
                  <a:lumOff val="5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5759141" y="4997235"/>
            <a:ext cx="296392" cy="55177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accent1">
                  <a:lumMod val="45000"/>
                  <a:lumOff val="5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7352687" y="2213522"/>
            <a:ext cx="592785" cy="551775"/>
            <a:chOff x="11099313" y="541979"/>
            <a:chExt cx="592785" cy="551775"/>
          </a:xfrm>
        </p:grpSpPr>
        <p:sp>
          <p:nvSpPr>
            <p:cNvPr id="31" name="Right Arrow 30"/>
            <p:cNvSpPr/>
            <p:nvPr/>
          </p:nvSpPr>
          <p:spPr>
            <a:xfrm>
              <a:off x="11395706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ight Arrow 33"/>
            <p:cNvSpPr/>
            <p:nvPr/>
          </p:nvSpPr>
          <p:spPr>
            <a:xfrm rot="10800000">
              <a:off x="11099313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7879357" y="3395897"/>
            <a:ext cx="1788599" cy="906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Impala</a:t>
            </a:r>
            <a:endParaRPr lang="en-US" sz="2800" dirty="0"/>
          </a:p>
        </p:txBody>
      </p:sp>
      <p:sp>
        <p:nvSpPr>
          <p:cNvPr id="37" name="Rounded Rectangle 36"/>
          <p:cNvSpPr/>
          <p:nvPr/>
        </p:nvSpPr>
        <p:spPr>
          <a:xfrm>
            <a:off x="7879356" y="4815913"/>
            <a:ext cx="1788599" cy="906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Impala</a:t>
            </a:r>
            <a:endParaRPr lang="en-US" sz="28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7353192" y="3585449"/>
            <a:ext cx="592785" cy="551775"/>
            <a:chOff x="11099313" y="541979"/>
            <a:chExt cx="592785" cy="551775"/>
          </a:xfrm>
        </p:grpSpPr>
        <p:sp>
          <p:nvSpPr>
            <p:cNvPr id="39" name="Right Arrow 38"/>
            <p:cNvSpPr/>
            <p:nvPr/>
          </p:nvSpPr>
          <p:spPr>
            <a:xfrm>
              <a:off x="11395706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ight Arrow 39"/>
            <p:cNvSpPr/>
            <p:nvPr/>
          </p:nvSpPr>
          <p:spPr>
            <a:xfrm rot="10800000">
              <a:off x="11099313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393939" y="5030383"/>
            <a:ext cx="592785" cy="551775"/>
            <a:chOff x="11099313" y="541979"/>
            <a:chExt cx="592785" cy="551775"/>
          </a:xfrm>
        </p:grpSpPr>
        <p:sp>
          <p:nvSpPr>
            <p:cNvPr id="42" name="Right Arrow 41"/>
            <p:cNvSpPr/>
            <p:nvPr/>
          </p:nvSpPr>
          <p:spPr>
            <a:xfrm>
              <a:off x="11395706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ight Arrow 42"/>
            <p:cNvSpPr/>
            <p:nvPr/>
          </p:nvSpPr>
          <p:spPr>
            <a:xfrm rot="10800000">
              <a:off x="11099313" y="541979"/>
              <a:ext cx="296392" cy="551775"/>
            </a:xfrm>
            <a:prstGeom prst="right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9697708" y="2661830"/>
            <a:ext cx="2123346" cy="27319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Other SQL, other apps (optional)</a:t>
            </a:r>
            <a:endParaRPr lang="en-US" sz="900" dirty="0"/>
          </a:p>
        </p:txBody>
      </p:sp>
      <p:sp>
        <p:nvSpPr>
          <p:cNvPr id="49" name="Rounded Rectangle 48"/>
          <p:cNvSpPr/>
          <p:nvPr/>
        </p:nvSpPr>
        <p:spPr>
          <a:xfrm>
            <a:off x="9725794" y="3406226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SQL from SQL Render</a:t>
            </a:r>
            <a:endParaRPr lang="en-US" sz="1200" dirty="0"/>
          </a:p>
        </p:txBody>
      </p:sp>
      <p:sp>
        <p:nvSpPr>
          <p:cNvPr id="50" name="Rounded Rectangle 49"/>
          <p:cNvSpPr/>
          <p:nvPr/>
        </p:nvSpPr>
        <p:spPr>
          <a:xfrm>
            <a:off x="10815555" y="3397387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OHDSI apps</a:t>
            </a:r>
            <a:endParaRPr lang="en-US" sz="1200" dirty="0"/>
          </a:p>
        </p:txBody>
      </p:sp>
      <p:sp>
        <p:nvSpPr>
          <p:cNvPr id="51" name="Rounded Rectangle 50"/>
          <p:cNvSpPr/>
          <p:nvPr/>
        </p:nvSpPr>
        <p:spPr>
          <a:xfrm>
            <a:off x="9725795" y="4048230"/>
            <a:ext cx="2123346" cy="27319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Other SQL, other apps (optional)</a:t>
            </a:r>
            <a:endParaRPr lang="en-US" sz="900" dirty="0"/>
          </a:p>
        </p:txBody>
      </p:sp>
      <p:sp>
        <p:nvSpPr>
          <p:cNvPr id="52" name="Rounded Rectangle 51"/>
          <p:cNvSpPr/>
          <p:nvPr/>
        </p:nvSpPr>
        <p:spPr>
          <a:xfrm>
            <a:off x="9725793" y="4828261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SQL from SQL Render</a:t>
            </a:r>
            <a:endParaRPr lang="en-US" sz="1200" dirty="0"/>
          </a:p>
        </p:txBody>
      </p:sp>
      <p:sp>
        <p:nvSpPr>
          <p:cNvPr id="53" name="Rounded Rectangle 52"/>
          <p:cNvSpPr/>
          <p:nvPr/>
        </p:nvSpPr>
        <p:spPr>
          <a:xfrm>
            <a:off x="10815554" y="4819422"/>
            <a:ext cx="1033585" cy="5696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OHDSI apps</a:t>
            </a:r>
            <a:endParaRPr lang="en-US" sz="1200" dirty="0"/>
          </a:p>
        </p:txBody>
      </p:sp>
      <p:sp>
        <p:nvSpPr>
          <p:cNvPr id="54" name="Rounded Rectangle 53"/>
          <p:cNvSpPr/>
          <p:nvPr/>
        </p:nvSpPr>
        <p:spPr>
          <a:xfrm>
            <a:off x="9725794" y="5470265"/>
            <a:ext cx="2123346" cy="27319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Other SQL, other apps (optional)</a:t>
            </a:r>
            <a:endParaRPr lang="en-US" sz="900" dirty="0"/>
          </a:p>
        </p:txBody>
      </p:sp>
      <p:sp>
        <p:nvSpPr>
          <p:cNvPr id="56" name="TextBox 55"/>
          <p:cNvSpPr txBox="1"/>
          <p:nvPr/>
        </p:nvSpPr>
        <p:spPr>
          <a:xfrm>
            <a:off x="8883130" y="951352"/>
            <a:ext cx="23354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GETTING DATA OUT</a:t>
            </a:r>
            <a:endParaRPr lang="en-US" sz="1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2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14016"/>
              </p:ext>
            </p:extLst>
          </p:nvPr>
        </p:nvGraphicFramePr>
        <p:xfrm>
          <a:off x="838201" y="2323336"/>
          <a:ext cx="6534872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61348" y="1919282"/>
            <a:ext cx="5944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Data ingested into HDFS and made available in Hive</a:t>
            </a:r>
            <a:r>
              <a:rPr lang="is-IS" sz="2000" dirty="0" smtClean="0"/>
              <a:t>…</a:t>
            </a:r>
            <a:endParaRPr lang="en-US" sz="20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6682526"/>
              </p:ext>
            </p:extLst>
          </p:nvPr>
        </p:nvGraphicFramePr>
        <p:xfrm>
          <a:off x="4692569" y="4116629"/>
          <a:ext cx="6534873" cy="90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92568" y="5074841"/>
            <a:ext cx="6534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000" dirty="0" smtClean="0"/>
              <a:t>… i</a:t>
            </a:r>
            <a:r>
              <a:rPr lang="en-US" sz="2000" dirty="0" smtClean="0"/>
              <a:t>s also available in Impala.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61350" y="1409349"/>
            <a:ext cx="10492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Hive and Impala share the same metadata repository (data dictionary)</a:t>
            </a:r>
            <a:endParaRPr lang="en-US" sz="2400" b="1" i="1" dirty="0"/>
          </a:p>
        </p:txBody>
      </p:sp>
      <p:sp>
        <p:nvSpPr>
          <p:cNvPr id="3" name="Can 2"/>
          <p:cNvSpPr/>
          <p:nvPr/>
        </p:nvSpPr>
        <p:spPr>
          <a:xfrm>
            <a:off x="5544273" y="3098841"/>
            <a:ext cx="1338307" cy="1174042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Metadata (in Hive Catalog)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4961563" y="2926813"/>
            <a:ext cx="2079822" cy="18797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1200" b="1" i="1" kern="0" dirty="0" smtClean="0">
                <a:solidFill>
                  <a:schemeClr val="bg1">
                    <a:lumMod val="95000"/>
                  </a:schemeClr>
                </a:solidFill>
              </a:rPr>
              <a:t>for ETL and Batch processing</a:t>
            </a:r>
            <a:endParaRPr lang="en-US" sz="1200" b="1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61563" y="4760743"/>
            <a:ext cx="2079822" cy="18797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1200" b="1" i="1" kern="0" dirty="0" smtClean="0">
                <a:solidFill>
                  <a:schemeClr val="bg1">
                    <a:lumMod val="95000"/>
                  </a:schemeClr>
                </a:solidFill>
              </a:rPr>
              <a:t>for fast, in-memory analytics</a:t>
            </a:r>
            <a:endParaRPr lang="en-US" sz="1200" b="1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769" y="290146"/>
            <a:ext cx="11254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SQL on Hadoop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9308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373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0373" y="544282"/>
            <a:ext cx="199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Batch data ingest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0372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6573" y="2591006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0373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2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0373" y="4571996"/>
            <a:ext cx="263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storage file format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00401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00400" y="2558139"/>
            <a:ext cx="295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Interactive Database (SQL)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00400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50430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03816" y="543885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Programming framework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150429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50428" y="2558139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50429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150428" y="544282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Streaming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00458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100457" y="4571996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(files)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100457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100456" y="2558139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9100457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9100456" y="544282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Workflow Engine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498641" y="3304201"/>
            <a:ext cx="2405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SOLR / Cloudera Search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68616" y="3050810"/>
            <a:ext cx="1876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Impala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67156" y="5038733"/>
            <a:ext cx="2220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Hadoop File System</a:t>
            </a:r>
          </a:p>
          <a:p>
            <a:r>
              <a:rPr lang="en-US" dirty="0" smtClean="0"/>
              <a:t>AWS S3</a:t>
            </a:r>
            <a:endParaRPr lang="en-US" dirty="0"/>
          </a:p>
          <a:p>
            <a:r>
              <a:rPr lang="en-US" dirty="0" smtClean="0"/>
              <a:t>AWS EBS</a:t>
            </a:r>
          </a:p>
          <a:p>
            <a:r>
              <a:rPr lang="en-US" dirty="0" smtClean="0"/>
              <a:t>EMC </a:t>
            </a:r>
            <a:r>
              <a:rPr lang="en-US" dirty="0"/>
              <a:t>Isilon </a:t>
            </a:r>
            <a:r>
              <a:rPr lang="en-US" dirty="0" err="1" smtClean="0"/>
              <a:t>OneFS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743700" y="1261778"/>
            <a:ext cx="1719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Kafka</a:t>
            </a:r>
          </a:p>
          <a:p>
            <a:r>
              <a:rPr lang="en-US" dirty="0" smtClean="0"/>
              <a:t>Spark Streaming</a:t>
            </a:r>
          </a:p>
          <a:p>
            <a:endParaRPr lang="en-US" i="1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685801" y="5270089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Parquet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869479" y="1240041"/>
            <a:ext cx="2046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Spark</a:t>
            </a:r>
          </a:p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1" y="5664262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Avro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68616" y="3393318"/>
            <a:ext cx="2062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Hive on Spark</a:t>
            </a:r>
          </a:p>
          <a:p>
            <a:r>
              <a:rPr lang="en-US" dirty="0" smtClean="0"/>
              <a:t>Hive on MapReduce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0486" y="1316160"/>
            <a:ext cx="171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Sqoop</a:t>
            </a:r>
          </a:p>
          <a:p>
            <a:r>
              <a:rPr lang="en-US" dirty="0" smtClean="0"/>
              <a:t>Flume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486" y="3023592"/>
            <a:ext cx="18832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Sentry</a:t>
            </a:r>
          </a:p>
          <a:p>
            <a:r>
              <a:rPr lang="en-US" sz="1400" dirty="0" smtClean="0"/>
              <a:t>Kerberos</a:t>
            </a:r>
          </a:p>
          <a:p>
            <a:r>
              <a:rPr lang="en-US" sz="1400" dirty="0" smtClean="0"/>
              <a:t>RecordService</a:t>
            </a:r>
          </a:p>
          <a:p>
            <a:r>
              <a:rPr lang="en-US" sz="1400" dirty="0" smtClean="0"/>
              <a:t>HDFS Encryption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95114" y="3304201"/>
            <a:ext cx="152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Pig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49086" y="108857"/>
            <a:ext cx="9046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Cloudera options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895114" y="1312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Oozie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13714" y="4571996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(columnar)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509657" y="5110443"/>
            <a:ext cx="2220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Kudu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303816" y="4601146"/>
            <a:ext cx="260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(key value)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902530" y="5347208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Hbase</a:t>
            </a:r>
          </a:p>
        </p:txBody>
      </p:sp>
    </p:spTree>
    <p:extLst>
      <p:ext uri="{BB962C8B-B14F-4D97-AF65-F5344CB8AC3E}">
        <p14:creationId xmlns:p14="http://schemas.microsoft.com/office/powerpoint/2010/main" val="6892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373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0373" y="544282"/>
            <a:ext cx="199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Batch data ingest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0372" y="255941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6573" y="2592283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0373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2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0373" y="4571996"/>
            <a:ext cx="263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storage file format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00401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00400" y="2558139"/>
            <a:ext cx="295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Interactive Database (SQL)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00401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50430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303816" y="543885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Programming framework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150429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50428" y="2558139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50429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150428" y="544282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Streaming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00458" y="4571996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100457" y="4571996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(files)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100457" y="2558139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9100456" y="2558139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9100457" y="544282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9100456" y="544282"/>
            <a:ext cx="19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Workflow Engine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308271" y="3380401"/>
            <a:ext cx="279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SOLR / Cloudera Search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367156" y="5175169"/>
            <a:ext cx="2220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Hadoop File System</a:t>
            </a:r>
          </a:p>
          <a:p>
            <a:r>
              <a:rPr lang="en-US" dirty="0" smtClean="0"/>
              <a:t>EMC Isilon </a:t>
            </a:r>
            <a:r>
              <a:rPr lang="en-US" dirty="0" err="1" smtClean="0"/>
              <a:t>OneFS</a:t>
            </a:r>
            <a:endParaRPr lang="en-US" dirty="0" smtClean="0"/>
          </a:p>
          <a:p>
            <a:r>
              <a:rPr lang="en-US" dirty="0" smtClean="0"/>
              <a:t>S3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60027" y="1088587"/>
            <a:ext cx="1719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Kafka</a:t>
            </a:r>
          </a:p>
          <a:p>
            <a:r>
              <a:rPr lang="en-US" dirty="0" smtClean="0"/>
              <a:t>Spark Streaming</a:t>
            </a:r>
          </a:p>
          <a:p>
            <a:r>
              <a:rPr lang="en-US" i="1" dirty="0" smtClean="0"/>
              <a:t>Storm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0486" y="5180514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Parquet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886202" y="1214845"/>
            <a:ext cx="1883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Spark</a:t>
            </a:r>
          </a:p>
          <a:p>
            <a:r>
              <a:rPr lang="en-US" dirty="0" smtClean="0"/>
              <a:t>MapReduce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20486" y="5497722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Avro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49347" y="2850352"/>
            <a:ext cx="2247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Impala</a:t>
            </a:r>
          </a:p>
          <a:p>
            <a:r>
              <a:rPr lang="en-US" sz="1600" dirty="0" smtClean="0"/>
              <a:t>Hive on Spark</a:t>
            </a:r>
          </a:p>
          <a:p>
            <a:r>
              <a:rPr lang="en-US" sz="1600" dirty="0" smtClean="0"/>
              <a:t>Hive on MapReduce</a:t>
            </a:r>
          </a:p>
          <a:p>
            <a:r>
              <a:rPr lang="en-US" sz="1600" i="1" dirty="0" smtClean="0"/>
              <a:t>Hive on </a:t>
            </a:r>
            <a:r>
              <a:rPr lang="en-US" sz="1600" i="1" dirty="0" err="1" smtClean="0"/>
              <a:t>Tez</a:t>
            </a:r>
            <a:endParaRPr lang="en-US" sz="1600" i="1" dirty="0" smtClean="0"/>
          </a:p>
          <a:p>
            <a:r>
              <a:rPr lang="en-US" sz="1600" i="1" dirty="0" err="1" smtClean="0"/>
              <a:t>Hawq</a:t>
            </a:r>
            <a:endParaRPr lang="en-US" sz="1600" i="1" dirty="0" smtClean="0"/>
          </a:p>
          <a:p>
            <a:r>
              <a:rPr lang="en-US" sz="1600" i="1" dirty="0" smtClean="0"/>
              <a:t>Presto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0486" y="1382868"/>
            <a:ext cx="171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Sqoop</a:t>
            </a:r>
          </a:p>
          <a:p>
            <a:r>
              <a:rPr lang="en-US" dirty="0" smtClean="0"/>
              <a:t>Flume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47702" y="2927771"/>
            <a:ext cx="18832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Sentry</a:t>
            </a:r>
          </a:p>
          <a:p>
            <a:r>
              <a:rPr lang="en-US" sz="1400" dirty="0" smtClean="0"/>
              <a:t>Kerberos</a:t>
            </a:r>
          </a:p>
          <a:p>
            <a:r>
              <a:rPr lang="en-US" sz="1400" dirty="0" smtClean="0"/>
              <a:t>RecordService</a:t>
            </a:r>
          </a:p>
          <a:p>
            <a:r>
              <a:rPr lang="en-US" sz="1400" dirty="0" smtClean="0"/>
              <a:t>HDFS Encryption</a:t>
            </a:r>
          </a:p>
          <a:p>
            <a:r>
              <a:rPr lang="en-US" sz="1400" i="1" dirty="0" smtClean="0"/>
              <a:t>Ranger </a:t>
            </a:r>
          </a:p>
          <a:p>
            <a:r>
              <a:rPr lang="en-US" sz="1400" i="1" dirty="0" smtClean="0"/>
              <a:t>Knox</a:t>
            </a:r>
            <a:endParaRPr lang="en-US" sz="1400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9683447" y="3304940"/>
            <a:ext cx="181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Pig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49086" y="108857"/>
            <a:ext cx="9046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With other options listed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546771" y="1214845"/>
            <a:ext cx="2041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Oozie </a:t>
            </a:r>
          </a:p>
          <a:p>
            <a:r>
              <a:rPr lang="en-US" i="1" dirty="0" err="1" smtClean="0"/>
              <a:t>Nifi</a:t>
            </a:r>
            <a:r>
              <a:rPr lang="en-US" i="1" dirty="0" smtClean="0"/>
              <a:t> (aka Hadoop Data Flow)</a:t>
            </a:r>
            <a:endParaRPr lang="en-US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6313714" y="4571996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(columnar)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509655" y="5307951"/>
            <a:ext cx="2220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Kudu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303816" y="4601146"/>
            <a:ext cx="2601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(key value)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817863" y="5175169"/>
            <a:ext cx="18832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Hbase</a:t>
            </a:r>
          </a:p>
          <a:p>
            <a:r>
              <a:rPr lang="en-US" i="1" dirty="0" smtClean="0"/>
              <a:t>Cassandra</a:t>
            </a:r>
          </a:p>
          <a:p>
            <a:r>
              <a:rPr lang="en-US" i="1" dirty="0" err="1" smtClean="0"/>
              <a:t>Accumulo</a:t>
            </a:r>
            <a:endParaRPr lang="en-US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7940523" y="6482668"/>
            <a:ext cx="398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NB: due to authors lack of familiarity with many alternative tools listed here, we cannot guarantee the tools shown can provide the technical capability shown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611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2585" y="4800125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02584" y="4800125"/>
            <a:ext cx="2552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Batch data ingest for ingesting data into CDM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5570" y="817565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75569" y="817565"/>
            <a:ext cx="2950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Interactive Database (SQL) for running queries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4852613" y="4800125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56028" y="4799728"/>
            <a:ext cx="2612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Programming framework for ingesting data into CDM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3475570" y="2808845"/>
            <a:ext cx="2754085" cy="186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475569" y="2808845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Storing data (files)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941235" y="1488750"/>
            <a:ext cx="171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Impala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2268" y="3412018"/>
            <a:ext cx="2220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Hadoop File System (HDFS)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18027" y="5573003"/>
            <a:ext cx="188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Spark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941235" y="1781099"/>
            <a:ext cx="171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Hive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272698" y="5638711"/>
            <a:ext cx="171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Sqoop</a:t>
            </a:r>
          </a:p>
          <a:p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49086" y="108857"/>
            <a:ext cx="11266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Minimum projects/products needed for ingesting syndicated data into OMOP CDM for analysis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1419" y="5424051"/>
            <a:ext cx="10450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AND/OR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371667" y="5960569"/>
            <a:ext cx="1735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NB: this is one approach, multiple tools exist as alternatives, and adding tools to this architecture can make your process faster, or more organized, or more secure, or have other benefits.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462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1069</Words>
  <Application>Microsoft Office PowerPoint</Application>
  <PresentationFormat>Widescreen</PresentationFormat>
  <Paragraphs>271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sdolley</dc:creator>
  <cp:lastModifiedBy>sdolley</cp:lastModifiedBy>
  <cp:revision>55</cp:revision>
  <dcterms:created xsi:type="dcterms:W3CDTF">2016-11-14T22:24:29Z</dcterms:created>
  <dcterms:modified xsi:type="dcterms:W3CDTF">2016-12-01T15:54:31Z</dcterms:modified>
</cp:coreProperties>
</file>