
<file path=[Content_Types].xml><?xml version="1.0" encoding="utf-8"?>
<Types xmlns="http://schemas.openxmlformats.org/package/2006/content-types"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6.xml" ContentType="application/vnd.openxmlformats-officedocument.presentationml.slide+xml"/>
  <Default Extension="png" ContentType="image/png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Default Extension="xlsx" ContentType="application/vnd.openxmlformats-officedocument.spreadsheetml.sheet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56" r:id="rId2"/>
  </p:sldMasterIdLst>
  <p:notesMasterIdLst>
    <p:notesMasterId r:id="rId14"/>
  </p:notesMasterIdLst>
  <p:sldIdLst>
    <p:sldId id="256" r:id="rId3"/>
    <p:sldId id="257" r:id="rId4"/>
    <p:sldId id="283" r:id="rId5"/>
    <p:sldId id="266" r:id="rId6"/>
    <p:sldId id="267" r:id="rId7"/>
    <p:sldId id="268" r:id="rId8"/>
    <p:sldId id="274" r:id="rId9"/>
    <p:sldId id="277" r:id="rId10"/>
    <p:sldId id="282" r:id="rId11"/>
    <p:sldId id="281" r:id="rId12"/>
    <p:sldId id="265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41A7C3"/>
    <a:srgbClr val="7FC4D7"/>
    <a:srgbClr val="20425A"/>
    <a:srgbClr val="FCCB10"/>
    <a:srgbClr val="EB6622"/>
    <a:srgbClr val="153153"/>
    <a:srgbClr val="E28700"/>
    <a:srgbClr val="FF9900"/>
    <a:srgbClr val="EB9F15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865" autoAdjust="0"/>
    <p:restoredTop sz="89770" autoAdjust="0"/>
  </p:normalViewPr>
  <p:slideViewPr>
    <p:cSldViewPr>
      <p:cViewPr varScale="1">
        <p:scale>
          <a:sx n="79" d="100"/>
          <a:sy n="79" d="100"/>
        </p:scale>
        <p:origin x="-664" y="-45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CB52742-373F-4A87-92C3-F1BD6DE2FDEE}" type="datetimeFigureOut">
              <a:rPr lang="en-US" smtClean="0"/>
              <a:pPr/>
              <a:t>5/9/2018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BCCA093-4890-4B46-98EB-711D340FBB2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0634056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362200" y="2130425"/>
            <a:ext cx="6096000" cy="1755775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362200" y="4038600"/>
            <a:ext cx="60960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2800">
                <a:solidFill>
                  <a:srgbClr val="153153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pic>
        <p:nvPicPr>
          <p:cNvPr id="1027" name="Picture 3" descr="C:\Users\pryan4\Downloads\want-impact-public-health-help-shape-journey-ahead\OHDSI logo with text - vertical - colored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-228600" y="1875375"/>
            <a:ext cx="2682875" cy="3230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Rectangle 9"/>
          <p:cNvSpPr/>
          <p:nvPr userDrawn="1"/>
        </p:nvSpPr>
        <p:spPr>
          <a:xfrm>
            <a:off x="0" y="6400800"/>
            <a:ext cx="9144000" cy="76200"/>
          </a:xfrm>
          <a:prstGeom prst="rect">
            <a:avLst/>
          </a:prstGeom>
          <a:gradFill>
            <a:gsLst>
              <a:gs pos="44000">
                <a:srgbClr val="20425A"/>
              </a:gs>
              <a:gs pos="100000">
                <a:srgbClr val="FCCB10"/>
              </a:gs>
              <a:gs pos="55000">
                <a:srgbClr val="EB6622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3253355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99312" y="129289"/>
            <a:ext cx="7287489" cy="692074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4441" y="895352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68" indent="0">
              <a:buNone/>
              <a:defRPr sz="2000" b="1"/>
            </a:lvl2pPr>
            <a:lvl3pPr marL="914336" indent="0">
              <a:buNone/>
              <a:defRPr sz="1800" b="1"/>
            </a:lvl3pPr>
            <a:lvl4pPr marL="1371503" indent="0">
              <a:buNone/>
              <a:defRPr sz="1600" b="1"/>
            </a:lvl4pPr>
            <a:lvl5pPr marL="1828671" indent="0">
              <a:buNone/>
              <a:defRPr sz="1600" b="1"/>
            </a:lvl5pPr>
            <a:lvl6pPr marL="2285839" indent="0">
              <a:buNone/>
              <a:defRPr sz="1600" b="1"/>
            </a:lvl6pPr>
            <a:lvl7pPr marL="2743007" indent="0">
              <a:buNone/>
              <a:defRPr sz="1600" b="1"/>
            </a:lvl7pPr>
            <a:lvl8pPr marL="3200175" indent="0">
              <a:buNone/>
              <a:defRPr sz="1600" b="1"/>
            </a:lvl8pPr>
            <a:lvl9pPr marL="3657343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1" y="1535113"/>
            <a:ext cx="4040188" cy="482123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895352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68" indent="0">
              <a:buNone/>
              <a:defRPr sz="2000" b="1"/>
            </a:lvl2pPr>
            <a:lvl3pPr marL="914336" indent="0">
              <a:buNone/>
              <a:defRPr sz="1800" b="1"/>
            </a:lvl3pPr>
            <a:lvl4pPr marL="1371503" indent="0">
              <a:buNone/>
              <a:defRPr sz="1600" b="1"/>
            </a:lvl4pPr>
            <a:lvl5pPr marL="1828671" indent="0">
              <a:buNone/>
              <a:defRPr sz="1600" b="1"/>
            </a:lvl5pPr>
            <a:lvl6pPr marL="2285839" indent="0">
              <a:buNone/>
              <a:defRPr sz="1600" b="1"/>
            </a:lvl6pPr>
            <a:lvl7pPr marL="2743007" indent="0">
              <a:buNone/>
              <a:defRPr sz="1600" b="1"/>
            </a:lvl7pPr>
            <a:lvl8pPr marL="3200175" indent="0">
              <a:buNone/>
              <a:defRPr sz="1600" b="1"/>
            </a:lvl8pPr>
            <a:lvl9pPr marL="3657343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535113"/>
            <a:ext cx="4041775" cy="482123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xmlns="" val="3567254146"/>
      </p:ext>
    </p:extLst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91707" y="114078"/>
            <a:ext cx="7295094" cy="714890"/>
          </a:xfrm>
        </p:spPr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xmlns="" val="547576062"/>
      </p:ext>
    </p:extLst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1278473840"/>
      </p:ext>
    </p:extLst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854075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854075"/>
            <a:ext cx="5111750" cy="550227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016125"/>
            <a:ext cx="3008313" cy="4340224"/>
          </a:xfrm>
        </p:spPr>
        <p:txBody>
          <a:bodyPr/>
          <a:lstStyle>
            <a:lvl1pPr marL="0" indent="0">
              <a:buNone/>
              <a:defRPr sz="1400"/>
            </a:lvl1pPr>
            <a:lvl2pPr marL="457168" indent="0">
              <a:buNone/>
              <a:defRPr sz="1200"/>
            </a:lvl2pPr>
            <a:lvl3pPr marL="914336" indent="0">
              <a:buNone/>
              <a:defRPr sz="1000"/>
            </a:lvl3pPr>
            <a:lvl4pPr marL="1371503" indent="0">
              <a:buNone/>
              <a:defRPr sz="900"/>
            </a:lvl4pPr>
            <a:lvl5pPr marL="1828671" indent="0">
              <a:buNone/>
              <a:defRPr sz="900"/>
            </a:lvl5pPr>
            <a:lvl6pPr marL="2285839" indent="0">
              <a:buNone/>
              <a:defRPr sz="900"/>
            </a:lvl6pPr>
            <a:lvl7pPr marL="2743007" indent="0">
              <a:buNone/>
              <a:defRPr sz="900"/>
            </a:lvl7pPr>
            <a:lvl8pPr marL="3200175" indent="0">
              <a:buNone/>
              <a:defRPr sz="900"/>
            </a:lvl8pPr>
            <a:lvl9pPr marL="3657343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xmlns="" val="1163463792"/>
      </p:ext>
    </p:extLst>
  </p:cSld>
  <p:clrMapOvr>
    <a:masterClrMapping/>
  </p:clrMapOvr>
  <p:transition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821363"/>
            <a:ext cx="5486400" cy="3906212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168" indent="0">
              <a:buNone/>
              <a:defRPr sz="2800"/>
            </a:lvl2pPr>
            <a:lvl3pPr marL="914336" indent="0">
              <a:buNone/>
              <a:defRPr sz="2400"/>
            </a:lvl3pPr>
            <a:lvl4pPr marL="1371503" indent="0">
              <a:buNone/>
              <a:defRPr sz="2000"/>
            </a:lvl4pPr>
            <a:lvl5pPr marL="1828671" indent="0">
              <a:buNone/>
              <a:defRPr sz="2000"/>
            </a:lvl5pPr>
            <a:lvl6pPr marL="2285839" indent="0">
              <a:buNone/>
              <a:defRPr sz="2000"/>
            </a:lvl6pPr>
            <a:lvl7pPr marL="2743007" indent="0">
              <a:buNone/>
              <a:defRPr sz="2000"/>
            </a:lvl7pPr>
            <a:lvl8pPr marL="3200175" indent="0">
              <a:buNone/>
              <a:defRPr sz="2000"/>
            </a:lvl8pPr>
            <a:lvl9pPr marL="3657343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989012"/>
          </a:xfrm>
        </p:spPr>
        <p:txBody>
          <a:bodyPr/>
          <a:lstStyle>
            <a:lvl1pPr marL="0" indent="0">
              <a:buNone/>
              <a:defRPr sz="1400"/>
            </a:lvl1pPr>
            <a:lvl2pPr marL="457168" indent="0">
              <a:buNone/>
              <a:defRPr sz="1200"/>
            </a:lvl2pPr>
            <a:lvl3pPr marL="914336" indent="0">
              <a:buNone/>
              <a:defRPr sz="1000"/>
            </a:lvl3pPr>
            <a:lvl4pPr marL="1371503" indent="0">
              <a:buNone/>
              <a:defRPr sz="900"/>
            </a:lvl4pPr>
            <a:lvl5pPr marL="1828671" indent="0">
              <a:buNone/>
              <a:defRPr sz="900"/>
            </a:lvl5pPr>
            <a:lvl6pPr marL="2285839" indent="0">
              <a:buNone/>
              <a:defRPr sz="900"/>
            </a:lvl6pPr>
            <a:lvl7pPr marL="2743007" indent="0">
              <a:buNone/>
              <a:defRPr sz="900"/>
            </a:lvl7pPr>
            <a:lvl8pPr marL="3200175" indent="0">
              <a:buNone/>
              <a:defRPr sz="900"/>
            </a:lvl8pPr>
            <a:lvl9pPr marL="3657343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xmlns="" val="193976704"/>
      </p:ext>
    </p:extLst>
  </p:cSld>
  <p:clrMapOvr>
    <a:masterClrMapping/>
  </p:clrMapOvr>
  <p:transition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2546" y="136895"/>
            <a:ext cx="7234255" cy="68446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xmlns="" val="2526319493"/>
      </p:ext>
    </p:extLst>
  </p:cSld>
  <p:clrMapOvr>
    <a:masterClrMapping/>
  </p:clrMapOvr>
  <p:transition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152275"/>
            <a:ext cx="2057400" cy="397388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xmlns="" val="785403386"/>
      </p:ext>
    </p:extLst>
  </p:cSld>
  <p:clrMapOvr>
    <a:masterClrMapping/>
  </p:clrMapOvr>
  <p:transition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"/>
            <a:ext cx="5715000" cy="762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143000"/>
            <a:ext cx="3810000" cy="4953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143000"/>
            <a:ext cx="3810000" cy="24003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695700"/>
            <a:ext cx="3810000" cy="24003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xmlns="" val="21147860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Rectangle 8"/>
          <p:cNvSpPr/>
          <p:nvPr userDrawn="1"/>
        </p:nvSpPr>
        <p:spPr>
          <a:xfrm>
            <a:off x="0" y="6400800"/>
            <a:ext cx="9144000" cy="76200"/>
          </a:xfrm>
          <a:prstGeom prst="rect">
            <a:avLst/>
          </a:prstGeom>
          <a:gradFill>
            <a:gsLst>
              <a:gs pos="44000">
                <a:srgbClr val="20425A"/>
              </a:gs>
              <a:gs pos="100000">
                <a:srgbClr val="FCCB10"/>
              </a:gs>
              <a:gs pos="55000">
                <a:srgbClr val="EB6622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050" name="Picture 2" descr="C:\Users\pryan4\Downloads\want-impact-public-health-help-shape-journey-ahead\OHDSI logo only - colored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-76201" y="-38160"/>
            <a:ext cx="1326583" cy="12573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010400" y="64928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20425A"/>
                </a:solidFill>
              </a:defRPr>
            </a:lvl1pPr>
          </a:lstStyle>
          <a:p>
            <a:fld id="{444583ED-F364-40B3-B25B-483B5033DFA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895819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Rectangle 9"/>
          <p:cNvSpPr/>
          <p:nvPr userDrawn="1"/>
        </p:nvSpPr>
        <p:spPr>
          <a:xfrm>
            <a:off x="0" y="6400800"/>
            <a:ext cx="9144000" cy="76200"/>
          </a:xfrm>
          <a:prstGeom prst="rect">
            <a:avLst/>
          </a:prstGeom>
          <a:gradFill>
            <a:gsLst>
              <a:gs pos="44000">
                <a:srgbClr val="20425A"/>
              </a:gs>
              <a:gs pos="100000">
                <a:srgbClr val="FCCB10"/>
              </a:gs>
              <a:gs pos="55000">
                <a:srgbClr val="EB6622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Picture 2" descr="C:\Users\pryan4\Downloads\want-impact-public-health-help-shape-journey-ahead\OHDSI logo only - colored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-76201" y="-38160"/>
            <a:ext cx="1326583" cy="12573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010400" y="64928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20425A"/>
                </a:solidFill>
              </a:defRPr>
            </a:lvl1pPr>
          </a:lstStyle>
          <a:p>
            <a:fld id="{444583ED-F364-40B3-B25B-483B5033DFA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924437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2" name="Rectangle 11"/>
          <p:cNvSpPr/>
          <p:nvPr userDrawn="1"/>
        </p:nvSpPr>
        <p:spPr>
          <a:xfrm>
            <a:off x="0" y="6400800"/>
            <a:ext cx="9144000" cy="76200"/>
          </a:xfrm>
          <a:prstGeom prst="rect">
            <a:avLst/>
          </a:prstGeom>
          <a:gradFill>
            <a:gsLst>
              <a:gs pos="44000">
                <a:srgbClr val="20425A"/>
              </a:gs>
              <a:gs pos="100000">
                <a:srgbClr val="FCCB10"/>
              </a:gs>
              <a:gs pos="55000">
                <a:srgbClr val="EB6622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pryan4\Downloads\want-impact-public-health-help-shape-journey-ahead\OHDSI logo only - colored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-76201" y="-38160"/>
            <a:ext cx="1326583" cy="12573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7010400" y="64928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20425A"/>
                </a:solidFill>
              </a:defRPr>
            </a:lvl1pPr>
          </a:lstStyle>
          <a:p>
            <a:fld id="{444583ED-F364-40B3-B25B-483B5033DFA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0534915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0" y="6400800"/>
            <a:ext cx="9144000" cy="76200"/>
          </a:xfrm>
          <a:prstGeom prst="rect">
            <a:avLst/>
          </a:prstGeom>
          <a:gradFill>
            <a:gsLst>
              <a:gs pos="44000">
                <a:srgbClr val="20425A"/>
              </a:gs>
              <a:gs pos="100000">
                <a:srgbClr val="FCCB10"/>
              </a:gs>
              <a:gs pos="55000">
                <a:srgbClr val="EB6622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Picture 2" descr="C:\Users\pryan4\Downloads\want-impact-public-health-help-shape-journey-ahead\OHDSI logo only - colored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-76201" y="-38160"/>
            <a:ext cx="1326583" cy="12573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010400" y="64928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20425A"/>
                </a:solidFill>
              </a:defRPr>
            </a:lvl1pPr>
          </a:lstStyle>
          <a:p>
            <a:fld id="{444583ED-F364-40B3-B25B-483B5033DFA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796601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6400800"/>
            <a:ext cx="9144000" cy="76200"/>
          </a:xfrm>
          <a:prstGeom prst="rect">
            <a:avLst/>
          </a:prstGeom>
          <a:gradFill>
            <a:gsLst>
              <a:gs pos="44000">
                <a:srgbClr val="20425A"/>
              </a:gs>
              <a:gs pos="100000">
                <a:srgbClr val="FCCB10"/>
              </a:gs>
              <a:gs pos="55000">
                <a:srgbClr val="EB6622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2" descr="C:\Users\pryan4\Downloads\want-impact-public-health-help-shape-journey-ahead\OHDSI logo only - colored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-76201" y="-38160"/>
            <a:ext cx="1326583" cy="12573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010400" y="64928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20425A"/>
                </a:solidFill>
              </a:defRPr>
            </a:lvl1pPr>
          </a:lstStyle>
          <a:p>
            <a:fld id="{444583ED-F364-40B3-B25B-483B5033DFA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0911413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9"/>
          <p:cNvSpPr/>
          <p:nvPr/>
        </p:nvSpPr>
        <p:spPr>
          <a:xfrm>
            <a:off x="0" y="0"/>
            <a:ext cx="9144000" cy="1030288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33" tIns="45717" rIns="91433" bIns="45717"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4" name="Rectangle 7"/>
          <p:cNvSpPr/>
          <p:nvPr/>
        </p:nvSpPr>
        <p:spPr>
          <a:xfrm>
            <a:off x="0" y="2387600"/>
            <a:ext cx="9144000" cy="2151063"/>
          </a:xfrm>
          <a:prstGeom prst="rect">
            <a:avLst/>
          </a:prstGeom>
          <a:solidFill>
            <a:srgbClr val="D4E3E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33" tIns="45717" rIns="91433" bIns="45717"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5" name="TextBox 8"/>
          <p:cNvSpPr txBox="1"/>
          <p:nvPr/>
        </p:nvSpPr>
        <p:spPr>
          <a:xfrm>
            <a:off x="177800" y="2573338"/>
            <a:ext cx="4730750" cy="2035175"/>
          </a:xfrm>
          <a:prstGeom prst="rect">
            <a:avLst/>
          </a:prstGeom>
          <a:noFill/>
        </p:spPr>
        <p:txBody>
          <a:bodyPr lIns="91433" tIns="45717" rIns="91433" bIns="45717">
            <a:spAutoFit/>
          </a:bodyPr>
          <a:lstStyle/>
          <a:p>
            <a:pPr>
              <a:lnSpc>
                <a:spcPts val="3600"/>
              </a:lnSpc>
              <a:defRPr/>
            </a:pPr>
            <a:r>
              <a:rPr lang="en-US" sz="4000" b="1" dirty="0">
                <a:solidFill>
                  <a:srgbClr val="28568A"/>
                </a:solidFill>
                <a:effectLst>
                  <a:outerShdw blurRad="127000" dist="76200" dir="2700000" algn="tl" rotWithShape="0">
                    <a:prstClr val="black">
                      <a:lumMod val="65000"/>
                      <a:lumOff val="35000"/>
                      <a:alpha val="25000"/>
                    </a:prstClr>
                  </a:outerShdw>
                </a:effectLst>
              </a:rPr>
              <a:t>O</a:t>
            </a:r>
            <a:r>
              <a:rPr lang="en-US" sz="4000" dirty="0">
                <a:solidFill>
                  <a:srgbClr val="28568A"/>
                </a:solidFill>
                <a:effectLst>
                  <a:outerShdw blurRad="127000" dist="76200" dir="2700000" algn="tl" rotWithShape="0">
                    <a:prstClr val="black">
                      <a:lumMod val="65000"/>
                      <a:lumOff val="35000"/>
                      <a:alpha val="25000"/>
                    </a:prstClr>
                  </a:outerShdw>
                </a:effectLst>
              </a:rPr>
              <a:t>BSERVATIONAL </a:t>
            </a:r>
          </a:p>
          <a:p>
            <a:pPr>
              <a:lnSpc>
                <a:spcPts val="3600"/>
              </a:lnSpc>
              <a:defRPr/>
            </a:pPr>
            <a:r>
              <a:rPr lang="en-US" sz="4000" b="1" dirty="0">
                <a:solidFill>
                  <a:srgbClr val="28568A"/>
                </a:solidFill>
                <a:effectLst>
                  <a:outerShdw blurRad="127000" dist="76200" dir="2700000" algn="tl" rotWithShape="0">
                    <a:prstClr val="black">
                      <a:lumMod val="65000"/>
                      <a:lumOff val="35000"/>
                      <a:alpha val="25000"/>
                    </a:prstClr>
                  </a:outerShdw>
                </a:effectLst>
              </a:rPr>
              <a:t>M</a:t>
            </a:r>
            <a:r>
              <a:rPr lang="en-US" sz="4000" dirty="0">
                <a:solidFill>
                  <a:srgbClr val="28568A"/>
                </a:solidFill>
                <a:effectLst>
                  <a:outerShdw blurRad="127000" dist="76200" dir="2700000" algn="tl" rotWithShape="0">
                    <a:prstClr val="black">
                      <a:lumMod val="65000"/>
                      <a:lumOff val="35000"/>
                      <a:alpha val="25000"/>
                    </a:prstClr>
                  </a:outerShdw>
                </a:effectLst>
              </a:rPr>
              <a:t>EDICAL</a:t>
            </a:r>
          </a:p>
          <a:p>
            <a:pPr>
              <a:lnSpc>
                <a:spcPts val="3600"/>
              </a:lnSpc>
              <a:defRPr/>
            </a:pPr>
            <a:r>
              <a:rPr lang="en-US" sz="4000" b="1" dirty="0">
                <a:solidFill>
                  <a:srgbClr val="28568A"/>
                </a:solidFill>
                <a:effectLst>
                  <a:outerShdw blurRad="127000" dist="76200" dir="2700000" algn="tl" rotWithShape="0">
                    <a:prstClr val="black">
                      <a:lumMod val="65000"/>
                      <a:lumOff val="35000"/>
                      <a:alpha val="25000"/>
                    </a:prstClr>
                  </a:outerShdw>
                </a:effectLst>
              </a:rPr>
              <a:t>O</a:t>
            </a:r>
            <a:r>
              <a:rPr lang="en-US" sz="4000" dirty="0">
                <a:solidFill>
                  <a:srgbClr val="28568A"/>
                </a:solidFill>
                <a:effectLst>
                  <a:outerShdw blurRad="127000" dist="76200" dir="2700000" algn="tl" rotWithShape="0">
                    <a:prstClr val="black">
                      <a:lumMod val="65000"/>
                      <a:lumOff val="35000"/>
                      <a:alpha val="25000"/>
                    </a:prstClr>
                  </a:outerShdw>
                </a:effectLst>
              </a:rPr>
              <a:t>UTCOMES</a:t>
            </a:r>
          </a:p>
          <a:p>
            <a:pPr>
              <a:lnSpc>
                <a:spcPts val="3600"/>
              </a:lnSpc>
              <a:defRPr/>
            </a:pPr>
            <a:r>
              <a:rPr lang="en-US" sz="4000" b="1" dirty="0">
                <a:solidFill>
                  <a:srgbClr val="28568A"/>
                </a:solidFill>
                <a:effectLst>
                  <a:outerShdw blurRad="127000" dist="76200" dir="2700000" algn="tl" rotWithShape="0">
                    <a:prstClr val="black">
                      <a:lumMod val="65000"/>
                      <a:lumOff val="35000"/>
                      <a:alpha val="25000"/>
                    </a:prstClr>
                  </a:outerShdw>
                </a:effectLst>
              </a:rPr>
              <a:t>P</a:t>
            </a:r>
            <a:r>
              <a:rPr lang="en-US" sz="4000" dirty="0">
                <a:solidFill>
                  <a:srgbClr val="28568A"/>
                </a:solidFill>
                <a:effectLst>
                  <a:outerShdw blurRad="127000" dist="76200" dir="2700000" algn="tl" rotWithShape="0">
                    <a:prstClr val="black">
                      <a:lumMod val="65000"/>
                      <a:lumOff val="35000"/>
                      <a:alpha val="25000"/>
                    </a:prstClr>
                  </a:outerShdw>
                </a:effectLst>
              </a:rPr>
              <a:t>ARTNERSHIP</a:t>
            </a:r>
          </a:p>
        </p:txBody>
      </p:sp>
      <p:sp>
        <p:nvSpPr>
          <p:cNvPr id="14" name="Title 13"/>
          <p:cNvSpPr>
            <a:spLocks noGrp="1"/>
          </p:cNvSpPr>
          <p:nvPr>
            <p:ph type="title"/>
          </p:nvPr>
        </p:nvSpPr>
        <p:spPr>
          <a:xfrm>
            <a:off x="3855708" y="2573494"/>
            <a:ext cx="5135289" cy="1829925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57189143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10"/>
          <p:cNvSpPr txBox="1"/>
          <p:nvPr/>
        </p:nvSpPr>
        <p:spPr>
          <a:xfrm>
            <a:off x="220663" y="114300"/>
            <a:ext cx="2028825" cy="723900"/>
          </a:xfrm>
          <a:prstGeom prst="rect">
            <a:avLst/>
          </a:prstGeom>
          <a:noFill/>
        </p:spPr>
        <p:txBody>
          <a:bodyPr lIns="91433" tIns="45717" rIns="91433" bIns="45717">
            <a:spAutoFit/>
          </a:bodyPr>
          <a:lstStyle/>
          <a:p>
            <a:pPr>
              <a:lnSpc>
                <a:spcPts val="1200"/>
              </a:lnSpc>
              <a:defRPr/>
            </a:pPr>
            <a:r>
              <a:rPr lang="en-US" sz="1200" b="1" dirty="0">
                <a:solidFill>
                  <a:srgbClr val="28568A"/>
                </a:solidFill>
                <a:effectLst>
                  <a:outerShdw blurRad="127000" dist="76200" dir="2700000" algn="tl" rotWithShape="0">
                    <a:prstClr val="black">
                      <a:lumMod val="65000"/>
                      <a:lumOff val="35000"/>
                      <a:alpha val="25000"/>
                    </a:prstClr>
                  </a:outerShdw>
                </a:effectLst>
              </a:rPr>
              <a:t>O</a:t>
            </a:r>
            <a:r>
              <a:rPr lang="en-US" sz="1200" dirty="0">
                <a:solidFill>
                  <a:srgbClr val="28568A"/>
                </a:solidFill>
                <a:effectLst>
                  <a:outerShdw blurRad="127000" dist="76200" dir="2700000" algn="tl" rotWithShape="0">
                    <a:prstClr val="black">
                      <a:lumMod val="65000"/>
                      <a:lumOff val="35000"/>
                      <a:alpha val="25000"/>
                    </a:prstClr>
                  </a:outerShdw>
                </a:effectLst>
              </a:rPr>
              <a:t>BSERVATIONAL </a:t>
            </a:r>
          </a:p>
          <a:p>
            <a:pPr>
              <a:lnSpc>
                <a:spcPts val="1200"/>
              </a:lnSpc>
              <a:defRPr/>
            </a:pPr>
            <a:r>
              <a:rPr lang="en-US" sz="1200" b="1" dirty="0">
                <a:solidFill>
                  <a:srgbClr val="28568A"/>
                </a:solidFill>
                <a:effectLst>
                  <a:outerShdw blurRad="127000" dist="76200" dir="2700000" algn="tl" rotWithShape="0">
                    <a:prstClr val="black">
                      <a:lumMod val="65000"/>
                      <a:lumOff val="35000"/>
                      <a:alpha val="25000"/>
                    </a:prstClr>
                  </a:outerShdw>
                </a:effectLst>
              </a:rPr>
              <a:t>M</a:t>
            </a:r>
            <a:r>
              <a:rPr lang="en-US" sz="1200" dirty="0">
                <a:solidFill>
                  <a:srgbClr val="28568A"/>
                </a:solidFill>
                <a:effectLst>
                  <a:outerShdw blurRad="127000" dist="76200" dir="2700000" algn="tl" rotWithShape="0">
                    <a:prstClr val="black">
                      <a:lumMod val="65000"/>
                      <a:lumOff val="35000"/>
                      <a:alpha val="25000"/>
                    </a:prstClr>
                  </a:outerShdw>
                </a:effectLst>
              </a:rPr>
              <a:t>EDICAL</a:t>
            </a:r>
          </a:p>
          <a:p>
            <a:pPr>
              <a:lnSpc>
                <a:spcPts val="1200"/>
              </a:lnSpc>
              <a:defRPr/>
            </a:pPr>
            <a:r>
              <a:rPr lang="en-US" sz="1200" b="1" dirty="0">
                <a:solidFill>
                  <a:srgbClr val="28568A"/>
                </a:solidFill>
                <a:effectLst>
                  <a:outerShdw blurRad="127000" dist="76200" dir="2700000" algn="tl" rotWithShape="0">
                    <a:prstClr val="black">
                      <a:lumMod val="65000"/>
                      <a:lumOff val="35000"/>
                      <a:alpha val="25000"/>
                    </a:prstClr>
                  </a:outerShdw>
                </a:effectLst>
              </a:rPr>
              <a:t>O</a:t>
            </a:r>
            <a:r>
              <a:rPr lang="en-US" sz="1200" dirty="0">
                <a:solidFill>
                  <a:srgbClr val="28568A"/>
                </a:solidFill>
                <a:effectLst>
                  <a:outerShdw blurRad="127000" dist="76200" dir="2700000" algn="tl" rotWithShape="0">
                    <a:prstClr val="black">
                      <a:lumMod val="65000"/>
                      <a:lumOff val="35000"/>
                      <a:alpha val="25000"/>
                    </a:prstClr>
                  </a:outerShdw>
                </a:effectLst>
              </a:rPr>
              <a:t>UTCOMES</a:t>
            </a:r>
          </a:p>
          <a:p>
            <a:pPr>
              <a:lnSpc>
                <a:spcPts val="1200"/>
              </a:lnSpc>
              <a:defRPr/>
            </a:pPr>
            <a:r>
              <a:rPr lang="en-US" sz="1200" b="1" dirty="0">
                <a:solidFill>
                  <a:srgbClr val="28568A"/>
                </a:solidFill>
                <a:effectLst>
                  <a:outerShdw blurRad="127000" dist="76200" dir="2700000" algn="tl" rotWithShape="0">
                    <a:prstClr val="black">
                      <a:lumMod val="65000"/>
                      <a:lumOff val="35000"/>
                      <a:alpha val="25000"/>
                    </a:prstClr>
                  </a:outerShdw>
                </a:effectLst>
              </a:rPr>
              <a:t>P</a:t>
            </a:r>
            <a:r>
              <a:rPr lang="en-US" sz="1200" dirty="0">
                <a:solidFill>
                  <a:srgbClr val="28568A"/>
                </a:solidFill>
                <a:effectLst>
                  <a:outerShdw blurRad="127000" dist="76200" dir="2700000" algn="tl" rotWithShape="0">
                    <a:prstClr val="black">
                      <a:lumMod val="65000"/>
                      <a:lumOff val="35000"/>
                      <a:alpha val="25000"/>
                    </a:prstClr>
                  </a:outerShdw>
                </a:effectLst>
              </a:rPr>
              <a:t>ARTNERSHIP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Slide Number Placeholder 5"/>
          <p:cNvSpPr txBox="1">
            <a:spLocks/>
          </p:cNvSpPr>
          <p:nvPr userDrawn="1"/>
        </p:nvSpPr>
        <p:spPr>
          <a:xfrm>
            <a:off x="8610600" y="6553200"/>
            <a:ext cx="533400" cy="304800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EA8838C6-14CB-4E5E-B43D-03405385AA6D}" type="slidenum">
              <a:rPr lang="en-US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650578022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84102" y="152104"/>
            <a:ext cx="7302699" cy="67686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50652"/>
            <a:ext cx="4038600" cy="540569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50652"/>
            <a:ext cx="4038600" cy="540569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857360512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4.xml"/><Relationship Id="rId3" Type="http://schemas.openxmlformats.org/officeDocument/2006/relationships/slideLayout" Target="../slideLayouts/slideLayout9.xml"/><Relationship Id="rId7" Type="http://schemas.openxmlformats.org/officeDocument/2006/relationships/slideLayout" Target="../slideLayouts/slideLayout13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Relationship Id="rId6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7.xml"/><Relationship Id="rId5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0.xml"/><Relationship Id="rId9" Type="http://schemas.openxmlformats.org/officeDocument/2006/relationships/slideLayout" Target="../slideLayouts/slideLayout1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3000" y="152400"/>
            <a:ext cx="7543800" cy="8382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06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xmlns="" val="19102766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000" kern="1200">
          <a:solidFill>
            <a:srgbClr val="20425A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rgbClr val="20425A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rgbClr val="20425A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rgbClr val="20425A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rgbClr val="20425A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rgbClr val="20425A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1392238" y="114300"/>
            <a:ext cx="7294562" cy="717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3" tIns="45717" rIns="91433" bIns="45717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973138"/>
            <a:ext cx="8229600" cy="5383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3" tIns="45717" rIns="91433" bIns="4571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20663" y="114300"/>
            <a:ext cx="2028825" cy="723900"/>
          </a:xfrm>
          <a:prstGeom prst="rect">
            <a:avLst/>
          </a:prstGeom>
          <a:noFill/>
        </p:spPr>
        <p:txBody>
          <a:bodyPr lIns="91433" tIns="45717" rIns="91433" bIns="45717">
            <a:spAutoFit/>
          </a:bodyPr>
          <a:lstStyle/>
          <a:p>
            <a:pPr>
              <a:lnSpc>
                <a:spcPts val="1200"/>
              </a:lnSpc>
              <a:defRPr/>
            </a:pPr>
            <a:r>
              <a:rPr lang="en-US" sz="1200" b="1" dirty="0">
                <a:solidFill>
                  <a:srgbClr val="28568A"/>
                </a:solidFill>
                <a:effectLst>
                  <a:outerShdw blurRad="127000" dist="76200" dir="2700000" algn="tl" rotWithShape="0">
                    <a:prstClr val="black">
                      <a:lumMod val="65000"/>
                      <a:lumOff val="35000"/>
                      <a:alpha val="25000"/>
                    </a:prstClr>
                  </a:outerShdw>
                </a:effectLst>
              </a:rPr>
              <a:t>O</a:t>
            </a:r>
            <a:r>
              <a:rPr lang="en-US" sz="1200" dirty="0">
                <a:solidFill>
                  <a:srgbClr val="28568A"/>
                </a:solidFill>
                <a:effectLst>
                  <a:outerShdw blurRad="127000" dist="76200" dir="2700000" algn="tl" rotWithShape="0">
                    <a:prstClr val="black">
                      <a:lumMod val="65000"/>
                      <a:lumOff val="35000"/>
                      <a:alpha val="25000"/>
                    </a:prstClr>
                  </a:outerShdw>
                </a:effectLst>
              </a:rPr>
              <a:t>BSERVATIONAL </a:t>
            </a:r>
          </a:p>
          <a:p>
            <a:pPr>
              <a:lnSpc>
                <a:spcPts val="1200"/>
              </a:lnSpc>
              <a:defRPr/>
            </a:pPr>
            <a:r>
              <a:rPr lang="en-US" sz="1200" b="1" dirty="0">
                <a:solidFill>
                  <a:srgbClr val="28568A"/>
                </a:solidFill>
                <a:effectLst>
                  <a:outerShdw blurRad="127000" dist="76200" dir="2700000" algn="tl" rotWithShape="0">
                    <a:prstClr val="black">
                      <a:lumMod val="65000"/>
                      <a:lumOff val="35000"/>
                      <a:alpha val="25000"/>
                    </a:prstClr>
                  </a:outerShdw>
                </a:effectLst>
              </a:rPr>
              <a:t>M</a:t>
            </a:r>
            <a:r>
              <a:rPr lang="en-US" sz="1200" dirty="0">
                <a:solidFill>
                  <a:srgbClr val="28568A"/>
                </a:solidFill>
                <a:effectLst>
                  <a:outerShdw blurRad="127000" dist="76200" dir="2700000" algn="tl" rotWithShape="0">
                    <a:prstClr val="black">
                      <a:lumMod val="65000"/>
                      <a:lumOff val="35000"/>
                      <a:alpha val="25000"/>
                    </a:prstClr>
                  </a:outerShdw>
                </a:effectLst>
              </a:rPr>
              <a:t>EDICAL</a:t>
            </a:r>
          </a:p>
          <a:p>
            <a:pPr>
              <a:lnSpc>
                <a:spcPts val="1200"/>
              </a:lnSpc>
              <a:defRPr/>
            </a:pPr>
            <a:r>
              <a:rPr lang="en-US" sz="1200" b="1" dirty="0">
                <a:solidFill>
                  <a:srgbClr val="28568A"/>
                </a:solidFill>
                <a:effectLst>
                  <a:outerShdw blurRad="127000" dist="76200" dir="2700000" algn="tl" rotWithShape="0">
                    <a:prstClr val="black">
                      <a:lumMod val="65000"/>
                      <a:lumOff val="35000"/>
                      <a:alpha val="25000"/>
                    </a:prstClr>
                  </a:outerShdw>
                </a:effectLst>
              </a:rPr>
              <a:t>O</a:t>
            </a:r>
            <a:r>
              <a:rPr lang="en-US" sz="1200" dirty="0">
                <a:solidFill>
                  <a:srgbClr val="28568A"/>
                </a:solidFill>
                <a:effectLst>
                  <a:outerShdw blurRad="127000" dist="76200" dir="2700000" algn="tl" rotWithShape="0">
                    <a:prstClr val="black">
                      <a:lumMod val="65000"/>
                      <a:lumOff val="35000"/>
                      <a:alpha val="25000"/>
                    </a:prstClr>
                  </a:outerShdw>
                </a:effectLst>
              </a:rPr>
              <a:t>UTCOMES</a:t>
            </a:r>
          </a:p>
          <a:p>
            <a:pPr>
              <a:lnSpc>
                <a:spcPts val="1200"/>
              </a:lnSpc>
              <a:defRPr/>
            </a:pPr>
            <a:r>
              <a:rPr lang="en-US" sz="1200" b="1" dirty="0">
                <a:solidFill>
                  <a:srgbClr val="28568A"/>
                </a:solidFill>
                <a:effectLst>
                  <a:outerShdw blurRad="127000" dist="76200" dir="2700000" algn="tl" rotWithShape="0">
                    <a:prstClr val="black">
                      <a:lumMod val="65000"/>
                      <a:lumOff val="35000"/>
                      <a:alpha val="25000"/>
                    </a:prstClr>
                  </a:outerShdw>
                </a:effectLst>
              </a:rPr>
              <a:t>P</a:t>
            </a:r>
            <a:r>
              <a:rPr lang="en-US" sz="1200" dirty="0">
                <a:solidFill>
                  <a:srgbClr val="28568A"/>
                </a:solidFill>
                <a:effectLst>
                  <a:outerShdw blurRad="127000" dist="76200" dir="2700000" algn="tl" rotWithShape="0">
                    <a:prstClr val="black">
                      <a:lumMod val="65000"/>
                      <a:lumOff val="35000"/>
                      <a:alpha val="25000"/>
                    </a:prstClr>
                  </a:outerShdw>
                </a:effectLst>
              </a:rPr>
              <a:t>ARTNERSHIP</a:t>
            </a:r>
          </a:p>
        </p:txBody>
      </p:sp>
    </p:spTree>
    <p:extLst>
      <p:ext uri="{BB962C8B-B14F-4D97-AF65-F5344CB8AC3E}">
        <p14:creationId xmlns:p14="http://schemas.microsoft.com/office/powerpoint/2010/main" xmlns="" val="7671274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7" r:id="rId1"/>
    <p:sldLayoutId id="2147483658" r:id="rId2"/>
    <p:sldLayoutId id="2147483659" r:id="rId3"/>
    <p:sldLayoutId id="2147483660" r:id="rId4"/>
    <p:sldLayoutId id="2147483661" r:id="rId5"/>
    <p:sldLayoutId id="2147483662" r:id="rId6"/>
    <p:sldLayoutId id="2147483663" r:id="rId7"/>
    <p:sldLayoutId id="2147483664" r:id="rId8"/>
    <p:sldLayoutId id="2147483665" r:id="rId9"/>
    <p:sldLayoutId id="2147483666" r:id="rId10"/>
    <p:sldLayoutId id="2147483667" r:id="rId11"/>
  </p:sldLayoutIdLst>
  <p:transition/>
  <p:hf sldNum="0" hdr="0" ftr="0" dt="0"/>
  <p:txStyles>
    <p:titleStyle>
      <a:lvl1pPr algn="ctr" defTabSz="455613" rtl="0" eaLnBrk="0" fontAlgn="base" hangingPunct="0">
        <a:spcBef>
          <a:spcPct val="0"/>
        </a:spcBef>
        <a:spcAft>
          <a:spcPct val="0"/>
        </a:spcAft>
        <a:defRPr sz="32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455613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</a:defRPr>
      </a:lvl2pPr>
      <a:lvl3pPr algn="ctr" defTabSz="455613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</a:defRPr>
      </a:lvl3pPr>
      <a:lvl4pPr algn="ctr" defTabSz="455613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</a:defRPr>
      </a:lvl4pPr>
      <a:lvl5pPr algn="ctr" defTabSz="455613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</a:defRPr>
      </a:lvl5pPr>
      <a:lvl6pPr marL="457200" algn="ctr" defTabSz="455613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</a:defRPr>
      </a:lvl6pPr>
      <a:lvl7pPr marL="914400" algn="ctr" defTabSz="455613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</a:defRPr>
      </a:lvl7pPr>
      <a:lvl8pPr marL="1371600" algn="ctr" defTabSz="455613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</a:defRPr>
      </a:lvl8pPr>
      <a:lvl9pPr marL="1828800" algn="ctr" defTabSz="455613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</a:defRPr>
      </a:lvl9pPr>
    </p:titleStyle>
    <p:bodyStyle>
      <a:lvl1pPr marL="341313" indent="-341313" algn="l" defTabSz="455613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1363" indent="-284163" algn="l" defTabSz="455613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1413" indent="-227013" algn="l" defTabSz="455613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598613" indent="-227013" algn="l" defTabSz="455613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5813" indent="-227013" algn="l" defTabSz="455613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23" indent="-228584" algn="l" defTabSz="457168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591" indent="-228584" algn="l" defTabSz="457168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759" indent="-228584" algn="l" defTabSz="457168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926" indent="-228584" algn="l" defTabSz="457168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16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68" algn="l" defTabSz="45716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36" algn="l" defTabSz="45716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03" algn="l" defTabSz="45716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71" algn="l" defTabSz="45716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39" algn="l" defTabSz="45716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07" algn="l" defTabSz="45716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175" algn="l" defTabSz="45716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343" algn="l" defTabSz="45716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unmc.edu/pathology/informatics/tdc.html" TargetMode="External"/><Relationship Id="rId2" Type="http://schemas.openxmlformats.org/officeDocument/2006/relationships/hyperlink" Target="http://www.cap.org/web/oracle/webcenter/portalapp/pagehierarchy/cancer_protocol_templates.jspx?_afrLoop=208489263945329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facs.org/~/media/files/quality%20programs/cancer/ncdb/fords%202016.ashx" TargetMode="Externa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Office_Excel_Worksheet1.xls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14599" y="2195513"/>
            <a:ext cx="6248401" cy="1004887"/>
          </a:xfrm>
          <a:noFill/>
        </p:spPr>
        <p:txBody>
          <a:bodyPr rtlCol="0" anchor="t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/>
              <a:t>Oncology WG Face-to-Face</a:t>
            </a:r>
            <a:endParaRPr lang="en-US" sz="2200" dirty="0">
              <a:ea typeface="+mj-ea"/>
            </a:endParaRPr>
          </a:p>
        </p:txBody>
      </p:sp>
      <p:sp>
        <p:nvSpPr>
          <p:cNvPr id="11266" name="Subtitle 2"/>
          <p:cNvSpPr>
            <a:spLocks noGrp="1"/>
          </p:cNvSpPr>
          <p:nvPr>
            <p:ph type="subTitle" idx="1"/>
          </p:nvPr>
        </p:nvSpPr>
        <p:spPr>
          <a:xfrm>
            <a:off x="2667000" y="2895600"/>
            <a:ext cx="2389188" cy="1437341"/>
          </a:xfrm>
        </p:spPr>
        <p:txBody>
          <a:bodyPr/>
          <a:lstStyle/>
          <a:p>
            <a:r>
              <a:rPr lang="en-US" dirty="0">
                <a:latin typeface="Corbel" charset="0"/>
              </a:rPr>
              <a:t>May 5, 2018</a:t>
            </a:r>
          </a:p>
        </p:txBody>
      </p:sp>
      <p:sp>
        <p:nvSpPr>
          <p:cNvPr id="3" name="Rectangle 2"/>
          <p:cNvSpPr/>
          <p:nvPr/>
        </p:nvSpPr>
        <p:spPr>
          <a:xfrm>
            <a:off x="5894039" y="6045200"/>
            <a:ext cx="3053655" cy="741299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44901561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References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CAP Protocol Templates</a:t>
            </a:r>
          </a:p>
          <a:p>
            <a:pPr lvl="1">
              <a:buNone/>
            </a:pPr>
            <a:r>
              <a:rPr lang="en-US" dirty="0">
                <a:hlinkClick r:id="rId2"/>
              </a:rPr>
              <a:t>http://www.cap.org/web/oracle/webcenter/portalapp/pagehierarchy/cancer_protocol_templates.jspx </a:t>
            </a:r>
            <a:endParaRPr lang="en-US" dirty="0"/>
          </a:p>
          <a:p>
            <a:r>
              <a:rPr lang="en-US" dirty="0"/>
              <a:t>Nebraska Lexicon</a:t>
            </a:r>
          </a:p>
          <a:p>
            <a:pPr lvl="1">
              <a:buNone/>
            </a:pPr>
            <a:r>
              <a:rPr lang="en-US" dirty="0">
                <a:hlinkClick r:id="rId3"/>
              </a:rPr>
              <a:t>https://www.unmc.edu/pathology/informatics/tdc.html</a:t>
            </a:r>
            <a:r>
              <a:rPr lang="en-US" dirty="0"/>
              <a:t> </a:t>
            </a:r>
          </a:p>
          <a:p>
            <a:r>
              <a:rPr lang="en-US" dirty="0"/>
              <a:t>FORDS</a:t>
            </a:r>
          </a:p>
          <a:p>
            <a:pPr lvl="1">
              <a:buNone/>
            </a:pPr>
            <a:r>
              <a:rPr lang="en-US" dirty="0">
                <a:hlinkClick r:id="rId4"/>
              </a:rPr>
              <a:t>https://www.facs.org/~/media/files/quality%20programs/cancer/ncdb/fords%202016.ashx</a:t>
            </a:r>
            <a:r>
              <a:rPr lang="en-US" dirty="0"/>
              <a:t> </a:t>
            </a:r>
          </a:p>
          <a:p>
            <a:pPr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27710478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Additional vocabulary to support CDM representation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dirty="0"/>
              <a:t> Add domain “Condition Modifier”</a:t>
            </a:r>
          </a:p>
          <a:p>
            <a:pPr lvl="1"/>
            <a:r>
              <a:rPr lang="en-US" sz="2400" dirty="0"/>
              <a:t>To annotate condition modifier concepts</a:t>
            </a:r>
          </a:p>
          <a:p>
            <a:pPr lvl="1"/>
            <a:endParaRPr lang="en-US" dirty="0"/>
          </a:p>
          <a:p>
            <a:pPr lvl="0"/>
            <a:r>
              <a:rPr lang="en-US" dirty="0"/>
              <a:t>Add class “Cancer Modifier”</a:t>
            </a:r>
          </a:p>
          <a:p>
            <a:pPr lvl="1"/>
            <a:r>
              <a:rPr lang="en-US" sz="2400" dirty="0"/>
              <a:t>To annotate cancer modifier concepts</a:t>
            </a:r>
          </a:p>
          <a:p>
            <a:pPr lvl="1"/>
            <a:endParaRPr lang="en-US" dirty="0"/>
          </a:p>
          <a:p>
            <a:pPr lvl="0"/>
            <a:r>
              <a:rPr lang="en-US" sz="2800" dirty="0"/>
              <a:t>Add concept types: “Cancer Registry”, “Pathology Report”</a:t>
            </a:r>
          </a:p>
          <a:p>
            <a:pPr lvl="1"/>
            <a:r>
              <a:rPr lang="en-US" sz="2400" dirty="0"/>
              <a:t>To represent provenance of cancer data</a:t>
            </a:r>
          </a:p>
          <a:p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043408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Agenda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765629" y="1202966"/>
            <a:ext cx="7552871" cy="5718489"/>
          </a:xfrm>
        </p:spPr>
        <p:txBody>
          <a:bodyPr wrap="square">
            <a:normAutofit/>
          </a:bodyPr>
          <a:lstStyle/>
          <a:p>
            <a:pPr lvl="0"/>
            <a:r>
              <a:rPr lang="en-US" sz="2400" b="1" dirty="0"/>
              <a:t>Detailed planning for the vocabulary tasks/subgroups</a:t>
            </a:r>
          </a:p>
          <a:p>
            <a:pPr lvl="0"/>
            <a:endParaRPr lang="en-US" sz="2400" b="1" dirty="0"/>
          </a:p>
          <a:p>
            <a:pPr lvl="0"/>
            <a:r>
              <a:rPr lang="en-US" sz="2400" b="1" dirty="0"/>
              <a:t>NAACR vocabulary integration and mapping, Nebraska Lexicon</a:t>
            </a:r>
          </a:p>
          <a:p>
            <a:pPr lvl="0"/>
            <a:endParaRPr lang="en-US" sz="2400" b="1" dirty="0"/>
          </a:p>
          <a:p>
            <a:pPr lvl="0"/>
            <a:r>
              <a:rPr lang="en-US" sz="2400" b="1" dirty="0"/>
              <a:t> Reconciling EMR and Cancer Registry diagnoses</a:t>
            </a:r>
          </a:p>
          <a:p>
            <a:pPr lvl="0"/>
            <a:endParaRPr lang="en-US" sz="2400" b="1" dirty="0"/>
          </a:p>
          <a:p>
            <a:pPr lvl="0"/>
            <a:r>
              <a:rPr lang="en-US" sz="2400" b="1" dirty="0"/>
              <a:t>QA of the ICD-O to SNOMED mappings</a:t>
            </a:r>
            <a:endParaRPr lang="en-US" sz="2000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2153312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Vocabulary Tasks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765629" y="1202967"/>
            <a:ext cx="7552871" cy="5045434"/>
          </a:xfrm>
        </p:spPr>
        <p:txBody>
          <a:bodyPr wrap="square">
            <a:normAutofit fontScale="85000" lnSpcReduction="10000"/>
          </a:bodyPr>
          <a:lstStyle/>
          <a:p>
            <a:pPr lvl="0"/>
            <a:r>
              <a:rPr lang="en-US" sz="2400" b="1" dirty="0"/>
              <a:t>Diagnoses</a:t>
            </a:r>
          </a:p>
          <a:p>
            <a:pPr lvl="1"/>
            <a:r>
              <a:rPr lang="en-US" sz="2000" b="1" dirty="0"/>
              <a:t>Finish of the ICD-O to SNOMED mappings</a:t>
            </a:r>
          </a:p>
          <a:p>
            <a:pPr lvl="1"/>
            <a:r>
              <a:rPr lang="en-US" sz="2000" b="1" dirty="0"/>
              <a:t>QA of the ICD-O to SNOMED mappings </a:t>
            </a:r>
          </a:p>
          <a:p>
            <a:r>
              <a:rPr lang="en-US" sz="2400" b="1" dirty="0"/>
              <a:t>Diagnostic features</a:t>
            </a:r>
          </a:p>
          <a:p>
            <a:pPr lvl="1"/>
            <a:r>
              <a:rPr lang="en-US" sz="2000" b="1" dirty="0"/>
              <a:t>Map between NAACCR and Nebraska Lexicon</a:t>
            </a:r>
          </a:p>
          <a:p>
            <a:pPr lvl="1"/>
            <a:r>
              <a:rPr lang="en-US" sz="2000" b="1" dirty="0"/>
              <a:t>Collaboratively develop Nebraska Lexicon</a:t>
            </a:r>
          </a:p>
          <a:p>
            <a:pPr lvl="1"/>
            <a:r>
              <a:rPr lang="en-US" sz="2000" b="1" dirty="0"/>
              <a:t>Add to the OMOP vocab</a:t>
            </a:r>
          </a:p>
          <a:p>
            <a:r>
              <a:rPr lang="en-US" sz="2400" b="1" dirty="0"/>
              <a:t>Treatment, chemotherapy</a:t>
            </a:r>
          </a:p>
          <a:p>
            <a:pPr lvl="1"/>
            <a:r>
              <a:rPr lang="en-US" sz="2000" b="1" dirty="0"/>
              <a:t>Compare and choose between SEER/NCI and </a:t>
            </a:r>
            <a:r>
              <a:rPr lang="en-US" sz="2000" b="1" dirty="0" err="1"/>
              <a:t>RxNorm</a:t>
            </a:r>
            <a:r>
              <a:rPr lang="en-US" sz="2000" b="1" dirty="0"/>
              <a:t> cancer drug classifications, implement additional classification if decided</a:t>
            </a:r>
          </a:p>
          <a:p>
            <a:pPr lvl="1"/>
            <a:r>
              <a:rPr lang="en-US" sz="2000" b="1" dirty="0"/>
              <a:t>Add NCCN cancer drug regimens to the OMOP vocab</a:t>
            </a:r>
          </a:p>
          <a:p>
            <a:r>
              <a:rPr lang="en-US" sz="2400" b="1" dirty="0"/>
              <a:t>Treatment, radiotherapy</a:t>
            </a:r>
          </a:p>
          <a:p>
            <a:pPr lvl="1"/>
            <a:r>
              <a:rPr lang="en-US" sz="2000" b="1" dirty="0"/>
              <a:t>Add NCI radiotherapy classification into OMOP vocab</a:t>
            </a:r>
          </a:p>
          <a:p>
            <a:r>
              <a:rPr lang="en-US" sz="2400" b="1" dirty="0"/>
              <a:t>Treatment, surgery</a:t>
            </a:r>
          </a:p>
          <a:p>
            <a:pPr lvl="1"/>
            <a:r>
              <a:rPr lang="en-US" sz="2000" b="1" dirty="0"/>
              <a:t>Choose vocabulary to provide classifiers: ICD-10 vs. SNOMED based on IMO CPT-SNOMED mappings</a:t>
            </a:r>
          </a:p>
          <a:p>
            <a:pPr lvl="1"/>
            <a:r>
              <a:rPr lang="en-US" sz="2000" b="1" dirty="0"/>
              <a:t>Add to the OMOP vocab</a:t>
            </a:r>
          </a:p>
          <a:p>
            <a:pPr lvl="1"/>
            <a:endParaRPr lang="en-US" sz="2000" b="1" dirty="0"/>
          </a:p>
          <a:p>
            <a:endParaRPr lang="en-US" sz="2400" b="1" dirty="0"/>
          </a:p>
          <a:p>
            <a:endParaRPr lang="en-US" sz="2400" b="1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9140306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Nebraska Lexicon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b="1" dirty="0"/>
              <a:t>Based on CAP Cancer Protocol Templates</a:t>
            </a:r>
          </a:p>
          <a:p>
            <a:pPr lvl="1"/>
            <a:r>
              <a:rPr lang="en-US" dirty="0"/>
              <a:t>Issued by CAP (College of American Pathologists) </a:t>
            </a:r>
          </a:p>
          <a:p>
            <a:pPr lvl="1"/>
            <a:r>
              <a:rPr lang="en-US" dirty="0"/>
              <a:t>Provide guidelines for collecting the essential data elements for complete reporting of malignant tumors for 88 cancer types</a:t>
            </a:r>
          </a:p>
          <a:p>
            <a:pPr lvl="1"/>
            <a:r>
              <a:rPr lang="en-US" dirty="0"/>
              <a:t>Include pathological findings and genomic biomarkers</a:t>
            </a:r>
          </a:p>
          <a:p>
            <a:endParaRPr lang="en-US" dirty="0"/>
          </a:p>
          <a:p>
            <a:r>
              <a:rPr lang="en-US" b="1" dirty="0"/>
              <a:t>Use standardized terminologies</a:t>
            </a:r>
          </a:p>
          <a:p>
            <a:pPr lvl="1"/>
            <a:r>
              <a:rPr lang="en-US" dirty="0"/>
              <a:t>Works under the umbrella of LOINC-SNOMED CT compatible observables  harmonization of content between LOINC® and SNOMED CT® </a:t>
            </a:r>
          </a:p>
          <a:p>
            <a:pPr lvl="1"/>
            <a:r>
              <a:rPr lang="en-US" dirty="0"/>
              <a:t>Intends  to implement CAP Protocol Templates by providing terminology binding between LOINC and SNOMED CT</a:t>
            </a:r>
            <a:endParaRPr lang="en-US" b="1" dirty="0"/>
          </a:p>
          <a:p>
            <a:pPr lvl="1"/>
            <a:r>
              <a:rPr lang="en-US" dirty="0"/>
              <a:t>The majority of the associated terminology development is modeled within SNOMED 363787002|Observable entity| hierarchy. Coded LOINC observables are linked to SNOMED value sets.</a:t>
            </a:r>
          </a:p>
          <a:p>
            <a:endParaRPr lang="en-US" b="1" dirty="0"/>
          </a:p>
          <a:p>
            <a:r>
              <a:rPr lang="en-US" b="1" dirty="0"/>
              <a:t>Status: </a:t>
            </a:r>
            <a:r>
              <a:rPr lang="en-US" dirty="0"/>
              <a:t>Developed for breast and colorectal cancers</a:t>
            </a:r>
          </a:p>
          <a:p>
            <a:endParaRPr lang="en-US" b="1" dirty="0"/>
          </a:p>
          <a:p>
            <a:endParaRPr lang="en-US" dirty="0"/>
          </a:p>
          <a:p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0887747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628" y="297658"/>
            <a:ext cx="8378371" cy="648455"/>
          </a:xfrm>
        </p:spPr>
        <p:txBody>
          <a:bodyPr>
            <a:normAutofit fontScale="90000"/>
          </a:bodyPr>
          <a:lstStyle/>
          <a:p>
            <a:r>
              <a:rPr lang="en-US" dirty="0"/>
              <a:t>CAP Protocol for Invasive Breast Cancer</a:t>
            </a:r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387956" y="1203325"/>
            <a:ext cx="3958513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13772501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Examples of terminology binding between LOINC and SNOMED CT</a:t>
            </a:r>
          </a:p>
        </p:txBody>
      </p:sp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5629" y="1382714"/>
            <a:ext cx="7129463" cy="1443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3" name="Picture 5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5809" y="2940070"/>
            <a:ext cx="7281863" cy="2643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41466716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Source Data, Feb 2017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Cancer Registry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graphicFrame>
        <p:nvGraphicFramePr>
          <p:cNvPr id="2051" name="Object 3"/>
          <p:cNvGraphicFramePr>
            <a:graphicFrameLocks noChangeAspect="1"/>
          </p:cNvGraphicFramePr>
          <p:nvPr>
            <p:extLst/>
          </p:nvPr>
        </p:nvGraphicFramePr>
        <p:xfrm>
          <a:off x="1161591" y="1745365"/>
          <a:ext cx="3860800" cy="4554538"/>
        </p:xfrm>
        <a:graphic>
          <a:graphicData uri="http://schemas.openxmlformats.org/presentationml/2006/ole">
            <p:oleObj spid="_x0000_s1028" name="Worksheet" r:id="rId3" imgW="3860948" imgH="4554851" progId="Excel.Sheet.12">
              <p:embed/>
            </p:oleObj>
          </a:graphicData>
        </a:graphic>
      </p:graphicFrame>
    </p:spTree>
    <p:extLst>
      <p:ext uri="{BB962C8B-B14F-4D97-AF65-F5344CB8AC3E}">
        <p14:creationId xmlns:p14="http://schemas.microsoft.com/office/powerpoint/2010/main" xmlns="" val="14804646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629" y="297658"/>
            <a:ext cx="7841043" cy="575799"/>
          </a:xfrm>
        </p:spPr>
        <p:txBody>
          <a:bodyPr>
            <a:normAutofit fontScale="90000"/>
          </a:bodyPr>
          <a:lstStyle/>
          <a:p>
            <a:r>
              <a:rPr lang="en-US" dirty="0">
                <a:solidFill>
                  <a:schemeClr val="tx1"/>
                </a:solidFill>
              </a:rPr>
              <a:t>In OMOP CDM, </a:t>
            </a:r>
            <a:r>
              <a:rPr lang="en-US" dirty="0" err="1">
                <a:solidFill>
                  <a:schemeClr val="tx1"/>
                </a:solidFill>
              </a:rPr>
              <a:t>Cancer_Modifier</a:t>
            </a:r>
            <a:r>
              <a:rPr lang="en-US" dirty="0">
                <a:solidFill>
                  <a:schemeClr val="tx1"/>
                </a:solidFill>
              </a:rPr>
              <a:t> table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9433" y="682389"/>
            <a:ext cx="8325134" cy="5650172"/>
          </a:xfrm>
        </p:spPr>
        <p:txBody>
          <a:bodyPr/>
          <a:lstStyle/>
          <a:p>
            <a:pPr marL="0" indent="0">
              <a:buNone/>
            </a:pPr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>
              <a:buNone/>
            </a:pPr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xmlns="" id="{AEDFF3A9-1285-4832-ADA6-09AFB7130869}"/>
              </a:ext>
            </a:extLst>
          </p:cNvPr>
          <p:cNvGraphicFramePr>
            <a:graphicFrameLocks noGrp="1"/>
          </p:cNvGraphicFramePr>
          <p:nvPr/>
        </p:nvGraphicFramePr>
        <p:xfrm>
          <a:off x="457200" y="1401997"/>
          <a:ext cx="8229600" cy="4541368"/>
        </p:xfrm>
        <a:graphic>
          <a:graphicData uri="http://schemas.openxmlformats.org/drawingml/2006/table">
            <a:tbl>
              <a:tblPr/>
              <a:tblGrid>
                <a:gridCol w="1626728">
                  <a:extLst>
                    <a:ext uri="{9D8B030D-6E8A-4147-A177-3AD203B41FA5}">
                      <a16:colId xmlns:a16="http://schemas.microsoft.com/office/drawing/2014/main" xmlns="" val="2083431925"/>
                    </a:ext>
                  </a:extLst>
                </a:gridCol>
                <a:gridCol w="514064">
                  <a:extLst>
                    <a:ext uri="{9D8B030D-6E8A-4147-A177-3AD203B41FA5}">
                      <a16:colId xmlns:a16="http://schemas.microsoft.com/office/drawing/2014/main" xmlns="" val="330379371"/>
                    </a:ext>
                  </a:extLst>
                </a:gridCol>
                <a:gridCol w="813364">
                  <a:extLst>
                    <a:ext uri="{9D8B030D-6E8A-4147-A177-3AD203B41FA5}">
                      <a16:colId xmlns:a16="http://schemas.microsoft.com/office/drawing/2014/main" xmlns="" val="1386291730"/>
                    </a:ext>
                  </a:extLst>
                </a:gridCol>
                <a:gridCol w="813364">
                  <a:extLst>
                    <a:ext uri="{9D8B030D-6E8A-4147-A177-3AD203B41FA5}">
                      <a16:colId xmlns:a16="http://schemas.microsoft.com/office/drawing/2014/main" xmlns="" val="256819671"/>
                    </a:ext>
                  </a:extLst>
                </a:gridCol>
                <a:gridCol w="630585">
                  <a:extLst>
                    <a:ext uri="{9D8B030D-6E8A-4147-A177-3AD203B41FA5}">
                      <a16:colId xmlns:a16="http://schemas.microsoft.com/office/drawing/2014/main" xmlns="" val="3914647761"/>
                    </a:ext>
                  </a:extLst>
                </a:gridCol>
                <a:gridCol w="895615">
                  <a:extLst>
                    <a:ext uri="{9D8B030D-6E8A-4147-A177-3AD203B41FA5}">
                      <a16:colId xmlns:a16="http://schemas.microsoft.com/office/drawing/2014/main" xmlns="" val="3161962641"/>
                    </a:ext>
                  </a:extLst>
                </a:gridCol>
                <a:gridCol w="502641">
                  <a:extLst>
                    <a:ext uri="{9D8B030D-6E8A-4147-A177-3AD203B41FA5}">
                      <a16:colId xmlns:a16="http://schemas.microsoft.com/office/drawing/2014/main" xmlns="" val="1371671354"/>
                    </a:ext>
                  </a:extLst>
                </a:gridCol>
                <a:gridCol w="886476">
                  <a:extLst>
                    <a:ext uri="{9D8B030D-6E8A-4147-A177-3AD203B41FA5}">
                      <a16:colId xmlns:a16="http://schemas.microsoft.com/office/drawing/2014/main" xmlns="" val="2972296095"/>
                    </a:ext>
                  </a:extLst>
                </a:gridCol>
                <a:gridCol w="566613">
                  <a:extLst>
                    <a:ext uri="{9D8B030D-6E8A-4147-A177-3AD203B41FA5}">
                      <a16:colId xmlns:a16="http://schemas.microsoft.com/office/drawing/2014/main" xmlns="" val="3413833691"/>
                    </a:ext>
                  </a:extLst>
                </a:gridCol>
                <a:gridCol w="980150">
                  <a:extLst>
                    <a:ext uri="{9D8B030D-6E8A-4147-A177-3AD203B41FA5}">
                      <a16:colId xmlns:a16="http://schemas.microsoft.com/office/drawing/2014/main" xmlns="" val="3707809600"/>
                    </a:ext>
                  </a:extLst>
                </a:gridCol>
              </a:tblGrid>
              <a:tr h="137160">
                <a:tc>
                  <a:txBody>
                    <a:bodyPr/>
                    <a:lstStyle/>
                    <a:p>
                      <a:pPr algn="l" fontAlgn="t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Field</a:t>
                      </a:r>
                    </a:p>
                  </a:txBody>
                  <a:tcPr marL="6858" marR="6858" marT="6858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Record 1</a:t>
                      </a:r>
                    </a:p>
                  </a:txBody>
                  <a:tcPr marL="6858" marR="6858" marT="6858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Record 2</a:t>
                      </a:r>
                    </a:p>
                  </a:txBody>
                  <a:tcPr marL="6858" marR="6858" marT="6858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Record 3</a:t>
                      </a:r>
                    </a:p>
                  </a:txBody>
                  <a:tcPr marL="6858" marR="6858" marT="6858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Record 4</a:t>
                      </a:r>
                    </a:p>
                  </a:txBody>
                  <a:tcPr marL="6858" marR="6858" marT="6858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Record 5</a:t>
                      </a:r>
                    </a:p>
                  </a:txBody>
                  <a:tcPr marL="6858" marR="6858" marT="6858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Record 6</a:t>
                      </a:r>
                    </a:p>
                  </a:txBody>
                  <a:tcPr marL="6858" marR="6858" marT="6858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Record 7</a:t>
                      </a:r>
                    </a:p>
                  </a:txBody>
                  <a:tcPr marL="6858" marR="6858" marT="6858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Record 8</a:t>
                      </a:r>
                    </a:p>
                  </a:txBody>
                  <a:tcPr marL="6858" marR="6858" marT="6858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Comments</a:t>
                      </a:r>
                    </a:p>
                  </a:txBody>
                  <a:tcPr marL="6858" marR="6858" marT="6858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036547902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algn="l" fontAlgn="t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cancer_modifier_id</a:t>
                      </a:r>
                    </a:p>
                  </a:txBody>
                  <a:tcPr marL="6858" marR="6858" marT="6858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123456</a:t>
                      </a:r>
                    </a:p>
                  </a:txBody>
                  <a:tcPr marL="6858" marR="6858" marT="6858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123456</a:t>
                      </a:r>
                    </a:p>
                  </a:txBody>
                  <a:tcPr marL="6858" marR="6858" marT="6858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123457</a:t>
                      </a:r>
                    </a:p>
                  </a:txBody>
                  <a:tcPr marL="6858" marR="6858" marT="6858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123458</a:t>
                      </a:r>
                    </a:p>
                  </a:txBody>
                  <a:tcPr marL="6858" marR="6858" marT="6858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123456</a:t>
                      </a:r>
                    </a:p>
                  </a:txBody>
                  <a:tcPr marL="6858" marR="6858" marT="6858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123457</a:t>
                      </a:r>
                    </a:p>
                  </a:txBody>
                  <a:tcPr marL="6858" marR="6858" marT="6858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123458</a:t>
                      </a:r>
                    </a:p>
                  </a:txBody>
                  <a:tcPr marL="6858" marR="6858" marT="6858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123458</a:t>
                      </a:r>
                    </a:p>
                  </a:txBody>
                  <a:tcPr marL="6858" marR="6858" marT="6858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858" marR="6858" marT="6858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4221751334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l" fontAlgn="t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event_occurrence_id</a:t>
                      </a:r>
                    </a:p>
                  </a:txBody>
                  <a:tcPr marL="6858" marR="6858" marT="6858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123467</a:t>
                      </a:r>
                    </a:p>
                  </a:txBody>
                  <a:tcPr marL="6858" marR="6858" marT="6858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123467</a:t>
                      </a:r>
                    </a:p>
                  </a:txBody>
                  <a:tcPr marL="6858" marR="6858" marT="6858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123467</a:t>
                      </a:r>
                    </a:p>
                  </a:txBody>
                  <a:tcPr marL="6858" marR="6858" marT="6858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123467</a:t>
                      </a:r>
                    </a:p>
                  </a:txBody>
                  <a:tcPr marL="6858" marR="6858" marT="6858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123467</a:t>
                      </a:r>
                    </a:p>
                  </a:txBody>
                  <a:tcPr marL="6858" marR="6858" marT="6858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123467</a:t>
                      </a:r>
                    </a:p>
                  </a:txBody>
                  <a:tcPr marL="6858" marR="6858" marT="6858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123467</a:t>
                      </a:r>
                    </a:p>
                  </a:txBody>
                  <a:tcPr marL="6858" marR="6858" marT="6858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123467</a:t>
                      </a:r>
                    </a:p>
                  </a:txBody>
                  <a:tcPr marL="6858" marR="6858" marT="6858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 foreign key to Condition_Occurrence table.</a:t>
                      </a:r>
                    </a:p>
                  </a:txBody>
                  <a:tcPr marL="6858" marR="6858" marT="6858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577208574"/>
                  </a:ext>
                </a:extLst>
              </a:tr>
              <a:tr h="548640">
                <a:tc>
                  <a:txBody>
                    <a:bodyPr/>
                    <a:lstStyle/>
                    <a:p>
                      <a:pPr algn="l" fontAlgn="t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event_concept_id</a:t>
                      </a:r>
                    </a:p>
                  </a:txBody>
                  <a:tcPr marL="6858" marR="6858" marT="6858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44819012</a:t>
                      </a:r>
                    </a:p>
                  </a:txBody>
                  <a:tcPr marL="6858" marR="6858" marT="6858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44819012</a:t>
                      </a:r>
                    </a:p>
                  </a:txBody>
                  <a:tcPr marL="6858" marR="6858" marT="6858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44819012</a:t>
                      </a:r>
                    </a:p>
                  </a:txBody>
                  <a:tcPr marL="6858" marR="6858" marT="6858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44819012</a:t>
                      </a:r>
                    </a:p>
                  </a:txBody>
                  <a:tcPr marL="6858" marR="6858" marT="6858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44819012</a:t>
                      </a:r>
                    </a:p>
                  </a:txBody>
                  <a:tcPr marL="6858" marR="6858" marT="6858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44819012</a:t>
                      </a:r>
                    </a:p>
                  </a:txBody>
                  <a:tcPr marL="6858" marR="6858" marT="6858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44819012</a:t>
                      </a:r>
                    </a:p>
                  </a:txBody>
                  <a:tcPr marL="6858" marR="6858" marT="6858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44819012</a:t>
                      </a:r>
                    </a:p>
                  </a:txBody>
                  <a:tcPr marL="6858" marR="6858" marT="6858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Concept ID for ‘CONDITION_OCCURRENCE’. Needs to be verified.</a:t>
                      </a:r>
                    </a:p>
                  </a:txBody>
                  <a:tcPr marL="6858" marR="6858" marT="6858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267471805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algn="l" fontAlgn="t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person_id</a:t>
                      </a:r>
                    </a:p>
                  </a:txBody>
                  <a:tcPr marL="6858" marR="6858" marT="6858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800" b="0" i="0" u="none" strike="noStrike">
                          <a:solidFill>
                            <a:srgbClr val="24292E"/>
                          </a:solidFill>
                          <a:effectLst/>
                          <a:latin typeface="Calibri" panose="020F0502020204030204" pitchFamily="34" charset="0"/>
                        </a:rPr>
                        <a:t>99999999</a:t>
                      </a:r>
                    </a:p>
                  </a:txBody>
                  <a:tcPr marL="6858" marR="6858" marT="6858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800" b="0" i="0" u="none" strike="noStrike">
                          <a:solidFill>
                            <a:srgbClr val="24292E"/>
                          </a:solidFill>
                          <a:effectLst/>
                          <a:latin typeface="Calibri" panose="020F0502020204030204" pitchFamily="34" charset="0"/>
                        </a:rPr>
                        <a:t>99999999</a:t>
                      </a:r>
                    </a:p>
                  </a:txBody>
                  <a:tcPr marL="6858" marR="6858" marT="6858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800" b="0" i="0" u="none" strike="noStrike">
                          <a:solidFill>
                            <a:srgbClr val="24292E"/>
                          </a:solidFill>
                          <a:effectLst/>
                          <a:latin typeface="Calibri" panose="020F0502020204030204" pitchFamily="34" charset="0"/>
                        </a:rPr>
                        <a:t>99999999</a:t>
                      </a:r>
                    </a:p>
                  </a:txBody>
                  <a:tcPr marL="6858" marR="6858" marT="6858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800" b="0" i="0" u="none" strike="noStrike">
                          <a:solidFill>
                            <a:srgbClr val="24292E"/>
                          </a:solidFill>
                          <a:effectLst/>
                          <a:latin typeface="Calibri" panose="020F0502020204030204" pitchFamily="34" charset="0"/>
                        </a:rPr>
                        <a:t>99999999</a:t>
                      </a:r>
                    </a:p>
                  </a:txBody>
                  <a:tcPr marL="6858" marR="6858" marT="6858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800" b="0" i="0" u="none" strike="noStrike">
                          <a:solidFill>
                            <a:srgbClr val="24292E"/>
                          </a:solidFill>
                          <a:effectLst/>
                          <a:latin typeface="Calibri" panose="020F0502020204030204" pitchFamily="34" charset="0"/>
                        </a:rPr>
                        <a:t>99999999</a:t>
                      </a:r>
                    </a:p>
                  </a:txBody>
                  <a:tcPr marL="6858" marR="6858" marT="6858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800" b="0" i="0" u="none" strike="noStrike">
                          <a:solidFill>
                            <a:srgbClr val="24292E"/>
                          </a:solidFill>
                          <a:effectLst/>
                          <a:latin typeface="Calibri" panose="020F0502020204030204" pitchFamily="34" charset="0"/>
                        </a:rPr>
                        <a:t>99999999</a:t>
                      </a:r>
                    </a:p>
                  </a:txBody>
                  <a:tcPr marL="6858" marR="6858" marT="6858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800" b="0" i="0" u="none" strike="noStrike">
                          <a:solidFill>
                            <a:srgbClr val="24292E"/>
                          </a:solidFill>
                          <a:effectLst/>
                          <a:latin typeface="Calibri" panose="020F0502020204030204" pitchFamily="34" charset="0"/>
                        </a:rPr>
                        <a:t>99999999</a:t>
                      </a:r>
                    </a:p>
                  </a:txBody>
                  <a:tcPr marL="6858" marR="6858" marT="6858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800" b="0" i="0" u="none" strike="noStrike">
                          <a:solidFill>
                            <a:srgbClr val="24292E"/>
                          </a:solidFill>
                          <a:effectLst/>
                          <a:latin typeface="Calibri" panose="020F0502020204030204" pitchFamily="34" charset="0"/>
                        </a:rPr>
                        <a:t>99999999</a:t>
                      </a:r>
                    </a:p>
                  </a:txBody>
                  <a:tcPr marL="6858" marR="6858" marT="6858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858" marR="6858" marT="6858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308737369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algn="l" fontAlgn="t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cancer_modifier_concept_id</a:t>
                      </a:r>
                    </a:p>
                  </a:txBody>
                  <a:tcPr marL="6858" marR="6858" marT="6858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800" b="0" i="0" u="none" strike="noStrike">
                          <a:solidFill>
                            <a:srgbClr val="24292E"/>
                          </a:solidFill>
                          <a:effectLst/>
                          <a:latin typeface="Calibri" panose="020F0502020204030204" pitchFamily="34" charset="0"/>
                        </a:rPr>
                        <a:t>4152526</a:t>
                      </a:r>
                    </a:p>
                  </a:txBody>
                  <a:tcPr marL="6858" marR="6858" marT="6858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800" b="0" i="0" u="none" strike="noStrike">
                          <a:solidFill>
                            <a:srgbClr val="24292E"/>
                          </a:solidFill>
                          <a:effectLst/>
                          <a:latin typeface="Calibri" panose="020F0502020204030204" pitchFamily="34" charset="0"/>
                        </a:rPr>
                        <a:t>(85298-8)</a:t>
                      </a:r>
                    </a:p>
                  </a:txBody>
                  <a:tcPr marL="6858" marR="6858" marT="6858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800" b="0" i="0" u="none" strike="noStrike">
                          <a:solidFill>
                            <a:srgbClr val="24292E"/>
                          </a:solidFill>
                          <a:effectLst/>
                          <a:latin typeface="Calibri" panose="020F0502020204030204" pitchFamily="34" charset="0"/>
                        </a:rPr>
                        <a:t>3013500</a:t>
                      </a:r>
                    </a:p>
                  </a:txBody>
                  <a:tcPr marL="6858" marR="6858" marT="6858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(85343-2)</a:t>
                      </a:r>
                    </a:p>
                  </a:txBody>
                  <a:tcPr marL="6858" marR="6858" marT="6858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800" b="0" i="0" u="none" strike="noStrike">
                          <a:solidFill>
                            <a:srgbClr val="24292E"/>
                          </a:solidFill>
                          <a:effectLst/>
                          <a:latin typeface="Calibri" panose="020F0502020204030204" pitchFamily="34" charset="0"/>
                        </a:rPr>
                        <a:t>3047285</a:t>
                      </a:r>
                    </a:p>
                  </a:txBody>
                  <a:tcPr marL="6858" marR="6858" marT="6858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800" b="0" i="0" u="none" strike="noStrike">
                          <a:solidFill>
                            <a:srgbClr val="24292E"/>
                          </a:solidFill>
                          <a:effectLst/>
                          <a:latin typeface="Calibri" panose="020F0502020204030204" pitchFamily="34" charset="0"/>
                        </a:rPr>
                        <a:t>40769840</a:t>
                      </a:r>
                    </a:p>
                  </a:txBody>
                  <a:tcPr marL="6858" marR="6858" marT="6858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800" b="0" i="0" u="none" strike="noStrike">
                          <a:solidFill>
                            <a:srgbClr val="24292E"/>
                          </a:solidFill>
                          <a:effectLst/>
                          <a:latin typeface="Calibri" panose="020F0502020204030204" pitchFamily="34" charset="0"/>
                        </a:rPr>
                        <a:t>40769841</a:t>
                      </a:r>
                    </a:p>
                  </a:txBody>
                  <a:tcPr marL="6858" marR="6858" marT="6858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800" b="0" i="0" u="none" strike="noStrike">
                          <a:solidFill>
                            <a:srgbClr val="24292E"/>
                          </a:solidFill>
                          <a:effectLst/>
                          <a:latin typeface="Calibri" panose="020F0502020204030204" pitchFamily="34" charset="0"/>
                        </a:rPr>
                        <a:t>40769842</a:t>
                      </a:r>
                    </a:p>
                  </a:txBody>
                  <a:tcPr marL="6858" marR="6858" marT="6858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858" marR="6858" marT="6858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729529127"/>
                  </a:ext>
                </a:extLst>
              </a:tr>
              <a:tr h="864108">
                <a:tc>
                  <a:txBody>
                    <a:bodyPr/>
                    <a:lstStyle/>
                    <a:p>
                      <a:pPr algn="l" fontAlgn="t"/>
                      <a:r>
                        <a:rPr lang="en-US" sz="800" b="1" i="0" u="none" strike="noStrike">
                          <a:solidFill>
                            <a:srgbClr val="757171"/>
                          </a:solidFill>
                          <a:effectLst/>
                          <a:latin typeface="Calibri" panose="020F0502020204030204" pitchFamily="34" charset="0"/>
                        </a:rPr>
                        <a:t>cancer_modifier_concept_name</a:t>
                      </a:r>
                    </a:p>
                  </a:txBody>
                  <a:tcPr marL="6858" marR="6858" marT="6858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800" b="0" i="0" u="none" strike="noStrike">
                          <a:solidFill>
                            <a:srgbClr val="757171"/>
                          </a:solidFill>
                          <a:effectLst/>
                          <a:latin typeface="Calibri" panose="020F0502020204030204" pitchFamily="34" charset="0"/>
                        </a:rPr>
                        <a:t>Occurrence</a:t>
                      </a:r>
                    </a:p>
                  </a:txBody>
                  <a:tcPr marL="6858" marR="6858" marT="6858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800" b="0" i="0" u="none" strike="noStrike">
                          <a:solidFill>
                            <a:srgbClr val="757171"/>
                          </a:solidFill>
                          <a:effectLst/>
                          <a:latin typeface="Calibri" panose="020F0502020204030204" pitchFamily="34" charset="0"/>
                        </a:rPr>
                        <a:t>Body structure included in specimen </a:t>
                      </a:r>
                    </a:p>
                  </a:txBody>
                  <a:tcPr marL="6858" marR="6858" marT="6858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800" b="0" i="0" u="none" strike="noStrike">
                          <a:solidFill>
                            <a:srgbClr val="757171"/>
                          </a:solidFill>
                          <a:effectLst/>
                          <a:latin typeface="Calibri" panose="020F0502020204030204" pitchFamily="34" charset="0"/>
                        </a:rPr>
                        <a:t>Regional lymph nodes examined [#] Cancer</a:t>
                      </a:r>
                    </a:p>
                  </a:txBody>
                  <a:tcPr marL="6858" marR="6858" marT="6858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800" b="0" i="0" u="none" strike="noStrike">
                          <a:solidFill>
                            <a:srgbClr val="757171"/>
                          </a:solidFill>
                          <a:effectLst/>
                          <a:latin typeface="Calibri" panose="020F0502020204030204" pitchFamily="34" charset="0"/>
                        </a:rPr>
                        <a:t>Lymph nodes with macrometastases</a:t>
                      </a:r>
                    </a:p>
                  </a:txBody>
                  <a:tcPr marL="6858" marR="6858" marT="6858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800" b="0" i="0" u="none" strike="noStrike">
                          <a:solidFill>
                            <a:srgbClr val="757171"/>
                          </a:solidFill>
                          <a:effectLst/>
                          <a:latin typeface="Calibri" panose="020F0502020204030204" pitchFamily="34" charset="0"/>
                        </a:rPr>
                        <a:t>Histologic grade.Nottingham score in Breast tumor Qualitative by CAP cancer protocols</a:t>
                      </a:r>
                    </a:p>
                  </a:txBody>
                  <a:tcPr marL="6858" marR="6858" marT="6858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800" b="0" i="0" u="none" strike="noStrike">
                          <a:solidFill>
                            <a:srgbClr val="757171"/>
                          </a:solidFill>
                          <a:effectLst/>
                          <a:latin typeface="Calibri" panose="020F0502020204030204" pitchFamily="34" charset="0"/>
                        </a:rPr>
                        <a:t>TNM pathologic staging - primary tumor - T [PhenX]</a:t>
                      </a:r>
                    </a:p>
                  </a:txBody>
                  <a:tcPr marL="6858" marR="6858" marT="6858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800" b="0" i="0" u="none" strike="noStrike">
                          <a:solidFill>
                            <a:srgbClr val="757171"/>
                          </a:solidFill>
                          <a:effectLst/>
                          <a:latin typeface="Calibri" panose="020F0502020204030204" pitchFamily="34" charset="0"/>
                        </a:rPr>
                        <a:t>TNM pathologic staging - nodal involvement - N [PhenX]</a:t>
                      </a:r>
                    </a:p>
                  </a:txBody>
                  <a:tcPr marL="6858" marR="6858" marT="6858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800" b="0" i="0" u="none" strike="noStrike">
                          <a:solidFill>
                            <a:srgbClr val="757171"/>
                          </a:solidFill>
                          <a:effectLst/>
                          <a:latin typeface="Calibri" panose="020F0502020204030204" pitchFamily="34" charset="0"/>
                        </a:rPr>
                        <a:t>TNM pathologic staging - distant metastases - M [PhenX]</a:t>
                      </a:r>
                    </a:p>
                  </a:txBody>
                  <a:tcPr marL="6858" marR="6858" marT="6858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800" b="0" i="0" u="none" strike="noStrike">
                          <a:solidFill>
                            <a:srgbClr val="75717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858" marR="6858" marT="6858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513679863"/>
                  </a:ext>
                </a:extLst>
              </a:tr>
              <a:tr h="248260">
                <a:tc>
                  <a:txBody>
                    <a:bodyPr/>
                    <a:lstStyle/>
                    <a:p>
                      <a:pPr algn="l" fontAlgn="t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cancer_modifier_date</a:t>
                      </a:r>
                    </a:p>
                  </a:txBody>
                  <a:tcPr marL="6858" marR="6858" marT="6858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800" b="0" i="0" u="none" strike="noStrike">
                          <a:solidFill>
                            <a:srgbClr val="24292E"/>
                          </a:solidFill>
                          <a:effectLst/>
                          <a:latin typeface="Calibri" panose="020F0502020204030204" pitchFamily="34" charset="0"/>
                        </a:rPr>
                        <a:t>11/12/2016</a:t>
                      </a:r>
                    </a:p>
                  </a:txBody>
                  <a:tcPr marL="6858" marR="6858" marT="6858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800" b="0" i="0" u="none" strike="noStrike">
                          <a:solidFill>
                            <a:srgbClr val="24292E"/>
                          </a:solidFill>
                          <a:effectLst/>
                          <a:latin typeface="Calibri" panose="020F0502020204030204" pitchFamily="34" charset="0"/>
                        </a:rPr>
                        <a:t>11/12/2016</a:t>
                      </a:r>
                    </a:p>
                  </a:txBody>
                  <a:tcPr marL="6858" marR="6858" marT="6858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800" b="0" i="0" u="none" strike="noStrike">
                          <a:solidFill>
                            <a:srgbClr val="24292E"/>
                          </a:solidFill>
                          <a:effectLst/>
                          <a:latin typeface="Calibri" panose="020F0502020204030204" pitchFamily="34" charset="0"/>
                        </a:rPr>
                        <a:t>11/12/2016</a:t>
                      </a:r>
                    </a:p>
                  </a:txBody>
                  <a:tcPr marL="6858" marR="6858" marT="6858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800" b="0" i="0" u="none" strike="noStrike">
                          <a:solidFill>
                            <a:srgbClr val="24292E"/>
                          </a:solidFill>
                          <a:effectLst/>
                          <a:latin typeface="Calibri" panose="020F0502020204030204" pitchFamily="34" charset="0"/>
                        </a:rPr>
                        <a:t>11/12/2016</a:t>
                      </a:r>
                    </a:p>
                  </a:txBody>
                  <a:tcPr marL="6858" marR="6858" marT="6858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800" b="0" i="0" u="none" strike="noStrike">
                          <a:solidFill>
                            <a:srgbClr val="24292E"/>
                          </a:solidFill>
                          <a:effectLst/>
                          <a:latin typeface="Calibri" panose="020F0502020204030204" pitchFamily="34" charset="0"/>
                        </a:rPr>
                        <a:t>11/12/2016</a:t>
                      </a:r>
                    </a:p>
                  </a:txBody>
                  <a:tcPr marL="6858" marR="6858" marT="6858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800" b="0" i="0" u="none" strike="noStrike">
                          <a:solidFill>
                            <a:srgbClr val="24292E"/>
                          </a:solidFill>
                          <a:effectLst/>
                          <a:latin typeface="Calibri" panose="020F0502020204030204" pitchFamily="34" charset="0"/>
                        </a:rPr>
                        <a:t>11/12/2016</a:t>
                      </a:r>
                    </a:p>
                  </a:txBody>
                  <a:tcPr marL="6858" marR="6858" marT="6858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800" b="0" i="0" u="none" strike="noStrike">
                          <a:solidFill>
                            <a:srgbClr val="24292E"/>
                          </a:solidFill>
                          <a:effectLst/>
                          <a:latin typeface="Calibri" panose="020F0502020204030204" pitchFamily="34" charset="0"/>
                        </a:rPr>
                        <a:t>11/12/2016</a:t>
                      </a:r>
                    </a:p>
                  </a:txBody>
                  <a:tcPr marL="6858" marR="6858" marT="6858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800" b="0" i="0" u="none" strike="noStrike">
                          <a:solidFill>
                            <a:srgbClr val="24292E"/>
                          </a:solidFill>
                          <a:effectLst/>
                          <a:latin typeface="Calibri" panose="020F0502020204030204" pitchFamily="34" charset="0"/>
                        </a:rPr>
                        <a:t>11/12/2016</a:t>
                      </a:r>
                    </a:p>
                  </a:txBody>
                  <a:tcPr marL="6858" marR="6858" marT="6858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858" marR="6858" marT="6858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120273750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algn="l" fontAlgn="t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cancer_modifier_datetime</a:t>
                      </a:r>
                    </a:p>
                  </a:txBody>
                  <a:tcPr marL="6858" marR="6858" marT="6858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858" marR="6858" marT="6858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858" marR="6858" marT="6858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858" marR="6858" marT="6858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858" marR="6858" marT="6858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858" marR="6858" marT="6858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858" marR="6858" marT="6858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858" marR="6858" marT="6858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858" marR="6858" marT="6858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858" marR="6858" marT="6858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499208759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l" fontAlgn="t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cancer_modifier_type_concept_id</a:t>
                      </a:r>
                    </a:p>
                  </a:txBody>
                  <a:tcPr marL="6858" marR="6858" marT="6858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Cancer Registry</a:t>
                      </a:r>
                    </a:p>
                  </a:txBody>
                  <a:tcPr marL="6858" marR="6858" marT="6858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Cancer Registry</a:t>
                      </a:r>
                    </a:p>
                  </a:txBody>
                  <a:tcPr marL="6858" marR="6858" marT="6858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Cancer Registry</a:t>
                      </a:r>
                    </a:p>
                  </a:txBody>
                  <a:tcPr marL="6858" marR="6858" marT="6858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Cancer Registry</a:t>
                      </a:r>
                    </a:p>
                  </a:txBody>
                  <a:tcPr marL="6858" marR="6858" marT="6858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Cancer Registry</a:t>
                      </a:r>
                    </a:p>
                  </a:txBody>
                  <a:tcPr marL="6858" marR="6858" marT="6858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Cancer Registry</a:t>
                      </a:r>
                    </a:p>
                  </a:txBody>
                  <a:tcPr marL="6858" marR="6858" marT="6858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Cancer Registry</a:t>
                      </a:r>
                    </a:p>
                  </a:txBody>
                  <a:tcPr marL="6858" marR="6858" marT="6858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Cancer Registry</a:t>
                      </a:r>
                    </a:p>
                  </a:txBody>
                  <a:tcPr marL="6858" marR="6858" marT="6858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New concept ID to be created</a:t>
                      </a:r>
                    </a:p>
                  </a:txBody>
                  <a:tcPr marL="6858" marR="6858" marT="6858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607825482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algn="l" fontAlgn="t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value_as_number</a:t>
                      </a:r>
                    </a:p>
                  </a:txBody>
                  <a:tcPr marL="6858" marR="6858" marT="6858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858" marR="6858" marT="6858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858" marR="6858" marT="6858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6858" marR="6858" marT="6858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858" marR="6858" marT="6858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858" marR="6858" marT="6858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858" marR="6858" marT="6858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858" marR="6858" marT="6858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858" marR="6858" marT="6858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858" marR="6858" marT="6858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489837938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algn="l" fontAlgn="t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value_as_concept_id</a:t>
                      </a:r>
                    </a:p>
                  </a:txBody>
                  <a:tcPr marL="6858" marR="6858" marT="6858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858" marR="6858" marT="6858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4197399</a:t>
                      </a:r>
                    </a:p>
                  </a:txBody>
                  <a:tcPr marL="6858" marR="6858" marT="6858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858" marR="6858" marT="6858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858" marR="6858" marT="6858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4241172</a:t>
                      </a:r>
                    </a:p>
                  </a:txBody>
                  <a:tcPr marL="6858" marR="6858" marT="6858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4300144</a:t>
                      </a:r>
                    </a:p>
                  </a:txBody>
                  <a:tcPr marL="6858" marR="6858" marT="6858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436121000124104</a:t>
                      </a:r>
                    </a:p>
                  </a:txBody>
                  <a:tcPr marL="6858" marR="6858" marT="6858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4134634</a:t>
                      </a:r>
                    </a:p>
                  </a:txBody>
                  <a:tcPr marL="6858" marR="6858" marT="6858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858" marR="6858" marT="6858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175489298"/>
                  </a:ext>
                </a:extLst>
              </a:tr>
              <a:tr h="548640">
                <a:tc>
                  <a:txBody>
                    <a:bodyPr/>
                    <a:lstStyle/>
                    <a:p>
                      <a:pPr algn="l" fontAlgn="t"/>
                      <a:r>
                        <a:rPr lang="en-US" sz="800" b="1" i="0" u="none" strike="noStrike">
                          <a:solidFill>
                            <a:srgbClr val="757171"/>
                          </a:solidFill>
                          <a:effectLst/>
                          <a:latin typeface="Calibri" panose="020F0502020204030204" pitchFamily="34" charset="0"/>
                        </a:rPr>
                        <a:t>value_as_concept_name</a:t>
                      </a:r>
                    </a:p>
                  </a:txBody>
                  <a:tcPr marL="6858" marR="6858" marT="6858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800" b="0" i="0" u="none" strike="noStrike">
                          <a:solidFill>
                            <a:srgbClr val="75717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858" marR="6858" marT="6858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800" b="0" i="0" u="none" strike="noStrike">
                          <a:solidFill>
                            <a:srgbClr val="757171"/>
                          </a:solidFill>
                          <a:effectLst/>
                          <a:latin typeface="Calibri" panose="020F0502020204030204" pitchFamily="34" charset="0"/>
                        </a:rPr>
                        <a:t>Left breast structure</a:t>
                      </a:r>
                    </a:p>
                  </a:txBody>
                  <a:tcPr marL="6858" marR="6858" marT="6858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800" b="0" i="0" u="none" strike="noStrike">
                          <a:solidFill>
                            <a:srgbClr val="75717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858" marR="6858" marT="6858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800" b="0" i="0" u="none" strike="noStrike">
                          <a:solidFill>
                            <a:srgbClr val="75717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858" marR="6858" marT="6858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800" b="0" i="0" u="none" strike="noStrike">
                          <a:solidFill>
                            <a:srgbClr val="757171"/>
                          </a:solidFill>
                          <a:effectLst/>
                          <a:latin typeface="Calibri" panose="020F0502020204030204" pitchFamily="34" charset="0"/>
                        </a:rPr>
                        <a:t>Nottingham Combined Grade III: 8-9 points</a:t>
                      </a:r>
                    </a:p>
                  </a:txBody>
                  <a:tcPr marL="6858" marR="6858" marT="6858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800" b="0" i="0" u="none" strike="noStrike">
                          <a:solidFill>
                            <a:srgbClr val="757171"/>
                          </a:solidFill>
                          <a:effectLst/>
                          <a:latin typeface="Calibri" panose="020F0502020204030204" pitchFamily="34" charset="0"/>
                        </a:rPr>
                        <a:t>pT category finding</a:t>
                      </a:r>
                    </a:p>
                  </a:txBody>
                  <a:tcPr marL="6858" marR="6858" marT="6858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800" b="0" i="0" u="none" strike="noStrike">
                          <a:solidFill>
                            <a:srgbClr val="757171"/>
                          </a:solidFill>
                          <a:effectLst/>
                          <a:latin typeface="Calibri" panose="020F0502020204030204" pitchFamily="34" charset="0"/>
                        </a:rPr>
                        <a:t>No regional lymph node metastasis histologically</a:t>
                      </a:r>
                    </a:p>
                  </a:txBody>
                  <a:tcPr marL="6858" marR="6858" marT="6858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800" b="0" i="0" u="none" strike="noStrike">
                          <a:solidFill>
                            <a:srgbClr val="757171"/>
                          </a:solidFill>
                          <a:effectLst/>
                          <a:latin typeface="Calibri" panose="020F0502020204030204" pitchFamily="34" charset="0"/>
                        </a:rPr>
                        <a:t>No metastases</a:t>
                      </a:r>
                    </a:p>
                  </a:txBody>
                  <a:tcPr marL="6858" marR="6858" marT="6858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858" marR="6858" marT="6858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53810552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algn="l" fontAlgn="t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provider_id</a:t>
                      </a:r>
                    </a:p>
                  </a:txBody>
                  <a:tcPr marL="6858" marR="6858" marT="6858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24292E"/>
                          </a:solidFill>
                          <a:effectLst/>
                          <a:latin typeface="Calibri" panose="020F0502020204030204" pitchFamily="34" charset="0"/>
                        </a:rPr>
                        <a:t>555555</a:t>
                      </a:r>
                    </a:p>
                  </a:txBody>
                  <a:tcPr marL="6858" marR="6858" marT="68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24292E"/>
                          </a:solidFill>
                          <a:effectLst/>
                          <a:latin typeface="Calibri" panose="020F0502020204030204" pitchFamily="34" charset="0"/>
                        </a:rPr>
                        <a:t>555555</a:t>
                      </a:r>
                    </a:p>
                  </a:txBody>
                  <a:tcPr marL="6858" marR="6858" marT="68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24292E"/>
                          </a:solidFill>
                          <a:effectLst/>
                          <a:latin typeface="Calibri" panose="020F0502020204030204" pitchFamily="34" charset="0"/>
                        </a:rPr>
                        <a:t>555555</a:t>
                      </a:r>
                    </a:p>
                  </a:txBody>
                  <a:tcPr marL="6858" marR="6858" marT="68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24292E"/>
                          </a:solidFill>
                          <a:effectLst/>
                          <a:latin typeface="Calibri" panose="020F0502020204030204" pitchFamily="34" charset="0"/>
                        </a:rPr>
                        <a:t>555555</a:t>
                      </a:r>
                    </a:p>
                  </a:txBody>
                  <a:tcPr marL="6858" marR="6858" marT="68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24292E"/>
                          </a:solidFill>
                          <a:effectLst/>
                          <a:latin typeface="Calibri" panose="020F0502020204030204" pitchFamily="34" charset="0"/>
                        </a:rPr>
                        <a:t>555555</a:t>
                      </a:r>
                    </a:p>
                  </a:txBody>
                  <a:tcPr marL="6858" marR="6858" marT="68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24292E"/>
                          </a:solidFill>
                          <a:effectLst/>
                          <a:latin typeface="Calibri" panose="020F0502020204030204" pitchFamily="34" charset="0"/>
                        </a:rPr>
                        <a:t>555555</a:t>
                      </a:r>
                    </a:p>
                  </a:txBody>
                  <a:tcPr marL="6858" marR="6858" marT="68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24292E"/>
                          </a:solidFill>
                          <a:effectLst/>
                          <a:latin typeface="Calibri" panose="020F0502020204030204" pitchFamily="34" charset="0"/>
                        </a:rPr>
                        <a:t>555555</a:t>
                      </a:r>
                    </a:p>
                  </a:txBody>
                  <a:tcPr marL="6858" marR="6858" marT="68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24292E"/>
                          </a:solidFill>
                          <a:effectLst/>
                          <a:latin typeface="Calibri" panose="020F0502020204030204" pitchFamily="34" charset="0"/>
                        </a:rPr>
                        <a:t>555555</a:t>
                      </a:r>
                    </a:p>
                  </a:txBody>
                  <a:tcPr marL="6858" marR="6858" marT="68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858" marR="6858" marT="6858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254500915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l" fontAlgn="t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cancer_modifier_source_value</a:t>
                      </a:r>
                    </a:p>
                  </a:txBody>
                  <a:tcPr marL="6858" marR="6858" marT="6858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Occurrence number</a:t>
                      </a:r>
                    </a:p>
                  </a:txBody>
                  <a:tcPr marL="6858" marR="6858" marT="6858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TM_LATERALITY_CD</a:t>
                      </a:r>
                    </a:p>
                  </a:txBody>
                  <a:tcPr marL="6858" marR="6858" marT="6858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TM_REGNODE_EXM_NO</a:t>
                      </a:r>
                    </a:p>
                  </a:txBody>
                  <a:tcPr marL="6858" marR="6858" marT="6858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TM_REGNODE_POS_NO</a:t>
                      </a:r>
                    </a:p>
                  </a:txBody>
                  <a:tcPr marL="6858" marR="6858" marT="6858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TM_HIST_CD_GRADE</a:t>
                      </a:r>
                    </a:p>
                  </a:txBody>
                  <a:tcPr marL="6858" marR="6858" marT="6858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TM_PATH_TNM_T</a:t>
                      </a:r>
                    </a:p>
                  </a:txBody>
                  <a:tcPr marL="6858" marR="6858" marT="6858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TM_PATH_TNM_N</a:t>
                      </a:r>
                    </a:p>
                  </a:txBody>
                  <a:tcPr marL="6858" marR="6858" marT="6858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TM_PATH_TNM_M</a:t>
                      </a:r>
                    </a:p>
                  </a:txBody>
                  <a:tcPr marL="6858" marR="6858" marT="6858" marB="0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858" marR="6858" marT="6858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891356243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algn="l" fontAlgn="t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cancer_modifier_source_concept_id</a:t>
                      </a:r>
                    </a:p>
                  </a:txBody>
                  <a:tcPr marL="6858" marR="6858" marT="6858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858" marR="6858" marT="6858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858" marR="6858" marT="6858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858" marR="6858" marT="6858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858" marR="6858" marT="6858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858" marR="6858" marT="6858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858" marR="6858" marT="6858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858" marR="6858" marT="6858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858" marR="6858" marT="6858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858" marR="6858" marT="6858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722800215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algn="l" fontAlgn="t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value_source_value</a:t>
                      </a:r>
                    </a:p>
                  </a:txBody>
                  <a:tcPr marL="6858" marR="6858" marT="6858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858" marR="6858" marT="6858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6858" marR="6858" marT="6858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6858" marR="6858" marT="6858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858" marR="6858" marT="6858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6858" marR="6858" marT="6858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Tp1MI</a:t>
                      </a:r>
                    </a:p>
                  </a:txBody>
                  <a:tcPr marL="6858" marR="6858" marT="6858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Np0I- </a:t>
                      </a:r>
                    </a:p>
                  </a:txBody>
                  <a:tcPr marL="6858" marR="6858" marT="6858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Mc0 </a:t>
                      </a:r>
                    </a:p>
                  </a:txBody>
                  <a:tcPr marL="6858" marR="6858" marT="6858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858" marR="6858" marT="6858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53566895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228000725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ABAAC66-EB51-47FE-99D8-A41A4AC025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3000" y="152400"/>
            <a:ext cx="7543800" cy="1371600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Implementation </a:t>
            </a:r>
            <a:br>
              <a:rPr lang="en-US" b="1" dirty="0"/>
            </a:br>
            <a:r>
              <a:rPr lang="en-US" b="1" dirty="0"/>
              <a:t>in the OMOP Vocabulary</a:t>
            </a:r>
            <a:br>
              <a:rPr lang="en-US" b="1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8BD48674-FDB3-4F09-B5E5-84FD098DF9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/>
              <a:t>Add NAACCR Vocabulary and Concepts</a:t>
            </a:r>
          </a:p>
          <a:p>
            <a:pPr lvl="1"/>
            <a:r>
              <a:rPr lang="en-US" dirty="0"/>
              <a:t>Non-standard</a:t>
            </a:r>
          </a:p>
          <a:p>
            <a:r>
              <a:rPr lang="en-US" dirty="0"/>
              <a:t>For implemented cancer types</a:t>
            </a:r>
          </a:p>
          <a:p>
            <a:pPr lvl="1"/>
            <a:r>
              <a:rPr lang="en-US" dirty="0"/>
              <a:t>Create mappings between NAACCR concepts and Nebraska recommended concepts</a:t>
            </a:r>
          </a:p>
          <a:p>
            <a:pPr lvl="1"/>
            <a:r>
              <a:rPr lang="en-US" dirty="0"/>
              <a:t>Add Nebraska terminology relationships for implemented cancer types</a:t>
            </a:r>
          </a:p>
          <a:p>
            <a:r>
              <a:rPr lang="en-US" dirty="0"/>
              <a:t>For new cancer types</a:t>
            </a:r>
          </a:p>
          <a:p>
            <a:pPr lvl="1"/>
            <a:r>
              <a:rPr lang="en-US" dirty="0"/>
              <a:t>Collaborate with UNMS</a:t>
            </a:r>
          </a:p>
          <a:p>
            <a:pPr lvl="1"/>
            <a:r>
              <a:rPr lang="en-US" dirty="0"/>
              <a:t>Create OMOP relationships for other cancer types based on CAP Protocol Templates</a:t>
            </a:r>
          </a:p>
          <a:p>
            <a:pPr lvl="1"/>
            <a:r>
              <a:rPr lang="en-US" dirty="0"/>
              <a:t>Choose SNOMED/LOINC pairs based on CAP Protocol Templates</a:t>
            </a:r>
          </a:p>
          <a:p>
            <a:pPr lvl="1"/>
            <a:r>
              <a:rPr lang="en-US" dirty="0"/>
              <a:t>Create NAACR mappings</a:t>
            </a:r>
          </a:p>
          <a:p>
            <a:pPr lvl="1"/>
            <a:r>
              <a:rPr lang="en-US" dirty="0"/>
              <a:t>Create OMOP relationships</a:t>
            </a:r>
          </a:p>
          <a:p>
            <a:pPr lvl="1"/>
            <a:r>
              <a:rPr lang="en-US" dirty="0"/>
              <a:t>Replace OMOP relationships with Nebraska as they get vetted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6128600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MOPPwerptv5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24674</TotalTime>
  <Words>605</Words>
  <Application>Microsoft Office PowerPoint</Application>
  <PresentationFormat>On-screen Show (4:3)</PresentationFormat>
  <Paragraphs>253</Paragraphs>
  <Slides>11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2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4" baseType="lpstr">
      <vt:lpstr>Office Theme</vt:lpstr>
      <vt:lpstr>OMOPPwerptv5</vt:lpstr>
      <vt:lpstr>Worksheet</vt:lpstr>
      <vt:lpstr>Oncology WG Face-to-Face</vt:lpstr>
      <vt:lpstr>Agenda</vt:lpstr>
      <vt:lpstr>Vocabulary Tasks</vt:lpstr>
      <vt:lpstr>Nebraska Lexicon</vt:lpstr>
      <vt:lpstr>CAP Protocol for Invasive Breast Cancer</vt:lpstr>
      <vt:lpstr>Examples of terminology binding between LOINC and SNOMED CT</vt:lpstr>
      <vt:lpstr>Source Data, Feb 2017 </vt:lpstr>
      <vt:lpstr>In OMOP CDM, Cancer_Modifier table</vt:lpstr>
      <vt:lpstr>Implementation  in the OMOP Vocabulary </vt:lpstr>
      <vt:lpstr>References</vt:lpstr>
      <vt:lpstr>Additional vocabulary to support CDM representation</vt:lpstr>
    </vt:vector>
  </TitlesOfParts>
  <Company>Johnson &amp; Johnson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Patrick Ryan</dc:creator>
  <cp:lastModifiedBy>belenkar</cp:lastModifiedBy>
  <cp:revision>411</cp:revision>
  <dcterms:created xsi:type="dcterms:W3CDTF">2013-12-30T14:14:20Z</dcterms:created>
  <dcterms:modified xsi:type="dcterms:W3CDTF">2018-05-09T05:35:37Z</dcterms:modified>
</cp:coreProperties>
</file>