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402" r:id="rId2"/>
    <p:sldId id="404" r:id="rId3"/>
    <p:sldId id="405" r:id="rId4"/>
    <p:sldId id="406" r:id="rId5"/>
    <p:sldId id="408" r:id="rId6"/>
    <p:sldId id="403" r:id="rId7"/>
    <p:sldId id="407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256" r:id="rId16"/>
    <p:sldId id="342" r:id="rId17"/>
    <p:sldId id="416" r:id="rId18"/>
    <p:sldId id="418" r:id="rId19"/>
    <p:sldId id="358" r:id="rId20"/>
    <p:sldId id="423" r:id="rId21"/>
    <p:sldId id="424" r:id="rId22"/>
    <p:sldId id="425" r:id="rId23"/>
    <p:sldId id="426" r:id="rId24"/>
    <p:sldId id="428" r:id="rId25"/>
    <p:sldId id="429" r:id="rId26"/>
    <p:sldId id="430" r:id="rId27"/>
    <p:sldId id="431" r:id="rId28"/>
    <p:sldId id="432" r:id="rId29"/>
    <p:sldId id="340" r:id="rId30"/>
    <p:sldId id="42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chuemie.shinyapps.io/ComparatorFinde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Method benchmark update</a:t>
            </a:r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Martijn Schuemie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fld id="{444583ED-F364-40B3-B25B-483B5033DF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5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Including nesting cohorts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/>
              <a:t>Some methods such as the nested case-control design require a nesting cohort to be defined.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For example: a case-control study for metformin may well be nested in T2DM, meaning both cases and controls should have prior diagnose of T2DM.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Heuristic for picking nesting cohorts: condition or procedure codes that appear more often on date of treatment initiation than expected.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(also implemented </a:t>
            </a:r>
            <a:r>
              <a:rPr lang="en-US" sz="2000"/>
              <a:t>in The Amazing Comparator </a:t>
            </a:r>
            <a:r>
              <a:rPr lang="en-US" sz="2000" smtClean="0"/>
              <a:t>Finder)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921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Including nesting cohorts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Selected four exposures of interest</a:t>
            </a:r>
          </a:p>
          <a:p>
            <a:pPr lvl="1"/>
            <a:r>
              <a:rPr lang="en-US" sz="2000"/>
              <a:t>Diclofenac vs </a:t>
            </a:r>
            <a:r>
              <a:rPr lang="en-US" sz="2000" smtClean="0"/>
              <a:t>Celecoxib </a:t>
            </a:r>
            <a:r>
              <a:rPr lang="en-US" sz="2000" smtClean="0">
                <a:solidFill>
                  <a:srgbClr val="FF0000"/>
                </a:solidFill>
              </a:rPr>
              <a:t>nested in arthralgia</a:t>
            </a:r>
            <a:endParaRPr lang="en-US" sz="2000">
              <a:solidFill>
                <a:srgbClr val="FF0000"/>
              </a:solidFill>
            </a:endParaRPr>
          </a:p>
          <a:p>
            <a:pPr lvl="1"/>
            <a:r>
              <a:rPr lang="en-US" sz="2000"/>
              <a:t>Ciprofloxacin vs </a:t>
            </a:r>
            <a:r>
              <a:rPr lang="en-US" sz="2000" smtClean="0"/>
              <a:t>Azithromycin </a:t>
            </a:r>
            <a:r>
              <a:rPr lang="en-US" sz="2000" smtClean="0">
                <a:solidFill>
                  <a:srgbClr val="FF0000"/>
                </a:solidFill>
              </a:rPr>
              <a:t>nested in otitis media</a:t>
            </a:r>
            <a:endParaRPr lang="en-US" sz="2000">
              <a:solidFill>
                <a:srgbClr val="FF0000"/>
              </a:solidFill>
            </a:endParaRPr>
          </a:p>
          <a:p>
            <a:pPr lvl="1"/>
            <a:r>
              <a:rPr lang="en-US" sz="2000"/>
              <a:t>Metformin vs </a:t>
            </a:r>
            <a:r>
              <a:rPr lang="en-US" sz="2000" smtClean="0"/>
              <a:t>Glipizide </a:t>
            </a:r>
            <a:r>
              <a:rPr lang="en-US" sz="2000" smtClean="0">
                <a:solidFill>
                  <a:srgbClr val="FF0000"/>
                </a:solidFill>
              </a:rPr>
              <a:t>nested in T2DM</a:t>
            </a:r>
            <a:endParaRPr lang="en-US" sz="2000">
              <a:solidFill>
                <a:srgbClr val="FF0000"/>
              </a:solidFill>
            </a:endParaRPr>
          </a:p>
          <a:p>
            <a:pPr lvl="1"/>
            <a:r>
              <a:rPr lang="en-US" sz="2000"/>
              <a:t>Sertraline vs </a:t>
            </a:r>
            <a:r>
              <a:rPr lang="en-US" sz="2000" smtClean="0"/>
              <a:t>Venlafaxine </a:t>
            </a:r>
            <a:r>
              <a:rPr lang="en-US" sz="2000" smtClean="0">
                <a:solidFill>
                  <a:srgbClr val="FF0000"/>
                </a:solidFill>
              </a:rPr>
              <a:t>nested in depression</a:t>
            </a:r>
            <a:endParaRPr lang="en-US" sz="2000">
              <a:solidFill>
                <a:srgbClr val="FF0000"/>
              </a:solidFill>
            </a:endParaRPr>
          </a:p>
          <a:p>
            <a:r>
              <a:rPr lang="en-US" sz="2400" smtClean="0"/>
              <a:t>Selected four outcomes of interest</a:t>
            </a:r>
          </a:p>
          <a:p>
            <a:pPr lvl="1"/>
            <a:r>
              <a:rPr lang="en-US" sz="2000" smtClean="0"/>
              <a:t>Acute pancreatitis</a:t>
            </a:r>
          </a:p>
          <a:p>
            <a:pPr lvl="1"/>
            <a:r>
              <a:rPr lang="en-US" sz="2000" smtClean="0"/>
              <a:t>Gastrointestinal (GI) bleeding</a:t>
            </a:r>
          </a:p>
          <a:p>
            <a:pPr lvl="1"/>
            <a:r>
              <a:rPr lang="en-US" sz="2000" smtClean="0"/>
              <a:t>Stroke</a:t>
            </a:r>
          </a:p>
          <a:p>
            <a:pPr lvl="1"/>
            <a:r>
              <a:rPr lang="en-US" sz="2000" smtClean="0"/>
              <a:t>Inflammatory Bowel Disease (IBD)</a:t>
            </a:r>
            <a:endParaRPr lang="en-US" sz="2000"/>
          </a:p>
        </p:txBody>
      </p:sp>
      <p:sp>
        <p:nvSpPr>
          <p:cNvPr id="6" name="Rounded Rectangle 5"/>
          <p:cNvSpPr/>
          <p:nvPr/>
        </p:nvSpPr>
        <p:spPr>
          <a:xfrm>
            <a:off x="5334000" y="3395133"/>
            <a:ext cx="3200400" cy="1748687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Select a nesting cohort for each exposure control.</a:t>
            </a:r>
          </a:p>
        </p:txBody>
      </p:sp>
      <p:sp>
        <p:nvSpPr>
          <p:cNvPr id="7" name="Up Arrow 6"/>
          <p:cNvSpPr/>
          <p:nvPr/>
        </p:nvSpPr>
        <p:spPr>
          <a:xfrm rot="16200000">
            <a:off x="4572000" y="3850376"/>
            <a:ext cx="685800" cy="8382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9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First draft of negative control set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200 exposure-comparator-outcome-nesting-cohort combinations</a:t>
            </a:r>
          </a:p>
          <a:p>
            <a:r>
              <a:rPr lang="en-US" sz="2800" smtClean="0"/>
              <a:t>Potentially stratified by 4 outcomes and 4 exposures of interest</a:t>
            </a:r>
          </a:p>
          <a:p>
            <a:r>
              <a:rPr lang="en-US" sz="2800" smtClean="0"/>
              <a:t>Need help in reviewing!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2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Decisions on outcomes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Require inpatient visit or not?</a:t>
            </a:r>
          </a:p>
          <a:p>
            <a:endParaRPr lang="en-US" smtClean="0"/>
          </a:p>
          <a:p>
            <a:r>
              <a:rPr lang="en-US" smtClean="0"/>
              <a:t>First occurrence or all?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0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step for method benchmark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Vetting of the negative control set</a:t>
            </a:r>
          </a:p>
          <a:p>
            <a:r>
              <a:rPr lang="en-US" smtClean="0"/>
              <a:t>Signal injection </a:t>
            </a:r>
          </a:p>
          <a:p>
            <a:pPr lvl="1"/>
            <a:r>
              <a:rPr lang="en-US" smtClean="0"/>
              <a:t>Acute effects or long term?</a:t>
            </a:r>
          </a:p>
          <a:p>
            <a:r>
              <a:rPr lang="en-US" smtClean="0"/>
              <a:t>Selection of RCTs</a:t>
            </a:r>
          </a:p>
          <a:p>
            <a:pPr lvl="1"/>
            <a:r>
              <a:rPr lang="en-US" smtClean="0"/>
              <a:t>Vojtech, Soledad, and Jill have volunteered to help</a:t>
            </a:r>
          </a:p>
          <a:p>
            <a:pPr lvl="1"/>
            <a:r>
              <a:rPr lang="en-US" smtClean="0"/>
              <a:t>Will start with a single RCT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2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CaseCrossover package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Case-crossover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10400" y="6390322"/>
            <a:ext cx="2133600" cy="365125"/>
          </a:xfrm>
        </p:spPr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596957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01848" y="3288797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747577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387648" y="2667000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For every case (person with the outcome) define n control windows prior to the outcome (usually n = 1)</a:t>
            </a:r>
          </a:p>
          <a:p>
            <a:endParaRPr lang="en-US" sz="2400" smtClean="0">
              <a:solidFill>
                <a:srgbClr val="20425A"/>
              </a:solidFill>
            </a:endParaRPr>
          </a:p>
          <a:p>
            <a:r>
              <a:rPr lang="en-US" sz="2400" smtClean="0">
                <a:solidFill>
                  <a:srgbClr val="20425A"/>
                </a:solidFill>
              </a:rPr>
              <a:t>Determine exposure status on index date and control windows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204646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 1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370625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 2</a:t>
            </a:r>
            <a:endParaRPr lang="en-US"/>
          </a:p>
        </p:txBody>
      </p:sp>
      <p:sp>
        <p:nvSpPr>
          <p:cNvPr id="12" name="Flowchart: Merge 11"/>
          <p:cNvSpPr/>
          <p:nvPr/>
        </p:nvSpPr>
        <p:spPr>
          <a:xfrm>
            <a:off x="4798524" y="304531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882593" y="5917247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6773" y="5680591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 3</a:t>
            </a: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227616" y="5612329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sp>
        <p:nvSpPr>
          <p:cNvPr id="34" name="Right Brace 33"/>
          <p:cNvSpPr/>
          <p:nvPr/>
        </p:nvSpPr>
        <p:spPr>
          <a:xfrm rot="5400000">
            <a:off x="3539147" y="3243647"/>
            <a:ext cx="228602" cy="196073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329025" y="4224016"/>
            <a:ext cx="273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Fixed interval (e.g. 30 days)</a:t>
            </a:r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231354" y="4153651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37" name="Flowchart: Merge 36"/>
          <p:cNvSpPr/>
          <p:nvPr/>
        </p:nvSpPr>
        <p:spPr>
          <a:xfrm>
            <a:off x="7642230" y="4531966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641373" y="5311259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43" name="Flowchart: Merge 42"/>
          <p:cNvSpPr/>
          <p:nvPr/>
        </p:nvSpPr>
        <p:spPr>
          <a:xfrm>
            <a:off x="4052249" y="5689574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5608" y="3618211"/>
            <a:ext cx="7130469" cy="2810483"/>
            <a:chOff x="1175608" y="3618211"/>
            <a:chExt cx="7130469" cy="2810483"/>
          </a:xfrm>
        </p:grpSpPr>
        <p:sp>
          <p:nvSpPr>
            <p:cNvPr id="10" name="Right Brace 9"/>
            <p:cNvSpPr/>
            <p:nvPr/>
          </p:nvSpPr>
          <p:spPr>
            <a:xfrm rot="5400000">
              <a:off x="4519517" y="3453504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85593" y="3732510"/>
              <a:ext cx="1569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At risk window</a:t>
              </a:r>
              <a:endParaRPr lang="en-US"/>
            </a:p>
          </p:txBody>
        </p:sp>
        <p:sp>
          <p:nvSpPr>
            <p:cNvPr id="30" name="Right Brace 29"/>
            <p:cNvSpPr/>
            <p:nvPr/>
          </p:nvSpPr>
          <p:spPr>
            <a:xfrm rot="5400000">
              <a:off x="2547340" y="3455323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913416" y="3734329"/>
              <a:ext cx="16783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Control window</a:t>
              </a:r>
              <a:endParaRPr lang="en-US"/>
            </a:p>
          </p:txBody>
        </p:sp>
        <p:sp>
          <p:nvSpPr>
            <p:cNvPr id="38" name="Right Brace 37"/>
            <p:cNvSpPr/>
            <p:nvPr/>
          </p:nvSpPr>
          <p:spPr>
            <a:xfrm rot="5400000">
              <a:off x="7370661" y="4610265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36737" y="4889271"/>
              <a:ext cx="1569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At risk window</a:t>
              </a:r>
              <a:endParaRPr lang="en-US"/>
            </a:p>
          </p:txBody>
        </p:sp>
        <p:sp>
          <p:nvSpPr>
            <p:cNvPr id="40" name="Right Brace 39"/>
            <p:cNvSpPr/>
            <p:nvPr/>
          </p:nvSpPr>
          <p:spPr>
            <a:xfrm rot="5400000">
              <a:off x="5398484" y="4612084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764560" y="4891090"/>
              <a:ext cx="16783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Control window</a:t>
              </a:r>
              <a:endParaRPr lang="en-US"/>
            </a:p>
          </p:txBody>
        </p:sp>
        <p:sp>
          <p:nvSpPr>
            <p:cNvPr id="44" name="Right Brace 43"/>
            <p:cNvSpPr/>
            <p:nvPr/>
          </p:nvSpPr>
          <p:spPr>
            <a:xfrm rot="5400000">
              <a:off x="3781709" y="5778537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147785" y="6057543"/>
              <a:ext cx="1569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At risk window</a:t>
              </a:r>
              <a:endParaRPr lang="en-US"/>
            </a:p>
          </p:txBody>
        </p:sp>
        <p:sp>
          <p:nvSpPr>
            <p:cNvPr id="46" name="Right Brace 45"/>
            <p:cNvSpPr/>
            <p:nvPr/>
          </p:nvSpPr>
          <p:spPr>
            <a:xfrm rot="5400000">
              <a:off x="1809532" y="5780356"/>
              <a:ext cx="228600" cy="558013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175608" y="6059362"/>
              <a:ext cx="16783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Control window</a:t>
              </a: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3991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Case-time-control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10400" y="6390322"/>
            <a:ext cx="2133600" cy="365125"/>
          </a:xfrm>
        </p:spPr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38200" y="3596957"/>
            <a:ext cx="6934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01848" y="3288797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30580" y="4747577"/>
            <a:ext cx="7696200" cy="0"/>
          </a:xfrm>
          <a:prstGeom prst="straightConnector1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387648" y="2667000"/>
            <a:ext cx="10503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Outcome</a:t>
            </a:r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36335" y="1219200"/>
            <a:ext cx="8684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20425A"/>
                </a:solidFill>
              </a:rPr>
              <a:t>Adjust for trend in prescribing by picking matched controls</a:t>
            </a:r>
          </a:p>
          <a:p>
            <a:endParaRPr lang="en-US" sz="2400">
              <a:solidFill>
                <a:srgbClr val="20425A"/>
              </a:solidFill>
            </a:endParaRPr>
          </a:p>
          <a:p>
            <a:r>
              <a:rPr lang="en-US" sz="2400" smtClean="0">
                <a:solidFill>
                  <a:srgbClr val="20425A"/>
                </a:solidFill>
              </a:rPr>
              <a:t>Matching typically on age, gender, and calendar time</a:t>
            </a:r>
            <a:endParaRPr lang="en-US" sz="2400">
              <a:solidFill>
                <a:srgbClr val="20425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3204646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Case</a:t>
            </a:r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-15240" y="4370625"/>
            <a:ext cx="877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</a:t>
            </a:r>
            <a:endParaRPr lang="en-US"/>
          </a:p>
        </p:txBody>
      </p:sp>
      <p:sp>
        <p:nvSpPr>
          <p:cNvPr id="12" name="Flowchart: Merge 11"/>
          <p:cNvSpPr/>
          <p:nvPr/>
        </p:nvSpPr>
        <p:spPr>
          <a:xfrm>
            <a:off x="4798524" y="3045315"/>
            <a:ext cx="228600" cy="179374"/>
          </a:xfrm>
          <a:prstGeom prst="flowChartMerg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 rot="5400000">
            <a:off x="4519517" y="3453504"/>
            <a:ext cx="228600" cy="55801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5593" y="3732510"/>
            <a:ext cx="1569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At risk window</a:t>
            </a:r>
            <a:endParaRPr lang="en-US"/>
          </a:p>
        </p:txBody>
      </p:sp>
      <p:sp>
        <p:nvSpPr>
          <p:cNvPr id="30" name="Right Brace 29"/>
          <p:cNvSpPr/>
          <p:nvPr/>
        </p:nvSpPr>
        <p:spPr>
          <a:xfrm rot="5400000">
            <a:off x="2547340" y="3455323"/>
            <a:ext cx="228600" cy="55801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913416" y="3734329"/>
            <a:ext cx="1678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window</a:t>
            </a:r>
            <a:endParaRPr lang="en-US"/>
          </a:p>
        </p:txBody>
      </p:sp>
      <p:sp>
        <p:nvSpPr>
          <p:cNvPr id="38" name="Right Brace 37"/>
          <p:cNvSpPr/>
          <p:nvPr/>
        </p:nvSpPr>
        <p:spPr>
          <a:xfrm rot="5400000">
            <a:off x="4519517" y="4610265"/>
            <a:ext cx="228600" cy="55801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885593" y="4889271"/>
            <a:ext cx="1569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At risk window</a:t>
            </a:r>
            <a:endParaRPr lang="en-US"/>
          </a:p>
        </p:txBody>
      </p:sp>
      <p:sp>
        <p:nvSpPr>
          <p:cNvPr id="40" name="Right Brace 39"/>
          <p:cNvSpPr/>
          <p:nvPr/>
        </p:nvSpPr>
        <p:spPr>
          <a:xfrm rot="5400000">
            <a:off x="2547340" y="4612084"/>
            <a:ext cx="228600" cy="55801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913416" y="4891090"/>
            <a:ext cx="1678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Control window</a:t>
            </a:r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4912824" y="3264217"/>
            <a:ext cx="0" cy="233922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281882" y="5603438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2001-02-03</a:t>
            </a: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821673" y="4438887"/>
            <a:ext cx="1371600" cy="304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Exposure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7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934"/>
            <a:ext cx="9144000" cy="6854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TextBox 1032"/>
          <p:cNvSpPr txBox="1"/>
          <p:nvPr/>
        </p:nvSpPr>
        <p:spPr>
          <a:xfrm>
            <a:off x="3029750" y="3934"/>
            <a:ext cx="3108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smtClean="0"/>
              <a:t>OHDSI Methods Library</a:t>
            </a:r>
            <a:endParaRPr lang="en-US" sz="2400"/>
          </a:p>
        </p:txBody>
      </p:sp>
      <p:grpSp>
        <p:nvGrpSpPr>
          <p:cNvPr id="46" name="Group 45"/>
          <p:cNvGrpSpPr/>
          <p:nvPr/>
        </p:nvGrpSpPr>
        <p:grpSpPr>
          <a:xfrm>
            <a:off x="816879" y="587447"/>
            <a:ext cx="1667743" cy="1042364"/>
            <a:chOff x="414337" y="448656"/>
            <a:chExt cx="2024063" cy="1265069"/>
          </a:xfrm>
        </p:grpSpPr>
        <p:sp>
          <p:nvSpPr>
            <p:cNvPr id="9" name="Rounded Rectangle 8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" name="Freeform 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" name="Freeform 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" name="Freeform 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New-user cohort studies using large-scale regression for propensity and outcome models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1153" y="448656"/>
              <a:ext cx="112488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Cohort Method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46739" y="587447"/>
            <a:ext cx="1678674" cy="1042364"/>
            <a:chOff x="2590800" y="462452"/>
            <a:chExt cx="2037329" cy="1265069"/>
          </a:xfrm>
        </p:grpSpPr>
        <p:sp>
          <p:nvSpPr>
            <p:cNvPr id="34" name="Rounded Rectangle 33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35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90800" y="711859"/>
              <a:ext cx="2024062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Self-Controlled Case Series analysis using few or many predictors, includes splines for age and seasonality.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847616" y="462452"/>
              <a:ext cx="1780513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Self-Controlled Case Series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43" name="Freeform 4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44" name="Freeform 4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45" name="Freeform 4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48" name="Group 47"/>
          <p:cNvGrpSpPr/>
          <p:nvPr/>
        </p:nvGrpSpPr>
        <p:grpSpPr>
          <a:xfrm>
            <a:off x="4293548" y="587447"/>
            <a:ext cx="1667743" cy="1042364"/>
            <a:chOff x="2590800" y="462452"/>
            <a:chExt cx="2024063" cy="1265069"/>
          </a:xfrm>
        </p:grpSpPr>
        <p:sp>
          <p:nvSpPr>
            <p:cNvPr id="49" name="Rounded Rectangle 48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50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590800" y="711859"/>
              <a:ext cx="2024063" cy="672362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cohort design, where time preceding exposure is used as control.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847616" y="462452"/>
              <a:ext cx="1531491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Self-Controlled Cohort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54" name="Freeform 53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5" name="Freeform 54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56" name="Freeform 55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57" name="Group 56"/>
          <p:cNvGrpSpPr/>
          <p:nvPr/>
        </p:nvGrpSpPr>
        <p:grpSpPr>
          <a:xfrm>
            <a:off x="6033921" y="574992"/>
            <a:ext cx="1667743" cy="1067275"/>
            <a:chOff x="2590800" y="462452"/>
            <a:chExt cx="2024063" cy="1295302"/>
          </a:xfrm>
        </p:grpSpPr>
        <p:sp>
          <p:nvSpPr>
            <p:cNvPr id="58" name="Rounded Rectangle 57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59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590800" y="711859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 self-controlled design, but using temporal patterns around other exposures and outcomes to correct for time-varying confounding.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847616" y="462452"/>
              <a:ext cx="1702693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IC Temporal Pattern Disc.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63" name="Freeform 62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64" name="Freeform 63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65" name="Freeform 64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816879" y="2955683"/>
            <a:ext cx="1667743" cy="1067275"/>
            <a:chOff x="414337" y="448656"/>
            <a:chExt cx="2024063" cy="1295302"/>
          </a:xfrm>
        </p:grpSpPr>
        <p:sp>
          <p:nvSpPr>
            <p:cNvPr id="67" name="Rounded Rectangle 66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68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72" name="Freeform 71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74" name="Freeform 73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70" name="TextBox 69"/>
            <p:cNvSpPr txBox="1"/>
            <p:nvPr/>
          </p:nvSpPr>
          <p:spPr>
            <a:xfrm>
              <a:off x="414337" y="698063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75000"/>
                    </a:schemeClr>
                  </a:solidFill>
                </a:rPr>
                <a:t>Build and evaluate predictive models for user-specified outcomes, using a wide array of machine learning algorithms.</a:t>
              </a:r>
              <a:endParaRPr lang="en-US" sz="100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71153" y="448656"/>
              <a:ext cx="1607366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Patient Level Prediction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816879" y="4153625"/>
            <a:ext cx="1667743" cy="1042364"/>
            <a:chOff x="414337" y="448656"/>
            <a:chExt cx="2024063" cy="1265069"/>
          </a:xfrm>
        </p:grpSpPr>
        <p:sp>
          <p:nvSpPr>
            <p:cNvPr id="76" name="Rounded Rectangle 75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77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81" name="Freeform 80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2" name="Freeform 81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83" name="Freeform 82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79" name="TextBox 78"/>
            <p:cNvSpPr txBox="1"/>
            <p:nvPr/>
          </p:nvSpPr>
          <p:spPr>
            <a:xfrm>
              <a:off x="414337" y="698061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2">
                      <a:lumMod val="75000"/>
                    </a:schemeClr>
                  </a:solidFill>
                </a:rPr>
                <a:t>Use negative control exposure-outcome pairs to profile and calibrate a particular analysis design.</a:t>
              </a:r>
              <a:endParaRPr lang="en-US" sz="100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71153" y="448656"/>
              <a:ext cx="144394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Empirical Calibration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552205" y="4141170"/>
            <a:ext cx="1667743" cy="1067275"/>
            <a:chOff x="414337" y="448656"/>
            <a:chExt cx="2024063" cy="1295302"/>
          </a:xfrm>
        </p:grpSpPr>
        <p:sp>
          <p:nvSpPr>
            <p:cNvPr id="85" name="Rounded Rectangle 84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86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0" name="Freeform 89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88" name="TextBox 87"/>
            <p:cNvSpPr txBox="1"/>
            <p:nvPr/>
          </p:nvSpPr>
          <p:spPr>
            <a:xfrm>
              <a:off x="414337" y="698063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2">
                      <a:lumMod val="75000"/>
                    </a:schemeClr>
                  </a:solidFill>
                </a:rPr>
                <a:t>Use real data and established reference sets as well as simulations injected in real data to evaluate the performance of methods.</a:t>
              </a:r>
              <a:endParaRPr lang="en-US" sz="100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1153" y="448656"/>
              <a:ext cx="1344724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Method Evaluation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816879" y="5364674"/>
            <a:ext cx="1667743" cy="1042364"/>
            <a:chOff x="414337" y="448656"/>
            <a:chExt cx="2024063" cy="1265069"/>
          </a:xfrm>
        </p:grpSpPr>
        <p:sp>
          <p:nvSpPr>
            <p:cNvPr id="94" name="Rounded Rectangle 93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95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96" name="Group 95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9" name="Freeform 98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0" name="Freeform 99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1" name="Freeform 100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97" name="TextBox 96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4">
                      <a:lumMod val="75000"/>
                    </a:schemeClr>
                  </a:solidFill>
                </a:rPr>
                <a:t>Connect directly to a wide range of database platforms, including SQL Server, Oracle, and PostgreSQL.</a:t>
              </a:r>
              <a:endParaRPr lang="en-US" sz="10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671153" y="448656"/>
              <a:ext cx="1408925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Database Connector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52205" y="5364674"/>
            <a:ext cx="1667743" cy="1042364"/>
            <a:chOff x="414337" y="448656"/>
            <a:chExt cx="2024063" cy="1265069"/>
          </a:xfrm>
        </p:grpSpPr>
        <p:sp>
          <p:nvSpPr>
            <p:cNvPr id="112" name="Rounded Rectangle 11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1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17" name="Freeform 11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9" name="Freeform 11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15" name="TextBox 114"/>
            <p:cNvSpPr txBox="1"/>
            <p:nvPr/>
          </p:nvSpPr>
          <p:spPr>
            <a:xfrm>
              <a:off x="414337" y="698063"/>
              <a:ext cx="2024063" cy="4855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4">
                      <a:lumMod val="75000"/>
                    </a:schemeClr>
                  </a:solidFill>
                </a:rPr>
                <a:t>Generate SQL on the fly for the various SQL dialects.</a:t>
              </a:r>
              <a:endParaRPr lang="en-US" sz="10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71153" y="448656"/>
              <a:ext cx="854460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Sql Render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4293548" y="5364674"/>
            <a:ext cx="1667743" cy="1042364"/>
            <a:chOff x="414337" y="448656"/>
            <a:chExt cx="2024063" cy="1265069"/>
          </a:xfrm>
        </p:grpSpPr>
        <p:sp>
          <p:nvSpPr>
            <p:cNvPr id="121" name="Rounded Rectangle 120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22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26" name="Freeform 125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7" name="Freeform 126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28" name="Freeform 127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4" name="TextBox 123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4">
                      <a:lumMod val="75000"/>
                    </a:schemeClr>
                  </a:solidFill>
                </a:rPr>
                <a:t>Highly efficient implementation of regularized logistic, Poisson and Cox regression.</a:t>
              </a:r>
              <a:endParaRPr lang="en-US" sz="10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71153" y="448656"/>
              <a:ext cx="665747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Cyclops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033921" y="5364674"/>
            <a:ext cx="1667743" cy="1042364"/>
            <a:chOff x="414337" y="448656"/>
            <a:chExt cx="2024063" cy="1265069"/>
          </a:xfrm>
        </p:grpSpPr>
        <p:sp>
          <p:nvSpPr>
            <p:cNvPr id="130" name="Rounded Rectangle 129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31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32" name="Group 131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35" name="Freeform 134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6" name="Freeform 135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37" name="Freeform 136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33" name="TextBox 132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accent4">
                      <a:lumMod val="75000"/>
                    </a:schemeClr>
                  </a:solidFill>
                </a:rPr>
                <a:t>Support tools that didn’t fit other categories, including tools for maintaining R libraries.</a:t>
              </a:r>
              <a:endParaRPr lang="en-US" sz="1000">
                <a:solidFill>
                  <a:schemeClr val="accent4">
                    <a:lumMod val="75000"/>
                  </a:schemeClr>
                </a:solidFill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671153" y="448656"/>
              <a:ext cx="1017881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Ohdsi R Tools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 rot="16200000">
            <a:off x="116158" y="1619903"/>
            <a:ext cx="11288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Estimation methods</a:t>
            </a:r>
            <a:endParaRPr lang="en-US" sz="90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 rot="16200000">
            <a:off x="126577" y="3353202"/>
            <a:ext cx="110799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smtClean="0">
                <a:solidFill>
                  <a:schemeClr val="tx2">
                    <a:lumMod val="75000"/>
                  </a:schemeClr>
                </a:solidFill>
              </a:rPr>
              <a:t>Prediction methods</a:t>
            </a:r>
            <a:endParaRPr lang="en-US" sz="9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 rot="16200000">
            <a:off x="7955" y="4558134"/>
            <a:ext cx="13452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smtClean="0">
                <a:solidFill>
                  <a:schemeClr val="accent2">
                    <a:lumMod val="75000"/>
                  </a:schemeClr>
                </a:solidFill>
              </a:rPr>
              <a:t>Method characterization</a:t>
            </a:r>
            <a:endParaRPr lang="en-US" sz="9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 rot="16200000">
            <a:off x="102532" y="5761763"/>
            <a:ext cx="115608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smtClean="0">
                <a:solidFill>
                  <a:schemeClr val="accent4">
                    <a:lumMod val="75000"/>
                  </a:schemeClr>
                </a:solidFill>
              </a:rPr>
              <a:t>Supporting packages</a:t>
            </a:r>
            <a:endParaRPr lang="en-US" sz="900">
              <a:solidFill>
                <a:schemeClr val="accent4">
                  <a:lumMod val="75000"/>
                </a:schemeClr>
              </a:solidFill>
            </a:endParaRPr>
          </a:p>
        </p:txBody>
      </p:sp>
      <p:grpSp>
        <p:nvGrpSpPr>
          <p:cNvPr id="158" name="Group 157"/>
          <p:cNvGrpSpPr/>
          <p:nvPr/>
        </p:nvGrpSpPr>
        <p:grpSpPr>
          <a:xfrm>
            <a:off x="3980276" y="4935471"/>
            <a:ext cx="193357" cy="173076"/>
            <a:chOff x="5262562" y="2616994"/>
            <a:chExt cx="978694" cy="898235"/>
          </a:xfrm>
        </p:grpSpPr>
        <p:sp>
          <p:nvSpPr>
            <p:cNvPr id="159" name="Freeform 15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0" name="Freeform 15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1" name="Freeform 16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Oval 16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694711" y="6518528"/>
            <a:ext cx="193357" cy="173076"/>
            <a:chOff x="5262562" y="2616994"/>
            <a:chExt cx="978694" cy="898235"/>
          </a:xfrm>
        </p:grpSpPr>
        <p:sp>
          <p:nvSpPr>
            <p:cNvPr id="169" name="Freeform 168"/>
            <p:cNvSpPr/>
            <p:nvPr/>
          </p:nvSpPr>
          <p:spPr>
            <a:xfrm>
              <a:off x="5262562" y="2734179"/>
              <a:ext cx="978694" cy="781050"/>
            </a:xfrm>
            <a:custGeom>
              <a:avLst/>
              <a:gdLst>
                <a:gd name="connsiteX0" fmla="*/ 0 w 978694"/>
                <a:gd name="connsiteY0" fmla="*/ 769143 h 781050"/>
                <a:gd name="connsiteX1" fmla="*/ 69057 w 978694"/>
                <a:gd name="connsiteY1" fmla="*/ 531018 h 781050"/>
                <a:gd name="connsiteX2" fmla="*/ 45244 w 978694"/>
                <a:gd name="connsiteY2" fmla="*/ 278606 h 781050"/>
                <a:gd name="connsiteX3" fmla="*/ 104775 w 978694"/>
                <a:gd name="connsiteY3" fmla="*/ 219075 h 781050"/>
                <a:gd name="connsiteX4" fmla="*/ 47625 w 978694"/>
                <a:gd name="connsiteY4" fmla="*/ 166687 h 781050"/>
                <a:gd name="connsiteX5" fmla="*/ 57150 w 978694"/>
                <a:gd name="connsiteY5" fmla="*/ 152400 h 781050"/>
                <a:gd name="connsiteX6" fmla="*/ 92869 w 978694"/>
                <a:gd name="connsiteY6" fmla="*/ 171450 h 781050"/>
                <a:gd name="connsiteX7" fmla="*/ 123825 w 978694"/>
                <a:gd name="connsiteY7" fmla="*/ 2381 h 781050"/>
                <a:gd name="connsiteX8" fmla="*/ 404813 w 978694"/>
                <a:gd name="connsiteY8" fmla="*/ 0 h 781050"/>
                <a:gd name="connsiteX9" fmla="*/ 514350 w 978694"/>
                <a:gd name="connsiteY9" fmla="*/ 188118 h 781050"/>
                <a:gd name="connsiteX10" fmla="*/ 433388 w 978694"/>
                <a:gd name="connsiteY10" fmla="*/ 319087 h 781050"/>
                <a:gd name="connsiteX11" fmla="*/ 447675 w 978694"/>
                <a:gd name="connsiteY11" fmla="*/ 431006 h 781050"/>
                <a:gd name="connsiteX12" fmla="*/ 635794 w 978694"/>
                <a:gd name="connsiteY12" fmla="*/ 581025 h 781050"/>
                <a:gd name="connsiteX13" fmla="*/ 731044 w 978694"/>
                <a:gd name="connsiteY13" fmla="*/ 535781 h 781050"/>
                <a:gd name="connsiteX14" fmla="*/ 978694 w 978694"/>
                <a:gd name="connsiteY14" fmla="*/ 778668 h 781050"/>
                <a:gd name="connsiteX15" fmla="*/ 347663 w 978694"/>
                <a:gd name="connsiteY15" fmla="*/ 781050 h 781050"/>
                <a:gd name="connsiteX16" fmla="*/ 614363 w 978694"/>
                <a:gd name="connsiteY16" fmla="*/ 592931 h 781050"/>
                <a:gd name="connsiteX17" fmla="*/ 428625 w 978694"/>
                <a:gd name="connsiteY17" fmla="*/ 457200 h 781050"/>
                <a:gd name="connsiteX18" fmla="*/ 390525 w 978694"/>
                <a:gd name="connsiteY18" fmla="*/ 454818 h 781050"/>
                <a:gd name="connsiteX19" fmla="*/ 359569 w 978694"/>
                <a:gd name="connsiteY19" fmla="*/ 409575 h 781050"/>
                <a:gd name="connsiteX20" fmla="*/ 311944 w 978694"/>
                <a:gd name="connsiteY20" fmla="*/ 369093 h 781050"/>
                <a:gd name="connsiteX21" fmla="*/ 395288 w 978694"/>
                <a:gd name="connsiteY21" fmla="*/ 514350 h 781050"/>
                <a:gd name="connsiteX22" fmla="*/ 271463 w 978694"/>
                <a:gd name="connsiteY22" fmla="*/ 771525 h 781050"/>
                <a:gd name="connsiteX23" fmla="*/ 169069 w 978694"/>
                <a:gd name="connsiteY23" fmla="*/ 773906 h 781050"/>
                <a:gd name="connsiteX24" fmla="*/ 271463 w 978694"/>
                <a:gd name="connsiteY24" fmla="*/ 523875 h 781050"/>
                <a:gd name="connsiteX25" fmla="*/ 178594 w 978694"/>
                <a:gd name="connsiteY25" fmla="*/ 385762 h 781050"/>
                <a:gd name="connsiteX26" fmla="*/ 190500 w 978694"/>
                <a:gd name="connsiteY26" fmla="*/ 538162 h 781050"/>
                <a:gd name="connsiteX27" fmla="*/ 114300 w 978694"/>
                <a:gd name="connsiteY27" fmla="*/ 773906 h 781050"/>
                <a:gd name="connsiteX28" fmla="*/ 0 w 978694"/>
                <a:gd name="connsiteY28" fmla="*/ 769143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78694" h="781050">
                  <a:moveTo>
                    <a:pt x="0" y="769143"/>
                  </a:moveTo>
                  <a:lnTo>
                    <a:pt x="69057" y="531018"/>
                  </a:lnTo>
                  <a:lnTo>
                    <a:pt x="45244" y="278606"/>
                  </a:lnTo>
                  <a:lnTo>
                    <a:pt x="104775" y="219075"/>
                  </a:lnTo>
                  <a:lnTo>
                    <a:pt x="47625" y="166687"/>
                  </a:lnTo>
                  <a:lnTo>
                    <a:pt x="57150" y="152400"/>
                  </a:lnTo>
                  <a:lnTo>
                    <a:pt x="92869" y="171450"/>
                  </a:lnTo>
                  <a:lnTo>
                    <a:pt x="123825" y="2381"/>
                  </a:lnTo>
                  <a:lnTo>
                    <a:pt x="404813" y="0"/>
                  </a:lnTo>
                  <a:lnTo>
                    <a:pt x="514350" y="188118"/>
                  </a:lnTo>
                  <a:lnTo>
                    <a:pt x="433388" y="319087"/>
                  </a:lnTo>
                  <a:lnTo>
                    <a:pt x="447675" y="431006"/>
                  </a:lnTo>
                  <a:lnTo>
                    <a:pt x="635794" y="581025"/>
                  </a:lnTo>
                  <a:lnTo>
                    <a:pt x="731044" y="535781"/>
                  </a:lnTo>
                  <a:lnTo>
                    <a:pt x="978694" y="778668"/>
                  </a:lnTo>
                  <a:lnTo>
                    <a:pt x="347663" y="781050"/>
                  </a:lnTo>
                  <a:lnTo>
                    <a:pt x="614363" y="592931"/>
                  </a:lnTo>
                  <a:lnTo>
                    <a:pt x="428625" y="457200"/>
                  </a:lnTo>
                  <a:lnTo>
                    <a:pt x="390525" y="454818"/>
                  </a:lnTo>
                  <a:lnTo>
                    <a:pt x="359569" y="409575"/>
                  </a:lnTo>
                  <a:lnTo>
                    <a:pt x="311944" y="369093"/>
                  </a:lnTo>
                  <a:lnTo>
                    <a:pt x="395288" y="514350"/>
                  </a:lnTo>
                  <a:lnTo>
                    <a:pt x="271463" y="771525"/>
                  </a:lnTo>
                  <a:lnTo>
                    <a:pt x="169069" y="773906"/>
                  </a:lnTo>
                  <a:lnTo>
                    <a:pt x="271463" y="523875"/>
                  </a:lnTo>
                  <a:lnTo>
                    <a:pt x="178594" y="385762"/>
                  </a:lnTo>
                  <a:lnTo>
                    <a:pt x="190500" y="538162"/>
                  </a:lnTo>
                  <a:lnTo>
                    <a:pt x="114300" y="773906"/>
                  </a:lnTo>
                  <a:lnTo>
                    <a:pt x="0" y="769143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0" name="Freeform 169"/>
            <p:cNvSpPr/>
            <p:nvPr/>
          </p:nvSpPr>
          <p:spPr>
            <a:xfrm>
              <a:off x="5436393" y="2814637"/>
              <a:ext cx="83344" cy="71438"/>
            </a:xfrm>
            <a:custGeom>
              <a:avLst/>
              <a:gdLst>
                <a:gd name="connsiteX0" fmla="*/ 0 w 83344"/>
                <a:gd name="connsiteY0" fmla="*/ 71438 h 71438"/>
                <a:gd name="connsiteX1" fmla="*/ 21431 w 83344"/>
                <a:gd name="connsiteY1" fmla="*/ 0 h 71438"/>
                <a:gd name="connsiteX2" fmla="*/ 83344 w 83344"/>
                <a:gd name="connsiteY2" fmla="*/ 9525 h 71438"/>
                <a:gd name="connsiteX3" fmla="*/ 0 w 83344"/>
                <a:gd name="connsiteY3" fmla="*/ 71438 h 7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344" h="71438">
                  <a:moveTo>
                    <a:pt x="0" y="71438"/>
                  </a:moveTo>
                  <a:lnTo>
                    <a:pt x="21431" y="0"/>
                  </a:lnTo>
                  <a:lnTo>
                    <a:pt x="83344" y="9525"/>
                  </a:lnTo>
                  <a:lnTo>
                    <a:pt x="0" y="714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Freeform 170"/>
            <p:cNvSpPr/>
            <p:nvPr/>
          </p:nvSpPr>
          <p:spPr>
            <a:xfrm>
              <a:off x="5560219" y="3000376"/>
              <a:ext cx="83344" cy="100012"/>
            </a:xfrm>
            <a:custGeom>
              <a:avLst/>
              <a:gdLst>
                <a:gd name="connsiteX0" fmla="*/ 83344 w 83344"/>
                <a:gd name="connsiteY0" fmla="*/ 0 h 100012"/>
                <a:gd name="connsiteX1" fmla="*/ 59531 w 83344"/>
                <a:gd name="connsiteY1" fmla="*/ 61912 h 100012"/>
                <a:gd name="connsiteX2" fmla="*/ 69056 w 83344"/>
                <a:gd name="connsiteY2" fmla="*/ 100012 h 100012"/>
                <a:gd name="connsiteX3" fmla="*/ 0 w 83344"/>
                <a:gd name="connsiteY3" fmla="*/ 52387 h 100012"/>
                <a:gd name="connsiteX4" fmla="*/ 83344 w 83344"/>
                <a:gd name="connsiteY4" fmla="*/ 0 h 100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344" h="100012">
                  <a:moveTo>
                    <a:pt x="83344" y="0"/>
                  </a:moveTo>
                  <a:lnTo>
                    <a:pt x="59531" y="61912"/>
                  </a:lnTo>
                  <a:lnTo>
                    <a:pt x="69056" y="100012"/>
                  </a:lnTo>
                  <a:lnTo>
                    <a:pt x="0" y="52387"/>
                  </a:lnTo>
                  <a:lnTo>
                    <a:pt x="8334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Oval 171"/>
            <p:cNvSpPr/>
            <p:nvPr/>
          </p:nvSpPr>
          <p:spPr>
            <a:xfrm>
              <a:off x="5700178" y="2616994"/>
              <a:ext cx="232438" cy="232438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1031" name="TextBox 1030"/>
          <p:cNvSpPr txBox="1"/>
          <p:nvPr/>
        </p:nvSpPr>
        <p:spPr>
          <a:xfrm>
            <a:off x="835253" y="6508577"/>
            <a:ext cx="1194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Under construction</a:t>
            </a:r>
            <a:endParaRPr lang="en-US" sz="1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2552205" y="2968138"/>
            <a:ext cx="1667743" cy="1042364"/>
            <a:chOff x="414337" y="448656"/>
            <a:chExt cx="2024063" cy="1265069"/>
          </a:xfrm>
        </p:grpSpPr>
        <p:sp>
          <p:nvSpPr>
            <p:cNvPr id="142" name="Rounded Rectangle 141"/>
            <p:cNvSpPr/>
            <p:nvPr/>
          </p:nvSpPr>
          <p:spPr>
            <a:xfrm>
              <a:off x="414337" y="476250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43" name="Rounded Rectangle 10"/>
            <p:cNvSpPr/>
            <p:nvPr/>
          </p:nvSpPr>
          <p:spPr>
            <a:xfrm>
              <a:off x="414337" y="476250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47" name="Freeform 146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8" name="Freeform 147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9" name="Freeform 148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45" name="TextBox 144"/>
            <p:cNvSpPr txBox="1"/>
            <p:nvPr/>
          </p:nvSpPr>
          <p:spPr>
            <a:xfrm>
              <a:off x="414337" y="698063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75000"/>
                    </a:schemeClr>
                  </a:solidFill>
                </a:rPr>
                <a:t>Automatically extract large sets of features for user-specified </a:t>
              </a:r>
              <a:r>
                <a:rPr lang="en-US" sz="1000">
                  <a:solidFill>
                    <a:schemeClr val="tx2">
                      <a:lumMod val="75000"/>
                    </a:schemeClr>
                  </a:solidFill>
                </a:rPr>
                <a:t>cohorts </a:t>
              </a:r>
              <a:r>
                <a:rPr lang="en-US" sz="1000" smtClean="0">
                  <a:solidFill>
                    <a:schemeClr val="tx2">
                      <a:lumMod val="75000"/>
                    </a:schemeClr>
                  </a:solidFill>
                </a:rPr>
                <a:t>using data in </a:t>
              </a:r>
              <a:r>
                <a:rPr lang="en-US" sz="1000">
                  <a:solidFill>
                    <a:schemeClr val="tx2">
                      <a:lumMod val="75000"/>
                    </a:schemeClr>
                  </a:solidFill>
                </a:rPr>
                <a:t>the CDM.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71153" y="448656"/>
              <a:ext cx="1299978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Feature Extraction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816879" y="1747638"/>
            <a:ext cx="1667743" cy="1067275"/>
            <a:chOff x="2590800" y="462452"/>
            <a:chExt cx="2024063" cy="1295302"/>
          </a:xfrm>
        </p:grpSpPr>
        <p:sp>
          <p:nvSpPr>
            <p:cNvPr id="151" name="Rounded Rectangle 150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52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2590800" y="711859"/>
              <a:ext cx="2024063" cy="1045895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Case-control studies, matching controls on age, gender, provider, and visit date. Allows nesting of the study in another cohort.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2847616" y="462452"/>
              <a:ext cx="957572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Case-control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165" name="Group 164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66" name="Freeform 165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67" name="Freeform 166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3" name="Freeform 172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  <p:grpSp>
        <p:nvGrpSpPr>
          <p:cNvPr id="153" name="Group 152"/>
          <p:cNvGrpSpPr/>
          <p:nvPr/>
        </p:nvGrpSpPr>
        <p:grpSpPr>
          <a:xfrm>
            <a:off x="2552205" y="1760093"/>
            <a:ext cx="1667743" cy="1042364"/>
            <a:chOff x="2590800" y="462452"/>
            <a:chExt cx="2024063" cy="1265069"/>
          </a:xfrm>
        </p:grpSpPr>
        <p:sp>
          <p:nvSpPr>
            <p:cNvPr id="154" name="Rounded Rectangle 153"/>
            <p:cNvSpPr/>
            <p:nvPr/>
          </p:nvSpPr>
          <p:spPr>
            <a:xfrm>
              <a:off x="2590800" y="490046"/>
              <a:ext cx="2024063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smtClean="0"/>
                <a:t>s</a:t>
              </a:r>
              <a:endParaRPr lang="en-US" sz="900"/>
            </a:p>
          </p:txBody>
        </p:sp>
        <p:sp>
          <p:nvSpPr>
            <p:cNvPr id="155" name="Rounded Rectangle 10"/>
            <p:cNvSpPr/>
            <p:nvPr/>
          </p:nvSpPr>
          <p:spPr>
            <a:xfrm>
              <a:off x="2590800" y="490046"/>
              <a:ext cx="2024063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2590800" y="711859"/>
              <a:ext cx="2024063" cy="859129"/>
            </a:xfrm>
            <a:prstGeom prst="rect">
              <a:avLst/>
            </a:prstGeom>
            <a:noFill/>
          </p:spPr>
          <p:txBody>
            <a:bodyPr wrap="square" lIns="45720" rIns="45720" rtlCol="0">
              <a:spAutoFit/>
            </a:bodyPr>
            <a:lstStyle/>
            <a:p>
              <a:r>
                <a:rPr lang="en-US" sz="10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Case-crossover design including the option to adjust for time-trends in exposures (so-called case-time-control).</a:t>
              </a:r>
              <a:endParaRPr lang="en-US" sz="10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2847616" y="462452"/>
              <a:ext cx="1097647" cy="280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smtClean="0">
                  <a:solidFill>
                    <a:schemeClr val="bg1"/>
                  </a:solidFill>
                </a:rPr>
                <a:t>Case-crossover</a:t>
              </a:r>
              <a:endParaRPr lang="en-US" sz="900" b="1">
                <a:solidFill>
                  <a:schemeClr val="bg1"/>
                </a:solidFill>
              </a:endParaRPr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2696308" y="51616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75" name="Freeform 174"/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6" name="Freeform 175"/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77" name="Freeform 176"/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438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65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1143000"/>
            <a:ext cx="6400800" cy="24384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2895600" y="3581400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990600" y="3812583"/>
            <a:ext cx="6096000" cy="210982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Get the data from the CDM database: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Specified 1 outcome in the cohort table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Specified a nesting cohort in the cohort table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Nesting cohort ends on observation end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Get data for selecting controls</a:t>
            </a:r>
          </a:p>
        </p:txBody>
      </p:sp>
    </p:spTree>
    <p:extLst>
      <p:ext uri="{BB962C8B-B14F-4D97-AF65-F5344CB8AC3E}">
        <p14:creationId xmlns:p14="http://schemas.microsoft.com/office/powerpoint/2010/main" val="33469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3581400"/>
            <a:ext cx="6400800" cy="1470258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 rot="10800000">
            <a:off x="2895599" y="3330342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37067" y="2275432"/>
            <a:ext cx="6096000" cy="105491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en-US" sz="2000" smtClean="0"/>
              <a:t>Specify matching criteria for case-time-control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Select cases and controls</a:t>
            </a:r>
          </a:p>
        </p:txBody>
      </p:sp>
    </p:spTree>
    <p:extLst>
      <p:ext uri="{BB962C8B-B14F-4D97-AF65-F5344CB8AC3E}">
        <p14:creationId xmlns:p14="http://schemas.microsoft.com/office/powerpoint/2010/main" val="330432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5029200"/>
            <a:ext cx="6400800" cy="1165458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 rot="10800000">
            <a:off x="3191931" y="4712510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33399" y="3657600"/>
            <a:ext cx="6096000" cy="105491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en-US" sz="2000" smtClean="0"/>
              <a:t>Define at-risk and control windows</a:t>
            </a:r>
          </a:p>
          <a:p>
            <a:pPr marL="342900" indent="-342900">
              <a:buFontTx/>
              <a:buChar char="-"/>
            </a:pPr>
            <a:r>
              <a:rPr lang="en-US" sz="2000" smtClean="0"/>
              <a:t>Determine exposure status in windows</a:t>
            </a:r>
          </a:p>
        </p:txBody>
      </p:sp>
    </p:spTree>
    <p:extLst>
      <p:ext uri="{BB962C8B-B14F-4D97-AF65-F5344CB8AC3E}">
        <p14:creationId xmlns:p14="http://schemas.microsoft.com/office/powerpoint/2010/main" val="275655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single CaseCrossover study</a:t>
            </a:r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7162800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/>
              <a:t>caseCrossoverData &lt;- getDbCaseCrossoverData(connectionDetails = connectionDetails,</a:t>
            </a:r>
          </a:p>
          <a:p>
            <a:r>
              <a:rPr lang="en-US" sz="1050"/>
              <a:t>                                            cdmDatabaseSchema = cdmDatabaseSchema,</a:t>
            </a:r>
          </a:p>
          <a:p>
            <a:r>
              <a:rPr lang="en-US" sz="1050"/>
              <a:t>                                            oracleTempSchema = oracleTempSchema,</a:t>
            </a:r>
          </a:p>
          <a:p>
            <a:r>
              <a:rPr lang="en-US" sz="1050"/>
              <a:t>                                            outcomeDatabaseSchema = cohortDatabaseSchema,</a:t>
            </a:r>
          </a:p>
          <a:p>
            <a:r>
              <a:rPr lang="en-US" sz="1050"/>
              <a:t>                                            outcomeTable = cohortTable,</a:t>
            </a:r>
          </a:p>
          <a:p>
            <a:r>
              <a:rPr lang="en-US" sz="1050"/>
              <a:t>                                            outcomeId = 1,</a:t>
            </a:r>
          </a:p>
          <a:p>
            <a:r>
              <a:rPr lang="en-US" sz="1050"/>
              <a:t>                                            exposureDatabaseSchema = cdmDatabaseSchema,</a:t>
            </a:r>
          </a:p>
          <a:p>
            <a:r>
              <a:rPr lang="en-US" sz="1050"/>
              <a:t>                                            exposureTable = "drug_era",</a:t>
            </a:r>
          </a:p>
          <a:p>
            <a:r>
              <a:rPr lang="en-US" sz="1050"/>
              <a:t>                                            exposureIds = 1124300,</a:t>
            </a:r>
          </a:p>
          <a:p>
            <a:r>
              <a:rPr lang="en-US" sz="1050"/>
              <a:t>                                            useNestingCohort = TRUE,</a:t>
            </a:r>
          </a:p>
          <a:p>
            <a:r>
              <a:rPr lang="en-US" sz="1050"/>
              <a:t>                                            nestingCohortDatabaseSchema = cohortDatabaseSchema,</a:t>
            </a:r>
          </a:p>
          <a:p>
            <a:r>
              <a:rPr lang="en-US" sz="1050"/>
              <a:t>                                            nestingCohortTable = cohortTable,</a:t>
            </a:r>
          </a:p>
          <a:p>
            <a:r>
              <a:rPr lang="en-US" sz="1050"/>
              <a:t>                                            nestingCohortId = 2,</a:t>
            </a:r>
          </a:p>
          <a:p>
            <a:r>
              <a:rPr lang="en-US" sz="1050"/>
              <a:t>                                            useObservationEndAsNestingEndDate = TRUE,</a:t>
            </a:r>
          </a:p>
          <a:p>
            <a:r>
              <a:rPr lang="en-US" sz="1050"/>
              <a:t>                                            getTimeControlData = TRUE)</a:t>
            </a:r>
          </a:p>
          <a:p>
            <a:r>
              <a:rPr lang="en-US" sz="1050"/>
              <a:t>matchingCriteria &lt;- createMatchingCriteria(controlsPerCase = 1,</a:t>
            </a:r>
          </a:p>
          <a:p>
            <a:r>
              <a:rPr lang="en-US" sz="1050"/>
              <a:t>                                           matchOnAge = TRUE,</a:t>
            </a:r>
          </a:p>
          <a:p>
            <a:r>
              <a:rPr lang="en-US" sz="1050"/>
              <a:t>                                           ageCaliper = 2,</a:t>
            </a:r>
          </a:p>
          <a:p>
            <a:r>
              <a:rPr lang="en-US" sz="1050"/>
              <a:t>                                           matchOnGender = TRUE)</a:t>
            </a:r>
          </a:p>
          <a:p>
            <a:r>
              <a:rPr lang="en-US" sz="1050"/>
              <a:t>subjectsCtc &lt;- selectSubjectsToInclude(caseCrossoverData = caseCrossoverData,</a:t>
            </a:r>
          </a:p>
          <a:p>
            <a:r>
              <a:rPr lang="en-US" sz="1050"/>
              <a:t>                                       outcomeId = 1,</a:t>
            </a:r>
          </a:p>
          <a:p>
            <a:r>
              <a:rPr lang="en-US" sz="1050"/>
              <a:t>                                       firstOutcomeOnly = TRUE,</a:t>
            </a:r>
          </a:p>
          <a:p>
            <a:r>
              <a:rPr lang="en-US" sz="1050"/>
              <a:t>                                       washoutPeriod = 183,</a:t>
            </a:r>
          </a:p>
          <a:p>
            <a:r>
              <a:rPr lang="en-US" sz="1050"/>
              <a:t>                                       matchingCriteria = matchingCriteria)</a:t>
            </a:r>
          </a:p>
          <a:p>
            <a:r>
              <a:rPr lang="en-US" sz="1050"/>
              <a:t>exposureStatus &lt;- getExposureStatus(subjects = subjects,</a:t>
            </a:r>
          </a:p>
          <a:p>
            <a:r>
              <a:rPr lang="en-US" sz="1050"/>
              <a:t>                                    caseCrossoverData = caseCrossoverData,</a:t>
            </a:r>
          </a:p>
          <a:p>
            <a:r>
              <a:rPr lang="en-US" sz="1050"/>
              <a:t>                                    exposureId = 1124300,</a:t>
            </a:r>
          </a:p>
          <a:p>
            <a:r>
              <a:rPr lang="en-US" sz="1050"/>
              <a:t>                                    firstExposureOnly = FALSE,</a:t>
            </a:r>
          </a:p>
          <a:p>
            <a:r>
              <a:rPr lang="en-US" sz="1050"/>
              <a:t>                                    riskWindowStart = -30,</a:t>
            </a:r>
          </a:p>
          <a:p>
            <a:r>
              <a:rPr lang="en-US" sz="1050"/>
              <a:t>                                    riskWindowEnd = 0,</a:t>
            </a:r>
          </a:p>
          <a:p>
            <a:r>
              <a:rPr lang="en-US" sz="1050"/>
              <a:t>                                    controlWindowOffsets = c(-60))</a:t>
            </a:r>
          </a:p>
          <a:p>
            <a:r>
              <a:rPr lang="en-US" sz="1050"/>
              <a:t>fit &lt;- fitCaseCrossoverModel(exposureStatus)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0132" y="6096000"/>
            <a:ext cx="6400800" cy="251058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 rot="10800000">
            <a:off x="3191930" y="5844942"/>
            <a:ext cx="685800" cy="251058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84196" y="5317486"/>
            <a:ext cx="6096000" cy="527455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Tx/>
              <a:buChar char="-"/>
            </a:pPr>
            <a:r>
              <a:rPr lang="en-US" sz="2000" smtClean="0"/>
              <a:t>Fit model</a:t>
            </a:r>
          </a:p>
        </p:txBody>
      </p:sp>
    </p:spTree>
    <p:extLst>
      <p:ext uri="{BB962C8B-B14F-4D97-AF65-F5344CB8AC3E}">
        <p14:creationId xmlns:p14="http://schemas.microsoft.com/office/powerpoint/2010/main" val="13362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of case-crossover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smtClean="0"/>
              <a:t>Three analyses variants: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/>
              <a:t>Simple case-crossover (1-day windows, control window 30 days prior)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/>
              <a:t>Nested case-crossover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/>
              <a:t>Nested case-time-control</a:t>
            </a:r>
          </a:p>
          <a:p>
            <a:pPr marL="514350" indent="-514350">
              <a:buFont typeface="+mj-lt"/>
              <a:buAutoNum type="arabicPeriod"/>
            </a:pPr>
            <a:endParaRPr lang="en-US" sz="2800"/>
          </a:p>
          <a:p>
            <a:pPr marL="0" indent="0">
              <a:buNone/>
            </a:pPr>
            <a:r>
              <a:rPr lang="en-US" sz="2800" smtClean="0"/>
              <a:t>Executed against OHDSI benchmark negative controls</a:t>
            </a:r>
          </a:p>
          <a:p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0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all negative controls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1828800"/>
            <a:ext cx="2299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Simple case-crossover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9950"/>
            <a:ext cx="3048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843" y="2152597"/>
            <a:ext cx="3047999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124550"/>
            <a:ext cx="3048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3316325" y="1828800"/>
            <a:ext cx="22770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Nested case-crossover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012709" y="1828800"/>
            <a:ext cx="2548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Nested case-time-control</a:t>
            </a:r>
          </a:p>
        </p:txBody>
      </p:sp>
    </p:spTree>
    <p:extLst>
      <p:ext uri="{BB962C8B-B14F-4D97-AF65-F5344CB8AC3E}">
        <p14:creationId xmlns:p14="http://schemas.microsoft.com/office/powerpoint/2010/main" val="393933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Stratified by exposure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9906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9906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488267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3488267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 rot="16200000">
            <a:off x="-480121" y="3451921"/>
            <a:ext cx="2548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Nested case-time-control</a:t>
            </a:r>
          </a:p>
        </p:txBody>
      </p:sp>
    </p:spTree>
    <p:extLst>
      <p:ext uri="{BB962C8B-B14F-4D97-AF65-F5344CB8AC3E}">
        <p14:creationId xmlns:p14="http://schemas.microsoft.com/office/powerpoint/2010/main" val="64345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Stratified by outcome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144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9144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3528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352800"/>
            <a:ext cx="3657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 rot="16200000">
            <a:off x="-480121" y="3451921"/>
            <a:ext cx="2548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Nested case-time-control</a:t>
            </a:r>
          </a:p>
        </p:txBody>
      </p:sp>
    </p:spTree>
    <p:extLst>
      <p:ext uri="{BB962C8B-B14F-4D97-AF65-F5344CB8AC3E}">
        <p14:creationId xmlns:p14="http://schemas.microsoft.com/office/powerpoint/2010/main" val="225422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Symposium coming!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Posters?</a:t>
            </a:r>
          </a:p>
          <a:p>
            <a:r>
              <a:rPr lang="en-US" smtClean="0"/>
              <a:t>OHDSI methods benchmark</a:t>
            </a:r>
          </a:p>
          <a:p>
            <a:r>
              <a:rPr lang="en-US" smtClean="0"/>
              <a:t>Results of large set of methods on benchmark</a:t>
            </a:r>
          </a:p>
          <a:p>
            <a:r>
              <a:rPr lang="en-US" smtClean="0"/>
              <a:t>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8957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Topic of next meeting(s)?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smtClean="0"/>
              <a:t>?</a:t>
            </a: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 flipH="1">
            <a:off x="1295636" y="317697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flipH="1">
            <a:off x="1295755" y="450912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823602" y="2456893"/>
            <a:ext cx="7320398" cy="3288592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Two types of tasks: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Estimate effect of one exposure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Case-control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SCCS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Case-crossover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Cohort study when comparator is non-active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Comparison of two exposures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Cohort study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smtClean="0"/>
              <a:t>Comparative SCCS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9807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160748"/>
            <a:ext cx="822960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/>
              <a:t>Western hemisphere: </a:t>
            </a:r>
            <a:r>
              <a:rPr lang="en-US" sz="2400" b="1" smtClean="0"/>
              <a:t>June 8</a:t>
            </a:r>
            <a:endParaRPr lang="en-US" sz="2400" b="1"/>
          </a:p>
          <a:p>
            <a:r>
              <a:rPr lang="en-US" sz="2400"/>
              <a:t>6pm Central European time</a:t>
            </a:r>
          </a:p>
          <a:p>
            <a:r>
              <a:rPr lang="en-US" sz="2400"/>
              <a:t>12pm New York</a:t>
            </a:r>
          </a:p>
          <a:p>
            <a:r>
              <a:rPr lang="en-US" sz="2400"/>
              <a:t>9am Los Angeles / Stanford</a:t>
            </a:r>
          </a:p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2400" smtClean="0"/>
              <a:t>Eastern </a:t>
            </a:r>
            <a:r>
              <a:rPr lang="en-US" sz="2400"/>
              <a:t>hemisphere: </a:t>
            </a:r>
            <a:r>
              <a:rPr lang="en-US" sz="2400" smtClean="0"/>
              <a:t>May 31</a:t>
            </a:r>
            <a:endParaRPr lang="en-US" sz="2400"/>
          </a:p>
          <a:p>
            <a:r>
              <a:rPr lang="en-US" sz="2400"/>
              <a:t>3pm Hong Kong / Taiwan</a:t>
            </a:r>
          </a:p>
          <a:p>
            <a:r>
              <a:rPr lang="en-US" sz="2400"/>
              <a:t>4pm South Korea</a:t>
            </a:r>
          </a:p>
          <a:p>
            <a:r>
              <a:rPr lang="en-US" sz="2400"/>
              <a:t>4:30pm Adelaide</a:t>
            </a:r>
          </a:p>
          <a:p>
            <a:r>
              <a:rPr lang="en-US" sz="2400"/>
              <a:t>9am Central European time</a:t>
            </a:r>
          </a:p>
          <a:p>
            <a:r>
              <a:rPr lang="en-US" sz="2400"/>
              <a:t>8am UK time</a:t>
            </a:r>
          </a:p>
          <a:p>
            <a:endParaRPr lang="en-US" sz="2400"/>
          </a:p>
          <a:p>
            <a:pPr marL="0" indent="0">
              <a:buNone/>
            </a:pPr>
            <a:endParaRPr lang="en-US" sz="2400" smtClean="0"/>
          </a:p>
          <a:p>
            <a:endParaRPr lang="en-US" sz="2400"/>
          </a:p>
          <a:p>
            <a:endParaRPr lang="en-US" sz="2400"/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5576" y="5913276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</p:spTree>
    <p:extLst>
      <p:ext uri="{BB962C8B-B14F-4D97-AF65-F5344CB8AC3E}">
        <p14:creationId xmlns:p14="http://schemas.microsoft.com/office/powerpoint/2010/main" val="88338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OHDSI Methods Benchmark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 descr="https://docs.google.com/drawings/u/1/d/svGgiex3CrWEUZ8scZNOI9A/image?w=532&amp;h=281&amp;rev=1&amp;ac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48" y="1520788"/>
            <a:ext cx="7998359" cy="422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ight Arrow 9"/>
          <p:cNvSpPr/>
          <p:nvPr/>
        </p:nvSpPr>
        <p:spPr>
          <a:xfrm rot="5400000" flipH="1">
            <a:off x="1500672" y="3099240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5400000" flipH="1">
            <a:off x="2595491" y="3136996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5400000" flipH="1">
            <a:off x="3695913" y="3149352"/>
            <a:ext cx="660166" cy="63618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42528" y="3618671"/>
            <a:ext cx="4629572" cy="1610529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Three types of data sets: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Real negative controls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Synthetic positive controls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smtClean="0"/>
              <a:t>RCTs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014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Negative controls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smtClean="0"/>
              <a:t>Advantages</a:t>
            </a:r>
          </a:p>
          <a:p>
            <a:r>
              <a:rPr lang="en-US" sz="2800" smtClean="0"/>
              <a:t>Real exposures and outcomes, so real confounding (measured and unmeasured)</a:t>
            </a:r>
          </a:p>
          <a:p>
            <a:r>
              <a:rPr lang="en-US" sz="2800" smtClean="0"/>
              <a:t>Effect size is known (RR = 1)</a:t>
            </a:r>
          </a:p>
          <a:p>
            <a:endParaRPr lang="en-US" sz="2800"/>
          </a:p>
          <a:p>
            <a:pPr marL="0" indent="0">
              <a:buNone/>
            </a:pPr>
            <a:r>
              <a:rPr lang="en-US" sz="2800" smtClean="0"/>
              <a:t>Disadvantage</a:t>
            </a:r>
          </a:p>
          <a:p>
            <a:r>
              <a:rPr lang="en-US" sz="2800" smtClean="0"/>
              <a:t>Only null effects</a:t>
            </a:r>
          </a:p>
          <a:p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6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Negative controls: where to start?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Selected four exposures of interest</a:t>
            </a:r>
          </a:p>
          <a:p>
            <a:pPr lvl="1"/>
            <a:r>
              <a:rPr lang="en-US" sz="2000" smtClean="0"/>
              <a:t>Diclofenac</a:t>
            </a:r>
          </a:p>
          <a:p>
            <a:pPr lvl="1"/>
            <a:r>
              <a:rPr lang="en-US" sz="2000" smtClean="0"/>
              <a:t>Ciprofloxacin</a:t>
            </a:r>
          </a:p>
          <a:p>
            <a:pPr lvl="1"/>
            <a:r>
              <a:rPr lang="en-US" sz="2000" smtClean="0"/>
              <a:t>Metformin</a:t>
            </a:r>
          </a:p>
          <a:p>
            <a:pPr lvl="1"/>
            <a:r>
              <a:rPr lang="en-US" sz="2000" smtClean="0"/>
              <a:t>Sertraline</a:t>
            </a:r>
            <a:endParaRPr lang="en-US" sz="2000"/>
          </a:p>
          <a:p>
            <a:r>
              <a:rPr lang="en-US" sz="2400" smtClean="0"/>
              <a:t>Selected four outcomes of interest</a:t>
            </a:r>
          </a:p>
          <a:p>
            <a:pPr lvl="1"/>
            <a:r>
              <a:rPr lang="en-US" sz="2000" smtClean="0"/>
              <a:t>Acute pancreatitis</a:t>
            </a:r>
          </a:p>
          <a:p>
            <a:pPr lvl="1"/>
            <a:r>
              <a:rPr lang="en-US" sz="2000" smtClean="0"/>
              <a:t>Gastrointestinal (GI) bleeding</a:t>
            </a:r>
          </a:p>
          <a:p>
            <a:pPr lvl="1"/>
            <a:r>
              <a:rPr lang="en-US" sz="2000" smtClean="0"/>
              <a:t>Stroke</a:t>
            </a:r>
          </a:p>
          <a:p>
            <a:pPr lvl="1"/>
            <a:r>
              <a:rPr lang="en-US" sz="2000" smtClean="0"/>
              <a:t>Inflammatory Bowel Disease (IBD)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4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LAERTES to find controls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smtClean="0"/>
              <a:t>For each exposure (outcome) of interest, list controls where there was</a:t>
            </a:r>
          </a:p>
          <a:p>
            <a:r>
              <a:rPr lang="en-US" sz="2400" smtClean="0"/>
              <a:t>No evidence in literature</a:t>
            </a:r>
          </a:p>
          <a:p>
            <a:r>
              <a:rPr lang="en-US" sz="2400" smtClean="0"/>
              <a:t>No evidence in labels</a:t>
            </a:r>
          </a:p>
          <a:p>
            <a:r>
              <a:rPr lang="en-US" sz="2400" smtClean="0"/>
              <a:t>No evidence in spontaneous reports</a:t>
            </a:r>
          </a:p>
          <a:p>
            <a:r>
              <a:rPr lang="en-US" sz="2400" smtClean="0"/>
              <a:t>Prevalent in an observational database</a:t>
            </a:r>
          </a:p>
          <a:p>
            <a:r>
              <a:rPr lang="en-US" sz="2400" smtClean="0"/>
              <a:t>Evidence for both exposure and outcome, just not both combined</a:t>
            </a:r>
          </a:p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2400" smtClean="0"/>
              <a:t>Manually review evidence (Google search), select 25 most prevalent controls per exposure (outcome).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 smtClean="0"/>
              <a:t>Refinement: there should be a lack of evidence of causality. So individual reports in FAERS or eHealthMe.com do not count, as long as PRR not statistically significant greater than 1.</a:t>
            </a: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3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Including comparators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/>
              <a:t>For every exposure-outcome pair, find a comparator exposure that is also a negative control.</a:t>
            </a:r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Heuristics for finding valid comparators:</a:t>
            </a:r>
          </a:p>
          <a:p>
            <a:pPr>
              <a:buFontTx/>
              <a:buChar char="-"/>
            </a:pPr>
            <a:r>
              <a:rPr lang="en-US" sz="2000" smtClean="0"/>
              <a:t>A 2-armed trial in clinicaltrials.gov comparing the two drugs, or</a:t>
            </a:r>
          </a:p>
          <a:p>
            <a:pPr>
              <a:buFontTx/>
              <a:buChar char="-"/>
            </a:pPr>
            <a:r>
              <a:rPr lang="en-US" sz="2000" smtClean="0"/>
              <a:t>First </a:t>
            </a:r>
            <a:r>
              <a:rPr lang="en-US" sz="2000"/>
              <a:t>four digits of the ATC code match (same indication) but the 5th doesn't (different class</a:t>
            </a:r>
            <a:r>
              <a:rPr lang="en-US" sz="2000" smtClean="0"/>
              <a:t>).</a:t>
            </a:r>
          </a:p>
          <a:p>
            <a:pPr>
              <a:buFontTx/>
              <a:buChar char="-"/>
            </a:pPr>
            <a:endParaRPr lang="en-US" sz="2000"/>
          </a:p>
          <a:p>
            <a:pPr marL="0" indent="0">
              <a:buNone/>
            </a:pPr>
            <a:r>
              <a:rPr lang="en-US" sz="2000" smtClean="0"/>
              <a:t>Implemented in The Amazing Comparator Finder: </a:t>
            </a:r>
          </a:p>
          <a:p>
            <a:pPr marL="0" indent="0">
              <a:buNone/>
            </a:pPr>
            <a:r>
              <a:rPr lang="en-US" sz="2000">
                <a:hlinkClick r:id="rId2"/>
              </a:rPr>
              <a:t>https://schuemie.shinyapps.io/ComparatorFinder</a:t>
            </a:r>
            <a:r>
              <a:rPr lang="en-US" sz="2000" smtClean="0">
                <a:hlinkClick r:id="rId2"/>
              </a:rPr>
              <a:t>/</a:t>
            </a:r>
            <a:endParaRPr lang="en-US" sz="2000" smtClean="0"/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6351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Including comparators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Selected four exposures of interest</a:t>
            </a:r>
          </a:p>
          <a:p>
            <a:pPr lvl="1"/>
            <a:r>
              <a:rPr lang="en-US" sz="2000" smtClean="0"/>
              <a:t>Diclofenac </a:t>
            </a:r>
            <a:r>
              <a:rPr lang="en-US" sz="2000" smtClean="0">
                <a:solidFill>
                  <a:srgbClr val="FF0000"/>
                </a:solidFill>
              </a:rPr>
              <a:t>vs Celecoxib</a:t>
            </a:r>
          </a:p>
          <a:p>
            <a:pPr lvl="1"/>
            <a:r>
              <a:rPr lang="en-US" sz="2000"/>
              <a:t>Ciprofloxacin </a:t>
            </a:r>
            <a:r>
              <a:rPr lang="en-US" sz="2000">
                <a:solidFill>
                  <a:srgbClr val="FF0000"/>
                </a:solidFill>
              </a:rPr>
              <a:t>vs Azithromycin</a:t>
            </a:r>
          </a:p>
          <a:p>
            <a:pPr lvl="1"/>
            <a:r>
              <a:rPr lang="en-US" sz="2000"/>
              <a:t>Metformin </a:t>
            </a:r>
            <a:r>
              <a:rPr lang="en-US" sz="2000">
                <a:solidFill>
                  <a:srgbClr val="FF0000"/>
                </a:solidFill>
              </a:rPr>
              <a:t>vs Glipizide</a:t>
            </a:r>
          </a:p>
          <a:p>
            <a:pPr lvl="1"/>
            <a:r>
              <a:rPr lang="en-US" sz="2000"/>
              <a:t>Sertraline </a:t>
            </a:r>
            <a:r>
              <a:rPr lang="en-US" sz="2000">
                <a:solidFill>
                  <a:srgbClr val="FF0000"/>
                </a:solidFill>
              </a:rPr>
              <a:t>vs Venlafaxine</a:t>
            </a:r>
          </a:p>
          <a:p>
            <a:r>
              <a:rPr lang="en-US" sz="2400" smtClean="0"/>
              <a:t>Selected four outcomes of interest</a:t>
            </a:r>
          </a:p>
          <a:p>
            <a:pPr lvl="1"/>
            <a:r>
              <a:rPr lang="en-US" sz="2000" smtClean="0"/>
              <a:t>Acute pancreatitis</a:t>
            </a:r>
          </a:p>
          <a:p>
            <a:pPr lvl="1"/>
            <a:r>
              <a:rPr lang="en-US" sz="2000" smtClean="0"/>
              <a:t>Gastrointestinal (GI) bleeding</a:t>
            </a:r>
          </a:p>
          <a:p>
            <a:pPr lvl="1"/>
            <a:r>
              <a:rPr lang="en-US" sz="2000" smtClean="0"/>
              <a:t>Stroke</a:t>
            </a:r>
          </a:p>
          <a:p>
            <a:pPr lvl="1"/>
            <a:r>
              <a:rPr lang="en-US" sz="2000" smtClean="0"/>
              <a:t>Inflammatory Bowel Disease (IBD)</a:t>
            </a:r>
            <a:endParaRPr lang="en-US" sz="2000"/>
          </a:p>
        </p:txBody>
      </p:sp>
      <p:sp>
        <p:nvSpPr>
          <p:cNvPr id="6" name="Rounded Rectangle 5"/>
          <p:cNvSpPr/>
          <p:nvPr/>
        </p:nvSpPr>
        <p:spPr>
          <a:xfrm>
            <a:off x="5334000" y="3395133"/>
            <a:ext cx="3200400" cy="1748687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Select a comparator for each exposure control</a:t>
            </a:r>
          </a:p>
        </p:txBody>
      </p:sp>
      <p:sp>
        <p:nvSpPr>
          <p:cNvPr id="7" name="Up Arrow 6"/>
          <p:cNvSpPr/>
          <p:nvPr/>
        </p:nvSpPr>
        <p:spPr>
          <a:xfrm rot="16200000">
            <a:off x="4572000" y="3850376"/>
            <a:ext cx="685800" cy="838200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1990</Words>
  <Application>Microsoft Office PowerPoint</Application>
  <PresentationFormat>On-screen Show (4:3)</PresentationFormat>
  <Paragraphs>427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Method benchmark update</vt:lpstr>
      <vt:lpstr>OHDSI Methods Benchmark</vt:lpstr>
      <vt:lpstr>OHDSI Methods Benchmark</vt:lpstr>
      <vt:lpstr>OHDSI Methods Benchmark</vt:lpstr>
      <vt:lpstr>Negative controls</vt:lpstr>
      <vt:lpstr>Negative controls: where to start?</vt:lpstr>
      <vt:lpstr>LAERTES to find controls</vt:lpstr>
      <vt:lpstr>Including comparators</vt:lpstr>
      <vt:lpstr>Including comparators</vt:lpstr>
      <vt:lpstr>Including nesting cohorts</vt:lpstr>
      <vt:lpstr>Including nesting cohorts</vt:lpstr>
      <vt:lpstr>First draft of negative control set</vt:lpstr>
      <vt:lpstr>Decisions on outcomes</vt:lpstr>
      <vt:lpstr>Next step for method benchmark</vt:lpstr>
      <vt:lpstr>CaseCrossover package</vt:lpstr>
      <vt:lpstr>Case-crossover design</vt:lpstr>
      <vt:lpstr>Case-time-control design</vt:lpstr>
      <vt:lpstr>PowerPoint Presentation</vt:lpstr>
      <vt:lpstr>A single CaseCrossover study</vt:lpstr>
      <vt:lpstr>A single CaseCrossover study</vt:lpstr>
      <vt:lpstr>A single CaseCrossover study</vt:lpstr>
      <vt:lpstr>A single CaseCrossover study</vt:lpstr>
      <vt:lpstr>A single CaseCrossover study</vt:lpstr>
      <vt:lpstr>Evaluation of case-crossover</vt:lpstr>
      <vt:lpstr>Using all negative controls</vt:lpstr>
      <vt:lpstr>Stratified by exposure</vt:lpstr>
      <vt:lpstr>Stratified by outcome</vt:lpstr>
      <vt:lpstr>OHDSI Symposium coming!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325</cp:revision>
  <dcterms:created xsi:type="dcterms:W3CDTF">2013-12-30T14:14:20Z</dcterms:created>
  <dcterms:modified xsi:type="dcterms:W3CDTF">2017-05-25T13:28:25Z</dcterms:modified>
</cp:coreProperties>
</file>