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29" r:id="rId2"/>
    <p:sldId id="432" r:id="rId3"/>
    <p:sldId id="433" r:id="rId4"/>
    <p:sldId id="434" r:id="rId5"/>
    <p:sldId id="435" r:id="rId6"/>
    <p:sldId id="430" r:id="rId7"/>
    <p:sldId id="436" r:id="rId8"/>
    <p:sldId id="437" r:id="rId9"/>
    <p:sldId id="438" r:id="rId10"/>
    <p:sldId id="439" r:id="rId11"/>
    <p:sldId id="340" r:id="rId12"/>
    <p:sldId id="428" r:id="rId13"/>
    <p:sldId id="42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166A2"/>
    <a:srgbClr val="20425A"/>
    <a:srgbClr val="FCCB10"/>
    <a:srgbClr val="EB6622"/>
    <a:srgbClr val="153153"/>
    <a:srgbClr val="E28700"/>
    <a:srgbClr val="FF9900"/>
    <a:srgbClr val="EB9F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B52742-373F-4A87-92C3-F1BD6DE2FDEE}" type="datetimeFigureOut">
              <a:rPr lang="en-US" smtClean="0"/>
              <a:t>5/10/2018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CCA093-4890-4B46-98EB-711D340FBB2C}" type="slidenum">
              <a:rPr lang="en-US" smtClean="0"/>
              <a:t>‹#›</a:t>
            </a:fld>
            <a:endParaRPr lang="en-US"/>
          </a:p>
        </p:txBody>
      </p:sp>
    </p:spTree>
    <p:extLst>
      <p:ext uri="{BB962C8B-B14F-4D97-AF65-F5344CB8AC3E}">
        <p14:creationId xmlns:p14="http://schemas.microsoft.com/office/powerpoint/2010/main" val="2063405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2130425"/>
            <a:ext cx="6096000" cy="1755775"/>
          </a:xfrm>
        </p:spPr>
        <p:txBody>
          <a:bodyPr/>
          <a:lstStyle>
            <a:lvl1pPr>
              <a:defRPr/>
            </a:lvl1pPr>
          </a:lstStyle>
          <a:p>
            <a:r>
              <a:rPr lang="en-US" dirty="0"/>
              <a:t>Click to edit Master title style</a:t>
            </a:r>
          </a:p>
        </p:txBody>
      </p:sp>
      <p:sp>
        <p:nvSpPr>
          <p:cNvPr id="3" name="Subtitle 2"/>
          <p:cNvSpPr>
            <a:spLocks noGrp="1"/>
          </p:cNvSpPr>
          <p:nvPr>
            <p:ph type="subTitle" idx="1"/>
          </p:nvPr>
        </p:nvSpPr>
        <p:spPr>
          <a:xfrm>
            <a:off x="2362200" y="4038600"/>
            <a:ext cx="6096000" cy="1752600"/>
          </a:xfrm>
        </p:spPr>
        <p:txBody>
          <a:bodyPr>
            <a:normAutofit/>
          </a:bodyPr>
          <a:lstStyle>
            <a:lvl1pPr marL="0" indent="0" algn="ctr">
              <a:buNone/>
              <a:defRPr sz="2800">
                <a:solidFill>
                  <a:srgbClr val="15315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027" name="Picture 3" descr="C:\Users\pryan4\Downloads\want-impact-public-health-help-shape-journey-ahead\OHDSI logo with text - vertical - colore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1875375"/>
            <a:ext cx="2682875" cy="3230025"/>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5335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C:\Users\pryan4\Downloads\want-impact-public-health-help-shape-journey-ahead\OHDSI logo only - color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1" y="-38160"/>
            <a:ext cx="1326583" cy="1257360"/>
          </a:xfrm>
          <a:prstGeom prst="rect">
            <a:avLst/>
          </a:prstGeom>
          <a:noFill/>
          <a:extLst>
            <a:ext uri="{909E8E84-426E-40DD-AFC4-6F175D3DCCD1}">
              <a14:hiddenFill xmlns:a14="http://schemas.microsoft.com/office/drawing/2010/main">
                <a:solidFill>
                  <a:srgbClr val="FFFFFF"/>
                </a:solidFill>
              </a14:hiddenFill>
            </a:ext>
          </a:extLst>
        </p:spPr>
      </p:pic>
      <p:sp>
        <p:nvSpPr>
          <p:cNvPr id="10"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rgbClr val="20425A"/>
                </a:solidFill>
              </a:defRPr>
            </a:lvl1pPr>
          </a:lstStyle>
          <a:p>
            <a:fld id="{444583ED-F364-40B3-B25B-483B5033DFA3}" type="slidenum">
              <a:rPr lang="en-US" smtClean="0"/>
              <a:pPr/>
              <a:t>‹#›</a:t>
            </a:fld>
            <a:endParaRPr lang="en-US"/>
          </a:p>
        </p:txBody>
      </p:sp>
    </p:spTree>
    <p:extLst>
      <p:ext uri="{BB962C8B-B14F-4D97-AF65-F5344CB8AC3E}">
        <p14:creationId xmlns:p14="http://schemas.microsoft.com/office/powerpoint/2010/main" val="189581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descr="C:\Users\pryan4\Downloads\want-impact-public-health-help-shape-journey-ahead\OHDSI logo only - color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1" y="-38160"/>
            <a:ext cx="1326583" cy="1257360"/>
          </a:xfrm>
          <a:prstGeom prst="rect">
            <a:avLst/>
          </a:prstGeom>
          <a:noFill/>
          <a:extLst>
            <a:ext uri="{909E8E84-426E-40DD-AFC4-6F175D3DCCD1}">
              <a14:hiddenFill xmlns:a14="http://schemas.microsoft.com/office/drawing/2010/main">
                <a:solidFill>
                  <a:srgbClr val="FFFFFF"/>
                </a:solidFill>
              </a14:hiddenFill>
            </a:ext>
          </a:extLst>
        </p:spPr>
      </p:pic>
      <p:sp>
        <p:nvSpPr>
          <p:cNvPr id="12"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rgbClr val="20425A"/>
                </a:solidFill>
              </a:defRPr>
            </a:lvl1pPr>
          </a:lstStyle>
          <a:p>
            <a:fld id="{444583ED-F364-40B3-B25B-483B5033DFA3}" type="slidenum">
              <a:rPr lang="en-US" smtClean="0"/>
              <a:pPr/>
              <a:t>‹#›</a:t>
            </a:fld>
            <a:endParaRPr lang="en-US"/>
          </a:p>
        </p:txBody>
      </p:sp>
    </p:spTree>
    <p:extLst>
      <p:ext uri="{BB962C8B-B14F-4D97-AF65-F5344CB8AC3E}">
        <p14:creationId xmlns:p14="http://schemas.microsoft.com/office/powerpoint/2010/main" val="292443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Rectangle 11"/>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pryan4\Downloads\want-impact-public-health-help-shape-journey-ahead\OHDSI logo only - color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1" y="-38160"/>
            <a:ext cx="1326583" cy="1257360"/>
          </a:xfrm>
          <a:prstGeom prst="rect">
            <a:avLst/>
          </a:prstGeom>
          <a:noFill/>
          <a:extLst>
            <a:ext uri="{909E8E84-426E-40DD-AFC4-6F175D3DCCD1}">
              <a14:hiddenFill xmlns:a14="http://schemas.microsoft.com/office/drawing/2010/main">
                <a:solidFill>
                  <a:srgbClr val="FFFFFF"/>
                </a:solidFill>
              </a14:hiddenFill>
            </a:ext>
          </a:extLst>
        </p:spPr>
      </p:pic>
      <p:sp>
        <p:nvSpPr>
          <p:cNvPr id="14" name="Slide Number Placeholder 5"/>
          <p:cNvSpPr>
            <a:spLocks noGrp="1"/>
          </p:cNvSpPr>
          <p:nvPr>
            <p:ph type="sldNum" sz="quarter" idx="10"/>
          </p:nvPr>
        </p:nvSpPr>
        <p:spPr>
          <a:xfrm>
            <a:off x="7010400" y="6492875"/>
            <a:ext cx="2133600" cy="365125"/>
          </a:xfrm>
          <a:prstGeom prst="rect">
            <a:avLst/>
          </a:prstGeom>
        </p:spPr>
        <p:txBody>
          <a:bodyPr vert="horz" lIns="91440" tIns="45720" rIns="91440" bIns="45720" rtlCol="0" anchor="ctr"/>
          <a:lstStyle>
            <a:lvl1pPr algn="r">
              <a:defRPr sz="1200">
                <a:solidFill>
                  <a:srgbClr val="20425A"/>
                </a:solidFill>
              </a:defRPr>
            </a:lvl1pPr>
          </a:lstStyle>
          <a:p>
            <a:fld id="{444583ED-F364-40B3-B25B-483B5033DFA3}" type="slidenum">
              <a:rPr lang="en-US" smtClean="0"/>
              <a:pPr/>
              <a:t>‹#›</a:t>
            </a:fld>
            <a:endParaRPr lang="en-US"/>
          </a:p>
        </p:txBody>
      </p:sp>
    </p:spTree>
    <p:extLst>
      <p:ext uri="{BB962C8B-B14F-4D97-AF65-F5344CB8AC3E}">
        <p14:creationId xmlns:p14="http://schemas.microsoft.com/office/powerpoint/2010/main" val="4053491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Rectangle 7"/>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descr="C:\Users\pryan4\Downloads\want-impact-public-health-help-shape-journey-ahead\OHDSI logo only - color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1" y="-38160"/>
            <a:ext cx="1326583" cy="1257360"/>
          </a:xfrm>
          <a:prstGeom prst="rect">
            <a:avLst/>
          </a:prstGeom>
          <a:noFill/>
          <a:extLst>
            <a:ext uri="{909E8E84-426E-40DD-AFC4-6F175D3DCCD1}">
              <a14:hiddenFill xmlns:a14="http://schemas.microsoft.com/office/drawing/2010/main">
                <a:solidFill>
                  <a:srgbClr val="FFFFFF"/>
                </a:solidFill>
              </a14:hiddenFill>
            </a:ext>
          </a:extLst>
        </p:spPr>
      </p:pic>
      <p:sp>
        <p:nvSpPr>
          <p:cNvPr id="10"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rgbClr val="20425A"/>
                </a:solidFill>
              </a:defRPr>
            </a:lvl1pPr>
          </a:lstStyle>
          <a:p>
            <a:fld id="{444583ED-F364-40B3-B25B-483B5033DFA3}" type="slidenum">
              <a:rPr lang="en-US" smtClean="0"/>
              <a:pPr/>
              <a:t>‹#›</a:t>
            </a:fld>
            <a:endParaRPr lang="en-US"/>
          </a:p>
        </p:txBody>
      </p:sp>
    </p:spTree>
    <p:extLst>
      <p:ext uri="{BB962C8B-B14F-4D97-AF65-F5344CB8AC3E}">
        <p14:creationId xmlns:p14="http://schemas.microsoft.com/office/powerpoint/2010/main" val="379660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Rectangle 6"/>
          <p:cNvSpPr/>
          <p:nvPr userDrawn="1"/>
        </p:nvSpPr>
        <p:spPr>
          <a:xfrm>
            <a:off x="0" y="6400800"/>
            <a:ext cx="9144000" cy="76200"/>
          </a:xfrm>
          <a:prstGeom prst="rect">
            <a:avLst/>
          </a:prstGeom>
          <a:gradFill>
            <a:gsLst>
              <a:gs pos="44000">
                <a:srgbClr val="20425A"/>
              </a:gs>
              <a:gs pos="100000">
                <a:srgbClr val="FCCB10"/>
              </a:gs>
              <a:gs pos="55000">
                <a:srgbClr val="EB6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descr="C:\Users\pryan4\Downloads\want-impact-public-health-help-shape-journey-ahead\OHDSI logo only - color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1" y="-38160"/>
            <a:ext cx="1326583" cy="1257360"/>
          </a:xfrm>
          <a:prstGeom prst="rect">
            <a:avLst/>
          </a:prstGeom>
          <a:noFill/>
          <a:extLst>
            <a:ext uri="{909E8E84-426E-40DD-AFC4-6F175D3DCCD1}">
              <a14:hiddenFill xmlns:a14="http://schemas.microsoft.com/office/drawing/2010/main">
                <a:solidFill>
                  <a:srgbClr val="FFFFFF"/>
                </a:solidFill>
              </a14:hiddenFill>
            </a:ext>
          </a:extLst>
        </p:spPr>
      </p:pic>
      <p:sp>
        <p:nvSpPr>
          <p:cNvPr id="9"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rgbClr val="20425A"/>
                </a:solidFill>
              </a:defRPr>
            </a:lvl1pPr>
          </a:lstStyle>
          <a:p>
            <a:fld id="{444583ED-F364-40B3-B25B-483B5033DFA3}" type="slidenum">
              <a:rPr lang="en-US" smtClean="0"/>
              <a:pPr/>
              <a:t>‹#›</a:t>
            </a:fld>
            <a:endParaRPr lang="en-US"/>
          </a:p>
        </p:txBody>
      </p:sp>
    </p:spTree>
    <p:extLst>
      <p:ext uri="{BB962C8B-B14F-4D97-AF65-F5344CB8AC3E}">
        <p14:creationId xmlns:p14="http://schemas.microsoft.com/office/powerpoint/2010/main" val="30911413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3000" y="152400"/>
            <a:ext cx="7543800" cy="8382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19200"/>
            <a:ext cx="8229600" cy="4906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10276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Lst>
  <p:hf hdr="0" ftr="0" dt="0"/>
  <p:txStyles>
    <p:titleStyle>
      <a:lvl1pPr algn="ctr" defTabSz="914400" rtl="0" eaLnBrk="1" latinLnBrk="0" hangingPunct="1">
        <a:spcBef>
          <a:spcPct val="0"/>
        </a:spcBef>
        <a:buNone/>
        <a:defRPr sz="4000" kern="1200">
          <a:solidFill>
            <a:srgbClr val="20425A"/>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20425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20425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20425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20425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github.com/OHDSI/StudyProtocolSandbox/tree/master/SkeletonCompartiveEffectStud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OHDSI Comparative effectiveness study package skeleton</a:t>
            </a:r>
          </a:p>
        </p:txBody>
      </p:sp>
      <p:sp>
        <p:nvSpPr>
          <p:cNvPr id="3" name="Subtitle 2"/>
          <p:cNvSpPr>
            <a:spLocks noGrp="1"/>
          </p:cNvSpPr>
          <p:nvPr>
            <p:ph type="subTitle" idx="1"/>
          </p:nvPr>
        </p:nvSpPr>
        <p:spPr/>
        <p:txBody>
          <a:bodyPr/>
          <a:lstStyle/>
          <a:p>
            <a:r>
              <a:rPr lang="en-US" dirty="0"/>
              <a:t>Martijn Schuemie</a:t>
            </a:r>
          </a:p>
        </p:txBody>
      </p:sp>
    </p:spTree>
    <p:extLst>
      <p:ext uri="{BB962C8B-B14F-4D97-AF65-F5344CB8AC3E}">
        <p14:creationId xmlns:p14="http://schemas.microsoft.com/office/powerpoint/2010/main" val="1613602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Plans for symposium</a:t>
            </a:r>
          </a:p>
        </p:txBody>
      </p:sp>
      <p:sp>
        <p:nvSpPr>
          <p:cNvPr id="3" name="Content Placeholder 2"/>
          <p:cNvSpPr>
            <a:spLocks noGrp="1"/>
          </p:cNvSpPr>
          <p:nvPr>
            <p:ph idx="1"/>
          </p:nvPr>
        </p:nvSpPr>
        <p:spPr/>
        <p:txBody>
          <a:bodyPr/>
          <a:lstStyle/>
          <a:p>
            <a:r>
              <a:rPr lang="en-US" dirty="0"/>
              <a:t>Rerun depression study</a:t>
            </a:r>
          </a:p>
          <a:p>
            <a:r>
              <a:rPr lang="en-US" dirty="0"/>
              <a:t>Add hypertension treatments</a:t>
            </a:r>
          </a:p>
          <a:p>
            <a:pPr lvl="1"/>
            <a:r>
              <a:rPr lang="en-US" dirty="0"/>
              <a:t>Which exposures?</a:t>
            </a:r>
          </a:p>
          <a:p>
            <a:pPr lvl="1"/>
            <a:r>
              <a:rPr lang="en-US" dirty="0"/>
              <a:t>Which outcomes?</a:t>
            </a:r>
          </a:p>
          <a:p>
            <a:r>
              <a:rPr lang="en-US" dirty="0"/>
              <a:t>Much large set of analysis settings</a:t>
            </a:r>
          </a:p>
          <a:p>
            <a:pPr lvl="1"/>
            <a:r>
              <a:rPr lang="en-US" dirty="0"/>
              <a:t>Different time-at-risks</a:t>
            </a:r>
          </a:p>
          <a:p>
            <a:pPr lvl="1"/>
            <a:r>
              <a:rPr lang="en-US" dirty="0"/>
              <a:t>PS stratification / matching / IPTW</a:t>
            </a:r>
          </a:p>
          <a:p>
            <a:pPr lvl="1"/>
            <a:r>
              <a:rPr lang="en-US" dirty="0"/>
              <a:t>Subgroups of T and C cohorts (e.g. people with diabetes, elderly)</a:t>
            </a:r>
          </a:p>
        </p:txBody>
      </p:sp>
      <p:sp>
        <p:nvSpPr>
          <p:cNvPr id="4" name="Slide Number Placeholder 3"/>
          <p:cNvSpPr>
            <a:spLocks noGrp="1"/>
          </p:cNvSpPr>
          <p:nvPr>
            <p:ph type="sldNum" sz="quarter" idx="4"/>
          </p:nvPr>
        </p:nvSpPr>
        <p:spPr/>
        <p:txBody>
          <a:bodyPr/>
          <a:lstStyle/>
          <a:p>
            <a:fld id="{444583ED-F364-40B3-B25B-483B5033DFA3}" type="slidenum">
              <a:rPr lang="en-US" smtClean="0"/>
              <a:pPr/>
              <a:t>10</a:t>
            </a:fld>
            <a:endParaRPr lang="en-US"/>
          </a:p>
        </p:txBody>
      </p:sp>
    </p:spTree>
    <p:extLst>
      <p:ext uri="{BB962C8B-B14F-4D97-AF65-F5344CB8AC3E}">
        <p14:creationId xmlns:p14="http://schemas.microsoft.com/office/powerpoint/2010/main" val="1857895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Topic of next meeting(s)?</a:t>
            </a:r>
          </a:p>
        </p:txBody>
      </p:sp>
      <p:sp>
        <p:nvSpPr>
          <p:cNvPr id="3" name="Content Placeholder 2"/>
          <p:cNvSpPr>
            <a:spLocks noGrp="1"/>
          </p:cNvSpPr>
          <p:nvPr>
            <p:ph idx="1"/>
          </p:nvPr>
        </p:nvSpPr>
        <p:spPr/>
        <p:txBody>
          <a:bodyPr>
            <a:normAutofit/>
          </a:bodyPr>
          <a:lstStyle/>
          <a:p>
            <a:r>
              <a:rPr lang="en-US" sz="2800"/>
              <a:t>?</a:t>
            </a:r>
          </a:p>
        </p:txBody>
      </p:sp>
      <p:sp>
        <p:nvSpPr>
          <p:cNvPr id="4" name="Slide Number Placeholder 3"/>
          <p:cNvSpPr>
            <a:spLocks noGrp="1"/>
          </p:cNvSpPr>
          <p:nvPr>
            <p:ph type="sldNum" sz="quarter" idx="4"/>
          </p:nvPr>
        </p:nvSpPr>
        <p:spPr/>
        <p:txBody>
          <a:bodyPr/>
          <a:lstStyle/>
          <a:p>
            <a:fld id="{444583ED-F364-40B3-B25B-483B5033DFA3}" type="slidenum">
              <a:rPr lang="en-US" smtClean="0"/>
              <a:pPr/>
              <a:t>11</a:t>
            </a:fld>
            <a:endParaRPr lang="en-US"/>
          </a:p>
        </p:txBody>
      </p:sp>
    </p:spTree>
    <p:extLst>
      <p:ext uri="{BB962C8B-B14F-4D97-AF65-F5344CB8AC3E}">
        <p14:creationId xmlns:p14="http://schemas.microsoft.com/office/powerpoint/2010/main" val="3365093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Cutting down frequency of meetings?</a:t>
            </a:r>
          </a:p>
        </p:txBody>
      </p:sp>
      <p:sp>
        <p:nvSpPr>
          <p:cNvPr id="3" name="Content Placeholder 2"/>
          <p:cNvSpPr>
            <a:spLocks noGrp="1"/>
          </p:cNvSpPr>
          <p:nvPr>
            <p:ph idx="1"/>
          </p:nvPr>
        </p:nvSpPr>
        <p:spPr/>
        <p:txBody>
          <a:bodyPr/>
          <a:lstStyle/>
          <a:p>
            <a:r>
              <a:rPr lang="en-US" dirty="0"/>
              <a:t>Once a month?</a:t>
            </a:r>
          </a:p>
        </p:txBody>
      </p:sp>
      <p:sp>
        <p:nvSpPr>
          <p:cNvPr id="4" name="Slide Number Placeholder 3"/>
          <p:cNvSpPr>
            <a:spLocks noGrp="1"/>
          </p:cNvSpPr>
          <p:nvPr>
            <p:ph type="sldNum" sz="quarter" idx="4"/>
          </p:nvPr>
        </p:nvSpPr>
        <p:spPr/>
        <p:txBody>
          <a:bodyPr/>
          <a:lstStyle/>
          <a:p>
            <a:fld id="{444583ED-F364-40B3-B25B-483B5033DFA3}" type="slidenum">
              <a:rPr lang="en-US" smtClean="0"/>
              <a:pPr/>
              <a:t>12</a:t>
            </a:fld>
            <a:endParaRPr lang="en-US"/>
          </a:p>
        </p:txBody>
      </p:sp>
    </p:spTree>
    <p:extLst>
      <p:ext uri="{BB962C8B-B14F-4D97-AF65-F5344CB8AC3E}">
        <p14:creationId xmlns:p14="http://schemas.microsoft.com/office/powerpoint/2010/main" val="2049007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Next workgroup meeting</a:t>
            </a:r>
          </a:p>
        </p:txBody>
      </p:sp>
      <p:sp>
        <p:nvSpPr>
          <p:cNvPr id="3" name="Content Placeholder 2"/>
          <p:cNvSpPr>
            <a:spLocks noGrp="1"/>
          </p:cNvSpPr>
          <p:nvPr>
            <p:ph idx="1"/>
          </p:nvPr>
        </p:nvSpPr>
        <p:spPr>
          <a:xfrm>
            <a:off x="495300" y="1160748"/>
            <a:ext cx="8229600" cy="4608512"/>
          </a:xfrm>
        </p:spPr>
        <p:txBody>
          <a:bodyPr>
            <a:normAutofit fontScale="92500" lnSpcReduction="10000"/>
          </a:bodyPr>
          <a:lstStyle/>
          <a:p>
            <a:pPr marL="0" indent="0">
              <a:buNone/>
            </a:pPr>
            <a:r>
              <a:rPr lang="en-US" sz="2400" dirty="0"/>
              <a:t>Western hemisphere: </a:t>
            </a:r>
            <a:r>
              <a:rPr lang="en-US" sz="2400" b="1" dirty="0"/>
              <a:t>June 7</a:t>
            </a:r>
          </a:p>
          <a:p>
            <a:r>
              <a:rPr lang="en-US" sz="2400" dirty="0"/>
              <a:t>6pm Central European time</a:t>
            </a:r>
          </a:p>
          <a:p>
            <a:r>
              <a:rPr lang="en-US" sz="2400" dirty="0"/>
              <a:t>12pm New York</a:t>
            </a:r>
          </a:p>
          <a:p>
            <a:r>
              <a:rPr lang="en-US" sz="2400" dirty="0"/>
              <a:t>9am Los Angeles / Stanford</a:t>
            </a:r>
          </a:p>
          <a:p>
            <a:pPr marL="0" indent="0">
              <a:buNone/>
            </a:pPr>
            <a:endParaRPr lang="en-US" sz="2400" dirty="0"/>
          </a:p>
          <a:p>
            <a:pPr marL="0" indent="0">
              <a:buNone/>
            </a:pPr>
            <a:r>
              <a:rPr lang="en-US" sz="2400" dirty="0"/>
              <a:t>Eastern hemisphere: May 30</a:t>
            </a:r>
            <a:endParaRPr lang="en-US" sz="2400" b="1" dirty="0"/>
          </a:p>
          <a:p>
            <a:r>
              <a:rPr lang="en-US" sz="2400" dirty="0"/>
              <a:t>3pm Hong Kong / Taiwan</a:t>
            </a:r>
          </a:p>
          <a:p>
            <a:r>
              <a:rPr lang="en-US" sz="2400" dirty="0"/>
              <a:t>4pm South Korea</a:t>
            </a:r>
          </a:p>
          <a:p>
            <a:r>
              <a:rPr lang="en-US" sz="2400" dirty="0"/>
              <a:t>4:30pm Adelaide</a:t>
            </a:r>
          </a:p>
          <a:p>
            <a:r>
              <a:rPr lang="en-US" sz="2400" dirty="0"/>
              <a:t>9am Central European time</a:t>
            </a:r>
          </a:p>
          <a:p>
            <a:r>
              <a:rPr lang="en-US" sz="2400" dirty="0"/>
              <a:t>8am UK time</a:t>
            </a:r>
          </a:p>
          <a:p>
            <a:r>
              <a:rPr lang="en-US" sz="2400" dirty="0"/>
              <a:t>Midnight Los Angeles</a:t>
            </a:r>
          </a:p>
          <a:p>
            <a:pPr marL="0" indent="0">
              <a:buNone/>
            </a:pPr>
            <a:endParaRPr lang="en-US" sz="2400" dirty="0"/>
          </a:p>
          <a:p>
            <a:pPr marL="0" indent="0">
              <a:buNone/>
            </a:pPr>
            <a:endParaRPr lang="en-US" sz="2400" dirty="0"/>
          </a:p>
          <a:p>
            <a:endParaRPr lang="en-US" sz="2400" dirty="0"/>
          </a:p>
          <a:p>
            <a:endParaRPr lang="en-US" sz="2400" dirty="0"/>
          </a:p>
          <a:p>
            <a:pPr marL="0" indent="0">
              <a:buNone/>
            </a:pPr>
            <a:endParaRPr lang="en-US" sz="2400" dirty="0"/>
          </a:p>
          <a:p>
            <a:endParaRPr lang="en-US" sz="2400" dirty="0"/>
          </a:p>
          <a:p>
            <a:endParaRPr lang="en-US" sz="2400" dirty="0"/>
          </a:p>
          <a:p>
            <a:pPr marL="0" indent="0">
              <a:buNone/>
            </a:pPr>
            <a:endParaRPr lang="en-US" sz="2400" dirty="0"/>
          </a:p>
          <a:p>
            <a:pPr marL="0" indent="0">
              <a:buNone/>
            </a:pPr>
            <a:endParaRPr lang="en-US" dirty="0"/>
          </a:p>
        </p:txBody>
      </p:sp>
      <p:sp>
        <p:nvSpPr>
          <p:cNvPr id="4" name="Rectangle 3"/>
          <p:cNvSpPr/>
          <p:nvPr/>
        </p:nvSpPr>
        <p:spPr>
          <a:xfrm>
            <a:off x="755576" y="5913276"/>
            <a:ext cx="7696200" cy="369332"/>
          </a:xfrm>
          <a:prstGeom prst="rect">
            <a:avLst/>
          </a:prstGeom>
        </p:spPr>
        <p:txBody>
          <a:bodyPr wrap="square">
            <a:spAutoFit/>
          </a:bodyPr>
          <a:lstStyle/>
          <a:p>
            <a:r>
              <a:rPr lang="en-US" u="sng">
                <a:solidFill>
                  <a:schemeClr val="tx2"/>
                </a:solidFill>
              </a:rPr>
              <a:t>http://www.ohdsi.org/web/wiki/doku.php?id=projects:workgroups:est-methods</a:t>
            </a:r>
          </a:p>
        </p:txBody>
      </p:sp>
      <p:sp>
        <p:nvSpPr>
          <p:cNvPr id="5" name="Slide Number Placeholder 4"/>
          <p:cNvSpPr>
            <a:spLocks noGrp="1"/>
          </p:cNvSpPr>
          <p:nvPr>
            <p:ph type="sldNum" sz="quarter" idx="4"/>
          </p:nvPr>
        </p:nvSpPr>
        <p:spPr/>
        <p:txBody>
          <a:bodyPr/>
          <a:lstStyle/>
          <a:p>
            <a:fld id="{444583ED-F364-40B3-B25B-483B5033DFA3}" type="slidenum">
              <a:rPr lang="en-US" smtClean="0"/>
              <a:pPr/>
              <a:t>13</a:t>
            </a:fld>
            <a:endParaRPr lang="en-US"/>
          </a:p>
        </p:txBody>
      </p:sp>
    </p:spTree>
    <p:extLst>
      <p:ext uri="{BB962C8B-B14F-4D97-AF65-F5344CB8AC3E}">
        <p14:creationId xmlns:p14="http://schemas.microsoft.com/office/powerpoint/2010/main" val="883382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OHDSI network studies</a:t>
            </a:r>
          </a:p>
        </p:txBody>
      </p:sp>
      <p:sp>
        <p:nvSpPr>
          <p:cNvPr id="4" name="Rounded Rectangle 3"/>
          <p:cNvSpPr/>
          <p:nvPr/>
        </p:nvSpPr>
        <p:spPr>
          <a:xfrm>
            <a:off x="2378400" y="2838450"/>
            <a:ext cx="1447800" cy="838200"/>
          </a:xfrm>
          <a:prstGeom prst="roundRect">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 name="Rounded Rectangle 4"/>
          <p:cNvSpPr/>
          <p:nvPr/>
        </p:nvSpPr>
        <p:spPr>
          <a:xfrm>
            <a:off x="2492700" y="2647950"/>
            <a:ext cx="1219200" cy="4191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Site J: Study coordinator</a:t>
            </a:r>
          </a:p>
        </p:txBody>
      </p:sp>
      <p:sp>
        <p:nvSpPr>
          <p:cNvPr id="6" name="Flowchart: Magnetic Disk 5"/>
          <p:cNvSpPr/>
          <p:nvPr/>
        </p:nvSpPr>
        <p:spPr>
          <a:xfrm>
            <a:off x="2759400" y="3105150"/>
            <a:ext cx="685800" cy="4572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p:cNvGrpSpPr/>
          <p:nvPr/>
        </p:nvGrpSpPr>
        <p:grpSpPr>
          <a:xfrm>
            <a:off x="2750100" y="4636650"/>
            <a:ext cx="1447800" cy="1028700"/>
            <a:chOff x="3264600" y="4312800"/>
            <a:chExt cx="1447800" cy="1028700"/>
          </a:xfrm>
        </p:grpSpPr>
        <p:sp>
          <p:nvSpPr>
            <p:cNvPr id="7" name="Rounded Rectangle 6"/>
            <p:cNvSpPr/>
            <p:nvPr/>
          </p:nvSpPr>
          <p:spPr>
            <a:xfrm>
              <a:off x="3264600" y="450330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8" name="Rounded Rectangle 7"/>
            <p:cNvSpPr/>
            <p:nvPr/>
          </p:nvSpPr>
          <p:spPr>
            <a:xfrm>
              <a:off x="3378900" y="431280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Site G</a:t>
              </a:r>
              <a:endParaRPr lang="en-US" sz="1100" dirty="0"/>
            </a:p>
          </p:txBody>
        </p:sp>
        <p:sp>
          <p:nvSpPr>
            <p:cNvPr id="9" name="Flowchart: Magnetic Disk 8"/>
            <p:cNvSpPr/>
            <p:nvPr/>
          </p:nvSpPr>
          <p:spPr>
            <a:xfrm>
              <a:off x="3336300" y="4786200"/>
              <a:ext cx="408600" cy="2724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Magnetic Disk 10"/>
            <p:cNvSpPr/>
            <p:nvPr/>
          </p:nvSpPr>
          <p:spPr>
            <a:xfrm>
              <a:off x="3810600" y="4786200"/>
              <a:ext cx="408600" cy="2724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Magnetic Disk 12"/>
            <p:cNvSpPr/>
            <p:nvPr/>
          </p:nvSpPr>
          <p:spPr>
            <a:xfrm>
              <a:off x="4260600" y="4789200"/>
              <a:ext cx="408600" cy="2724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Magnetic Disk 9"/>
            <p:cNvSpPr/>
            <p:nvPr/>
          </p:nvSpPr>
          <p:spPr>
            <a:xfrm>
              <a:off x="3494100" y="4922400"/>
              <a:ext cx="408600" cy="2724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Magnetic Disk 11"/>
            <p:cNvSpPr/>
            <p:nvPr/>
          </p:nvSpPr>
          <p:spPr>
            <a:xfrm>
              <a:off x="3959700" y="4922400"/>
              <a:ext cx="408600" cy="2724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ounded Rectangle 13"/>
          <p:cNvSpPr/>
          <p:nvPr/>
        </p:nvSpPr>
        <p:spPr>
          <a:xfrm>
            <a:off x="4831800" y="142395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5" name="Rounded Rectangle 14"/>
          <p:cNvSpPr/>
          <p:nvPr/>
        </p:nvSpPr>
        <p:spPr>
          <a:xfrm>
            <a:off x="4936200" y="123345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Site C</a:t>
            </a:r>
            <a:endParaRPr lang="en-US" sz="1100" dirty="0"/>
          </a:p>
        </p:txBody>
      </p:sp>
      <p:sp>
        <p:nvSpPr>
          <p:cNvPr id="20" name="Rounded Rectangle 19"/>
          <p:cNvSpPr/>
          <p:nvPr/>
        </p:nvSpPr>
        <p:spPr>
          <a:xfrm>
            <a:off x="762000" y="431280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1" name="Rounded Rectangle 20"/>
          <p:cNvSpPr/>
          <p:nvPr/>
        </p:nvSpPr>
        <p:spPr>
          <a:xfrm>
            <a:off x="876300" y="412230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Site F</a:t>
            </a:r>
          </a:p>
        </p:txBody>
      </p:sp>
      <p:sp>
        <p:nvSpPr>
          <p:cNvPr id="22" name="Flowchart: Magnetic Disk 21"/>
          <p:cNvSpPr/>
          <p:nvPr/>
        </p:nvSpPr>
        <p:spPr>
          <a:xfrm>
            <a:off x="1143000" y="4579500"/>
            <a:ext cx="685800" cy="4572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a:off x="4955100" y="299085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4" name="Rounded Rectangle 23"/>
          <p:cNvSpPr/>
          <p:nvPr/>
        </p:nvSpPr>
        <p:spPr>
          <a:xfrm>
            <a:off x="5069400" y="280035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Site D</a:t>
            </a:r>
          </a:p>
        </p:txBody>
      </p:sp>
      <p:sp>
        <p:nvSpPr>
          <p:cNvPr id="25" name="Flowchart: Magnetic Disk 24"/>
          <p:cNvSpPr/>
          <p:nvPr/>
        </p:nvSpPr>
        <p:spPr>
          <a:xfrm>
            <a:off x="5336100" y="3257550"/>
            <a:ext cx="685800" cy="4572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p:cNvGrpSpPr/>
          <p:nvPr/>
        </p:nvGrpSpPr>
        <p:grpSpPr>
          <a:xfrm>
            <a:off x="7297800" y="2743200"/>
            <a:ext cx="1447800" cy="1028700"/>
            <a:chOff x="7183500" y="3229500"/>
            <a:chExt cx="1447800" cy="1028700"/>
          </a:xfrm>
        </p:grpSpPr>
        <p:sp>
          <p:nvSpPr>
            <p:cNvPr id="26" name="Rounded Rectangle 25"/>
            <p:cNvSpPr/>
            <p:nvPr/>
          </p:nvSpPr>
          <p:spPr>
            <a:xfrm>
              <a:off x="7183500" y="342000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7" name="Rounded Rectangle 26"/>
            <p:cNvSpPr/>
            <p:nvPr/>
          </p:nvSpPr>
          <p:spPr>
            <a:xfrm>
              <a:off x="7297800" y="322950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Site E</a:t>
              </a:r>
            </a:p>
          </p:txBody>
        </p:sp>
        <p:sp>
          <p:nvSpPr>
            <p:cNvPr id="28" name="Flowchart: Magnetic Disk 27"/>
            <p:cNvSpPr/>
            <p:nvPr/>
          </p:nvSpPr>
          <p:spPr>
            <a:xfrm>
              <a:off x="7564500" y="3686700"/>
              <a:ext cx="685800" cy="4572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4707600" y="4686900"/>
            <a:ext cx="1447800" cy="1028700"/>
            <a:chOff x="7200900" y="4815000"/>
            <a:chExt cx="1447800" cy="1028700"/>
          </a:xfrm>
        </p:grpSpPr>
        <p:sp>
          <p:nvSpPr>
            <p:cNvPr id="32" name="Rounded Rectangle 31"/>
            <p:cNvSpPr/>
            <p:nvPr/>
          </p:nvSpPr>
          <p:spPr>
            <a:xfrm>
              <a:off x="7200900" y="500550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3" name="Rounded Rectangle 32"/>
            <p:cNvSpPr/>
            <p:nvPr/>
          </p:nvSpPr>
          <p:spPr>
            <a:xfrm>
              <a:off x="7315200" y="481500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Site H</a:t>
              </a:r>
            </a:p>
          </p:txBody>
        </p:sp>
        <p:sp>
          <p:nvSpPr>
            <p:cNvPr id="34" name="Flowchart: Magnetic Disk 33"/>
            <p:cNvSpPr/>
            <p:nvPr/>
          </p:nvSpPr>
          <p:spPr>
            <a:xfrm>
              <a:off x="7581900" y="5272200"/>
              <a:ext cx="685800" cy="4572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6706200" y="4572600"/>
            <a:ext cx="1447800" cy="1028700"/>
            <a:chOff x="5405100" y="4815000"/>
            <a:chExt cx="1447800" cy="1028700"/>
          </a:xfrm>
        </p:grpSpPr>
        <p:sp>
          <p:nvSpPr>
            <p:cNvPr id="35" name="Rounded Rectangle 34"/>
            <p:cNvSpPr/>
            <p:nvPr/>
          </p:nvSpPr>
          <p:spPr>
            <a:xfrm>
              <a:off x="5405100" y="500550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6" name="Rounded Rectangle 35"/>
            <p:cNvSpPr/>
            <p:nvPr/>
          </p:nvSpPr>
          <p:spPr>
            <a:xfrm>
              <a:off x="5519400" y="481500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Site I</a:t>
              </a:r>
            </a:p>
          </p:txBody>
        </p:sp>
        <p:sp>
          <p:nvSpPr>
            <p:cNvPr id="37" name="Flowchart: Magnetic Disk 36"/>
            <p:cNvSpPr/>
            <p:nvPr/>
          </p:nvSpPr>
          <p:spPr>
            <a:xfrm>
              <a:off x="5786100" y="5272200"/>
              <a:ext cx="685800" cy="4572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Rounded Rectangle 44"/>
          <p:cNvSpPr/>
          <p:nvPr/>
        </p:nvSpPr>
        <p:spPr>
          <a:xfrm>
            <a:off x="762000" y="133980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6" name="Rounded Rectangle 45"/>
          <p:cNvSpPr/>
          <p:nvPr/>
        </p:nvSpPr>
        <p:spPr>
          <a:xfrm>
            <a:off x="876300" y="114930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Site A</a:t>
            </a:r>
          </a:p>
        </p:txBody>
      </p:sp>
      <p:sp>
        <p:nvSpPr>
          <p:cNvPr id="47" name="Flowchart: Magnetic Disk 46"/>
          <p:cNvSpPr/>
          <p:nvPr/>
        </p:nvSpPr>
        <p:spPr>
          <a:xfrm>
            <a:off x="1143000" y="1606500"/>
            <a:ext cx="685800" cy="4572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Left-Right Arrow 48"/>
          <p:cNvSpPr/>
          <p:nvPr/>
        </p:nvSpPr>
        <p:spPr>
          <a:xfrm rot="3201633">
            <a:off x="1901078" y="2376441"/>
            <a:ext cx="617444" cy="342900"/>
          </a:xfrm>
          <a:prstGeom prst="lef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Left-Right Arrow 49"/>
          <p:cNvSpPr/>
          <p:nvPr/>
        </p:nvSpPr>
        <p:spPr>
          <a:xfrm rot="11173217">
            <a:off x="3881308" y="3178928"/>
            <a:ext cx="1058250" cy="342900"/>
          </a:xfrm>
          <a:prstGeom prst="lef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Left-Right Arrow 50"/>
          <p:cNvSpPr/>
          <p:nvPr/>
        </p:nvSpPr>
        <p:spPr>
          <a:xfrm rot="4801441">
            <a:off x="3039234" y="3996083"/>
            <a:ext cx="827845" cy="342900"/>
          </a:xfrm>
          <a:prstGeom prst="lef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Left-Right Arrow 51"/>
          <p:cNvSpPr/>
          <p:nvPr/>
        </p:nvSpPr>
        <p:spPr>
          <a:xfrm rot="7247345">
            <a:off x="2067242" y="3883511"/>
            <a:ext cx="720788" cy="342900"/>
          </a:xfrm>
          <a:prstGeom prst="lef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3" name="Group 52"/>
          <p:cNvGrpSpPr/>
          <p:nvPr/>
        </p:nvGrpSpPr>
        <p:grpSpPr>
          <a:xfrm>
            <a:off x="123600" y="2441700"/>
            <a:ext cx="1447800" cy="1028700"/>
            <a:chOff x="2837400" y="925050"/>
            <a:chExt cx="1447800" cy="1028700"/>
          </a:xfrm>
        </p:grpSpPr>
        <p:sp>
          <p:nvSpPr>
            <p:cNvPr id="54" name="Rounded Rectangle 53"/>
            <p:cNvSpPr/>
            <p:nvPr/>
          </p:nvSpPr>
          <p:spPr>
            <a:xfrm>
              <a:off x="2837400" y="111555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55" name="Rounded Rectangle 54"/>
            <p:cNvSpPr/>
            <p:nvPr/>
          </p:nvSpPr>
          <p:spPr>
            <a:xfrm>
              <a:off x="2951700" y="92505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Site B</a:t>
              </a:r>
              <a:endParaRPr lang="en-US" sz="1100" dirty="0"/>
            </a:p>
          </p:txBody>
        </p:sp>
        <p:sp>
          <p:nvSpPr>
            <p:cNvPr id="56" name="Flowchart: Magnetic Disk 55"/>
            <p:cNvSpPr/>
            <p:nvPr/>
          </p:nvSpPr>
          <p:spPr>
            <a:xfrm>
              <a:off x="2909100" y="1398450"/>
              <a:ext cx="408600" cy="2724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lowchart: Magnetic Disk 56"/>
            <p:cNvSpPr/>
            <p:nvPr/>
          </p:nvSpPr>
          <p:spPr>
            <a:xfrm>
              <a:off x="3383400" y="1398450"/>
              <a:ext cx="408600" cy="2724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lowchart: Magnetic Disk 57"/>
            <p:cNvSpPr/>
            <p:nvPr/>
          </p:nvSpPr>
          <p:spPr>
            <a:xfrm>
              <a:off x="3833400" y="1401450"/>
              <a:ext cx="408600" cy="2724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lowchart: Magnetic Disk 58"/>
            <p:cNvSpPr/>
            <p:nvPr/>
          </p:nvSpPr>
          <p:spPr>
            <a:xfrm>
              <a:off x="3066900" y="1534650"/>
              <a:ext cx="408600" cy="2724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Flowchart: Magnetic Disk 59"/>
            <p:cNvSpPr/>
            <p:nvPr/>
          </p:nvSpPr>
          <p:spPr>
            <a:xfrm>
              <a:off x="3532500" y="1534650"/>
              <a:ext cx="408600" cy="2724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1" name="Left-Right Arrow 60"/>
          <p:cNvSpPr/>
          <p:nvPr/>
        </p:nvSpPr>
        <p:spPr>
          <a:xfrm rot="13527193">
            <a:off x="3740531" y="4003147"/>
            <a:ext cx="1261809" cy="342900"/>
          </a:xfrm>
          <a:prstGeom prst="leftRight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Slide Number Placeholder 28"/>
          <p:cNvSpPr>
            <a:spLocks noGrp="1"/>
          </p:cNvSpPr>
          <p:nvPr>
            <p:ph type="sldNum" sz="quarter" idx="4"/>
          </p:nvPr>
        </p:nvSpPr>
        <p:spPr/>
        <p:txBody>
          <a:bodyPr/>
          <a:lstStyle/>
          <a:p>
            <a:fld id="{444583ED-F364-40B3-B25B-483B5033DFA3}" type="slidenum">
              <a:rPr lang="en-US" smtClean="0"/>
              <a:pPr/>
              <a:t>2</a:t>
            </a:fld>
            <a:endParaRPr lang="en-US"/>
          </a:p>
        </p:txBody>
      </p:sp>
    </p:spTree>
    <p:extLst>
      <p:ext uri="{BB962C8B-B14F-4D97-AF65-F5344CB8AC3E}">
        <p14:creationId xmlns:p14="http://schemas.microsoft.com/office/powerpoint/2010/main" val="1080861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Federated model</a:t>
            </a:r>
          </a:p>
        </p:txBody>
      </p:sp>
      <p:grpSp>
        <p:nvGrpSpPr>
          <p:cNvPr id="4" name="Group 3"/>
          <p:cNvGrpSpPr/>
          <p:nvPr/>
        </p:nvGrpSpPr>
        <p:grpSpPr>
          <a:xfrm>
            <a:off x="676200" y="1524000"/>
            <a:ext cx="1447800" cy="1028700"/>
            <a:chOff x="3733800" y="2781300"/>
            <a:chExt cx="1447800" cy="1028700"/>
          </a:xfrm>
        </p:grpSpPr>
        <p:sp>
          <p:nvSpPr>
            <p:cNvPr id="5" name="Rounded Rectangle 4"/>
            <p:cNvSpPr/>
            <p:nvPr/>
          </p:nvSpPr>
          <p:spPr>
            <a:xfrm>
              <a:off x="3733800" y="2971800"/>
              <a:ext cx="1447800" cy="838200"/>
            </a:xfrm>
            <a:prstGeom prst="roundRect">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 name="Rounded Rectangle 5"/>
            <p:cNvSpPr/>
            <p:nvPr/>
          </p:nvSpPr>
          <p:spPr>
            <a:xfrm>
              <a:off x="3848100" y="2781300"/>
              <a:ext cx="1219200" cy="4191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Study coordinator</a:t>
              </a:r>
            </a:p>
          </p:txBody>
        </p:sp>
      </p:grpSp>
      <p:grpSp>
        <p:nvGrpSpPr>
          <p:cNvPr id="7" name="Group 6"/>
          <p:cNvGrpSpPr/>
          <p:nvPr/>
        </p:nvGrpSpPr>
        <p:grpSpPr>
          <a:xfrm>
            <a:off x="6772200" y="1524000"/>
            <a:ext cx="1447800" cy="1028700"/>
            <a:chOff x="3733800" y="2781300"/>
            <a:chExt cx="1447800" cy="1028700"/>
          </a:xfrm>
        </p:grpSpPr>
        <p:sp>
          <p:nvSpPr>
            <p:cNvPr id="8" name="Rounded Rectangle 7"/>
            <p:cNvSpPr/>
            <p:nvPr/>
          </p:nvSpPr>
          <p:spPr>
            <a:xfrm>
              <a:off x="3733800" y="297180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9" name="Rounded Rectangle 8"/>
            <p:cNvSpPr/>
            <p:nvPr/>
          </p:nvSpPr>
          <p:spPr>
            <a:xfrm>
              <a:off x="3848100" y="278130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Data site</a:t>
              </a:r>
            </a:p>
          </p:txBody>
        </p:sp>
        <p:sp>
          <p:nvSpPr>
            <p:cNvPr id="10" name="Flowchart: Magnetic Disk 9"/>
            <p:cNvSpPr/>
            <p:nvPr/>
          </p:nvSpPr>
          <p:spPr>
            <a:xfrm>
              <a:off x="4114800" y="3238500"/>
              <a:ext cx="685800" cy="4572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p:cNvGrpSpPr/>
          <p:nvPr/>
        </p:nvGrpSpPr>
        <p:grpSpPr>
          <a:xfrm>
            <a:off x="5715000" y="2438400"/>
            <a:ext cx="3124200" cy="2362200"/>
            <a:chOff x="5715000" y="2438400"/>
            <a:chExt cx="3124200" cy="2362200"/>
          </a:xfrm>
        </p:grpSpPr>
        <p:sp>
          <p:nvSpPr>
            <p:cNvPr id="14" name="Rounded Rectangle 13"/>
            <p:cNvSpPr/>
            <p:nvPr/>
          </p:nvSpPr>
          <p:spPr>
            <a:xfrm>
              <a:off x="5715000" y="3276600"/>
              <a:ext cx="3124200" cy="1524000"/>
            </a:xfrm>
            <a:prstGeom prst="roundRect">
              <a:avLst>
                <a:gd name="adj" fmla="val 12148"/>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a:solidFill>
                    <a:schemeClr val="tx1"/>
                  </a:solidFill>
                </a:rPr>
                <a:t>Standards:</a:t>
              </a:r>
            </a:p>
            <a:p>
              <a:pPr marL="285750" indent="-285750">
                <a:buFont typeface="Arial" panose="020B0604020202020204" pitchFamily="34" charset="0"/>
                <a:buChar char="•"/>
              </a:pPr>
              <a:r>
                <a:rPr lang="en-US" sz="1600">
                  <a:solidFill>
                    <a:schemeClr val="tx1"/>
                  </a:solidFill>
                </a:rPr>
                <a:t>PostgreSQL, Oracle, SQL Server, RedShift, or APS</a:t>
              </a:r>
            </a:p>
            <a:p>
              <a:pPr marL="285750" indent="-285750">
                <a:buFont typeface="Arial" panose="020B0604020202020204" pitchFamily="34" charset="0"/>
                <a:buChar char="•"/>
              </a:pPr>
              <a:r>
                <a:rPr lang="en-US" sz="1600">
                  <a:solidFill>
                    <a:schemeClr val="tx1"/>
                  </a:solidFill>
                </a:rPr>
                <a:t>OMOP Common Data Model</a:t>
              </a:r>
            </a:p>
            <a:p>
              <a:pPr marL="285750" indent="-285750">
                <a:buFont typeface="Arial" panose="020B0604020202020204" pitchFamily="34" charset="0"/>
                <a:buChar char="•"/>
              </a:pPr>
              <a:r>
                <a:rPr lang="en-US" sz="1600">
                  <a:solidFill>
                    <a:schemeClr val="tx1"/>
                  </a:solidFill>
                </a:rPr>
                <a:t>Windows, MacOs, Linux</a:t>
              </a:r>
            </a:p>
            <a:p>
              <a:pPr marL="285750" indent="-285750">
                <a:buFont typeface="Arial" panose="020B0604020202020204" pitchFamily="34" charset="0"/>
                <a:buChar char="•"/>
              </a:pPr>
              <a:r>
                <a:rPr lang="en-US" sz="1600">
                  <a:solidFill>
                    <a:schemeClr val="tx1"/>
                  </a:solidFill>
                </a:rPr>
                <a:t>R</a:t>
              </a:r>
            </a:p>
          </p:txBody>
        </p:sp>
        <p:cxnSp>
          <p:nvCxnSpPr>
            <p:cNvPr id="16" name="Straight Arrow Connector 15"/>
            <p:cNvCxnSpPr>
              <a:stCxn id="14" idx="0"/>
            </p:cNvCxnSpPr>
            <p:nvPr/>
          </p:nvCxnSpPr>
          <p:spPr>
            <a:xfrm flipV="1">
              <a:off x="7277100" y="2438400"/>
              <a:ext cx="0" cy="83820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grpSp>
      <p:sp>
        <p:nvSpPr>
          <p:cNvPr id="21" name="Slide Number Placeholder 20"/>
          <p:cNvSpPr>
            <a:spLocks noGrp="1"/>
          </p:cNvSpPr>
          <p:nvPr>
            <p:ph type="sldNum" sz="quarter" idx="4"/>
          </p:nvPr>
        </p:nvSpPr>
        <p:spPr/>
        <p:txBody>
          <a:bodyPr/>
          <a:lstStyle/>
          <a:p>
            <a:fld id="{444583ED-F364-40B3-B25B-483B5033DFA3}" type="slidenum">
              <a:rPr lang="en-US" smtClean="0"/>
              <a:pPr/>
              <a:t>3</a:t>
            </a:fld>
            <a:endParaRPr lang="en-US"/>
          </a:p>
        </p:txBody>
      </p:sp>
    </p:spTree>
    <p:extLst>
      <p:ext uri="{BB962C8B-B14F-4D97-AF65-F5344CB8AC3E}">
        <p14:creationId xmlns:p14="http://schemas.microsoft.com/office/powerpoint/2010/main" val="1826785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Implementation</a:t>
            </a:r>
          </a:p>
        </p:txBody>
      </p:sp>
      <p:grpSp>
        <p:nvGrpSpPr>
          <p:cNvPr id="4" name="Group 3"/>
          <p:cNvGrpSpPr/>
          <p:nvPr/>
        </p:nvGrpSpPr>
        <p:grpSpPr>
          <a:xfrm>
            <a:off x="676200" y="1524000"/>
            <a:ext cx="1447800" cy="1028700"/>
            <a:chOff x="3733800" y="2781300"/>
            <a:chExt cx="1447800" cy="1028700"/>
          </a:xfrm>
        </p:grpSpPr>
        <p:sp>
          <p:nvSpPr>
            <p:cNvPr id="5" name="Rounded Rectangle 4"/>
            <p:cNvSpPr/>
            <p:nvPr/>
          </p:nvSpPr>
          <p:spPr>
            <a:xfrm>
              <a:off x="3733800" y="2971800"/>
              <a:ext cx="1447800" cy="838200"/>
            </a:xfrm>
            <a:prstGeom prst="roundRect">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 name="Rounded Rectangle 5"/>
            <p:cNvSpPr/>
            <p:nvPr/>
          </p:nvSpPr>
          <p:spPr>
            <a:xfrm>
              <a:off x="3848100" y="2781300"/>
              <a:ext cx="1219200" cy="4191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Study coordinator</a:t>
              </a:r>
            </a:p>
          </p:txBody>
        </p:sp>
      </p:grpSp>
      <p:grpSp>
        <p:nvGrpSpPr>
          <p:cNvPr id="7" name="Group 6"/>
          <p:cNvGrpSpPr/>
          <p:nvPr/>
        </p:nvGrpSpPr>
        <p:grpSpPr>
          <a:xfrm>
            <a:off x="6772200" y="1524000"/>
            <a:ext cx="1447800" cy="1028700"/>
            <a:chOff x="3733800" y="2781300"/>
            <a:chExt cx="1447800" cy="1028700"/>
          </a:xfrm>
        </p:grpSpPr>
        <p:sp>
          <p:nvSpPr>
            <p:cNvPr id="8" name="Rounded Rectangle 7"/>
            <p:cNvSpPr/>
            <p:nvPr/>
          </p:nvSpPr>
          <p:spPr>
            <a:xfrm>
              <a:off x="3733800" y="297180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9" name="Rounded Rectangle 8"/>
            <p:cNvSpPr/>
            <p:nvPr/>
          </p:nvSpPr>
          <p:spPr>
            <a:xfrm>
              <a:off x="3848100" y="278130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Data site</a:t>
              </a:r>
            </a:p>
          </p:txBody>
        </p:sp>
        <p:sp>
          <p:nvSpPr>
            <p:cNvPr id="10" name="Flowchart: Magnetic Disk 9"/>
            <p:cNvSpPr/>
            <p:nvPr/>
          </p:nvSpPr>
          <p:spPr>
            <a:xfrm>
              <a:off x="4114800" y="3238500"/>
              <a:ext cx="685800" cy="4572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Right Arrow 12"/>
          <p:cNvSpPr/>
          <p:nvPr/>
        </p:nvSpPr>
        <p:spPr>
          <a:xfrm>
            <a:off x="2286000" y="1719150"/>
            <a:ext cx="4267200" cy="262050"/>
          </a:xfrm>
          <a:prstGeom prst="rightArrow">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grpSp>
        <p:nvGrpSpPr>
          <p:cNvPr id="20" name="Group 19"/>
          <p:cNvGrpSpPr/>
          <p:nvPr/>
        </p:nvGrpSpPr>
        <p:grpSpPr>
          <a:xfrm>
            <a:off x="838200" y="1905000"/>
            <a:ext cx="3124200" cy="1524000"/>
            <a:chOff x="5715000" y="2492625"/>
            <a:chExt cx="3124200" cy="1524000"/>
          </a:xfrm>
        </p:grpSpPr>
        <p:sp>
          <p:nvSpPr>
            <p:cNvPr id="14" name="Rounded Rectangle 13"/>
            <p:cNvSpPr/>
            <p:nvPr/>
          </p:nvSpPr>
          <p:spPr>
            <a:xfrm>
              <a:off x="5715000" y="3330825"/>
              <a:ext cx="3124200" cy="685800"/>
            </a:xfrm>
            <a:prstGeom prst="roundRect">
              <a:avLst>
                <a:gd name="adj" fmla="val 12148"/>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a:solidFill>
                    <a:schemeClr val="tx1"/>
                  </a:solidFill>
                </a:rPr>
                <a:t>Content:</a:t>
              </a:r>
            </a:p>
            <a:p>
              <a:pPr marL="285750" indent="-285750">
                <a:buFont typeface="Arial" panose="020B0604020202020204" pitchFamily="34" charset="0"/>
                <a:buChar char="•"/>
              </a:pPr>
              <a:r>
                <a:rPr lang="en-US" sz="1600">
                  <a:solidFill>
                    <a:schemeClr val="tx1"/>
                  </a:solidFill>
                </a:rPr>
                <a:t>R package</a:t>
              </a:r>
            </a:p>
          </p:txBody>
        </p:sp>
        <p:cxnSp>
          <p:nvCxnSpPr>
            <p:cNvPr id="16" name="Straight Arrow Connector 15"/>
            <p:cNvCxnSpPr>
              <a:stCxn id="14" idx="0"/>
            </p:cNvCxnSpPr>
            <p:nvPr/>
          </p:nvCxnSpPr>
          <p:spPr>
            <a:xfrm flipV="1">
              <a:off x="7277100" y="2492625"/>
              <a:ext cx="0" cy="83820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grpSp>
      <p:grpSp>
        <p:nvGrpSpPr>
          <p:cNvPr id="17" name="Group 16"/>
          <p:cNvGrpSpPr/>
          <p:nvPr/>
        </p:nvGrpSpPr>
        <p:grpSpPr>
          <a:xfrm>
            <a:off x="1990800" y="1905000"/>
            <a:ext cx="3124200" cy="3657600"/>
            <a:chOff x="5715000" y="1654425"/>
            <a:chExt cx="3124200" cy="3657600"/>
          </a:xfrm>
        </p:grpSpPr>
        <p:sp>
          <p:nvSpPr>
            <p:cNvPr id="18" name="Rounded Rectangle 17"/>
            <p:cNvSpPr/>
            <p:nvPr/>
          </p:nvSpPr>
          <p:spPr>
            <a:xfrm>
              <a:off x="5715000" y="3330825"/>
              <a:ext cx="3124200" cy="1981200"/>
            </a:xfrm>
            <a:prstGeom prst="roundRect">
              <a:avLst>
                <a:gd name="adj" fmla="val 12148"/>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Delivery:</a:t>
              </a:r>
            </a:p>
            <a:p>
              <a:pPr marL="285750" indent="-285750">
                <a:buFont typeface="Arial" panose="020B0604020202020204" pitchFamily="34" charset="0"/>
                <a:buChar char="•"/>
              </a:pPr>
              <a:r>
                <a:rPr lang="en-US" sz="1600" dirty="0">
                  <a:solidFill>
                    <a:schemeClr val="tx1"/>
                  </a:solidFill>
                </a:rPr>
                <a:t>GitHub (</a:t>
              </a:r>
              <a:r>
                <a:rPr lang="en-US" sz="1600" dirty="0" err="1">
                  <a:solidFill>
                    <a:schemeClr val="tx1"/>
                  </a:solidFill>
                </a:rPr>
                <a:t>StudyProtocols</a:t>
              </a:r>
              <a:r>
                <a:rPr lang="en-US" sz="1600" dirty="0">
                  <a:solidFill>
                    <a:schemeClr val="tx1"/>
                  </a:solidFill>
                </a:rPr>
                <a:t> repo)</a:t>
              </a:r>
            </a:p>
            <a:p>
              <a:endParaRPr lang="en-US" sz="1600" dirty="0">
                <a:solidFill>
                  <a:schemeClr val="tx1"/>
                </a:solidFill>
              </a:endParaRPr>
            </a:p>
          </p:txBody>
        </p:sp>
        <p:cxnSp>
          <p:nvCxnSpPr>
            <p:cNvPr id="19" name="Straight Arrow Connector 18"/>
            <p:cNvCxnSpPr/>
            <p:nvPr/>
          </p:nvCxnSpPr>
          <p:spPr>
            <a:xfrm flipV="1">
              <a:off x="8143800" y="1654425"/>
              <a:ext cx="0" cy="167640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grpSp>
      <p:sp>
        <p:nvSpPr>
          <p:cNvPr id="22" name="Slide Number Placeholder 21"/>
          <p:cNvSpPr>
            <a:spLocks noGrp="1"/>
          </p:cNvSpPr>
          <p:nvPr>
            <p:ph type="sldNum" sz="quarter" idx="4"/>
          </p:nvPr>
        </p:nvSpPr>
        <p:spPr/>
        <p:txBody>
          <a:bodyPr/>
          <a:lstStyle/>
          <a:p>
            <a:fld id="{444583ED-F364-40B3-B25B-483B5033DFA3}" type="slidenum">
              <a:rPr lang="en-US" smtClean="0"/>
              <a:pPr/>
              <a:t>4</a:t>
            </a:fld>
            <a:endParaRPr lang="en-US"/>
          </a:p>
        </p:txBody>
      </p:sp>
    </p:spTree>
    <p:extLst>
      <p:ext uri="{BB962C8B-B14F-4D97-AF65-F5344CB8AC3E}">
        <p14:creationId xmlns:p14="http://schemas.microsoft.com/office/powerpoint/2010/main" val="1122379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Implementation</a:t>
            </a:r>
          </a:p>
        </p:txBody>
      </p:sp>
      <p:grpSp>
        <p:nvGrpSpPr>
          <p:cNvPr id="4" name="Group 3"/>
          <p:cNvGrpSpPr/>
          <p:nvPr/>
        </p:nvGrpSpPr>
        <p:grpSpPr>
          <a:xfrm>
            <a:off x="676200" y="1524000"/>
            <a:ext cx="1447800" cy="1028700"/>
            <a:chOff x="3733800" y="2781300"/>
            <a:chExt cx="1447800" cy="1028700"/>
          </a:xfrm>
        </p:grpSpPr>
        <p:sp>
          <p:nvSpPr>
            <p:cNvPr id="5" name="Rounded Rectangle 4"/>
            <p:cNvSpPr/>
            <p:nvPr/>
          </p:nvSpPr>
          <p:spPr>
            <a:xfrm>
              <a:off x="3733800" y="2971800"/>
              <a:ext cx="1447800" cy="838200"/>
            </a:xfrm>
            <a:prstGeom prst="roundRect">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 name="Rounded Rectangle 5"/>
            <p:cNvSpPr/>
            <p:nvPr/>
          </p:nvSpPr>
          <p:spPr>
            <a:xfrm>
              <a:off x="3848100" y="2781300"/>
              <a:ext cx="1219200" cy="4191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Study coordinator</a:t>
              </a:r>
            </a:p>
          </p:txBody>
        </p:sp>
      </p:grpSp>
      <p:grpSp>
        <p:nvGrpSpPr>
          <p:cNvPr id="7" name="Group 6"/>
          <p:cNvGrpSpPr/>
          <p:nvPr/>
        </p:nvGrpSpPr>
        <p:grpSpPr>
          <a:xfrm>
            <a:off x="6772200" y="1524000"/>
            <a:ext cx="1447800" cy="1028700"/>
            <a:chOff x="3733800" y="2781300"/>
            <a:chExt cx="1447800" cy="1028700"/>
          </a:xfrm>
        </p:grpSpPr>
        <p:sp>
          <p:nvSpPr>
            <p:cNvPr id="8" name="Rounded Rectangle 7"/>
            <p:cNvSpPr/>
            <p:nvPr/>
          </p:nvSpPr>
          <p:spPr>
            <a:xfrm>
              <a:off x="3733800" y="2971800"/>
              <a:ext cx="1447800" cy="838200"/>
            </a:xfrm>
            <a:prstGeom prst="roundRect">
              <a:avLst/>
            </a:prstGeom>
            <a:solidFill>
              <a:schemeClr val="tx2">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9" name="Rounded Rectangle 8"/>
            <p:cNvSpPr/>
            <p:nvPr/>
          </p:nvSpPr>
          <p:spPr>
            <a:xfrm>
              <a:off x="3848100" y="2781300"/>
              <a:ext cx="1219200" cy="4191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Data site</a:t>
              </a:r>
            </a:p>
          </p:txBody>
        </p:sp>
        <p:sp>
          <p:nvSpPr>
            <p:cNvPr id="10" name="Flowchart: Magnetic Disk 9"/>
            <p:cNvSpPr/>
            <p:nvPr/>
          </p:nvSpPr>
          <p:spPr>
            <a:xfrm>
              <a:off x="4114800" y="3238500"/>
              <a:ext cx="685800" cy="457200"/>
            </a:xfrm>
            <a:prstGeom prst="flowChartMagneticDisk">
              <a:avLst/>
            </a:prstGeom>
            <a:solidFill>
              <a:srgbClr val="FCCB1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Right Arrow 12"/>
          <p:cNvSpPr/>
          <p:nvPr/>
        </p:nvSpPr>
        <p:spPr>
          <a:xfrm>
            <a:off x="2286000" y="1719150"/>
            <a:ext cx="4267200" cy="262050"/>
          </a:xfrm>
          <a:prstGeom prst="rightArrow">
            <a:avLst/>
          </a:prstGeom>
          <a:solidFill>
            <a:schemeClr val="accent2">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grpSp>
        <p:nvGrpSpPr>
          <p:cNvPr id="20" name="Group 19"/>
          <p:cNvGrpSpPr/>
          <p:nvPr/>
        </p:nvGrpSpPr>
        <p:grpSpPr>
          <a:xfrm>
            <a:off x="838200" y="2395652"/>
            <a:ext cx="3429000" cy="3243148"/>
            <a:chOff x="5562600" y="2492626"/>
            <a:chExt cx="3429000" cy="3243148"/>
          </a:xfrm>
        </p:grpSpPr>
        <p:sp>
          <p:nvSpPr>
            <p:cNvPr id="14" name="Rounded Rectangle 13"/>
            <p:cNvSpPr/>
            <p:nvPr/>
          </p:nvSpPr>
          <p:spPr>
            <a:xfrm>
              <a:off x="5562600" y="3331874"/>
              <a:ext cx="3429000" cy="2403900"/>
            </a:xfrm>
            <a:prstGeom prst="roundRect">
              <a:avLst>
                <a:gd name="adj" fmla="val 12148"/>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a:solidFill>
                    <a:schemeClr val="tx1"/>
                  </a:solidFill>
                </a:rPr>
                <a:t>Content: zip file containing</a:t>
              </a:r>
            </a:p>
            <a:p>
              <a:pPr marL="285750" indent="-285750">
                <a:buFont typeface="Arial" panose="020B0604020202020204" pitchFamily="34" charset="0"/>
                <a:buChar char="•"/>
              </a:pPr>
              <a:r>
                <a:rPr lang="en-US" sz="1600">
                  <a:solidFill>
                    <a:schemeClr val="tx1"/>
                  </a:solidFill>
                </a:rPr>
                <a:t>Plain text </a:t>
              </a:r>
            </a:p>
            <a:p>
              <a:pPr marL="285750" indent="-285750">
                <a:buFont typeface="Arial" panose="020B0604020202020204" pitchFamily="34" charset="0"/>
                <a:buChar char="•"/>
              </a:pPr>
              <a:r>
                <a:rPr lang="en-US" sz="1600">
                  <a:solidFill>
                    <a:schemeClr val="tx1"/>
                  </a:solidFill>
                </a:rPr>
                <a:t>CSV (comma-separated values)</a:t>
              </a:r>
            </a:p>
            <a:p>
              <a:pPr marL="285750" indent="-285750">
                <a:buFont typeface="Arial" panose="020B0604020202020204" pitchFamily="34" charset="0"/>
                <a:buChar char="•"/>
              </a:pPr>
              <a:r>
                <a:rPr lang="en-US" sz="1600">
                  <a:solidFill>
                    <a:schemeClr val="tx1"/>
                  </a:solidFill>
                </a:rPr>
                <a:t>PNG (plots)</a:t>
              </a:r>
            </a:p>
            <a:p>
              <a:pPr marL="285750" indent="-285750">
                <a:buFont typeface="Arial" panose="020B0604020202020204" pitchFamily="34" charset="0"/>
                <a:buChar char="•"/>
              </a:pPr>
              <a:r>
                <a:rPr lang="en-US" sz="1600">
                  <a:solidFill>
                    <a:schemeClr val="tx1"/>
                  </a:solidFill>
                </a:rPr>
                <a:t>…</a:t>
              </a:r>
            </a:p>
            <a:p>
              <a:endParaRPr lang="en-US" sz="1600">
                <a:solidFill>
                  <a:schemeClr val="tx1"/>
                </a:solidFill>
              </a:endParaRPr>
            </a:p>
            <a:p>
              <a:r>
                <a:rPr lang="en-US" sz="1600">
                  <a:solidFill>
                    <a:schemeClr val="tx1"/>
                  </a:solidFill>
                </a:rPr>
                <a:t>Needs to be: </a:t>
              </a:r>
            </a:p>
            <a:p>
              <a:pPr marL="285750" indent="-285750">
                <a:buFont typeface="Arial" panose="020B0604020202020204" pitchFamily="34" charset="0"/>
                <a:buChar char="•"/>
              </a:pPr>
              <a:r>
                <a:rPr lang="en-US" sz="1600">
                  <a:solidFill>
                    <a:schemeClr val="tx1"/>
                  </a:solidFill>
                </a:rPr>
                <a:t>Non-identifiable information</a:t>
              </a:r>
            </a:p>
            <a:p>
              <a:pPr marL="285750" indent="-285750">
                <a:buFont typeface="Arial" panose="020B0604020202020204" pitchFamily="34" charset="0"/>
                <a:buChar char="•"/>
              </a:pPr>
              <a:r>
                <a:rPr lang="en-US" sz="1600">
                  <a:solidFill>
                    <a:schemeClr val="tx1"/>
                  </a:solidFill>
                </a:rPr>
                <a:t>Human reviewable</a:t>
              </a:r>
            </a:p>
          </p:txBody>
        </p:sp>
        <p:cxnSp>
          <p:nvCxnSpPr>
            <p:cNvPr id="16" name="Straight Arrow Connector 15"/>
            <p:cNvCxnSpPr>
              <a:stCxn id="14" idx="0"/>
            </p:cNvCxnSpPr>
            <p:nvPr/>
          </p:nvCxnSpPr>
          <p:spPr>
            <a:xfrm flipV="1">
              <a:off x="7277100" y="2492626"/>
              <a:ext cx="0" cy="839248"/>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grpSp>
      <p:sp>
        <p:nvSpPr>
          <p:cNvPr id="21" name="Right Arrow 20"/>
          <p:cNvSpPr/>
          <p:nvPr/>
        </p:nvSpPr>
        <p:spPr>
          <a:xfrm rot="10800000">
            <a:off x="2286000" y="2133600"/>
            <a:ext cx="4267200" cy="262050"/>
          </a:xfrm>
          <a:prstGeom prst="rightArrow">
            <a:avLst/>
          </a:prstGeom>
          <a:solidFill>
            <a:schemeClr val="accent1">
              <a:lumMod val="75000"/>
            </a:schemeClr>
          </a:solidFill>
          <a:ln>
            <a:solidFill>
              <a:schemeClr val="accent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grpSp>
        <p:nvGrpSpPr>
          <p:cNvPr id="28" name="Group 27"/>
          <p:cNvGrpSpPr/>
          <p:nvPr/>
        </p:nvGrpSpPr>
        <p:grpSpPr>
          <a:xfrm>
            <a:off x="4513800" y="2438400"/>
            <a:ext cx="3429000" cy="1828800"/>
            <a:chOff x="5562600" y="2492626"/>
            <a:chExt cx="3429000" cy="1828800"/>
          </a:xfrm>
        </p:grpSpPr>
        <p:sp>
          <p:nvSpPr>
            <p:cNvPr id="29" name="Rounded Rectangle 28"/>
            <p:cNvSpPr/>
            <p:nvPr/>
          </p:nvSpPr>
          <p:spPr>
            <a:xfrm>
              <a:off x="5562600" y="3331874"/>
              <a:ext cx="3429000" cy="989552"/>
            </a:xfrm>
            <a:prstGeom prst="roundRect">
              <a:avLst>
                <a:gd name="adj" fmla="val 12148"/>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a:solidFill>
                    <a:schemeClr val="tx1"/>
                  </a:solidFill>
                </a:rPr>
                <a:t>Delivery:</a:t>
              </a:r>
            </a:p>
            <a:p>
              <a:pPr marL="285750" indent="-285750">
                <a:buFont typeface="Arial" panose="020B0604020202020204" pitchFamily="34" charset="0"/>
                <a:buChar char="•"/>
              </a:pPr>
              <a:r>
                <a:rPr lang="en-US" sz="1600">
                  <a:solidFill>
                    <a:schemeClr val="tx1"/>
                  </a:solidFill>
                </a:rPr>
                <a:t>E-mail</a:t>
              </a:r>
            </a:p>
            <a:p>
              <a:pPr marL="285750" indent="-285750">
                <a:buFont typeface="Arial" panose="020B0604020202020204" pitchFamily="34" charset="0"/>
                <a:buChar char="•"/>
              </a:pPr>
              <a:r>
                <a:rPr lang="en-US" sz="1600">
                  <a:solidFill>
                    <a:schemeClr val="tx1"/>
                  </a:solidFill>
                </a:rPr>
                <a:t>Amazon S3</a:t>
              </a:r>
            </a:p>
          </p:txBody>
        </p:sp>
        <p:cxnSp>
          <p:nvCxnSpPr>
            <p:cNvPr id="30" name="Straight Arrow Connector 29"/>
            <p:cNvCxnSpPr>
              <a:stCxn id="29" idx="0"/>
            </p:cNvCxnSpPr>
            <p:nvPr/>
          </p:nvCxnSpPr>
          <p:spPr>
            <a:xfrm flipV="1">
              <a:off x="7277100" y="2492626"/>
              <a:ext cx="0" cy="839248"/>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grpSp>
      <p:sp>
        <p:nvSpPr>
          <p:cNvPr id="36" name="Slide Number Placeholder 35"/>
          <p:cNvSpPr>
            <a:spLocks noGrp="1"/>
          </p:cNvSpPr>
          <p:nvPr>
            <p:ph type="sldNum" sz="quarter" idx="4"/>
          </p:nvPr>
        </p:nvSpPr>
        <p:spPr/>
        <p:txBody>
          <a:bodyPr/>
          <a:lstStyle/>
          <a:p>
            <a:fld id="{444583ED-F364-40B3-B25B-483B5033DFA3}" type="slidenum">
              <a:rPr lang="en-US" smtClean="0"/>
              <a:pPr/>
              <a:t>5</a:t>
            </a:fld>
            <a:endParaRPr lang="en-US"/>
          </a:p>
        </p:txBody>
      </p:sp>
    </p:spTree>
    <p:extLst>
      <p:ext uri="{BB962C8B-B14F-4D97-AF65-F5344CB8AC3E}">
        <p14:creationId xmlns:p14="http://schemas.microsoft.com/office/powerpoint/2010/main" val="197227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push a butt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4576" y="1096962"/>
            <a:ext cx="2319424" cy="347503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t>Push of a button</a:t>
            </a:r>
          </a:p>
        </p:txBody>
      </p:sp>
      <p:sp>
        <p:nvSpPr>
          <p:cNvPr id="3" name="Content Placeholder 2"/>
          <p:cNvSpPr>
            <a:spLocks noGrp="1"/>
          </p:cNvSpPr>
          <p:nvPr>
            <p:ph idx="1"/>
          </p:nvPr>
        </p:nvSpPr>
        <p:spPr/>
        <p:txBody>
          <a:bodyPr>
            <a:normAutofit fontScale="62500" lnSpcReduction="20000"/>
          </a:bodyPr>
          <a:lstStyle/>
          <a:p>
            <a:pPr marL="0" indent="0">
              <a:buNone/>
            </a:pPr>
            <a:r>
              <a:rPr lang="en-US" dirty="0"/>
              <a:t>When data site starts the study</a:t>
            </a:r>
          </a:p>
          <a:p>
            <a:pPr marL="514350" indent="-514350">
              <a:buFont typeface="+mj-lt"/>
              <a:buAutoNum type="arabicPeriod"/>
            </a:pPr>
            <a:r>
              <a:rPr lang="en-US" dirty="0"/>
              <a:t>Create a study-specific cohort table, and populate it with cohorts</a:t>
            </a:r>
          </a:p>
          <a:p>
            <a:pPr marL="914400" lvl="1" indent="-514350"/>
            <a:r>
              <a:rPr lang="en-US" dirty="0"/>
              <a:t>Target and comparator cohorts</a:t>
            </a:r>
          </a:p>
          <a:p>
            <a:pPr marL="914400" lvl="1" indent="-514350"/>
            <a:r>
              <a:rPr lang="en-US" dirty="0"/>
              <a:t>Outcomes of interest</a:t>
            </a:r>
          </a:p>
          <a:p>
            <a:pPr marL="914400" lvl="1" indent="-514350"/>
            <a:r>
              <a:rPr lang="en-US" dirty="0"/>
              <a:t>Negative control outcomes</a:t>
            </a:r>
          </a:p>
          <a:p>
            <a:pPr marL="514350" indent="-514350">
              <a:buFont typeface="+mj-lt"/>
              <a:buAutoNum type="arabicPeriod"/>
            </a:pPr>
            <a:r>
              <a:rPr lang="en-US" dirty="0"/>
              <a:t>[Create positive controls]</a:t>
            </a:r>
          </a:p>
          <a:p>
            <a:pPr marL="514350" indent="-514350">
              <a:buFont typeface="+mj-lt"/>
              <a:buAutoNum type="arabicPeriod"/>
            </a:pPr>
            <a:r>
              <a:rPr lang="en-US" dirty="0"/>
              <a:t>Run </a:t>
            </a:r>
            <a:r>
              <a:rPr lang="en-US" dirty="0" err="1"/>
              <a:t>CohortMethod</a:t>
            </a:r>
            <a:endParaRPr lang="en-US" dirty="0"/>
          </a:p>
          <a:p>
            <a:pPr marL="914400" lvl="1" indent="-514350"/>
            <a:r>
              <a:rPr lang="en-US" dirty="0"/>
              <a:t>Fetch data on cohorts and covariates</a:t>
            </a:r>
          </a:p>
          <a:p>
            <a:pPr marL="914400" lvl="1" indent="-514350"/>
            <a:r>
              <a:rPr lang="en-US" dirty="0"/>
              <a:t>Fit propensity models</a:t>
            </a:r>
          </a:p>
          <a:p>
            <a:pPr marL="914400" lvl="1" indent="-514350"/>
            <a:r>
              <a:rPr lang="en-US" dirty="0"/>
              <a:t>Matching/stratification/Trimming/Weighting</a:t>
            </a:r>
          </a:p>
          <a:p>
            <a:pPr marL="514350" indent="-514350">
              <a:buFont typeface="+mj-lt"/>
              <a:buAutoNum type="arabicPeriod"/>
            </a:pPr>
            <a:r>
              <a:rPr lang="en-US" dirty="0"/>
              <a:t>Generate study diagnostics</a:t>
            </a:r>
          </a:p>
          <a:p>
            <a:pPr marL="914400" lvl="1" indent="-514350"/>
            <a:r>
              <a:rPr lang="en-US" dirty="0"/>
              <a:t>Statistical power</a:t>
            </a:r>
          </a:p>
          <a:p>
            <a:pPr marL="914400" lvl="1" indent="-514350"/>
            <a:r>
              <a:rPr lang="en-US" dirty="0"/>
              <a:t>Covariate balance</a:t>
            </a:r>
          </a:p>
          <a:p>
            <a:pPr marL="914400" lvl="1" indent="-514350"/>
            <a:r>
              <a:rPr lang="en-US" dirty="0"/>
              <a:t>(Negative) control distribution</a:t>
            </a:r>
          </a:p>
          <a:p>
            <a:pPr marL="514350" indent="-514350">
              <a:buFont typeface="+mj-lt"/>
              <a:buAutoNum type="arabicPeriod"/>
            </a:pPr>
            <a:r>
              <a:rPr lang="en-US" dirty="0"/>
              <a:t>Package results for sharing</a:t>
            </a:r>
          </a:p>
          <a:p>
            <a:pPr marL="914400" lvl="1" indent="-514350"/>
            <a:r>
              <a:rPr lang="en-US" dirty="0"/>
              <a:t>No patient-level data</a:t>
            </a:r>
          </a:p>
          <a:p>
            <a:pPr marL="914400" lvl="1" indent="-514350"/>
            <a:r>
              <a:rPr lang="en-US" dirty="0"/>
              <a:t>Easily reviewable: csv, txt, or </a:t>
            </a:r>
            <a:r>
              <a:rPr lang="en-US" dirty="0" err="1"/>
              <a:t>png</a:t>
            </a:r>
            <a:endParaRPr lang="en-US" dirty="0"/>
          </a:p>
          <a:p>
            <a:pPr marL="914400" lvl="1" indent="-514350"/>
            <a:endParaRPr lang="en-US" dirty="0"/>
          </a:p>
          <a:p>
            <a:pPr marL="514350" indent="-514350">
              <a:buFont typeface="+mj-lt"/>
              <a:buAutoNum type="arabicPeriod"/>
            </a:pPr>
            <a:endParaRPr lang="en-US" dirty="0"/>
          </a:p>
          <a:p>
            <a:pPr marL="514350" indent="-514350">
              <a:buFont typeface="+mj-lt"/>
              <a:buAutoNum type="arabicPeriod"/>
            </a:pPr>
            <a:endParaRPr lang="en-US" dirty="0"/>
          </a:p>
          <a:p>
            <a:endParaRPr lang="en-US" dirty="0"/>
          </a:p>
        </p:txBody>
      </p:sp>
      <p:sp>
        <p:nvSpPr>
          <p:cNvPr id="4" name="Slide Number Placeholder 3"/>
          <p:cNvSpPr>
            <a:spLocks noGrp="1"/>
          </p:cNvSpPr>
          <p:nvPr>
            <p:ph type="sldNum" sz="quarter" idx="4"/>
          </p:nvPr>
        </p:nvSpPr>
        <p:spPr/>
        <p:txBody>
          <a:bodyPr/>
          <a:lstStyle/>
          <a:p>
            <a:fld id="{444583ED-F364-40B3-B25B-483B5033DFA3}" type="slidenum">
              <a:rPr lang="en-US" smtClean="0"/>
              <a:pPr/>
              <a:t>6</a:t>
            </a:fld>
            <a:endParaRPr lang="en-US"/>
          </a:p>
        </p:txBody>
      </p:sp>
    </p:spTree>
    <p:extLst>
      <p:ext uri="{BB962C8B-B14F-4D97-AF65-F5344CB8AC3E}">
        <p14:creationId xmlns:p14="http://schemas.microsoft.com/office/powerpoint/2010/main" val="3774755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14" end="14"/>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xEl>
                                              <p:pRg st="15" end="15"/>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package skeleton</a:t>
            </a:r>
          </a:p>
        </p:txBody>
      </p:sp>
      <p:sp>
        <p:nvSpPr>
          <p:cNvPr id="3" name="Content Placeholder 2"/>
          <p:cNvSpPr>
            <a:spLocks noGrp="1"/>
          </p:cNvSpPr>
          <p:nvPr>
            <p:ph idx="1"/>
          </p:nvPr>
        </p:nvSpPr>
        <p:spPr/>
        <p:txBody>
          <a:bodyPr/>
          <a:lstStyle/>
          <a:p>
            <a:pPr marL="0" indent="0">
              <a:buNone/>
            </a:pPr>
            <a:r>
              <a:rPr lang="en-US" dirty="0"/>
              <a:t>Just add</a:t>
            </a:r>
          </a:p>
          <a:p>
            <a:r>
              <a:rPr lang="en-US" dirty="0"/>
              <a:t>Cohort definitions (ATLAS)</a:t>
            </a:r>
          </a:p>
          <a:p>
            <a:r>
              <a:rPr lang="en-US" dirty="0"/>
              <a:t>Negative control concept IDs + SQL</a:t>
            </a:r>
          </a:p>
          <a:p>
            <a:r>
              <a:rPr lang="en-US" dirty="0"/>
              <a:t>List of TCOs</a:t>
            </a:r>
          </a:p>
          <a:p>
            <a:r>
              <a:rPr lang="en-US" dirty="0"/>
              <a:t>List of analysis settings</a:t>
            </a:r>
          </a:p>
          <a:p>
            <a:endParaRPr lang="en-US" dirty="0"/>
          </a:p>
        </p:txBody>
      </p:sp>
      <p:sp>
        <p:nvSpPr>
          <p:cNvPr id="4" name="Slide Number Placeholder 3"/>
          <p:cNvSpPr>
            <a:spLocks noGrp="1"/>
          </p:cNvSpPr>
          <p:nvPr>
            <p:ph type="sldNum" sz="quarter" idx="4"/>
          </p:nvPr>
        </p:nvSpPr>
        <p:spPr/>
        <p:txBody>
          <a:bodyPr/>
          <a:lstStyle/>
          <a:p>
            <a:fld id="{444583ED-F364-40B3-B25B-483B5033DFA3}" type="slidenum">
              <a:rPr lang="en-US" smtClean="0"/>
              <a:pPr/>
              <a:t>7</a:t>
            </a:fld>
            <a:endParaRPr lang="en-US"/>
          </a:p>
        </p:txBody>
      </p:sp>
      <p:pic>
        <p:nvPicPr>
          <p:cNvPr id="2050" name="Picture 2" descr="Image result for skeleton"/>
          <p:cNvPicPr>
            <a:picLocks noChangeAspect="1" noChangeArrowheads="1"/>
          </p:cNvPicPr>
          <p:nvPr/>
        </p:nvPicPr>
        <p:blipFill rotWithShape="1">
          <a:blip r:embed="rId2">
            <a:extLst>
              <a:ext uri="{28A0092B-C50C-407E-A947-70E740481C1C}">
                <a14:useLocalDpi xmlns:a14="http://schemas.microsoft.com/office/drawing/2010/main" val="0"/>
              </a:ext>
            </a:extLst>
          </a:blip>
          <a:srcRect l="29333" r="30667"/>
          <a:stretch/>
        </p:blipFill>
        <p:spPr bwMode="auto">
          <a:xfrm>
            <a:off x="7924800" y="1357312"/>
            <a:ext cx="11430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5418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is it?</a:t>
            </a:r>
          </a:p>
        </p:txBody>
      </p:sp>
      <p:sp>
        <p:nvSpPr>
          <p:cNvPr id="3" name="Content Placeholder 2"/>
          <p:cNvSpPr>
            <a:spLocks noGrp="1"/>
          </p:cNvSpPr>
          <p:nvPr>
            <p:ph idx="1"/>
          </p:nvPr>
        </p:nvSpPr>
        <p:spPr>
          <a:xfrm>
            <a:off x="457200" y="2895600"/>
            <a:ext cx="8229600" cy="3230563"/>
          </a:xfrm>
        </p:spPr>
        <p:txBody>
          <a:bodyPr>
            <a:normAutofit/>
          </a:bodyPr>
          <a:lstStyle/>
          <a:p>
            <a:pPr marL="0" indent="0">
              <a:buNone/>
            </a:pPr>
            <a:r>
              <a:rPr lang="en-US" sz="1600" dirty="0">
                <a:hlinkClick r:id="rId2"/>
              </a:rPr>
              <a:t>https://github.com/OHDSI/StudyProtocolSandbox/tree/master/SkeletonCompartiveEffectStudy</a:t>
            </a:r>
            <a:endParaRPr lang="en-US" sz="1600" dirty="0"/>
          </a:p>
          <a:p>
            <a:pPr marL="0" indent="0">
              <a:buNone/>
            </a:pPr>
            <a:endParaRPr lang="en-US" sz="1600" dirty="0"/>
          </a:p>
        </p:txBody>
      </p:sp>
      <p:sp>
        <p:nvSpPr>
          <p:cNvPr id="4" name="Slide Number Placeholder 3"/>
          <p:cNvSpPr>
            <a:spLocks noGrp="1"/>
          </p:cNvSpPr>
          <p:nvPr>
            <p:ph type="sldNum" sz="quarter" idx="4"/>
          </p:nvPr>
        </p:nvSpPr>
        <p:spPr/>
        <p:txBody>
          <a:bodyPr/>
          <a:lstStyle/>
          <a:p>
            <a:fld id="{444583ED-F364-40B3-B25B-483B5033DFA3}" type="slidenum">
              <a:rPr lang="en-US" smtClean="0"/>
              <a:pPr/>
              <a:t>8</a:t>
            </a:fld>
            <a:endParaRPr lang="en-US"/>
          </a:p>
        </p:txBody>
      </p:sp>
    </p:spTree>
    <p:extLst>
      <p:ext uri="{BB962C8B-B14F-4D97-AF65-F5344CB8AC3E}">
        <p14:creationId xmlns:p14="http://schemas.microsoft.com/office/powerpoint/2010/main" val="3541710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 commandments of LEGEND</a:t>
            </a:r>
          </a:p>
        </p:txBody>
      </p:sp>
      <p:sp>
        <p:nvSpPr>
          <p:cNvPr id="3" name="Content Placeholder 2"/>
          <p:cNvSpPr>
            <a:spLocks noGrp="1"/>
          </p:cNvSpPr>
          <p:nvPr>
            <p:ph idx="1"/>
          </p:nvPr>
        </p:nvSpPr>
        <p:spPr>
          <a:xfrm>
            <a:off x="0" y="1219200"/>
            <a:ext cx="9144000" cy="5562600"/>
          </a:xfrm>
          <a:solidFill>
            <a:schemeClr val="bg1"/>
          </a:solidFill>
        </p:spPr>
        <p:txBody>
          <a:bodyPr>
            <a:noAutofit/>
          </a:bodyPr>
          <a:lstStyle/>
          <a:p>
            <a:pPr fontAlgn="base"/>
            <a:r>
              <a:rPr lang="en-US" sz="1100" dirty="0"/>
              <a:t>The evidence will be generated at large-scale.</a:t>
            </a:r>
          </a:p>
          <a:p>
            <a:pPr lvl="1"/>
            <a:r>
              <a:rPr lang="en-US" sz="1000" dirty="0"/>
              <a:t>The main purpose of this principle is to achieve completeness. Rather than answering single questions (e.g. what is the effect of exposure E on outcome O), large sets of questions will be answered (e.g. what are the effects of exposures E</a:t>
            </a:r>
            <a:r>
              <a:rPr lang="en-US" sz="1000" baseline="-25000" dirty="0"/>
              <a:t>1</a:t>
            </a:r>
            <a:r>
              <a:rPr lang="en-US" sz="1000" dirty="0"/>
              <a:t>…</a:t>
            </a:r>
            <a:r>
              <a:rPr lang="en-US" sz="1000" dirty="0" err="1"/>
              <a:t>E</a:t>
            </a:r>
            <a:r>
              <a:rPr lang="en-US" sz="1000" baseline="-25000" dirty="0" err="1"/>
              <a:t>n</a:t>
            </a:r>
            <a:r>
              <a:rPr lang="en-US" sz="1000" dirty="0"/>
              <a:t> on outcomes O</a:t>
            </a:r>
            <a:r>
              <a:rPr lang="en-US" sz="1000" baseline="-25000" dirty="0"/>
              <a:t>1</a:t>
            </a:r>
            <a:r>
              <a:rPr lang="en-US" sz="1000" dirty="0"/>
              <a:t>...O</a:t>
            </a:r>
            <a:r>
              <a:rPr lang="en-US" sz="1000" baseline="-25000" dirty="0"/>
              <a:t>m</a:t>
            </a:r>
            <a:r>
              <a:rPr lang="en-US" sz="1000" dirty="0"/>
              <a:t>)</a:t>
            </a:r>
          </a:p>
          <a:p>
            <a:pPr fontAlgn="base"/>
            <a:r>
              <a:rPr lang="en-US" sz="1100" dirty="0"/>
              <a:t>Dissemination of the evidence will not depend on the estimated effects.</a:t>
            </a:r>
          </a:p>
          <a:p>
            <a:pPr lvl="1"/>
            <a:r>
              <a:rPr lang="en-US" sz="1000" dirty="0"/>
              <a:t>The main purpose of this principle is to avoid publication bias. No priority will be given to ‘statistically significant’ findings, nor will null findings or findings at odds with current knowledge be excluded from dissemination.</a:t>
            </a:r>
          </a:p>
          <a:p>
            <a:pPr fontAlgn="base"/>
            <a:r>
              <a:rPr lang="en-US" sz="1100" dirty="0"/>
              <a:t>Evidence will be generated by consistently applying a systematic approach across all research questions</a:t>
            </a:r>
          </a:p>
          <a:p>
            <a:pPr lvl="1"/>
            <a:r>
              <a:rPr lang="en-US" sz="1000" dirty="0"/>
              <a:t>The main purpose of this principle is to avoid p-hacking (modifying the analysis to achieve a desired effect estimate), and to enable the evaluation of the method used. If for a particular research question someone proposes the analysis should be modified to account for unique attributes of that research question, this proposal should be formulated as a general rule. This rule can then be implemented, and evaluated on its merits.  If the evaluation shows adoption of the rule increases performance, the rule will become part of the systematic approach.</a:t>
            </a:r>
          </a:p>
          <a:p>
            <a:pPr fontAlgn="base"/>
            <a:r>
              <a:rPr lang="en-US" sz="1100" dirty="0"/>
              <a:t>The evidence will be generated using a pre-specified analysis design.</a:t>
            </a:r>
          </a:p>
          <a:p>
            <a:pPr lvl="1"/>
            <a:r>
              <a:rPr lang="en-US" sz="1000" dirty="0"/>
              <a:t>The main purpose of this principle is to avoid p-hacking (modifying the analysis to achieve a desired effect estimate). The analysis design should be specified in the form of a protocol as well as open source executable code, and should be publicly disclosed before executing the analysis.</a:t>
            </a:r>
          </a:p>
          <a:p>
            <a:pPr fontAlgn="base"/>
            <a:r>
              <a:rPr lang="en-US" sz="1100" dirty="0"/>
              <a:t>The evidence generation process will be empirically evaluated by including control research questions where the true effect size is known.</a:t>
            </a:r>
          </a:p>
          <a:p>
            <a:pPr lvl="1"/>
            <a:r>
              <a:rPr lang="en-US" sz="1000" dirty="0"/>
              <a:t>The main purpose of this principle is to make sure the operating characteristics of the methods and data are known. Since non-interventional studies are prone to systematic error, the potential magnitude of this systematic error should be quantified and accounted for (for example by computing calibrated confidence intervals and p-values).</a:t>
            </a:r>
          </a:p>
          <a:p>
            <a:pPr fontAlgn="base"/>
            <a:r>
              <a:rPr lang="en-US" sz="1100" dirty="0"/>
              <a:t>The evidence will be generated using best-practices.</a:t>
            </a:r>
          </a:p>
          <a:p>
            <a:pPr lvl="1"/>
            <a:r>
              <a:rPr lang="en-US" sz="1000" dirty="0"/>
              <a:t>Whenever possible, best practices will be decided on based on empirical evaluation of the methods. Empirical evaluation should include enough negative and positive controls to ensure generalizability and accuracy (in other words, showing a method works in one or two examples is not considered ‘empirical evaluation’). If empirical evaluation is not yet performed, best practices may be defined by the opinions of the LEGEND Leadership.</a:t>
            </a:r>
          </a:p>
          <a:p>
            <a:pPr fontAlgn="base"/>
            <a:r>
              <a:rPr lang="en-US" sz="1100" dirty="0"/>
              <a:t>LEGEND will not be used to evaluate methods.</a:t>
            </a:r>
          </a:p>
          <a:p>
            <a:pPr lvl="1"/>
            <a:r>
              <a:rPr lang="en-US" sz="1000" dirty="0"/>
              <a:t>The main purpose of this principle is to keep the focus on evidence generation using best practices. LEGEND researchers can perform method evaluation outside of LEGEND to inform best practices used in LEGEND..</a:t>
            </a:r>
          </a:p>
          <a:p>
            <a:pPr fontAlgn="base"/>
            <a:r>
              <a:rPr lang="en-US" sz="1100" dirty="0"/>
              <a:t>The evidence will be updated on a regular basis.</a:t>
            </a:r>
          </a:p>
          <a:p>
            <a:pPr lvl="1"/>
            <a:r>
              <a:rPr lang="en-US" sz="1000" dirty="0"/>
              <a:t>The main purpose of this principle is to ensure the usefulness of the data for clinical decision making. The evidence should be generated on up-to-date observational data, using the latest insights into best practices.</a:t>
            </a:r>
          </a:p>
          <a:p>
            <a:pPr fontAlgn="base"/>
            <a:r>
              <a:rPr lang="en-US" sz="1100" dirty="0"/>
              <a:t>No patient-level data will be shared between sites in the network, only aggregated data.</a:t>
            </a:r>
          </a:p>
          <a:p>
            <a:pPr lvl="1"/>
            <a:r>
              <a:rPr lang="en-US" sz="1000" dirty="0"/>
              <a:t>The main purposes of this principle is to ensure patient privacy, and comply with local data governance rules.</a:t>
            </a:r>
            <a:r>
              <a:rPr lang="en-US" sz="1100" dirty="0"/>
              <a:t>.</a:t>
            </a:r>
          </a:p>
          <a:p>
            <a:endParaRPr lang="en-US" sz="1100" dirty="0"/>
          </a:p>
        </p:txBody>
      </p:sp>
      <p:sp>
        <p:nvSpPr>
          <p:cNvPr id="4" name="Slide Number Placeholder 3"/>
          <p:cNvSpPr>
            <a:spLocks noGrp="1"/>
          </p:cNvSpPr>
          <p:nvPr>
            <p:ph type="sldNum" sz="quarter" idx="4"/>
          </p:nvPr>
        </p:nvSpPr>
        <p:spPr/>
        <p:txBody>
          <a:bodyPr/>
          <a:lstStyle/>
          <a:p>
            <a:fld id="{444583ED-F364-40B3-B25B-483B5033DFA3}" type="slidenum">
              <a:rPr lang="en-US" smtClean="0"/>
              <a:pPr/>
              <a:t>9</a:t>
            </a:fld>
            <a:endParaRPr lang="en-US"/>
          </a:p>
        </p:txBody>
      </p:sp>
    </p:spTree>
    <p:extLst>
      <p:ext uri="{BB962C8B-B14F-4D97-AF65-F5344CB8AC3E}">
        <p14:creationId xmlns:p14="http://schemas.microsoft.com/office/powerpoint/2010/main" val="2675311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
                                            <p:txEl>
                                              <p:pRg st="14" end="14"/>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6" end="16"/>
                                            </p:tx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2216</TotalTime>
  <Words>596</Words>
  <Application>Microsoft Office PowerPoint</Application>
  <PresentationFormat>On-screen Show (4:3)</PresentationFormat>
  <Paragraphs>136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OHDSI Comparative effectiveness study package skeleton</vt:lpstr>
      <vt:lpstr>OHDSI network studies</vt:lpstr>
      <vt:lpstr>Federated model</vt:lpstr>
      <vt:lpstr>Implementation</vt:lpstr>
      <vt:lpstr>Implementation</vt:lpstr>
      <vt:lpstr>Push of a button</vt:lpstr>
      <vt:lpstr>Study package skeleton</vt:lpstr>
      <vt:lpstr>Where is it?</vt:lpstr>
      <vt:lpstr>9 commandments of LEGEND</vt:lpstr>
      <vt:lpstr>Plans for symposium</vt:lpstr>
      <vt:lpstr>Topic of next meeting(s)?</vt:lpstr>
      <vt:lpstr>Cutting down frequency of meetings?</vt:lpstr>
      <vt:lpstr>Next workgroup meeting</vt:lpstr>
    </vt:vector>
  </TitlesOfParts>
  <Company>Johnson &amp; Johnson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 Ryan</dc:creator>
  <cp:lastModifiedBy>Schuemie, Martijn [JRDNL]</cp:lastModifiedBy>
  <cp:revision>551</cp:revision>
  <dcterms:created xsi:type="dcterms:W3CDTF">2013-12-30T14:14:20Z</dcterms:created>
  <dcterms:modified xsi:type="dcterms:W3CDTF">2018-05-10T09:58:12Z</dcterms:modified>
</cp:coreProperties>
</file>