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256" r:id="rId3"/>
    <p:sldId id="257" r:id="rId4"/>
    <p:sldId id="283" r:id="rId5"/>
    <p:sldId id="266" r:id="rId6"/>
    <p:sldId id="267" r:id="rId7"/>
    <p:sldId id="268" r:id="rId8"/>
    <p:sldId id="274" r:id="rId9"/>
    <p:sldId id="277" r:id="rId10"/>
    <p:sldId id="282" r:id="rId11"/>
    <p:sldId id="28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7C3"/>
    <a:srgbClr val="7FC4D7"/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5" autoAdjust="0"/>
    <p:restoredTop sz="89770" autoAdjust="0"/>
  </p:normalViewPr>
  <p:slideViewPr>
    <p:cSldViewPr>
      <p:cViewPr varScale="1">
        <p:scale>
          <a:sx n="71" d="100"/>
          <a:sy n="71" d="100"/>
        </p:scale>
        <p:origin x="5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312" y="129289"/>
            <a:ext cx="7287489" cy="69207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41" y="8953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535113"/>
            <a:ext cx="4040188" cy="4821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953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35113"/>
            <a:ext cx="4041775" cy="4821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72541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707" y="114078"/>
            <a:ext cx="7295094" cy="71489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75760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4738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4075"/>
            <a:ext cx="5111750" cy="5502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16125"/>
            <a:ext cx="3008313" cy="4340224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46379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21363"/>
            <a:ext cx="5486400" cy="39062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989012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97670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546" y="136895"/>
            <a:ext cx="7234255" cy="6844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31949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52275"/>
            <a:ext cx="2057400" cy="397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40338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5715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478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0" y="0"/>
            <a:ext cx="9144000" cy="1030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2387600"/>
            <a:ext cx="9144000" cy="2151063"/>
          </a:xfrm>
          <a:prstGeom prst="rect">
            <a:avLst/>
          </a:prstGeom>
          <a:solidFill>
            <a:srgbClr val="D4E3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177800" y="2573338"/>
            <a:ext cx="4730750" cy="2035175"/>
          </a:xfrm>
          <a:prstGeom prst="rect">
            <a:avLst/>
          </a:prstGeom>
          <a:noFill/>
        </p:spPr>
        <p:txBody>
          <a:bodyPr lIns="91433" tIns="45717" rIns="91433" bIns="45717">
            <a:spAutoFit/>
          </a:bodyPr>
          <a:lstStyle/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BSERVATIONAL </a:t>
            </a:r>
          </a:p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M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EDICAL</a:t>
            </a:r>
          </a:p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UTCOMES</a:t>
            </a:r>
          </a:p>
          <a:p>
            <a:pPr>
              <a:lnSpc>
                <a:spcPts val="3600"/>
              </a:lnSpc>
              <a:defRPr/>
            </a:pPr>
            <a:r>
              <a:rPr lang="en-US" sz="40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P</a:t>
            </a:r>
            <a:r>
              <a:rPr lang="en-US" sz="40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ARTNERSHIP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855708" y="2573494"/>
            <a:ext cx="5135289" cy="18299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9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220663" y="114300"/>
            <a:ext cx="2028825" cy="723900"/>
          </a:xfrm>
          <a:prstGeom prst="rect">
            <a:avLst/>
          </a:prstGeom>
          <a:noFill/>
        </p:spPr>
        <p:txBody>
          <a:bodyPr lIns="91433" tIns="45717" rIns="91433" bIns="45717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BSERVATIONAL 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M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EDICAL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UTCOMES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P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553200"/>
            <a:ext cx="5334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8838C6-14CB-4E5E-B43D-03405385AA6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780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102" y="152104"/>
            <a:ext cx="7302699" cy="6768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0652"/>
            <a:ext cx="4038600" cy="5405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0652"/>
            <a:ext cx="4038600" cy="5405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605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92238" y="114300"/>
            <a:ext cx="72945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73138"/>
            <a:ext cx="8229600" cy="538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663" y="114300"/>
            <a:ext cx="2028825" cy="723900"/>
          </a:xfrm>
          <a:prstGeom prst="rect">
            <a:avLst/>
          </a:prstGeom>
          <a:noFill/>
        </p:spPr>
        <p:txBody>
          <a:bodyPr lIns="91433" tIns="45717" rIns="91433" bIns="45717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BSERVATIONAL 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M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EDICAL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O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UTCOMES</a:t>
            </a:r>
          </a:p>
          <a:p>
            <a:pPr>
              <a:lnSpc>
                <a:spcPts val="1200"/>
              </a:lnSpc>
              <a:defRPr/>
            </a:pPr>
            <a:r>
              <a:rPr lang="en-US" sz="1200" b="1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P</a:t>
            </a:r>
            <a:r>
              <a:rPr lang="en-US" sz="1200" dirty="0">
                <a:solidFill>
                  <a:srgbClr val="28568A"/>
                </a:solidFill>
                <a:effectLst>
                  <a:outerShdw blurRad="127000" dist="76200" dir="2700000" algn="tl" rotWithShape="0">
                    <a:prstClr val="black">
                      <a:lumMod val="65000"/>
                      <a:lumOff val="35000"/>
                      <a:alpha val="25000"/>
                    </a:prstClr>
                  </a:outerShdw>
                </a:effectLst>
              </a:rPr>
              <a:t>ARTNERSHIP</a:t>
            </a:r>
          </a:p>
        </p:txBody>
      </p:sp>
    </p:spTree>
    <p:extLst>
      <p:ext uri="{BB962C8B-B14F-4D97-AF65-F5344CB8AC3E}">
        <p14:creationId xmlns:p14="http://schemas.microsoft.com/office/powerpoint/2010/main" val="7671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hf sldNum="0" hdr="0" ftr="0" dt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45716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4571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mc.edu/pathology/informatics/tdc.html" TargetMode="External"/><Relationship Id="rId2" Type="http://schemas.openxmlformats.org/officeDocument/2006/relationships/hyperlink" Target="http://www.cap.org/web/oracle/webcenter/portalapp/pagehierarchy/cancer_protocol_templates.jspx?_afrLoop=2084892639453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s.org/~/media/files/quality%20programs/cancer/ncdb/fords%202016.ash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599" y="2195513"/>
            <a:ext cx="6248401" cy="1004887"/>
          </a:xfrm>
          <a:noFill/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Oncology WG Face-to-Face</a:t>
            </a:r>
            <a:endParaRPr lang="en-US" sz="2200" dirty="0">
              <a:ea typeface="+mj-ea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2667000" y="2895600"/>
            <a:ext cx="2389188" cy="1437341"/>
          </a:xfrm>
        </p:spPr>
        <p:txBody>
          <a:bodyPr/>
          <a:lstStyle/>
          <a:p>
            <a:r>
              <a:rPr lang="en-US" dirty="0">
                <a:latin typeface="Corbel" charset="0"/>
              </a:rPr>
              <a:t>May 5, 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5894039" y="6045200"/>
            <a:ext cx="3053655" cy="741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 Protocol Templates</a:t>
            </a:r>
          </a:p>
          <a:p>
            <a:pPr lvl="1">
              <a:buNone/>
            </a:pPr>
            <a:r>
              <a:rPr lang="en-US" dirty="0">
                <a:hlinkClick r:id="rId2"/>
              </a:rPr>
              <a:t>http://www.cap.org/web/oracle/webcenter/portalapp/pagehierarchy/cancer_protocol_templates.jspx </a:t>
            </a:r>
            <a:endParaRPr lang="en-US" dirty="0"/>
          </a:p>
          <a:p>
            <a:r>
              <a:rPr lang="en-US" dirty="0"/>
              <a:t>Nebraska Lexicon</a:t>
            </a:r>
          </a:p>
          <a:p>
            <a:pPr lvl="1">
              <a:buNone/>
            </a:pPr>
            <a:r>
              <a:rPr lang="en-US" dirty="0">
                <a:hlinkClick r:id="rId3"/>
              </a:rPr>
              <a:t>https://www.unmc.edu/pathology/informatics/tdc.html</a:t>
            </a:r>
            <a:r>
              <a:rPr lang="en-US" dirty="0"/>
              <a:t> </a:t>
            </a:r>
          </a:p>
          <a:p>
            <a:r>
              <a:rPr lang="en-US" dirty="0"/>
              <a:t>FORDS</a:t>
            </a:r>
          </a:p>
          <a:p>
            <a:pPr lvl="1">
              <a:buNone/>
            </a:pPr>
            <a:r>
              <a:rPr lang="en-US" dirty="0">
                <a:hlinkClick r:id="rId4"/>
              </a:rPr>
              <a:t>https://www.facs.org/~/media/files/quality%20programs/cancer/ncdb/fords%202016.ashx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0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vocabulary to support CDM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 Add domain “Condition Modifier”</a:t>
            </a:r>
          </a:p>
          <a:p>
            <a:pPr lvl="1"/>
            <a:r>
              <a:rPr lang="en-US" sz="2400" dirty="0"/>
              <a:t>To annotate condition modifier concepts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Add class “Cancer Modifier”</a:t>
            </a:r>
          </a:p>
          <a:p>
            <a:pPr lvl="1"/>
            <a:r>
              <a:rPr lang="en-US" sz="2400" dirty="0"/>
              <a:t>To annotate cancer modifier concepts</a:t>
            </a:r>
          </a:p>
          <a:p>
            <a:pPr lvl="1"/>
            <a:endParaRPr lang="en-US" dirty="0"/>
          </a:p>
          <a:p>
            <a:pPr lvl="0"/>
            <a:r>
              <a:rPr lang="en-US" sz="2800" dirty="0"/>
              <a:t>Add concept types: “Cancer Registry”, “Pathology Report”</a:t>
            </a:r>
          </a:p>
          <a:p>
            <a:pPr lvl="1"/>
            <a:r>
              <a:rPr lang="en-US" sz="2400" dirty="0"/>
              <a:t>To represent provenance of cancer data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552871" cy="5718489"/>
          </a:xfrm>
        </p:spPr>
        <p:txBody>
          <a:bodyPr wrap="square">
            <a:normAutofit/>
          </a:bodyPr>
          <a:lstStyle/>
          <a:p>
            <a:pPr lvl="0"/>
            <a:r>
              <a:rPr lang="en-US" sz="2400" b="1" dirty="0"/>
              <a:t>Detailed planning for the vocabulary tasks/subgroups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NAACR vocabulary integration and mapping, Nebraska Lexicon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 Reconciling EMR and Cancer Registry diagnoses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/>
              <a:t>QA of the ICD-O to SNOMED mappings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3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Tasks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7"/>
            <a:ext cx="7552871" cy="5045434"/>
          </a:xfrm>
        </p:spPr>
        <p:txBody>
          <a:bodyPr wrap="square">
            <a:normAutofit fontScale="85000" lnSpcReduction="10000"/>
          </a:bodyPr>
          <a:lstStyle/>
          <a:p>
            <a:pPr lvl="0"/>
            <a:r>
              <a:rPr lang="en-US" sz="2400" b="1" dirty="0"/>
              <a:t>Diagnoses</a:t>
            </a:r>
          </a:p>
          <a:p>
            <a:pPr lvl="1"/>
            <a:r>
              <a:rPr lang="en-US" sz="2000" b="1" dirty="0"/>
              <a:t>Finish of the ICD-O to SNOMED mappings</a:t>
            </a:r>
          </a:p>
          <a:p>
            <a:pPr lvl="1"/>
            <a:r>
              <a:rPr lang="en-US" sz="2000" b="1" dirty="0"/>
              <a:t>QA of the ICD-O to SNOMED mappings </a:t>
            </a:r>
          </a:p>
          <a:p>
            <a:r>
              <a:rPr lang="en-US" sz="2400" b="1" dirty="0"/>
              <a:t>Diagnostic features</a:t>
            </a:r>
          </a:p>
          <a:p>
            <a:pPr lvl="1"/>
            <a:r>
              <a:rPr lang="en-US" sz="2000" b="1" dirty="0"/>
              <a:t>Map between NAACCR and Nebraska Lexicon</a:t>
            </a:r>
          </a:p>
          <a:p>
            <a:pPr lvl="1"/>
            <a:r>
              <a:rPr lang="en-US" sz="2000" b="1" dirty="0"/>
              <a:t>Collaboratively develop Nebraska Lexicon</a:t>
            </a:r>
          </a:p>
          <a:p>
            <a:pPr lvl="1"/>
            <a:r>
              <a:rPr lang="en-US" sz="2000" b="1" dirty="0"/>
              <a:t>Add to the OMOP vocab</a:t>
            </a:r>
          </a:p>
          <a:p>
            <a:r>
              <a:rPr lang="en-US" sz="2400" b="1" dirty="0"/>
              <a:t>Treatment, chemotherapy</a:t>
            </a:r>
          </a:p>
          <a:p>
            <a:pPr lvl="1"/>
            <a:r>
              <a:rPr lang="en-US" sz="2000" b="1" dirty="0"/>
              <a:t>Compare and choose between SEER/NCI and </a:t>
            </a:r>
            <a:r>
              <a:rPr lang="en-US" sz="2000" b="1" dirty="0" err="1"/>
              <a:t>RxNorm</a:t>
            </a:r>
            <a:r>
              <a:rPr lang="en-US" sz="2000" b="1" dirty="0"/>
              <a:t> cancer drug classifications, implement additional classification if decided</a:t>
            </a:r>
          </a:p>
          <a:p>
            <a:pPr lvl="1"/>
            <a:r>
              <a:rPr lang="en-US" sz="2000" b="1" dirty="0"/>
              <a:t>Add NCCN cancer drug regimens to the OMOP vocab</a:t>
            </a:r>
          </a:p>
          <a:p>
            <a:r>
              <a:rPr lang="en-US" sz="2400" b="1" dirty="0"/>
              <a:t>Treatment, radiotherapy</a:t>
            </a:r>
          </a:p>
          <a:p>
            <a:pPr lvl="1"/>
            <a:r>
              <a:rPr lang="en-US" sz="2000" b="1" dirty="0"/>
              <a:t>Add NCI radiotherapy classification into OMOP vocab</a:t>
            </a:r>
          </a:p>
          <a:p>
            <a:r>
              <a:rPr lang="en-US" sz="2400" b="1" dirty="0"/>
              <a:t>Treatment, surgery</a:t>
            </a:r>
          </a:p>
          <a:p>
            <a:pPr lvl="1"/>
            <a:r>
              <a:rPr lang="en-US" sz="2000" b="1" dirty="0"/>
              <a:t>Choose vocabulary to provide classifiers: ICD-10 vs. SNOMED based on IMO CPT-SNOMED mappings</a:t>
            </a:r>
          </a:p>
          <a:p>
            <a:pPr lvl="1"/>
            <a:r>
              <a:rPr lang="en-US" sz="2000" b="1" dirty="0"/>
              <a:t>Add to the OMOP vocab</a:t>
            </a:r>
          </a:p>
          <a:p>
            <a:pPr lvl="1"/>
            <a:endParaRPr lang="en-US" sz="2000" b="1" dirty="0"/>
          </a:p>
          <a:p>
            <a:endParaRPr lang="en-US" sz="2400" b="1" dirty="0"/>
          </a:p>
          <a:p>
            <a:endParaRPr lang="en-US" sz="24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3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Nebraska Lexicon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Based on CAP Cancer Protocol Templates</a:t>
            </a:r>
          </a:p>
          <a:p>
            <a:pPr lvl="1"/>
            <a:r>
              <a:rPr lang="en-US" dirty="0"/>
              <a:t>Issued by CAP (College of American Pathologists) </a:t>
            </a:r>
          </a:p>
          <a:p>
            <a:pPr lvl="1"/>
            <a:r>
              <a:rPr lang="en-US" dirty="0"/>
              <a:t>Provide guidelines for collecting the essential data elements for complete reporting of malignant tumors for 88 cancer types</a:t>
            </a:r>
          </a:p>
          <a:p>
            <a:pPr lvl="1"/>
            <a:r>
              <a:rPr lang="en-US" dirty="0"/>
              <a:t>Include pathological findings and genomic biomarkers</a:t>
            </a:r>
          </a:p>
          <a:p>
            <a:endParaRPr lang="en-US" dirty="0"/>
          </a:p>
          <a:p>
            <a:r>
              <a:rPr lang="en-US" b="1" dirty="0"/>
              <a:t>Use standardized terminologies</a:t>
            </a:r>
          </a:p>
          <a:p>
            <a:pPr lvl="1"/>
            <a:r>
              <a:rPr lang="en-US" dirty="0"/>
              <a:t>Works under the umbrella of LOINC-SNOMED CT compatible observables  harmonization of content between LOINC® and SNOMED CT® </a:t>
            </a:r>
          </a:p>
          <a:p>
            <a:pPr lvl="1"/>
            <a:r>
              <a:rPr lang="en-US" dirty="0"/>
              <a:t>Intends  to implement CAP Protocol Templates by providing terminology binding between LOINC and SNOMED CT</a:t>
            </a:r>
            <a:endParaRPr lang="en-US" b="1" dirty="0"/>
          </a:p>
          <a:p>
            <a:pPr lvl="1"/>
            <a:r>
              <a:rPr lang="en-US" dirty="0"/>
              <a:t>The majority of the associated terminology development is modeled within SNOMED 363787002|Observable entity| hierarchy. Coded LOINC observables are linked to SNOMED value sets.</a:t>
            </a:r>
          </a:p>
          <a:p>
            <a:endParaRPr lang="en-US" b="1" dirty="0"/>
          </a:p>
          <a:p>
            <a:r>
              <a:rPr lang="en-US" b="1" dirty="0"/>
              <a:t>Status: </a:t>
            </a:r>
            <a:r>
              <a:rPr lang="en-US" dirty="0"/>
              <a:t>Developed for breast and colorectal cancers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7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8" y="297658"/>
            <a:ext cx="8378371" cy="648455"/>
          </a:xfrm>
        </p:spPr>
        <p:txBody>
          <a:bodyPr>
            <a:normAutofit fontScale="90000"/>
          </a:bodyPr>
          <a:lstStyle/>
          <a:p>
            <a:r>
              <a:rPr lang="en-US" dirty="0"/>
              <a:t>CAP Protocol for Invasive Breast Cancer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7956" y="1203325"/>
            <a:ext cx="39585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725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terminology binding between LOINC and SNOMED CT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629" y="1382714"/>
            <a:ext cx="7129463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35809" y="2940070"/>
            <a:ext cx="728186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667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Data, Feb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Cancer Registry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/>
          </p:nvPr>
        </p:nvGraphicFramePr>
        <p:xfrm>
          <a:off x="1161591" y="1745365"/>
          <a:ext cx="3860800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3860948" imgH="4554851" progId="Excel.Sheet.12">
                  <p:embed/>
                </p:oleObj>
              </mc:Choice>
              <mc:Fallback>
                <p:oleObj name="Worksheet" r:id="rId3" imgW="3860948" imgH="4554851" progId="Excel.Sheet.12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591" y="1745365"/>
                        <a:ext cx="3860800" cy="45545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046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841043" cy="5757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 OMOP CDM, </a:t>
            </a:r>
            <a:r>
              <a:rPr lang="en-US" dirty="0" err="1">
                <a:solidFill>
                  <a:schemeClr val="tx1"/>
                </a:solidFill>
              </a:rPr>
              <a:t>Cancer_Modifier</a:t>
            </a:r>
            <a:r>
              <a:rPr lang="en-US" dirty="0">
                <a:solidFill>
                  <a:schemeClr val="tx1"/>
                </a:solidFill>
              </a:rPr>
              <a:t>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682389"/>
            <a:ext cx="8325134" cy="56501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DFF3A9-1285-4832-ADA6-09AFB713086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01997"/>
          <a:ext cx="8229600" cy="4541368"/>
        </p:xfrm>
        <a:graphic>
          <a:graphicData uri="http://schemas.openxmlformats.org/drawingml/2006/table">
            <a:tbl>
              <a:tblPr/>
              <a:tblGrid>
                <a:gridCol w="1626728">
                  <a:extLst>
                    <a:ext uri="{9D8B030D-6E8A-4147-A177-3AD203B41FA5}">
                      <a16:colId xmlns:a16="http://schemas.microsoft.com/office/drawing/2014/main" val="2083431925"/>
                    </a:ext>
                  </a:extLst>
                </a:gridCol>
                <a:gridCol w="514064">
                  <a:extLst>
                    <a:ext uri="{9D8B030D-6E8A-4147-A177-3AD203B41FA5}">
                      <a16:colId xmlns:a16="http://schemas.microsoft.com/office/drawing/2014/main" val="330379371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1386291730"/>
                    </a:ext>
                  </a:extLst>
                </a:gridCol>
                <a:gridCol w="813364">
                  <a:extLst>
                    <a:ext uri="{9D8B030D-6E8A-4147-A177-3AD203B41FA5}">
                      <a16:colId xmlns:a16="http://schemas.microsoft.com/office/drawing/2014/main" val="256819671"/>
                    </a:ext>
                  </a:extLst>
                </a:gridCol>
                <a:gridCol w="630585">
                  <a:extLst>
                    <a:ext uri="{9D8B030D-6E8A-4147-A177-3AD203B41FA5}">
                      <a16:colId xmlns:a16="http://schemas.microsoft.com/office/drawing/2014/main" val="3914647761"/>
                    </a:ext>
                  </a:extLst>
                </a:gridCol>
                <a:gridCol w="895615">
                  <a:extLst>
                    <a:ext uri="{9D8B030D-6E8A-4147-A177-3AD203B41FA5}">
                      <a16:colId xmlns:a16="http://schemas.microsoft.com/office/drawing/2014/main" val="3161962641"/>
                    </a:ext>
                  </a:extLst>
                </a:gridCol>
                <a:gridCol w="502641">
                  <a:extLst>
                    <a:ext uri="{9D8B030D-6E8A-4147-A177-3AD203B41FA5}">
                      <a16:colId xmlns:a16="http://schemas.microsoft.com/office/drawing/2014/main" val="1371671354"/>
                    </a:ext>
                  </a:extLst>
                </a:gridCol>
                <a:gridCol w="886476">
                  <a:extLst>
                    <a:ext uri="{9D8B030D-6E8A-4147-A177-3AD203B41FA5}">
                      <a16:colId xmlns:a16="http://schemas.microsoft.com/office/drawing/2014/main" val="2972296095"/>
                    </a:ext>
                  </a:extLst>
                </a:gridCol>
                <a:gridCol w="566613">
                  <a:extLst>
                    <a:ext uri="{9D8B030D-6E8A-4147-A177-3AD203B41FA5}">
                      <a16:colId xmlns:a16="http://schemas.microsoft.com/office/drawing/2014/main" val="3413833691"/>
                    </a:ext>
                  </a:extLst>
                </a:gridCol>
                <a:gridCol w="980150">
                  <a:extLst>
                    <a:ext uri="{9D8B030D-6E8A-4147-A177-3AD203B41FA5}">
                      <a16:colId xmlns:a16="http://schemas.microsoft.com/office/drawing/2014/main" val="37078096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3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5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 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5479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123458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75133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event_occurrence_id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123467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foreign key to Condition_Occurrence table.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20857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44819012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 ID for ‘CONDITION_OCCURRENCE’. Needs to be verified.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4718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99999999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73736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4152526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(85298-8)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3013500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(85343-2)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3047285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40769840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40769841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40769842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29127"/>
                  </a:ext>
                </a:extLst>
              </a:tr>
              <a:tr h="86410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cancer_modifier_concept_name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Occurrence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Body structure included in specimen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Regional lymph nodes examined [#] Cancer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Lymph nodes with macrometastases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Histologic grade.Nottingham score in Breast tumor Qualitative by CAP cancer protocols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TNM pathologic staging - primary tumor - T [PhenX]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TNM pathologic staging - nodal involvement - N [PhenX]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TNM pathologic staging - distant metastases - M [PhenX]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679863"/>
                  </a:ext>
                </a:extLst>
              </a:tr>
              <a:tr h="2482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cancer_modifier_date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11/12/2016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27375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cancer_modifier_datetime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2087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cancer_modifier_type_concept_id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Registry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concept ID to be created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82548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value_as_number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83793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value_as_concept_id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4197399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4241172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4300144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436121000124104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4134634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4892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value_as_concept_name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Left breast structure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Nottingham Combined Grade III: 8-9 points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pT category finding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No regional lymph node metastasis histologically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757171"/>
                          </a:solidFill>
                          <a:effectLst/>
                          <a:latin typeface="Calibri" panose="020F0502020204030204" pitchFamily="34" charset="0"/>
                        </a:rPr>
                        <a:t>No metastases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1055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4292E"/>
                          </a:solidFill>
                          <a:effectLst/>
                          <a:latin typeface="Calibri" panose="020F0502020204030204" pitchFamily="34" charset="0"/>
                        </a:rPr>
                        <a:t>555555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5009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cancer_modifier_source_value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Occurrence number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TM_LATERALITY_CD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TM_REGNODE_EXM_NO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TM_REGNODE_POS_NO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TM_HIST_CD_GRADE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TM_PATH_TNM_T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TM_PATH_TNM_N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TM_PATH_TNM_M</a:t>
                      </a:r>
                    </a:p>
                  </a:txBody>
                  <a:tcPr marL="6858" marR="6858" marT="685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35624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cancer_modifier_source_concept_id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8002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value_source_value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Tp1MI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Np0I-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Mc0 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" marR="6858" marT="68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68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00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AC66-EB51-47FE-99D8-A41A4AC0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Implementation </a:t>
            </a:r>
            <a:br>
              <a:rPr lang="en-US" b="1" dirty="0"/>
            </a:br>
            <a:r>
              <a:rPr lang="en-US" b="1" dirty="0"/>
              <a:t>in the OMOP Vocabulary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48674-FDB3-4F09-B5E5-84FD098DF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Add NAACCR Vocabulary and Concepts</a:t>
            </a:r>
          </a:p>
          <a:p>
            <a:pPr lvl="1"/>
            <a:r>
              <a:rPr lang="en-US" dirty="0"/>
              <a:t>Non-standard</a:t>
            </a:r>
          </a:p>
          <a:p>
            <a:r>
              <a:rPr lang="en-US" dirty="0"/>
              <a:t>For implemented cancer types</a:t>
            </a:r>
          </a:p>
          <a:p>
            <a:pPr lvl="1"/>
            <a:r>
              <a:rPr lang="en-US" dirty="0"/>
              <a:t>Create mappings between NAACCR concepts and Nebraska recommended concepts</a:t>
            </a:r>
          </a:p>
          <a:p>
            <a:pPr lvl="1"/>
            <a:r>
              <a:rPr lang="en-US" dirty="0"/>
              <a:t>Add Nebraska terminology relationships for implemented cancer types</a:t>
            </a:r>
          </a:p>
          <a:p>
            <a:r>
              <a:rPr lang="en-US" dirty="0"/>
              <a:t>For new cancer types</a:t>
            </a:r>
          </a:p>
          <a:p>
            <a:pPr lvl="1"/>
            <a:r>
              <a:rPr lang="en-US" dirty="0"/>
              <a:t>Collaborate with UNMS</a:t>
            </a:r>
          </a:p>
          <a:p>
            <a:pPr lvl="1"/>
            <a:r>
              <a:rPr lang="en-US" dirty="0"/>
              <a:t>Create OMOP relationships for other cancer types based on CAP Protocol Templates</a:t>
            </a:r>
          </a:p>
          <a:p>
            <a:pPr lvl="1"/>
            <a:r>
              <a:rPr lang="en-US" dirty="0"/>
              <a:t>Choose SNOMED/LOINC pairs based on CAP Protocol Templates</a:t>
            </a:r>
          </a:p>
          <a:p>
            <a:pPr lvl="1"/>
            <a:r>
              <a:rPr lang="en-US" dirty="0"/>
              <a:t>Create NAACR mappings</a:t>
            </a:r>
          </a:p>
          <a:p>
            <a:pPr lvl="1"/>
            <a:r>
              <a:rPr lang="en-US" dirty="0"/>
              <a:t>Create OMOP relationships</a:t>
            </a:r>
          </a:p>
          <a:p>
            <a:pPr lvl="1"/>
            <a:r>
              <a:rPr lang="en-US" dirty="0"/>
              <a:t>Replace OMOP relationships with Nebraska as they get vetted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6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MOPPwerptv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24612</TotalTime>
  <Words>793</Words>
  <Application>Microsoft Office PowerPoint</Application>
  <PresentationFormat>On-screen Show (4:3)</PresentationFormat>
  <Paragraphs>253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Office Theme</vt:lpstr>
      <vt:lpstr>OMOPPwerptv5</vt:lpstr>
      <vt:lpstr>Worksheet</vt:lpstr>
      <vt:lpstr>Oncology WG Face-to-Face</vt:lpstr>
      <vt:lpstr>Agenda</vt:lpstr>
      <vt:lpstr>Vocabulary Tasks</vt:lpstr>
      <vt:lpstr>Nebraska Lexicon</vt:lpstr>
      <vt:lpstr>CAP Protocol for Invasive Breast Cancer</vt:lpstr>
      <vt:lpstr>Examples of terminology binding between LOINC and SNOMED CT</vt:lpstr>
      <vt:lpstr>Source Data, Feb 2017 </vt:lpstr>
      <vt:lpstr>In OMOP CDM, Cancer_Modifier table</vt:lpstr>
      <vt:lpstr>Implementation  in the OMOP Vocabulary </vt:lpstr>
      <vt:lpstr>References</vt:lpstr>
      <vt:lpstr>Additional vocabulary to support CDM representation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Belenkaya, Rimma/Health Informatics</cp:lastModifiedBy>
  <cp:revision>411</cp:revision>
  <dcterms:created xsi:type="dcterms:W3CDTF">2013-12-30T14:14:20Z</dcterms:created>
  <dcterms:modified xsi:type="dcterms:W3CDTF">2018-05-02T19:46:12Z</dcterms:modified>
</cp:coreProperties>
</file>