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300" r:id="rId3"/>
    <p:sldId id="301" r:id="rId4"/>
    <p:sldId id="302" r:id="rId5"/>
    <p:sldId id="304" r:id="rId6"/>
    <p:sldId id="303" r:id="rId7"/>
    <p:sldId id="305" r:id="rId8"/>
    <p:sldId id="308" r:id="rId9"/>
    <p:sldId id="306" r:id="rId10"/>
    <p:sldId id="307" r:id="rId11"/>
    <p:sldId id="268" r:id="rId12"/>
    <p:sldId id="261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0425A"/>
    <a:srgbClr val="FCCB10"/>
    <a:srgbClr val="EB6622"/>
    <a:srgbClr val="153153"/>
    <a:srgbClr val="E28700"/>
    <a:srgbClr val="FF9900"/>
    <a:srgbClr val="EB9F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50" d="100"/>
          <a:sy n="150" d="100"/>
        </p:scale>
        <p:origin x="654" y="324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B52742-373F-4A87-92C3-F1BD6DE2FDEE}" type="datetimeFigureOut">
              <a:rPr lang="en-US" smtClean="0"/>
              <a:t>2/27/2019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CCA093-4890-4B46-98EB-711D340FBB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4056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49600" y="2130426"/>
            <a:ext cx="8128000" cy="175577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49600" y="4038600"/>
            <a:ext cx="81280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rgbClr val="153153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6" name="Picture 3" descr="C:\Users\pryan4\Downloads\want-impact-public-health-help-shape-journey-ahead\OHDSI logo with text - vertical - colored.png">
            <a:extLst>
              <a:ext uri="{FF2B5EF4-FFF2-40B4-BE49-F238E27FC236}">
                <a16:creationId xmlns:a16="http://schemas.microsoft.com/office/drawing/2014/main" id="{E7554C83-E62F-48C0-8308-2B4788DD0E2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8600" y="1447800"/>
            <a:ext cx="3451860" cy="4155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82E51E90-0C4E-473C-AC0E-58AA21A6B7FD}"/>
              </a:ext>
            </a:extLst>
          </p:cNvPr>
          <p:cNvSpPr/>
          <p:nvPr userDrawn="1"/>
        </p:nvSpPr>
        <p:spPr>
          <a:xfrm>
            <a:off x="0" y="6454776"/>
            <a:ext cx="12192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1325335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0382" y="152400"/>
            <a:ext cx="10332018" cy="8382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6454776"/>
            <a:ext cx="12192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47200" y="6492876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2" descr="C:\Users\pryan4\Downloads\want-impact-public-health-help-shape-journey-ahead\OHDSI logo only - colored.png">
            <a:extLst>
              <a:ext uri="{FF2B5EF4-FFF2-40B4-BE49-F238E27FC236}">
                <a16:creationId xmlns:a16="http://schemas.microsoft.com/office/drawing/2014/main" id="{8E27D786-324D-4E22-B525-044E22AFE8A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9581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0382" y="152400"/>
            <a:ext cx="10332018" cy="8382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47200" y="6492876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2" descr="C:\Users\pryan4\Downloads\want-impact-public-health-help-shape-journey-ahead\OHDSI logo only - colored.png">
            <a:extLst>
              <a:ext uri="{FF2B5EF4-FFF2-40B4-BE49-F238E27FC236}">
                <a16:creationId xmlns:a16="http://schemas.microsoft.com/office/drawing/2014/main" id="{6704EB07-5162-4E35-A2EB-81F553E3967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6CF7E808-9302-4B4C-9AD7-0211CD846277}"/>
              </a:ext>
            </a:extLst>
          </p:cNvPr>
          <p:cNvSpPr/>
          <p:nvPr userDrawn="1"/>
        </p:nvSpPr>
        <p:spPr>
          <a:xfrm>
            <a:off x="0" y="6454776"/>
            <a:ext cx="12192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92443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0382" y="152400"/>
            <a:ext cx="10332018" cy="8382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47200" y="6492876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6" name="Picture 2" descr="C:\Users\pryan4\Downloads\want-impact-public-health-help-shape-journey-ahead\OHDSI logo only - colored.png">
            <a:extLst>
              <a:ext uri="{FF2B5EF4-FFF2-40B4-BE49-F238E27FC236}">
                <a16:creationId xmlns:a16="http://schemas.microsoft.com/office/drawing/2014/main" id="{1A5E6E12-2FC3-42E8-8BB6-3627951F88C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13FBDDB2-0751-4639-B11D-C8B98E7ACF92}"/>
              </a:ext>
            </a:extLst>
          </p:cNvPr>
          <p:cNvSpPr/>
          <p:nvPr userDrawn="1"/>
        </p:nvSpPr>
        <p:spPr>
          <a:xfrm>
            <a:off x="0" y="6454776"/>
            <a:ext cx="12192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9660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47200" y="6492876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B2F1865-3EF1-48A0-9F37-5FB0798E68D5}"/>
              </a:ext>
            </a:extLst>
          </p:cNvPr>
          <p:cNvSpPr/>
          <p:nvPr userDrawn="1"/>
        </p:nvSpPr>
        <p:spPr>
          <a:xfrm>
            <a:off x="0" y="6454776"/>
            <a:ext cx="12192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6" name="Picture 2" descr="C:\Users\pryan4\Downloads\want-impact-public-health-help-shape-journey-ahead\OHDSI logo only - colored.png">
            <a:extLst>
              <a:ext uri="{FF2B5EF4-FFF2-40B4-BE49-F238E27FC236}">
                <a16:creationId xmlns:a16="http://schemas.microsoft.com/office/drawing/2014/main" id="{09A03D4B-1AF1-4F2F-A794-7D4F3F3D12C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1141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24000" y="152400"/>
            <a:ext cx="100584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219201"/>
            <a:ext cx="10972800" cy="4906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10276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  <p:sldLayoutId id="2147483655" r:id="rId5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000" kern="1200">
          <a:solidFill>
            <a:srgbClr val="20425A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rgbClr val="20425A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rgbClr val="20425A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rgbClr val="20425A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rgbClr val="20425A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rgbClr val="20425A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openmrs.org/download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google.com/forms/d/1CV3RTxETojezlIXg-VZ504tTOus2_Z9IONCWF1igRTI/edit#responses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OHDSI Network Studies</a:t>
            </a:r>
            <a:br>
              <a:rPr lang="en-US" dirty="0"/>
            </a:br>
            <a:r>
              <a:rPr lang="en-US" dirty="0"/>
              <a:t>Obstacles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Martijn Schuemie</a:t>
            </a:r>
          </a:p>
        </p:txBody>
      </p:sp>
    </p:spTree>
    <p:extLst>
      <p:ext uri="{BB962C8B-B14F-4D97-AF65-F5344CB8AC3E}">
        <p14:creationId xmlns:p14="http://schemas.microsoft.com/office/powerpoint/2010/main" val="13875004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683ED7-AC16-4F3A-B9A4-695D8EFEC5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Enabling network studies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3563F6-6037-451D-9039-1550854C19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/>
              <a:t>Still in need of solution:</a:t>
            </a:r>
          </a:p>
          <a:p>
            <a:r>
              <a:rPr lang="en-US" sz="2800" dirty="0"/>
              <a:t>Scattered nature of information and tools</a:t>
            </a:r>
          </a:p>
          <a:p>
            <a:pPr lvl="1"/>
            <a:r>
              <a:rPr lang="en-US" sz="2400" dirty="0">
                <a:hlinkClick r:id="rId2"/>
              </a:rPr>
              <a:t>https://openmrs.org/download/</a:t>
            </a:r>
            <a:r>
              <a:rPr lang="en-US" sz="2400" dirty="0"/>
              <a:t> </a:t>
            </a:r>
          </a:p>
          <a:p>
            <a:r>
              <a:rPr lang="en-US" sz="2800" dirty="0"/>
              <a:t>Reducing CDM ambiguity</a:t>
            </a:r>
          </a:p>
          <a:p>
            <a:r>
              <a:rPr lang="en-US" sz="2800" dirty="0"/>
              <a:t>Defining and sharing data quality metrics</a:t>
            </a:r>
          </a:p>
          <a:p>
            <a:r>
              <a:rPr lang="en-US" sz="2800" dirty="0"/>
              <a:t>Creating a Real World Evidence culture that understands</a:t>
            </a:r>
          </a:p>
          <a:p>
            <a:pPr lvl="1"/>
            <a:r>
              <a:rPr lang="en-US" sz="2400" dirty="0"/>
              <a:t>Limits and opportunities that the data provides</a:t>
            </a:r>
          </a:p>
          <a:p>
            <a:pPr lvl="1"/>
            <a:r>
              <a:rPr lang="en-US" sz="2400" dirty="0"/>
              <a:t>How to formulate the right questions</a:t>
            </a:r>
          </a:p>
          <a:p>
            <a:pPr lvl="1"/>
            <a:r>
              <a:rPr lang="en-US" sz="2400" dirty="0"/>
              <a:t>Interpretation of the results</a:t>
            </a:r>
          </a:p>
        </p:txBody>
      </p:sp>
    </p:spTree>
    <p:extLst>
      <p:ext uri="{BB962C8B-B14F-4D97-AF65-F5344CB8AC3E}">
        <p14:creationId xmlns:p14="http://schemas.microsoft.com/office/powerpoint/2010/main" val="2706647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F9F2F5-7A2F-4D0F-8B5A-93C05BB564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Topics for next meeting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31E6C7-7304-49D0-AC6D-752C676B29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5050592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5302F8-4C50-49A2-83BD-E553372CD8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workgroup meeting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D0DDF7-AC4A-4709-A9A3-3FF7CED25B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Western hemisphere: </a:t>
            </a:r>
            <a:r>
              <a:rPr lang="en-US" b="1" dirty="0"/>
              <a:t>April 25</a:t>
            </a:r>
          </a:p>
          <a:p>
            <a:r>
              <a:rPr lang="en-US" dirty="0"/>
              <a:t>6pm Central European time</a:t>
            </a:r>
          </a:p>
          <a:p>
            <a:r>
              <a:rPr lang="en-US" dirty="0"/>
              <a:t>12pm New York</a:t>
            </a:r>
          </a:p>
          <a:p>
            <a:r>
              <a:rPr lang="en-US" dirty="0"/>
              <a:t>9am Los Angeles / Stanford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Eastern hemisphere: March 13</a:t>
            </a:r>
          </a:p>
          <a:p>
            <a:r>
              <a:rPr lang="en-US" dirty="0"/>
              <a:t>3pm Hong Kong / Taiwan</a:t>
            </a:r>
          </a:p>
          <a:p>
            <a:r>
              <a:rPr lang="en-US" dirty="0"/>
              <a:t>4pm South Korea</a:t>
            </a:r>
          </a:p>
          <a:p>
            <a:r>
              <a:rPr lang="en-US" dirty="0"/>
              <a:t>5:30pm Adelaide</a:t>
            </a:r>
          </a:p>
          <a:p>
            <a:r>
              <a:rPr lang="en-US" dirty="0"/>
              <a:t>8am Central European time</a:t>
            </a:r>
          </a:p>
          <a:p>
            <a:r>
              <a:rPr lang="en-US" dirty="0"/>
              <a:t>7am UK time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9CC1DDB-D751-49EE-9EC3-ADA169126D88}"/>
              </a:ext>
            </a:extLst>
          </p:cNvPr>
          <p:cNvSpPr/>
          <p:nvPr/>
        </p:nvSpPr>
        <p:spPr>
          <a:xfrm>
            <a:off x="755576" y="5913276"/>
            <a:ext cx="7696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u="sng" dirty="0">
                <a:solidFill>
                  <a:schemeClr val="tx2"/>
                </a:solidFill>
              </a:rPr>
              <a:t>http://www.ohdsi.org/web/wiki/doku.php?id=projects:workgroups:est-methods</a:t>
            </a:r>
          </a:p>
        </p:txBody>
      </p:sp>
    </p:spTree>
    <p:extLst>
      <p:ext uri="{BB962C8B-B14F-4D97-AF65-F5344CB8AC3E}">
        <p14:creationId xmlns:p14="http://schemas.microsoft.com/office/powerpoint/2010/main" val="24842647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C50DEA-4375-4384-B3CF-28B3D165E8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aren’t there more network studies?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B739E4-9838-48D5-B3B5-A64625C603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OHDSI partners have lots of data</a:t>
            </a:r>
          </a:p>
          <a:p>
            <a:r>
              <a:rPr lang="en-US" dirty="0"/>
              <a:t>CDM allows sharing of study code</a:t>
            </a:r>
          </a:p>
          <a:p>
            <a:r>
              <a:rPr lang="en-US" dirty="0"/>
              <a:t>OHDSI has many advanced tools to facilitate studies</a:t>
            </a:r>
          </a:p>
          <a:p>
            <a:r>
              <a:rPr lang="en-US" dirty="0"/>
              <a:t>OHDSI’s mission is to generate evidence: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“To improve health by empowering a community to collaboratively generate the evidence that promotes better health decisions and better care.”</a:t>
            </a:r>
          </a:p>
        </p:txBody>
      </p:sp>
    </p:spTree>
    <p:extLst>
      <p:ext uri="{BB962C8B-B14F-4D97-AF65-F5344CB8AC3E}">
        <p14:creationId xmlns:p14="http://schemas.microsoft.com/office/powerpoint/2010/main" val="3821988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A495EA-4BDE-4957-AADE-43432D0501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meeting: issues when </a:t>
            </a:r>
            <a:r>
              <a:rPr lang="en-US" b="1" dirty="0"/>
              <a:t>doing</a:t>
            </a:r>
            <a:r>
              <a:rPr lang="en-US" dirty="0"/>
              <a:t> a study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7433B2-3E85-4FD9-AB0E-9C646BFEDC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219201"/>
            <a:ext cx="2971800" cy="490696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Issues</a:t>
            </a:r>
          </a:p>
          <a:p>
            <a:r>
              <a:rPr lang="en-US" dirty="0"/>
              <a:t>Technical</a:t>
            </a:r>
          </a:p>
          <a:p>
            <a:r>
              <a:rPr lang="en-US" dirty="0"/>
              <a:t>Source data</a:t>
            </a:r>
          </a:p>
          <a:p>
            <a:r>
              <a:rPr lang="en-US" dirty="0"/>
              <a:t>ETL</a:t>
            </a:r>
          </a:p>
          <a:p>
            <a:r>
              <a:rPr lang="en-US" dirty="0"/>
              <a:t>Mapping</a:t>
            </a:r>
          </a:p>
          <a:p>
            <a:r>
              <a:rPr lang="en-US" dirty="0"/>
              <a:t>Bias </a:t>
            </a:r>
          </a:p>
          <a:p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54A3E39-68BB-4099-973A-BF01129F0D06}"/>
              </a:ext>
            </a:extLst>
          </p:cNvPr>
          <p:cNvSpPr txBox="1">
            <a:spLocks/>
          </p:cNvSpPr>
          <p:nvPr/>
        </p:nvSpPr>
        <p:spPr>
          <a:xfrm>
            <a:off x="4648200" y="1219200"/>
            <a:ext cx="5638800" cy="490696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rgbClr val="20425A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rgbClr val="20425A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20425A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rgbClr val="20425A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rgbClr val="20425A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(Technical) solutions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Testing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Dependency documentation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Achilles Heel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Cohort counts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Orphan code check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Concept sets to source codes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Share study diagnostics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PheValuator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Chart review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3306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E00DD6-800E-4AC6-9777-0CFEB2229B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But why do people not </a:t>
            </a:r>
            <a:r>
              <a:rPr lang="en-US" b="1" dirty="0"/>
              <a:t>start</a:t>
            </a:r>
            <a:r>
              <a:rPr lang="en-US" dirty="0"/>
              <a:t> studies?</a:t>
            </a:r>
          </a:p>
        </p:txBody>
      </p:sp>
      <p:sp>
        <p:nvSpPr>
          <p:cNvPr id="6" name="AutoShape 6" descr="Forms response chart. Question title: What barriers have hindered your engagement in OHDSI to date? . Number of responses: 106 responses.">
            <a:extLst>
              <a:ext uri="{FF2B5EF4-FFF2-40B4-BE49-F238E27FC236}">
                <a16:creationId xmlns:a16="http://schemas.microsoft.com/office/drawing/2014/main" id="{A04A4A15-9A5C-418F-A872-5F600F5F08D4}"/>
              </a:ext>
            </a:extLst>
          </p:cNvPr>
          <p:cNvSpPr>
            <a:spLocks noGrp="1" noChangeAspect="1" noChangeArrowheads="1"/>
          </p:cNvSpPr>
          <p:nvPr>
            <p:ph idx="1"/>
          </p:nvPr>
        </p:nvSpPr>
        <p:spPr bwMode="auto"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buNone/>
            </a:pPr>
            <a:r>
              <a:rPr lang="en-US" dirty="0"/>
              <a:t>Symposium evaluation form: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hlinkClick r:id="rId2"/>
              </a:rPr>
              <a:t>https://docs.google.com/forms/d/1CV3RTxETojezlIXg-VZ504tTOus2_Z9IONCWF1igRTI/edit#responses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40642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F7FDA1-E0D0-4230-8CDB-0684234464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Obstacles to doing network studies: </a:t>
            </a:r>
            <a:r>
              <a:rPr lang="en-US" b="1" dirty="0"/>
              <a:t>organizational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06A970-2D8F-4510-9888-1C27ABD8E3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Lack of incentives (aka “lack of resources”)</a:t>
            </a:r>
          </a:p>
          <a:p>
            <a:pPr lvl="1"/>
            <a:r>
              <a:rPr lang="en-US" sz="2400" dirty="0"/>
              <a:t>Funding</a:t>
            </a:r>
          </a:p>
          <a:p>
            <a:pPr lvl="1"/>
            <a:r>
              <a:rPr lang="en-US" sz="2400" dirty="0"/>
              <a:t>High-impact factor OHDSI papers</a:t>
            </a:r>
          </a:p>
          <a:p>
            <a:r>
              <a:rPr lang="en-US" sz="2800" dirty="0"/>
              <a:t>A lack of awareness of what can be answered with the data</a:t>
            </a:r>
          </a:p>
          <a:p>
            <a:r>
              <a:rPr lang="en-US" sz="2800" dirty="0"/>
              <a:t>Difficulty in formulating proper research questions</a:t>
            </a:r>
          </a:p>
          <a:p>
            <a:r>
              <a:rPr lang="en-US" sz="2800" dirty="0"/>
              <a:t>Lack of ‘basic’ skills, such as using R, SQL, the CDM, and the Vocab</a:t>
            </a:r>
          </a:p>
          <a:p>
            <a:r>
              <a:rPr lang="en-US" sz="2800" dirty="0"/>
              <a:t>OHDSI community is too techy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270867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1ED8DA-BA20-401F-91FC-F27645A3EF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Obstacles to doing network studies: </a:t>
            </a:r>
            <a:r>
              <a:rPr lang="en-US" b="1" dirty="0"/>
              <a:t>tools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B6A875-C771-413B-BB13-0ADDE51627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Tools are not intuitive</a:t>
            </a:r>
          </a:p>
          <a:p>
            <a:r>
              <a:rPr lang="en-US" sz="2800" dirty="0"/>
              <a:t>Not enough training material / manuals / quick references</a:t>
            </a:r>
          </a:p>
          <a:p>
            <a:r>
              <a:rPr lang="en-US" sz="2800" dirty="0"/>
              <a:t>Information and tools are scattered all over the internet</a:t>
            </a:r>
          </a:p>
          <a:p>
            <a:r>
              <a:rPr lang="en-US" sz="2800" dirty="0"/>
              <a:t>Irregular updates that break old code</a:t>
            </a:r>
          </a:p>
          <a:p>
            <a:pPr marL="0" indent="0">
              <a:buNone/>
            </a:pPr>
            <a:endParaRPr lang="en-US" sz="2800" dirty="0"/>
          </a:p>
          <a:p>
            <a:endParaRPr lang="en-US" sz="2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65276E9-E58F-4EB8-A2C5-6DE4FC4B8CB1}"/>
              </a:ext>
            </a:extLst>
          </p:cNvPr>
          <p:cNvSpPr txBox="1"/>
          <p:nvPr/>
        </p:nvSpPr>
        <p:spPr>
          <a:xfrm>
            <a:off x="609600" y="4495800"/>
            <a:ext cx="10591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0425A"/>
                </a:solidFill>
              </a:rPr>
              <a:t>There are probably less than 5 persons in the world who, given a well-defined research question, can developed and deploy an OHDSI network study package</a:t>
            </a:r>
          </a:p>
        </p:txBody>
      </p:sp>
    </p:spTree>
    <p:extLst>
      <p:ext uri="{BB962C8B-B14F-4D97-AF65-F5344CB8AC3E}">
        <p14:creationId xmlns:p14="http://schemas.microsoft.com/office/powerpoint/2010/main" val="3335639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5CB0CB-A427-4B4F-AFD5-86DD6E48CF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Obstacles to doing network studies: </a:t>
            </a:r>
            <a:r>
              <a:rPr lang="en-US" b="1" dirty="0"/>
              <a:t>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2997A5-B539-43E3-A8C4-6FBE8B542F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Unclear what data to trust</a:t>
            </a:r>
          </a:p>
          <a:p>
            <a:pPr lvl="1"/>
            <a:r>
              <a:rPr lang="en-US" sz="2400" dirty="0"/>
              <a:t>Lack of transparency in data quality at remote sites</a:t>
            </a:r>
          </a:p>
          <a:p>
            <a:r>
              <a:rPr lang="en-US" sz="2800" dirty="0"/>
              <a:t>Ambiguity in CDM</a:t>
            </a:r>
          </a:p>
          <a:p>
            <a:pPr lvl="1"/>
            <a:r>
              <a:rPr lang="en-US" sz="2400" dirty="0"/>
              <a:t>ATC codes don’t work as you’d expect</a:t>
            </a:r>
          </a:p>
          <a:p>
            <a:pPr lvl="1"/>
            <a:r>
              <a:rPr lang="en-US" sz="2400" dirty="0"/>
              <a:t>Procedure codes aren’t really standardized</a:t>
            </a:r>
          </a:p>
          <a:p>
            <a:pPr lvl="1"/>
            <a:r>
              <a:rPr lang="en-US" sz="2400" dirty="0"/>
              <a:t>Measurements not standardized</a:t>
            </a:r>
          </a:p>
          <a:p>
            <a:pPr lvl="1"/>
            <a:r>
              <a:rPr lang="en-US" sz="2400" dirty="0"/>
              <a:t>Many ways to say ‘primary diagnosis’</a:t>
            </a:r>
          </a:p>
          <a:p>
            <a:pPr lvl="1"/>
            <a:r>
              <a:rPr lang="en-US" sz="2400" dirty="0"/>
              <a:t>CDM evolves faster than people &amp; tools can keep up</a:t>
            </a:r>
          </a:p>
          <a:p>
            <a:r>
              <a:rPr lang="en-US" sz="2800" dirty="0"/>
              <a:t>Need huge data to participate</a:t>
            </a:r>
          </a:p>
          <a:p>
            <a:pPr lvl="1"/>
            <a:r>
              <a:rPr lang="en-US" sz="2400" dirty="0"/>
              <a:t>Cannot fit propensity models in small database</a:t>
            </a:r>
          </a:p>
          <a:p>
            <a:pPr lvl="1"/>
            <a:r>
              <a:rPr lang="en-US" sz="2400" dirty="0"/>
              <a:t>Few to no (rare) outcomes in (rare) exposure cohorts</a:t>
            </a:r>
          </a:p>
        </p:txBody>
      </p:sp>
    </p:spTree>
    <p:extLst>
      <p:ext uri="{BB962C8B-B14F-4D97-AF65-F5344CB8AC3E}">
        <p14:creationId xmlns:p14="http://schemas.microsoft.com/office/powerpoint/2010/main" val="4151263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8894BE-32C5-4F66-9017-0BDAD48D3F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OHDSI’s 2019 theme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5EBD76-FF85-4B0F-889C-023EF3E86E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sz="4000" dirty="0"/>
          </a:p>
          <a:p>
            <a:pPr marL="0" indent="0" algn="ctr">
              <a:buNone/>
            </a:pPr>
            <a:endParaRPr lang="en-US" sz="4000" dirty="0"/>
          </a:p>
          <a:p>
            <a:pPr marL="0" indent="0" algn="ctr">
              <a:buNone/>
            </a:pPr>
            <a:r>
              <a:rPr lang="en-US" sz="4000" dirty="0"/>
              <a:t>Enabling the community</a:t>
            </a:r>
          </a:p>
        </p:txBody>
      </p:sp>
    </p:spTree>
    <p:extLst>
      <p:ext uri="{BB962C8B-B14F-4D97-AF65-F5344CB8AC3E}">
        <p14:creationId xmlns:p14="http://schemas.microsoft.com/office/powerpoint/2010/main" val="31155949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6309D5-D6F6-4537-8017-0E60C65D33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Enabling network studies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B10283-7EF6-468A-843C-98D6B9AA27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219201"/>
            <a:ext cx="10972800" cy="525779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800" dirty="0"/>
              <a:t>Already planned:</a:t>
            </a:r>
          </a:p>
          <a:p>
            <a:r>
              <a:rPr lang="en-US" sz="2800" dirty="0"/>
              <a:t>Write high-impact papers to provide incentives</a:t>
            </a:r>
          </a:p>
          <a:p>
            <a:r>
              <a:rPr lang="en-US" sz="2800" dirty="0"/>
              <a:t>Improve tool usability / stability</a:t>
            </a:r>
          </a:p>
          <a:p>
            <a:pPr lvl="1"/>
            <a:r>
              <a:rPr lang="en-US" sz="2400" dirty="0"/>
              <a:t>ATLAS 3.0!</a:t>
            </a:r>
          </a:p>
          <a:p>
            <a:pPr lvl="1"/>
            <a:r>
              <a:rPr lang="en-US" sz="2400" dirty="0"/>
              <a:t>Stricter software update procedures</a:t>
            </a:r>
          </a:p>
          <a:p>
            <a:r>
              <a:rPr lang="en-US" sz="2800" dirty="0"/>
              <a:t>Training / education</a:t>
            </a:r>
          </a:p>
          <a:p>
            <a:pPr lvl="1"/>
            <a:r>
              <a:rPr lang="en-US" sz="2400" dirty="0"/>
              <a:t>Four in-person training sessions per year</a:t>
            </a:r>
          </a:p>
          <a:p>
            <a:pPr lvl="1"/>
            <a:r>
              <a:rPr lang="en-US" sz="2400" dirty="0"/>
              <a:t>The Book of OHDSI</a:t>
            </a:r>
          </a:p>
          <a:p>
            <a:r>
              <a:rPr lang="en-US" sz="2800" dirty="0"/>
              <a:t>Research into using small databases</a:t>
            </a:r>
          </a:p>
          <a:p>
            <a:pPr lvl="1"/>
            <a:r>
              <a:rPr lang="en-US" sz="2400" dirty="0"/>
              <a:t>Small-count Cox meta-analysis</a:t>
            </a:r>
          </a:p>
          <a:p>
            <a:pPr lvl="1"/>
            <a:r>
              <a:rPr lang="en-US" sz="2400" dirty="0"/>
              <a:t>One-shot distributed regression</a:t>
            </a:r>
          </a:p>
          <a:p>
            <a:pPr lvl="1"/>
            <a:r>
              <a:rPr lang="en-US" sz="2400" dirty="0"/>
              <a:t>Informed-prior propensity models</a:t>
            </a:r>
          </a:p>
          <a:p>
            <a:endParaRPr lang="en-US" sz="2800" dirty="0"/>
          </a:p>
          <a:p>
            <a:endParaRPr lang="en-US" sz="2800" dirty="0"/>
          </a:p>
        </p:txBody>
      </p:sp>
      <p:pic>
        <p:nvPicPr>
          <p:cNvPr id="2050" name="Picture 2" descr="Cover image">
            <a:extLst>
              <a:ext uri="{FF2B5EF4-FFF2-40B4-BE49-F238E27FC236}">
                <a16:creationId xmlns:a16="http://schemas.microsoft.com/office/drawing/2014/main" id="{74AE9C1D-43D9-4045-B3BA-6790D75371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8400" y="3268664"/>
            <a:ext cx="19050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715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507</TotalTime>
  <Words>525</Words>
  <Application>Microsoft Office PowerPoint</Application>
  <PresentationFormat>Widescreen</PresentationFormat>
  <Paragraphs>100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OHDSI Network Studies Obstacles</vt:lpstr>
      <vt:lpstr>Why aren’t there more network studies?</vt:lpstr>
      <vt:lpstr>Last meeting: issues when doing a study</vt:lpstr>
      <vt:lpstr>But why do people not start studies?</vt:lpstr>
      <vt:lpstr>Obstacles to doing network studies: organizational</vt:lpstr>
      <vt:lpstr>Obstacles to doing network studies: tools</vt:lpstr>
      <vt:lpstr>Obstacles to doing network studies: data</vt:lpstr>
      <vt:lpstr>OHDSI’s 2019 theme</vt:lpstr>
      <vt:lpstr>Enabling network studies</vt:lpstr>
      <vt:lpstr>Enabling network studies</vt:lpstr>
      <vt:lpstr>Topics for next meeting</vt:lpstr>
      <vt:lpstr>Next workgroup meeting</vt:lpstr>
    </vt:vector>
  </TitlesOfParts>
  <Company>Johnson &amp; Johnson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Patrick Ryan</dc:creator>
  <cp:lastModifiedBy>Schuemie, Martijn [JRDNL]</cp:lastModifiedBy>
  <cp:revision>81</cp:revision>
  <dcterms:created xsi:type="dcterms:W3CDTF">2013-12-30T14:14:20Z</dcterms:created>
  <dcterms:modified xsi:type="dcterms:W3CDTF">2019-02-27T12:31:13Z</dcterms:modified>
</cp:coreProperties>
</file>