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2" r:id="rId2"/>
    <p:sldId id="485" r:id="rId3"/>
    <p:sldId id="492" r:id="rId4"/>
    <p:sldId id="493" r:id="rId5"/>
    <p:sldId id="491" r:id="rId6"/>
    <p:sldId id="488" r:id="rId7"/>
    <p:sldId id="490" r:id="rId8"/>
    <p:sldId id="489" r:id="rId9"/>
    <p:sldId id="494" r:id="rId10"/>
    <p:sldId id="471" r:id="rId11"/>
    <p:sldId id="495" r:id="rId12"/>
    <p:sldId id="496" r:id="rId13"/>
    <p:sldId id="497" r:id="rId14"/>
    <p:sldId id="498" r:id="rId15"/>
    <p:sldId id="499" r:id="rId16"/>
    <p:sldId id="501" r:id="rId17"/>
    <p:sldId id="502" r:id="rId18"/>
    <p:sldId id="340" r:id="rId19"/>
    <p:sldId id="4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6A2"/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Population-level estimation WG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Building the Large Evidence Generator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5410200"/>
            <a:ext cx="60960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428595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b="6308"/>
          <a:stretch/>
        </p:blipFill>
        <p:spPr bwMode="auto">
          <a:xfrm>
            <a:off x="458248" y="1219200"/>
            <a:ext cx="8227504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6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Evidence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4430" y="2160032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4430" y="2922032"/>
            <a:ext cx="2286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4430" y="3684032"/>
            <a:ext cx="2286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39630" y="1855232"/>
            <a:ext cx="28956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Evidence Generator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3886200" y="2769632"/>
            <a:ext cx="6096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4724400" y="2415064"/>
            <a:ext cx="1828800" cy="1524000"/>
          </a:xfrm>
          <a:prstGeom prst="flowChartMagneticDisk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 </a:t>
            </a:r>
          </a:p>
          <a:p>
            <a:pPr algn="ctr"/>
            <a:r>
              <a:rPr lang="en-US" dirty="0"/>
              <a:t>base</a:t>
            </a:r>
          </a:p>
        </p:txBody>
      </p:sp>
      <p:sp>
        <p:nvSpPr>
          <p:cNvPr id="13" name="Arrow: Right 12"/>
          <p:cNvSpPr/>
          <p:nvPr/>
        </p:nvSpPr>
        <p:spPr>
          <a:xfrm rot="5400000">
            <a:off x="5251966" y="4489966"/>
            <a:ext cx="811768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4751" y="4939189"/>
            <a:ext cx="1622898" cy="685800"/>
          </a:xfrm>
          <a:prstGeom prst="rect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HOMER</a:t>
            </a:r>
          </a:p>
        </p:txBody>
      </p:sp>
      <p:sp>
        <p:nvSpPr>
          <p:cNvPr id="15" name="Arrow: Right 14"/>
          <p:cNvSpPr/>
          <p:nvPr/>
        </p:nvSpPr>
        <p:spPr>
          <a:xfrm rot="8394795">
            <a:off x="4318517" y="4381715"/>
            <a:ext cx="811768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05375" y="5247085"/>
            <a:ext cx="1622898" cy="685800"/>
          </a:xfrm>
          <a:prstGeom prst="rect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Papers</a:t>
            </a:r>
          </a:p>
        </p:txBody>
      </p:sp>
      <p:sp>
        <p:nvSpPr>
          <p:cNvPr id="17" name="Arrow: Right 16"/>
          <p:cNvSpPr/>
          <p:nvPr/>
        </p:nvSpPr>
        <p:spPr>
          <a:xfrm rot="2504223">
            <a:off x="6180661" y="4375395"/>
            <a:ext cx="811768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35999" y="4939189"/>
            <a:ext cx="1622898" cy="685800"/>
          </a:xfrm>
          <a:prstGeom prst="rect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‘Weather Channel’</a:t>
            </a:r>
          </a:p>
        </p:txBody>
      </p:sp>
    </p:spTree>
    <p:extLst>
      <p:ext uri="{BB962C8B-B14F-4D97-AF65-F5344CB8AC3E}">
        <p14:creationId xmlns:p14="http://schemas.microsoft.com/office/powerpoint/2010/main" val="5489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Evidence Generator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1827"/>
          <a:stretch/>
        </p:blipFill>
        <p:spPr>
          <a:xfrm>
            <a:off x="2697005" y="4996339"/>
            <a:ext cx="6475570" cy="1861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1285697"/>
            <a:ext cx="43509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Currently: Depression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Hypertension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Type 2 Diabetes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082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Evidence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285697"/>
            <a:ext cx="556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Currently: New-user cohort + large scale PS + empirical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Larger variety of time-at-risk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CSCCS?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Probabilistic phenotypes?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Meta-analysis?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Driven by </a:t>
            </a:r>
            <a:r>
              <a:rPr lang="en-US" sz="2400" b="1" dirty="0"/>
              <a:t>defined best practices</a:t>
            </a:r>
          </a:p>
          <a:p>
            <a:endParaRPr lang="en-US" sz="2400" b="1" dirty="0"/>
          </a:p>
          <a:p>
            <a:r>
              <a:rPr lang="en-US" sz="2400" dirty="0"/>
              <a:t>Those are driven by </a:t>
            </a:r>
            <a:r>
              <a:rPr lang="en-US" sz="2400" b="1" dirty="0"/>
              <a:t>empirical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61834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Evidence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285697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Currently: 4 US insurance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OHDSI network?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Sites must have computational resources</a:t>
            </a:r>
          </a:p>
          <a:p>
            <a:endParaRPr lang="en-US" sz="2400" dirty="0"/>
          </a:p>
          <a:p>
            <a:r>
              <a:rPr lang="en-US" sz="2400" dirty="0"/>
              <a:t>Minimum data quality requirements?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2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generation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Evidence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285697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each new run: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Run all or some of the questions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Using latest methods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On all or some of the databases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69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need</a:t>
            </a:r>
          </a:p>
          <a:p>
            <a:r>
              <a:rPr lang="en-US" sz="2400" dirty="0"/>
              <a:t>A decision making process to decide on</a:t>
            </a:r>
          </a:p>
          <a:p>
            <a:pPr lvl="1"/>
            <a:r>
              <a:rPr lang="en-US" sz="2000" dirty="0"/>
              <a:t>Questions</a:t>
            </a:r>
          </a:p>
          <a:p>
            <a:pPr lvl="1"/>
            <a:r>
              <a:rPr lang="en-US" sz="2000" dirty="0"/>
              <a:t>Methods</a:t>
            </a:r>
          </a:p>
          <a:p>
            <a:pPr lvl="1"/>
            <a:r>
              <a:rPr lang="en-US" sz="2000" dirty="0"/>
              <a:t>Databases</a:t>
            </a:r>
          </a:p>
          <a:p>
            <a:r>
              <a:rPr lang="en-US" sz="2400" dirty="0"/>
              <a:t>Researchers to work on the questions and methods</a:t>
            </a:r>
          </a:p>
          <a:p>
            <a:r>
              <a:rPr lang="en-US" sz="2400" dirty="0"/>
              <a:t>Infrastructure at each database site</a:t>
            </a:r>
          </a:p>
          <a:p>
            <a:r>
              <a:rPr lang="en-US" sz="2400" dirty="0"/>
              <a:t>Funding for partners</a:t>
            </a:r>
          </a:p>
          <a:p>
            <a:pPr lvl="1"/>
            <a:r>
              <a:rPr lang="en-US" sz="2000" dirty="0"/>
              <a:t>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LEGEND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Large-scale </a:t>
            </a:r>
          </a:p>
          <a:p>
            <a:pPr marL="0" indent="0">
              <a:buNone/>
            </a:pPr>
            <a:r>
              <a:rPr lang="en-US" dirty="0"/>
              <a:t>Evidence </a:t>
            </a:r>
          </a:p>
          <a:p>
            <a:pPr marL="0" indent="0">
              <a:buNone/>
            </a:pPr>
            <a:r>
              <a:rPr lang="en-US" dirty="0"/>
              <a:t>Generation and </a:t>
            </a:r>
          </a:p>
          <a:p>
            <a:pPr marL="0" indent="0">
              <a:buNone/>
            </a:pPr>
            <a:r>
              <a:rPr lang="en-US" dirty="0"/>
              <a:t>Evaluation in a </a:t>
            </a:r>
          </a:p>
          <a:p>
            <a:pPr marL="0" indent="0">
              <a:buNone/>
            </a:pPr>
            <a:r>
              <a:rPr lang="en-US" dirty="0"/>
              <a:t>Network of </a:t>
            </a:r>
          </a:p>
          <a:p>
            <a:pPr marL="0" indent="0">
              <a:buNone/>
            </a:pPr>
            <a:r>
              <a:rPr lang="en-US" dirty="0"/>
              <a:t>Databases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of next meeting(s)?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Chan: </a:t>
            </a:r>
          </a:p>
          <a:p>
            <a:pPr lvl="1"/>
            <a:r>
              <a:rPr lang="en-US" sz="2400" dirty="0"/>
              <a:t>PS matching and balance of hidden variables</a:t>
            </a:r>
          </a:p>
          <a:p>
            <a:pPr lvl="1"/>
            <a:r>
              <a:rPr lang="en-US" sz="2400" dirty="0"/>
              <a:t>‘</a:t>
            </a:r>
            <a:r>
              <a:rPr lang="en-US" sz="2400" dirty="0" err="1"/>
              <a:t>MySpace</a:t>
            </a:r>
            <a:r>
              <a:rPr lang="en-US" sz="2400" dirty="0"/>
              <a:t>’ for </a:t>
            </a:r>
            <a:r>
              <a:rPr lang="en-US" sz="2400"/>
              <a:t>Korean researchers</a:t>
            </a:r>
            <a:endParaRPr lang="en-US" sz="2400" dirty="0"/>
          </a:p>
          <a:p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workgroup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Eastern hemisphere: </a:t>
            </a:r>
            <a:r>
              <a:rPr lang="en-US" sz="2400" b="1" dirty="0">
                <a:solidFill>
                  <a:srgbClr val="FF0000"/>
                </a:solidFill>
              </a:rPr>
              <a:t>April 4</a:t>
            </a:r>
          </a:p>
          <a:p>
            <a:r>
              <a:rPr lang="en-US" sz="2400" dirty="0"/>
              <a:t>3pm Hong Kong / Taiwan</a:t>
            </a:r>
          </a:p>
          <a:p>
            <a:r>
              <a:rPr lang="en-US" sz="2400" dirty="0"/>
              <a:t>4pm South Korea</a:t>
            </a:r>
          </a:p>
          <a:p>
            <a:r>
              <a:rPr lang="en-US" sz="2400" dirty="0"/>
              <a:t>5:30pm Adelaide</a:t>
            </a:r>
          </a:p>
          <a:p>
            <a:r>
              <a:rPr lang="en-US" sz="2400" dirty="0"/>
              <a:t>8am Central European time</a:t>
            </a:r>
          </a:p>
          <a:p>
            <a:r>
              <a:rPr lang="en-US" sz="2400" dirty="0"/>
              <a:t>7am UK time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Western hemisphere: March 15</a:t>
            </a:r>
          </a:p>
          <a:p>
            <a:r>
              <a:rPr lang="en-US" sz="2400" dirty="0"/>
              <a:t>6pm Central European time</a:t>
            </a:r>
          </a:p>
          <a:p>
            <a:r>
              <a:rPr lang="en-US" sz="2400" dirty="0"/>
              <a:t>12pm New York</a:t>
            </a:r>
          </a:p>
          <a:p>
            <a:r>
              <a:rPr lang="en-US" sz="2400" dirty="0"/>
              <a:t>9am Los Angeles / Stanford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47180" b="7317"/>
          <a:stretch/>
        </p:blipFill>
        <p:spPr>
          <a:xfrm>
            <a:off x="990600" y="1447800"/>
            <a:ext cx="7077075" cy="373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0562" y="518452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29695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47180" b="7317"/>
          <a:stretch/>
        </p:blipFill>
        <p:spPr>
          <a:xfrm>
            <a:off x="990600" y="1447800"/>
            <a:ext cx="7077075" cy="373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0562" y="518452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</a:t>
            </a:r>
          </a:p>
        </p:txBody>
      </p:sp>
      <p:sp>
        <p:nvSpPr>
          <p:cNvPr id="7" name="Right Arrow 2"/>
          <p:cNvSpPr/>
          <p:nvPr/>
        </p:nvSpPr>
        <p:spPr>
          <a:xfrm rot="5400000" flipH="1">
            <a:off x="4641407" y="5409332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/>
          <p:cNvSpPr/>
          <p:nvPr/>
        </p:nvSpPr>
        <p:spPr>
          <a:xfrm>
            <a:off x="3505200" y="6019800"/>
            <a:ext cx="4495800" cy="64008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Lack of evidence on small / null effects</a:t>
            </a:r>
          </a:p>
        </p:txBody>
      </p:sp>
    </p:spTree>
    <p:extLst>
      <p:ext uri="{BB962C8B-B14F-4D97-AF65-F5344CB8AC3E}">
        <p14:creationId xmlns:p14="http://schemas.microsoft.com/office/powerpoint/2010/main" val="307239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47180" b="7317"/>
          <a:stretch/>
        </p:blipFill>
        <p:spPr>
          <a:xfrm>
            <a:off x="990600" y="1447800"/>
            <a:ext cx="7077075" cy="373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0562" y="518452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</a:t>
            </a:r>
          </a:p>
        </p:txBody>
      </p:sp>
      <p:sp>
        <p:nvSpPr>
          <p:cNvPr id="7" name="Right Arrow 2"/>
          <p:cNvSpPr/>
          <p:nvPr/>
        </p:nvSpPr>
        <p:spPr>
          <a:xfrm rot="5400000" flipH="1">
            <a:off x="5155252" y="4484414"/>
            <a:ext cx="910588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/>
          <p:cNvSpPr/>
          <p:nvPr/>
        </p:nvSpPr>
        <p:spPr>
          <a:xfrm>
            <a:off x="2195455" y="5184525"/>
            <a:ext cx="5720198" cy="150484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Suspicious cutoff at p=0.05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Publication bias (leads to false positives)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P-hacking (leads to false positives)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Study bias (leads to false positives)</a:t>
            </a:r>
          </a:p>
        </p:txBody>
      </p:sp>
    </p:spTree>
    <p:extLst>
      <p:ext uri="{BB962C8B-B14F-4D97-AF65-F5344CB8AC3E}">
        <p14:creationId xmlns:p14="http://schemas.microsoft.com/office/powerpoint/2010/main" val="273346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26288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26288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ight Arrow 2"/>
          <p:cNvSpPr/>
          <p:nvPr/>
        </p:nvSpPr>
        <p:spPr>
          <a:xfrm rot="5400000" flipH="1">
            <a:off x="6312609" y="4279191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/>
          <p:cNvSpPr/>
          <p:nvPr/>
        </p:nvSpPr>
        <p:spPr>
          <a:xfrm>
            <a:off x="1290202" y="4724400"/>
            <a:ext cx="5720198" cy="8382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Very little evidence for a specific topic </a:t>
            </a:r>
          </a:p>
          <a:p>
            <a:r>
              <a:rPr lang="en-US" sz="2000" dirty="0"/>
              <a:t>(e.g. depression treatments)</a:t>
            </a:r>
          </a:p>
        </p:txBody>
      </p:sp>
    </p:spTree>
    <p:extLst>
      <p:ext uri="{BB962C8B-B14F-4D97-AF65-F5344CB8AC3E}">
        <p14:creationId xmlns:p14="http://schemas.microsoft.com/office/powerpoint/2010/main" val="225490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856652" y="5406406"/>
            <a:ext cx="4918091" cy="910930"/>
            <a:chOff x="1856652" y="5406406"/>
            <a:chExt cx="4918091" cy="910930"/>
          </a:xfrm>
        </p:grpSpPr>
        <p:sp>
          <p:nvSpPr>
            <p:cNvPr id="11" name="Rectangle 10"/>
            <p:cNvSpPr/>
            <p:nvPr/>
          </p:nvSpPr>
          <p:spPr>
            <a:xfrm>
              <a:off x="5073117" y="5741587"/>
              <a:ext cx="174301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48356" y="5997789"/>
              <a:ext cx="255639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6652" y="5406406"/>
              <a:ext cx="4918091" cy="8374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2604" y="5694458"/>
              <a:ext cx="2323278" cy="255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Calibration models  </a:t>
              </a:r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n = 272</a:t>
              </a:r>
            </a:p>
          </p:txBody>
        </p:sp>
        <p:sp>
          <p:nvSpPr>
            <p:cNvPr id="38" name="Rounded Rectangle 249"/>
            <p:cNvSpPr/>
            <p:nvPr/>
          </p:nvSpPr>
          <p:spPr>
            <a:xfrm>
              <a:off x="1963669" y="5997789"/>
              <a:ext cx="2300754" cy="3195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Calibrated estimates 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5,984</a:t>
              </a:r>
            </a:p>
          </p:txBody>
        </p:sp>
        <p:cxnSp>
          <p:nvCxnSpPr>
            <p:cNvPr id="39" name="Elbow Connector 251"/>
            <p:cNvCxnSpPr>
              <a:stCxn id="15" idx="2"/>
              <a:endCxn id="16" idx="0"/>
            </p:cNvCxnSpPr>
            <p:nvPr/>
          </p:nvCxnSpPr>
          <p:spPr>
            <a:xfrm rot="16200000" flipH="1">
              <a:off x="2567471" y="5789084"/>
              <a:ext cx="41740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lbow Connector 255"/>
            <p:cNvCxnSpPr>
              <a:stCxn id="12" idx="2"/>
              <a:endCxn id="11" idx="0"/>
            </p:cNvCxnSpPr>
            <p:nvPr/>
          </p:nvCxnSpPr>
          <p:spPr>
            <a:xfrm rot="16200000" flipH="1">
              <a:off x="5072514" y="5653834"/>
              <a:ext cx="175406" cy="1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lbow Connector 259"/>
            <p:cNvCxnSpPr>
              <a:stCxn id="37" idx="1"/>
              <a:endCxn id="16" idx="0"/>
            </p:cNvCxnSpPr>
            <p:nvPr/>
          </p:nvCxnSpPr>
          <p:spPr>
            <a:xfrm rot="10800000" flipV="1">
              <a:off x="2776176" y="5822277"/>
              <a:ext cx="1016428" cy="175512"/>
            </a:xfrm>
            <a:prstGeom prst="bentConnector2">
              <a:avLst/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98800" y="5950097"/>
              <a:ext cx="2875942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1200" b="1">
                  <a:solidFill>
                    <a:schemeClr val="bg1"/>
                  </a:solidFill>
                </a:rPr>
                <a:t>Evaluate &amp; calibrate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2288" y="2185437"/>
            <a:ext cx="255639" cy="31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/>
          <p:cNvSpPr/>
          <p:nvPr/>
        </p:nvSpPr>
        <p:spPr>
          <a:xfrm>
            <a:off x="2446759" y="2188104"/>
            <a:ext cx="255639" cy="31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Down Arrow 49"/>
          <p:cNvSpPr/>
          <p:nvPr/>
        </p:nvSpPr>
        <p:spPr>
          <a:xfrm>
            <a:off x="4948297" y="3836607"/>
            <a:ext cx="789969" cy="1410027"/>
          </a:xfrm>
          <a:prstGeom prst="downArrow">
            <a:avLst/>
          </a:prstGeom>
          <a:solidFill>
            <a:srgbClr val="5D5D5D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200" b="1"/>
          </a:p>
        </p:txBody>
      </p:sp>
      <p:sp>
        <p:nvSpPr>
          <p:cNvPr id="19" name="Rectangle 18"/>
          <p:cNvSpPr/>
          <p:nvPr/>
        </p:nvSpPr>
        <p:spPr>
          <a:xfrm>
            <a:off x="1856653" y="1166138"/>
            <a:ext cx="4918090" cy="1084981"/>
          </a:xfrm>
          <a:prstGeom prst="rect">
            <a:avLst/>
          </a:prstGeom>
          <a:solidFill>
            <a:schemeClr val="tx1">
              <a:lumMod val="75000"/>
              <a:lumOff val="25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200" b="1"/>
          </a:p>
        </p:txBody>
      </p:sp>
      <p:sp>
        <p:nvSpPr>
          <p:cNvPr id="20" name="Rectangle 19"/>
          <p:cNvSpPr/>
          <p:nvPr/>
        </p:nvSpPr>
        <p:spPr>
          <a:xfrm>
            <a:off x="3606188" y="1423214"/>
            <a:ext cx="1949251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Indication  </a:t>
            </a:r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depression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0226" y="1671693"/>
            <a:ext cx="1804094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Treatments 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n = 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71810" y="1671693"/>
            <a:ext cx="1804094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Outcomes 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n = 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16409" y="1671693"/>
            <a:ext cx="1981205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Treatments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pairs  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n = 272</a:t>
            </a:r>
          </a:p>
        </p:txBody>
      </p:sp>
      <p:cxnSp>
        <p:nvCxnSpPr>
          <p:cNvPr id="24" name="Elbow Connector 20"/>
          <p:cNvCxnSpPr>
            <a:stCxn id="20" idx="1"/>
            <a:endCxn id="21" idx="0"/>
          </p:cNvCxnSpPr>
          <p:nvPr/>
        </p:nvCxnSpPr>
        <p:spPr>
          <a:xfrm rot="10800000" flipV="1">
            <a:off x="2582274" y="1551033"/>
            <a:ext cx="1023915" cy="120660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1"/>
          <p:cNvCxnSpPr>
            <a:stCxn id="20" idx="3"/>
            <a:endCxn id="22" idx="0"/>
          </p:cNvCxnSpPr>
          <p:nvPr/>
        </p:nvCxnSpPr>
        <p:spPr>
          <a:xfrm>
            <a:off x="5555439" y="1551034"/>
            <a:ext cx="518418" cy="120660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2"/>
          <p:cNvCxnSpPr/>
          <p:nvPr/>
        </p:nvCxnSpPr>
        <p:spPr>
          <a:xfrm>
            <a:off x="3284389" y="1797617"/>
            <a:ext cx="17639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4"/>
          <p:cNvCxnSpPr>
            <a:stCxn id="22" idx="2"/>
            <a:endCxn id="10" idx="0"/>
          </p:cNvCxnSpPr>
          <p:nvPr/>
        </p:nvCxnSpPr>
        <p:spPr>
          <a:xfrm rot="5400000">
            <a:off x="4193832" y="308079"/>
            <a:ext cx="260771" cy="349927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856653" y="2490645"/>
            <a:ext cx="5153747" cy="3089737"/>
            <a:chOff x="1856653" y="2490645"/>
            <a:chExt cx="5153747" cy="3089737"/>
          </a:xfrm>
        </p:grpSpPr>
        <p:sp>
          <p:nvSpPr>
            <p:cNvPr id="12" name="Rectangle 11"/>
            <p:cNvSpPr/>
            <p:nvPr/>
          </p:nvSpPr>
          <p:spPr>
            <a:xfrm>
              <a:off x="5073017" y="5246634"/>
              <a:ext cx="174301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Down Arrow 9"/>
            <p:cNvSpPr/>
            <p:nvPr/>
          </p:nvSpPr>
          <p:spPr>
            <a:xfrm>
              <a:off x="2179594" y="2490645"/>
              <a:ext cx="789969" cy="2738984"/>
            </a:xfrm>
            <a:prstGeom prst="downArrow">
              <a:avLst/>
            </a:prstGeom>
            <a:solidFill>
              <a:srgbClr val="5D5D5D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8355" y="5260835"/>
              <a:ext cx="255639" cy="3195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ounded Rectangle 10"/>
            <p:cNvSpPr/>
            <p:nvPr/>
          </p:nvSpPr>
          <p:spPr>
            <a:xfrm>
              <a:off x="1856653" y="3889510"/>
              <a:ext cx="4918090" cy="1294029"/>
            </a:xfrm>
            <a:prstGeom prst="roundRect">
              <a:avLst>
                <a:gd name="adj" fmla="val 9189"/>
              </a:avLst>
            </a:prstGeom>
            <a:solidFill>
              <a:srgbClr val="286D80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43510" y="4233810"/>
              <a:ext cx="5066890" cy="785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Select study population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</a:rPr>
                <a:t>e.g. excluding subjects with prior outcome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Create propensity scores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Stratify by propensity scores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Fit outcome (survival) model</a:t>
              </a:r>
            </a:p>
          </p:txBody>
        </p:sp>
        <p:sp>
          <p:nvSpPr>
            <p:cNvPr id="36" name="Rounded Rectangle 37"/>
            <p:cNvSpPr/>
            <p:nvPr/>
          </p:nvSpPr>
          <p:spPr>
            <a:xfrm>
              <a:off x="1963669" y="5246632"/>
              <a:ext cx="2300754" cy="31954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Effect size estimates 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5,984</a:t>
              </a:r>
            </a:p>
          </p:txBody>
        </p:sp>
        <p:sp>
          <p:nvSpPr>
            <p:cNvPr id="43" name="Rounded Rectangle 64"/>
            <p:cNvSpPr/>
            <p:nvPr/>
          </p:nvSpPr>
          <p:spPr>
            <a:xfrm>
              <a:off x="4364005" y="5246632"/>
              <a:ext cx="2300754" cy="31954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Control estimates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56,266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44288" y="3860137"/>
              <a:ext cx="39304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Systematic observational research process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428874" y="1175924"/>
            <a:ext cx="435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Define a large set of related research questions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17898" y="2056176"/>
            <a:ext cx="130786" cy="131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53" name="Group 52"/>
          <p:cNvGrpSpPr/>
          <p:nvPr/>
        </p:nvGrpSpPr>
        <p:grpSpPr>
          <a:xfrm>
            <a:off x="2937190" y="2389343"/>
            <a:ext cx="3837552" cy="1448011"/>
            <a:chOff x="2937190" y="2389343"/>
            <a:chExt cx="3837552" cy="1448011"/>
          </a:xfrm>
        </p:grpSpPr>
        <p:sp>
          <p:nvSpPr>
            <p:cNvPr id="7" name="Rectangle 6"/>
            <p:cNvSpPr/>
            <p:nvPr/>
          </p:nvSpPr>
          <p:spPr>
            <a:xfrm>
              <a:off x="3412288" y="2891704"/>
              <a:ext cx="255639" cy="191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12288" y="3238736"/>
              <a:ext cx="255639" cy="239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7798" y="3517807"/>
              <a:ext cx="174301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69563" y="2411788"/>
              <a:ext cx="3805179" cy="12468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37190" y="2843475"/>
              <a:ext cx="3269932" cy="255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>
                  <a:solidFill>
                    <a:schemeClr val="bg1"/>
                  </a:solidFill>
                </a:rPr>
                <a:t>Negative controls  </a:t>
              </a:r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n = 52 per treatment pair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37190" y="3187837"/>
              <a:ext cx="3239638" cy="255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>
                  <a:solidFill>
                    <a:schemeClr val="bg1"/>
                  </a:solidFill>
                </a:rPr>
                <a:t>Positive controls  </a:t>
              </a:r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n = 156 per treatment pair</a:t>
              </a:r>
            </a:p>
          </p:txBody>
        </p:sp>
        <p:cxnSp>
          <p:nvCxnSpPr>
            <p:cNvPr id="31" name="Elbow Connector 38"/>
            <p:cNvCxnSpPr/>
            <p:nvPr/>
          </p:nvCxnSpPr>
          <p:spPr>
            <a:xfrm rot="16200000" flipH="1">
              <a:off x="3346748" y="2697012"/>
              <a:ext cx="386720" cy="26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41"/>
            <p:cNvCxnSpPr/>
            <p:nvPr/>
          </p:nvCxnSpPr>
          <p:spPr>
            <a:xfrm rot="16200000" flipH="1">
              <a:off x="3462160" y="3158125"/>
              <a:ext cx="155896" cy="53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57"/>
            <p:cNvCxnSpPr>
              <a:stCxn id="29" idx="3"/>
              <a:endCxn id="9" idx="0"/>
            </p:cNvCxnSpPr>
            <p:nvPr/>
          </p:nvCxnSpPr>
          <p:spPr>
            <a:xfrm>
              <a:off x="6207121" y="2971295"/>
              <a:ext cx="117827" cy="546512"/>
            </a:xfrm>
            <a:prstGeom prst="bentConnector2">
              <a:avLst/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le 40"/>
            <p:cNvSpPr/>
            <p:nvPr/>
          </p:nvSpPr>
          <p:spPr>
            <a:xfrm>
              <a:off x="4364005" y="3517804"/>
              <a:ext cx="2300754" cy="31954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Control questions</a:t>
              </a:r>
              <a:r>
                <a:rPr lang="en-US" sz="1100" b="1">
                  <a:solidFill>
                    <a:schemeClr val="tx1"/>
                  </a:solidFill>
                </a:rPr>
                <a:t> 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56,266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98800" y="2389343"/>
              <a:ext cx="2875942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Select negative controls</a:t>
              </a:r>
            </a:p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&amp; synthesize positive controls</a:t>
              </a:r>
            </a:p>
          </p:txBody>
        </p:sp>
        <p:cxnSp>
          <p:nvCxnSpPr>
            <p:cNvPr id="48" name="Elbow Connector 63"/>
            <p:cNvCxnSpPr>
              <a:stCxn id="30" idx="3"/>
              <a:endCxn id="50" idx="1"/>
            </p:cNvCxnSpPr>
            <p:nvPr/>
          </p:nvCxnSpPr>
          <p:spPr>
            <a:xfrm>
              <a:off x="6176828" y="3315656"/>
              <a:ext cx="148121" cy="44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324949" y="3215971"/>
              <a:ext cx="211188" cy="200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4363794" y="1929230"/>
            <a:ext cx="0" cy="126947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8"/>
          <p:cNvSpPr/>
          <p:nvPr/>
        </p:nvSpPr>
        <p:spPr>
          <a:xfrm>
            <a:off x="1963669" y="2188101"/>
            <a:ext cx="2300754" cy="3195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Research questions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= 5,984</a:t>
            </a:r>
          </a:p>
        </p:txBody>
      </p:sp>
    </p:spTree>
    <p:extLst>
      <p:ext uri="{BB962C8B-B14F-4D97-AF65-F5344CB8AC3E}">
        <p14:creationId xmlns:p14="http://schemas.microsoft.com/office/powerpoint/2010/main" val="16591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proposed solution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1523999"/>
            <a:ext cx="8564563" cy="42822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267200" cy="149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2"/>
          <p:cNvSpPr/>
          <p:nvPr/>
        </p:nvSpPr>
        <p:spPr>
          <a:xfrm rot="5400000" flipH="1">
            <a:off x="4560009" y="5171319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6"/>
          <p:cNvSpPr/>
          <p:nvPr/>
        </p:nvSpPr>
        <p:spPr>
          <a:xfrm>
            <a:off x="838200" y="5806280"/>
            <a:ext cx="6629400" cy="105172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dirty="0"/>
              <a:t>Includes information on small effect sizes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Study bias assessed using negative and positive controls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 p-hacking, no publication bias</a:t>
            </a:r>
          </a:p>
        </p:txBody>
      </p:sp>
    </p:spTree>
    <p:extLst>
      <p:ext uri="{BB962C8B-B14F-4D97-AF65-F5344CB8AC3E}">
        <p14:creationId xmlns:p14="http://schemas.microsoft.com/office/powerpoint/2010/main" val="31243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at its best!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Or is it?</a:t>
            </a:r>
          </a:p>
          <a:p>
            <a:pPr marL="0" indent="0">
              <a:buNone/>
            </a:pPr>
            <a:r>
              <a:rPr lang="en-US" sz="2400" dirty="0"/>
              <a:t>Paper formally or informally submitted to:</a:t>
            </a:r>
          </a:p>
          <a:p>
            <a:r>
              <a:rPr lang="en-US" sz="2400" b="1" dirty="0"/>
              <a:t>Science</a:t>
            </a:r>
            <a:r>
              <a:rPr lang="en-US" sz="2400" dirty="0"/>
              <a:t>: 				rejected after review</a:t>
            </a:r>
          </a:p>
          <a:p>
            <a:r>
              <a:rPr lang="en-US" sz="2400" b="1" dirty="0"/>
              <a:t>Nature</a:t>
            </a:r>
            <a:r>
              <a:rPr lang="en-US" sz="2400" dirty="0"/>
              <a:t>: 				rejected by editor</a:t>
            </a:r>
          </a:p>
          <a:p>
            <a:r>
              <a:rPr lang="en-US" sz="2400" b="1" dirty="0"/>
              <a:t>BMJ</a:t>
            </a:r>
            <a:r>
              <a:rPr lang="en-US" sz="2400" dirty="0"/>
              <a:t>: 				rejected after review</a:t>
            </a:r>
          </a:p>
          <a:p>
            <a:r>
              <a:rPr lang="en-US" sz="2400" b="1" dirty="0"/>
              <a:t>NEJM</a:t>
            </a:r>
            <a:r>
              <a:rPr lang="en-US" sz="2400" dirty="0"/>
              <a:t>: 				rejected by editor</a:t>
            </a:r>
          </a:p>
          <a:p>
            <a:r>
              <a:rPr lang="en-US" sz="2400" b="1" dirty="0"/>
              <a:t>Science TM</a:t>
            </a:r>
            <a:r>
              <a:rPr lang="en-US" sz="2400" dirty="0"/>
              <a:t>:			rejected by editor</a:t>
            </a:r>
          </a:p>
          <a:p>
            <a:r>
              <a:rPr lang="en-US" sz="2400" b="1" dirty="0"/>
              <a:t>PLOS Medicine</a:t>
            </a:r>
            <a:r>
              <a:rPr lang="en-US" sz="2400" dirty="0"/>
              <a:t>: 			rejected by editor</a:t>
            </a:r>
          </a:p>
          <a:p>
            <a:r>
              <a:rPr lang="en-US" sz="2400" b="1" dirty="0"/>
              <a:t>Annals of Internal Medicine</a:t>
            </a:r>
            <a:r>
              <a:rPr lang="en-US" sz="2400" dirty="0"/>
              <a:t>: 	soft reject by editor</a:t>
            </a:r>
          </a:p>
          <a:p>
            <a:r>
              <a:rPr lang="en-US" sz="2400" b="1" dirty="0"/>
              <a:t>Philosophical Transactions</a:t>
            </a:r>
            <a:r>
              <a:rPr lang="en-US" sz="2400" dirty="0"/>
              <a:t>:	under review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533</Words>
  <Application>Microsoft Office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Population-level estimation WG  Building the Large Evidence Generator</vt:lpstr>
      <vt:lpstr>Problem with current science</vt:lpstr>
      <vt:lpstr>Problem with current science</vt:lpstr>
      <vt:lpstr>Problem with current science</vt:lpstr>
      <vt:lpstr>Problem with current science</vt:lpstr>
      <vt:lpstr>Problem with current science</vt:lpstr>
      <vt:lpstr>Proposed solution</vt:lpstr>
      <vt:lpstr>Results of proposed solution</vt:lpstr>
      <vt:lpstr>Science at its best!</vt:lpstr>
      <vt:lpstr>Building OHDSIs LHC</vt:lpstr>
      <vt:lpstr>Large Evidence Generator</vt:lpstr>
      <vt:lpstr>Research questions</vt:lpstr>
      <vt:lpstr>Methods</vt:lpstr>
      <vt:lpstr>Databases</vt:lpstr>
      <vt:lpstr>Evidence generation runs</vt:lpstr>
      <vt:lpstr>Organization</vt:lpstr>
      <vt:lpstr>Acronym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480</cp:revision>
  <dcterms:created xsi:type="dcterms:W3CDTF">2013-12-30T14:14:20Z</dcterms:created>
  <dcterms:modified xsi:type="dcterms:W3CDTF">2018-03-07T06:55:22Z</dcterms:modified>
</cp:coreProperties>
</file>