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2" r:id="rId2"/>
    <p:sldId id="269" r:id="rId3"/>
    <p:sldId id="264" r:id="rId4"/>
    <p:sldId id="263" r:id="rId5"/>
    <p:sldId id="265" r:id="rId6"/>
    <p:sldId id="266" r:id="rId7"/>
    <p:sldId id="267" r:id="rId8"/>
    <p:sldId id="268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13"/>
  </p:normalViewPr>
  <p:slideViewPr>
    <p:cSldViewPr snapToGrid="0" snapToObjects="1">
      <p:cViewPr varScale="1">
        <p:scale>
          <a:sx n="121" d="100"/>
          <a:sy n="121" d="100"/>
        </p:scale>
        <p:origin x="2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2076C-799F-DA44-8D45-EC92EA0ECE4A}" type="datetimeFigureOut">
              <a:rPr lang="en-US" smtClean="0"/>
              <a:t>4/24/17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6C0D7-7F3D-8B4C-A41A-FD0BE0E28A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05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98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9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43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31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21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6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85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31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6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909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413DB-14D7-D244-A41E-76242FE12E10}" type="datetimeFigureOut">
              <a:rPr lang="en-US" smtClean="0"/>
              <a:t>4/24/17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644DB-1ABF-0843-8877-ECFF019AAA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41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hdsi.org/web/wiki/doku.php?id=projects:workgroups:fhir-w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20762"/>
            <a:ext cx="8229600" cy="79606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OMOP on FHIR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Version 1 is in use.</a:t>
            </a:r>
          </a:p>
          <a:p>
            <a:pPr lvl="1"/>
            <a:r>
              <a:rPr lang="en-US" dirty="0" smtClean="0"/>
              <a:t>Java/Hibernate based</a:t>
            </a:r>
          </a:p>
          <a:p>
            <a:pPr lvl="1"/>
            <a:r>
              <a:rPr lang="en-US" dirty="0" smtClean="0"/>
              <a:t>HAPI FHIR based FHIR server</a:t>
            </a:r>
          </a:p>
          <a:p>
            <a:pPr lvl="1"/>
            <a:r>
              <a:rPr lang="en-US" dirty="0" smtClean="0"/>
              <a:t>JPA extended from the HAPI FHIR codebase</a:t>
            </a:r>
          </a:p>
          <a:p>
            <a:pPr lvl="1"/>
            <a:r>
              <a:rPr lang="en-US" dirty="0" smtClean="0"/>
              <a:t>Static mappings into the OMOP database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Version 2 is under development</a:t>
            </a:r>
          </a:p>
          <a:p>
            <a:pPr lvl="1"/>
            <a:r>
              <a:rPr lang="en-US" dirty="0" smtClean="0"/>
              <a:t>Java/Hibernate based </a:t>
            </a:r>
          </a:p>
          <a:p>
            <a:pPr lvl="1"/>
            <a:r>
              <a:rPr lang="en-US" dirty="0" smtClean="0"/>
              <a:t>HAPI FHIR server</a:t>
            </a:r>
          </a:p>
          <a:p>
            <a:pPr lvl="1"/>
            <a:r>
              <a:rPr lang="en-US" dirty="0" smtClean="0"/>
              <a:t>Writing new JPA for version 2</a:t>
            </a:r>
          </a:p>
          <a:p>
            <a:pPr lvl="1"/>
            <a:r>
              <a:rPr lang="en-US" dirty="0" smtClean="0"/>
              <a:t>Mapping to OMOP using ETL staging tables</a:t>
            </a:r>
          </a:p>
          <a:p>
            <a:pPr lvl="1"/>
            <a:r>
              <a:rPr lang="en-US" dirty="0" smtClean="0"/>
              <a:t>Mapping to FHIR using DB views based on FHIR resources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get involved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OHDSI FHIR working </a:t>
            </a:r>
            <a:r>
              <a:rPr lang="en-US" dirty="0"/>
              <a:t>group -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www.ohdsi.org/web/wiki/doku.php?id=projects:workgroups:fhir-wg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92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20762"/>
            <a:ext cx="8229600" cy="79606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OMOP on FHIR 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Instant FHIR server if you have an OMOP data repository</a:t>
            </a:r>
          </a:p>
          <a:p>
            <a:pPr lvl="2"/>
            <a:r>
              <a:rPr lang="en-US" dirty="0" smtClean="0"/>
              <a:t>Allows FHIR applications to be run on existing OMOP data</a:t>
            </a:r>
          </a:p>
          <a:p>
            <a:pPr lvl="2"/>
            <a:r>
              <a:rPr lang="en-US" dirty="0" smtClean="0"/>
              <a:t>Allows FHIR interoperability resources to be accessed.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Can convert FHIR enabled clinical data into an OMOP format.</a:t>
            </a:r>
          </a:p>
          <a:p>
            <a:pPr lvl="2"/>
            <a:r>
              <a:rPr lang="en-US" dirty="0" smtClean="0"/>
              <a:t>Transfer FHIR equipped EMR data to an OMOP CDM instance</a:t>
            </a:r>
          </a:p>
          <a:p>
            <a:pPr lvl="2"/>
            <a:r>
              <a:rPr lang="en-US" dirty="0" smtClean="0"/>
              <a:t>Transform a FHIR equipped Clinical Data Warehouse to an OMOP CDM instance.</a:t>
            </a:r>
          </a:p>
        </p:txBody>
      </p:sp>
    </p:spTree>
    <p:extLst>
      <p:ext uri="{BB962C8B-B14F-4D97-AF65-F5344CB8AC3E}">
        <p14:creationId xmlns:p14="http://schemas.microsoft.com/office/powerpoint/2010/main" val="45227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20762"/>
            <a:ext cx="8229600" cy="79606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FHIR to OMOP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ETL Staging Tables</a:t>
            </a:r>
          </a:p>
          <a:p>
            <a:pPr lvl="1"/>
            <a:r>
              <a:rPr lang="en-US" dirty="0" smtClean="0"/>
              <a:t>Uses existing ETL processes to persist data from FHIR into OMOP CDM</a:t>
            </a:r>
          </a:p>
          <a:p>
            <a:pPr lvl="1"/>
            <a:r>
              <a:rPr lang="en-US" dirty="0" smtClean="0"/>
              <a:t>FHIR server controls the transaction.  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rite resources to appropriate staging tables</a:t>
            </a:r>
          </a:p>
          <a:p>
            <a:pPr lvl="2"/>
            <a:r>
              <a:rPr lang="en-US" dirty="0" smtClean="0"/>
              <a:t>Calls a procedure to persist the records when write is complete.</a:t>
            </a:r>
          </a:p>
          <a:p>
            <a:r>
              <a:rPr lang="en-US" dirty="0" smtClean="0"/>
              <a:t>caveats</a:t>
            </a:r>
            <a:endParaRPr lang="en-US" dirty="0"/>
          </a:p>
          <a:p>
            <a:pPr lvl="1"/>
            <a:r>
              <a:rPr lang="en-US" dirty="0" smtClean="0"/>
              <a:t>No MPI functionality currently exists.  Data are linked by ”</a:t>
            </a:r>
            <a:r>
              <a:rPr lang="en-US" dirty="0" err="1" smtClean="0"/>
              <a:t>person_source_value</a:t>
            </a:r>
            <a:r>
              <a:rPr lang="en-US" dirty="0" smtClean="0"/>
              <a:t>” or new person records are created.</a:t>
            </a:r>
          </a:p>
          <a:p>
            <a:pPr lvl="1"/>
            <a:r>
              <a:rPr lang="en-US" dirty="0" smtClean="0"/>
              <a:t>For multiple inbound connections, each FHIR source needs to be segregated into separate </a:t>
            </a:r>
            <a:r>
              <a:rPr lang="en-US" dirty="0" err="1" smtClean="0"/>
              <a:t>omop</a:t>
            </a:r>
            <a:r>
              <a:rPr lang="en-US" dirty="0" smtClean="0"/>
              <a:t> schema or have a way of tagging  “*_</a:t>
            </a:r>
            <a:r>
              <a:rPr lang="en-US" dirty="0" err="1" smtClean="0"/>
              <a:t>source_value</a:t>
            </a:r>
            <a:r>
              <a:rPr lang="en-US" dirty="0" smtClean="0"/>
              <a:t>” values to maintain uniqueness.  For example, prepend ’ATL1_’ to the </a:t>
            </a:r>
            <a:r>
              <a:rPr lang="en-US" dirty="0" err="1" smtClean="0"/>
              <a:t>source_values</a:t>
            </a:r>
            <a:r>
              <a:rPr lang="en-US" dirty="0" smtClean="0"/>
              <a:t> from the ATL1 FHIR server.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1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20762"/>
            <a:ext cx="8229600" cy="79606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OMOP to FHIR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 through views mapping the OMOP schema to FHIR resources.</a:t>
            </a:r>
          </a:p>
          <a:p>
            <a:r>
              <a:rPr lang="en-US" dirty="0" smtClean="0"/>
              <a:t>Special view create to combine observation and measurement into a single view representing observation FHIR resource.</a:t>
            </a:r>
          </a:p>
          <a:p>
            <a:r>
              <a:rPr lang="en-US" dirty="0" smtClean="0"/>
              <a:t>Extended OMOP schema to add demographic information ( </a:t>
            </a:r>
            <a:r>
              <a:rPr lang="en-US" dirty="0" err="1" smtClean="0"/>
              <a:t>f_person</a:t>
            </a:r>
            <a:r>
              <a:rPr lang="en-US" dirty="0" smtClean="0"/>
              <a:t> table  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8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989704"/>
            <a:ext cx="8229600" cy="67536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ETL Staging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861073"/>
            <a:ext cx="3480099" cy="4539727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en-US" sz="1800" dirty="0">
                <a:solidFill>
                  <a:prstClr val="black"/>
                </a:solidFill>
              </a:rPr>
              <a:t>The ETL staging tables are designed to be similar to potential source datasets.  This simplifies the import task to be just mapping to the staging tables.  </a:t>
            </a: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en-US" sz="1800" dirty="0">
                <a:solidFill>
                  <a:prstClr val="black"/>
                </a:solidFill>
              </a:rPr>
              <a:t>The mapping to OMOP concepts and the Common Data Model are accomplished by a set of stored procedures in the database.  </a:t>
            </a: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en-US" sz="1800" dirty="0">
                <a:solidFill>
                  <a:prstClr val="black"/>
                </a:solidFill>
              </a:rPr>
              <a:t>The tables are linked together using the source values for the person, visit and provider.  </a:t>
            </a:r>
          </a:p>
          <a:p>
            <a:pPr marL="285750" indent="-285750">
              <a:spcBef>
                <a:spcPts val="0"/>
              </a:spcBef>
              <a:buFont typeface="Arial" charset="0"/>
              <a:buChar char="•"/>
            </a:pPr>
            <a:r>
              <a:rPr lang="en-US" sz="1800" dirty="0">
                <a:solidFill>
                  <a:prstClr val="black"/>
                </a:solidFill>
              </a:rPr>
              <a:t>Medical data values are used in their original code sets.</a:t>
            </a:r>
          </a:p>
          <a:p>
            <a:endParaRPr lang="en-US" dirty="0"/>
          </a:p>
        </p:txBody>
      </p:sp>
      <p:pic>
        <p:nvPicPr>
          <p:cNvPr id="5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721" y="1861073"/>
            <a:ext cx="5168750" cy="378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89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005" y="796067"/>
            <a:ext cx="8003988" cy="574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64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182" y="742278"/>
            <a:ext cx="7839635" cy="562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20762"/>
            <a:ext cx="8229600" cy="79606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Stage to OMOP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Stored procedures contain the logic to insert data into proper tables.</a:t>
            </a:r>
          </a:p>
          <a:p>
            <a:r>
              <a:rPr lang="en-US" dirty="0"/>
              <a:t>A record in the stage table may map to one or more OMOP tables.</a:t>
            </a:r>
          </a:p>
          <a:p>
            <a:r>
              <a:rPr lang="en-US" dirty="0"/>
              <a:t>For example, an ICD9 code may map to a Condition, Procedure, Measurement or Observation.</a:t>
            </a:r>
          </a:p>
          <a:p>
            <a:r>
              <a:rPr lang="en-US" dirty="0" smtClean="0"/>
              <a:t>Stored procedures are built to process both records at the individual patient level and bulk data files.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9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OHDSI Face-to-Face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Demonstrated dissemination of OMOP data. </a:t>
            </a:r>
          </a:p>
          <a:p>
            <a:r>
              <a:rPr lang="en-US" dirty="0" smtClean="0"/>
              <a:t>Components developed/used </a:t>
            </a:r>
          </a:p>
          <a:p>
            <a:pPr lvl="1"/>
            <a:r>
              <a:rPr lang="en-US" dirty="0" smtClean="0"/>
              <a:t>Client Web Application </a:t>
            </a:r>
          </a:p>
          <a:p>
            <a:pPr lvl="1"/>
            <a:r>
              <a:rPr lang="en-US" dirty="0" smtClean="0"/>
              <a:t>EMR </a:t>
            </a:r>
            <a:r>
              <a:rPr lang="mr-IN" dirty="0" smtClean="0"/>
              <a:t>–</a:t>
            </a:r>
            <a:r>
              <a:rPr lang="en-US" dirty="0" smtClean="0"/>
              <a:t> simulated using GT-FHIR server</a:t>
            </a:r>
          </a:p>
          <a:p>
            <a:pPr lvl="1"/>
            <a:r>
              <a:rPr lang="en-US" dirty="0" smtClean="0"/>
              <a:t>OHDSI </a:t>
            </a:r>
            <a:r>
              <a:rPr lang="en-US" dirty="0" err="1" smtClean="0"/>
              <a:t>WebAPIs</a:t>
            </a:r>
            <a:endParaRPr lang="en-US" dirty="0" smtClean="0"/>
          </a:p>
          <a:p>
            <a:r>
              <a:rPr lang="en-US" dirty="0" smtClean="0"/>
              <a:t>GT-FHIR used for the EMR simulation</a:t>
            </a:r>
          </a:p>
          <a:p>
            <a:pPr lvl="1"/>
            <a:r>
              <a:rPr lang="en-US" dirty="0" smtClean="0"/>
              <a:t>Release 1</a:t>
            </a:r>
          </a:p>
          <a:p>
            <a:pPr lvl="1"/>
            <a:r>
              <a:rPr lang="en-US" dirty="0" smtClean="0"/>
              <a:t>OMOP v5</a:t>
            </a:r>
          </a:p>
          <a:p>
            <a:pPr lvl="1"/>
            <a:r>
              <a:rPr lang="en-US" dirty="0" smtClean="0"/>
              <a:t>DSTU2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133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473</Words>
  <Application>Microsoft Macintosh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Mangal</vt:lpstr>
      <vt:lpstr>Arial</vt:lpstr>
      <vt:lpstr>Office Theme</vt:lpstr>
      <vt:lpstr>OMOP on FHIR</vt:lpstr>
      <vt:lpstr>OMOP on FHIR use cases</vt:lpstr>
      <vt:lpstr>FHIR to OMOP</vt:lpstr>
      <vt:lpstr>OMOP to FHIR</vt:lpstr>
      <vt:lpstr>ETL Staging Tables</vt:lpstr>
      <vt:lpstr>PowerPoint Presentation</vt:lpstr>
      <vt:lpstr>PowerPoint Presentation</vt:lpstr>
      <vt:lpstr>Stage to OMOP mapping</vt:lpstr>
      <vt:lpstr>OHDSI Face-to-Face Meeting</vt:lpstr>
      <vt:lpstr>I want to get involved 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ETL Staging Tables</dc:title>
  <dc:creator>Starr, Richard T</dc:creator>
  <cp:lastModifiedBy>Starr, Richard T</cp:lastModifiedBy>
  <cp:revision>7</cp:revision>
  <dcterms:created xsi:type="dcterms:W3CDTF">2017-04-19T16:12:09Z</dcterms:created>
  <dcterms:modified xsi:type="dcterms:W3CDTF">2017-04-25T15:46:37Z</dcterms:modified>
</cp:coreProperties>
</file>