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402" r:id="rId2"/>
    <p:sldId id="449" r:id="rId3"/>
    <p:sldId id="434" r:id="rId4"/>
    <p:sldId id="450" r:id="rId5"/>
    <p:sldId id="435" r:id="rId6"/>
    <p:sldId id="436" r:id="rId7"/>
    <p:sldId id="437" r:id="rId8"/>
    <p:sldId id="438" r:id="rId9"/>
    <p:sldId id="439" r:id="rId10"/>
    <p:sldId id="451" r:id="rId11"/>
    <p:sldId id="440" r:id="rId12"/>
    <p:sldId id="452" r:id="rId13"/>
    <p:sldId id="453" r:id="rId14"/>
    <p:sldId id="443" r:id="rId15"/>
    <p:sldId id="441" r:id="rId16"/>
    <p:sldId id="445" r:id="rId17"/>
    <p:sldId id="444" r:id="rId18"/>
    <p:sldId id="446" r:id="rId19"/>
    <p:sldId id="447" r:id="rId20"/>
    <p:sldId id="448" r:id="rId21"/>
    <p:sldId id="454" r:id="rId22"/>
    <p:sldId id="455" r:id="rId23"/>
    <p:sldId id="456" r:id="rId24"/>
    <p:sldId id="457" r:id="rId25"/>
    <p:sldId id="458" r:id="rId26"/>
    <p:sldId id="340" r:id="rId27"/>
    <p:sldId id="427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0425A"/>
    <a:srgbClr val="FCCB10"/>
    <a:srgbClr val="EB6622"/>
    <a:srgbClr val="153153"/>
    <a:srgbClr val="E28700"/>
    <a:srgbClr val="FF9900"/>
    <a:srgbClr val="EB9F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068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B52742-373F-4A87-92C3-F1BD6DE2FDEE}" type="datetimeFigureOut">
              <a:rPr lang="en-US" smtClean="0"/>
              <a:t>9/14/2017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CCA093-4890-4B46-98EB-711D340FB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4056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62200" y="2130425"/>
            <a:ext cx="6096000" cy="175577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62200" y="4038600"/>
            <a:ext cx="60960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rgbClr val="153153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027" name="Picture 3" descr="C:\Users\pryan4\Downloads\want-impact-public-health-help-shape-journey-ahead\OHDSI logo with text - vertical - colored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8600" y="1875375"/>
            <a:ext cx="2682875" cy="323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335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81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Rectangle 9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43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491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60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141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152400"/>
            <a:ext cx="75438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06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10276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kern="1200">
          <a:solidFill>
            <a:srgbClr val="20425A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rgbClr val="20425A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rgbClr val="20425A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rgbClr val="20425A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rgbClr val="20425A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rgbClr val="20425A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forums.ohdsi.org/t/featureextraction-2-0/2996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FeatureExtraction v2.0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Martijn Schuemie</a:t>
            </a:r>
          </a:p>
        </p:txBody>
      </p:sp>
    </p:spTree>
    <p:extLst>
      <p:ext uri="{BB962C8B-B14F-4D97-AF65-F5344CB8AC3E}">
        <p14:creationId xmlns:p14="http://schemas.microsoft.com/office/powerpoint/2010/main" val="42859594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Metadata output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b="1" dirty="0" err="1"/>
              <a:t>CovariateRef</a:t>
            </a:r>
            <a:endParaRPr lang="en-US" sz="1800" b="1" dirty="0"/>
          </a:p>
          <a:p>
            <a:pPr>
              <a:buFontTx/>
              <a:buChar char="-"/>
            </a:pPr>
            <a:r>
              <a:rPr lang="en-US" sz="1800" dirty="0" err="1"/>
              <a:t>covariateId</a:t>
            </a:r>
            <a:endParaRPr lang="en-US" sz="1800" dirty="0"/>
          </a:p>
          <a:p>
            <a:pPr>
              <a:buFontTx/>
              <a:buChar char="-"/>
            </a:pPr>
            <a:r>
              <a:rPr lang="en-US" sz="1800" dirty="0" err="1"/>
              <a:t>covariateName</a:t>
            </a:r>
            <a:endParaRPr lang="en-US" sz="1800" dirty="0"/>
          </a:p>
          <a:p>
            <a:pPr>
              <a:buFontTx/>
              <a:buChar char="-"/>
            </a:pPr>
            <a:r>
              <a:rPr lang="en-US" sz="1800" dirty="0" err="1"/>
              <a:t>conceptId</a:t>
            </a:r>
            <a:endParaRPr lang="en-US" sz="1800" dirty="0"/>
          </a:p>
          <a:p>
            <a:pPr>
              <a:buFontTx/>
              <a:buChar char="-"/>
            </a:pPr>
            <a:r>
              <a:rPr lang="en-US" sz="1800" dirty="0" err="1"/>
              <a:t>analysisId</a:t>
            </a:r>
            <a:endParaRPr lang="en-US" sz="1800" dirty="0"/>
          </a:p>
          <a:p>
            <a:pPr>
              <a:buFontTx/>
              <a:buChar char="-"/>
            </a:pPr>
            <a:endParaRPr lang="en-US" sz="1800" dirty="0"/>
          </a:p>
          <a:p>
            <a:pPr marL="0" indent="0">
              <a:buNone/>
            </a:pPr>
            <a:r>
              <a:rPr lang="en-US" sz="1800" b="1" dirty="0" err="1"/>
              <a:t>AnalysisRef</a:t>
            </a:r>
            <a:endParaRPr lang="en-US" sz="1800" b="1" dirty="0"/>
          </a:p>
          <a:p>
            <a:pPr>
              <a:buFontTx/>
              <a:buChar char="-"/>
            </a:pPr>
            <a:r>
              <a:rPr lang="en-US" sz="1800" dirty="0" err="1"/>
              <a:t>analysisId</a:t>
            </a:r>
            <a:endParaRPr lang="en-US" sz="1800" dirty="0"/>
          </a:p>
          <a:p>
            <a:pPr>
              <a:buFontTx/>
              <a:buChar char="-"/>
            </a:pPr>
            <a:r>
              <a:rPr lang="en-US" sz="1800" dirty="0" err="1"/>
              <a:t>analysisName</a:t>
            </a:r>
            <a:endParaRPr lang="en-US" sz="1800" dirty="0"/>
          </a:p>
          <a:p>
            <a:pPr>
              <a:buFontTx/>
              <a:buChar char="-"/>
            </a:pPr>
            <a:r>
              <a:rPr lang="en-US" sz="1800" dirty="0" err="1"/>
              <a:t>domainId</a:t>
            </a:r>
            <a:endParaRPr lang="en-US" sz="1800" dirty="0"/>
          </a:p>
          <a:p>
            <a:pPr>
              <a:buFontTx/>
              <a:buChar char="-"/>
            </a:pPr>
            <a:r>
              <a:rPr lang="en-US" sz="1800" dirty="0" err="1"/>
              <a:t>startDay</a:t>
            </a:r>
            <a:endParaRPr lang="en-US" sz="1800" dirty="0"/>
          </a:p>
          <a:p>
            <a:pPr>
              <a:buFontTx/>
              <a:buChar char="-"/>
            </a:pPr>
            <a:r>
              <a:rPr lang="en-US" sz="1800" dirty="0" err="1"/>
              <a:t>endDay</a:t>
            </a:r>
            <a:endParaRPr lang="en-US" sz="1800" dirty="0"/>
          </a:p>
          <a:p>
            <a:pPr>
              <a:buFontTx/>
              <a:buChar char="-"/>
            </a:pPr>
            <a:r>
              <a:rPr lang="en-US" sz="1800" dirty="0" err="1"/>
              <a:t>isBinary</a:t>
            </a:r>
            <a:endParaRPr lang="en-US" sz="1800" dirty="0"/>
          </a:p>
          <a:p>
            <a:pPr>
              <a:buFontTx/>
              <a:buChar char="-"/>
            </a:pPr>
            <a:r>
              <a:rPr lang="en-US" sz="1800" dirty="0" err="1"/>
              <a:t>missingMeansZero</a:t>
            </a:r>
            <a:endParaRPr lang="en-US" sz="1800" dirty="0"/>
          </a:p>
          <a:p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0005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Additional changes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Normalization and removal of redundant covariates no longer done automatically! Call </a:t>
            </a:r>
            <a:r>
              <a:rPr lang="en-US" sz="2000" i="1" dirty="0" err="1"/>
              <a:t>tidyCovariateData</a:t>
            </a:r>
            <a:r>
              <a:rPr lang="en-US" sz="2000" dirty="0"/>
              <a:t> before using in a model instead</a:t>
            </a:r>
          </a:p>
          <a:p>
            <a:endParaRPr lang="en-US" sz="2000" dirty="0"/>
          </a:p>
          <a:p>
            <a:r>
              <a:rPr lang="en-US" sz="2000" dirty="0"/>
              <a:t>Can specify covariate IDs to create. Use case:</a:t>
            </a:r>
          </a:p>
          <a:p>
            <a:pPr lvl="1"/>
            <a:r>
              <a:rPr lang="en-US" sz="1600" dirty="0"/>
              <a:t>Create all features</a:t>
            </a:r>
          </a:p>
          <a:p>
            <a:pPr lvl="1"/>
            <a:r>
              <a:rPr lang="en-US" sz="1600" dirty="0"/>
              <a:t>Build predictive model</a:t>
            </a:r>
          </a:p>
          <a:p>
            <a:pPr lvl="1"/>
            <a:r>
              <a:rPr lang="en-US" sz="1600" dirty="0"/>
              <a:t>For other population: only create covariates used in model</a:t>
            </a:r>
          </a:p>
          <a:p>
            <a:pPr lvl="1"/>
            <a:r>
              <a:rPr lang="en-US" sz="1600" dirty="0"/>
              <a:t>Apply predictive model</a:t>
            </a:r>
          </a:p>
          <a:p>
            <a:pPr lvl="1"/>
            <a:endParaRPr lang="en-US" sz="1600" dirty="0"/>
          </a:p>
          <a:p>
            <a:r>
              <a:rPr lang="en-US" sz="2000" dirty="0"/>
              <a:t>Will be integrated with ATLAS!</a:t>
            </a:r>
          </a:p>
          <a:p>
            <a:endParaRPr lang="en-US" sz="2000" dirty="0"/>
          </a:p>
          <a:p>
            <a:r>
              <a:rPr lang="en-US" sz="2000" dirty="0"/>
              <a:t>Support for simple tables 1</a:t>
            </a:r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041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Table 1 generation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19400" y="1219200"/>
            <a:ext cx="5381625" cy="3590925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76200" y="2590800"/>
            <a:ext cx="16002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covariateData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097859" y="2710934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27794918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Table 1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1132598"/>
              </p:ext>
            </p:extLst>
          </p:nvPr>
        </p:nvGraphicFramePr>
        <p:xfrm>
          <a:off x="3733800" y="213641"/>
          <a:ext cx="4419601" cy="6042426"/>
        </p:xfrm>
        <a:graphic>
          <a:graphicData uri="http://schemas.openxmlformats.org/drawingml/2006/table">
            <a:tbl>
              <a:tblPr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1448135">
                  <a:extLst>
                    <a:ext uri="{9D8B030D-6E8A-4147-A177-3AD203B41FA5}">
                      <a16:colId xmlns:a16="http://schemas.microsoft.com/office/drawing/2014/main" val="1540181292"/>
                    </a:ext>
                  </a:extLst>
                </a:gridCol>
                <a:gridCol w="661470">
                  <a:extLst>
                    <a:ext uri="{9D8B030D-6E8A-4147-A177-3AD203B41FA5}">
                      <a16:colId xmlns:a16="http://schemas.microsoft.com/office/drawing/2014/main" val="4237864197"/>
                    </a:ext>
                  </a:extLst>
                </a:gridCol>
                <a:gridCol w="119362">
                  <a:extLst>
                    <a:ext uri="{9D8B030D-6E8A-4147-A177-3AD203B41FA5}">
                      <a16:colId xmlns:a16="http://schemas.microsoft.com/office/drawing/2014/main" val="39003360"/>
                    </a:ext>
                  </a:extLst>
                </a:gridCol>
                <a:gridCol w="1547783">
                  <a:extLst>
                    <a:ext uri="{9D8B030D-6E8A-4147-A177-3AD203B41FA5}">
                      <a16:colId xmlns:a16="http://schemas.microsoft.com/office/drawing/2014/main" val="3792895379"/>
                    </a:ext>
                  </a:extLst>
                </a:gridCol>
                <a:gridCol w="642851">
                  <a:extLst>
                    <a:ext uri="{9D8B030D-6E8A-4147-A177-3AD203B41FA5}">
                      <a16:colId xmlns:a16="http://schemas.microsoft.com/office/drawing/2014/main" val="475374491"/>
                    </a:ext>
                  </a:extLst>
                </a:gridCol>
              </a:tblGrid>
              <a:tr h="262873"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Characteristic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(n = 132,951)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6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Characteristic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(n = 132,951)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9945876"/>
                  </a:ext>
                </a:extLst>
              </a:tr>
              <a:tr h="87624"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Age group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6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6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history: Neoplasms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6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6691312"/>
                  </a:ext>
                </a:extLst>
              </a:tr>
              <a:tr h="87624"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30-31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&lt;1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6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Hematologic neoplasm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231261"/>
                  </a:ext>
                </a:extLst>
              </a:tr>
              <a:tr h="87624"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40-41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&lt;1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6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Malignant lymphoma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8716771"/>
                  </a:ext>
                </a:extLst>
              </a:tr>
              <a:tr h="87624"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45-46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&lt;1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6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Malignant neoplasm of anorectum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&lt;1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6424004"/>
                  </a:ext>
                </a:extLst>
              </a:tr>
              <a:tr h="87624"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50-51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&lt;1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6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Malignant neoplastic disease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5764430"/>
                  </a:ext>
                </a:extLst>
              </a:tr>
              <a:tr h="87624"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55-56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&lt;1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6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Malignant tumor of breast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4833320"/>
                  </a:ext>
                </a:extLst>
              </a:tr>
              <a:tr h="87624"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60-61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6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Malignant tumor of colon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1088797"/>
                  </a:ext>
                </a:extLst>
              </a:tr>
              <a:tr h="87624"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65-66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6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Malignant tumor of lung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0289365"/>
                  </a:ext>
                </a:extLst>
              </a:tr>
              <a:tr h="87624"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70-71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6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Malignant tumor of urinary bladder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3014082"/>
                  </a:ext>
                </a:extLst>
              </a:tr>
              <a:tr h="87624"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75-76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6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Primary malignant neoplasm of prostate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2586472"/>
                  </a:ext>
                </a:extLst>
              </a:tr>
              <a:tr h="87624"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80-81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6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Medication use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6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9772782"/>
                  </a:ext>
                </a:extLst>
              </a:tr>
              <a:tr h="87624"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85-86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6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Agents acting on the renin-angiotensin system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8857648"/>
                  </a:ext>
                </a:extLst>
              </a:tr>
              <a:tr h="87624"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90-91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6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Antibacterials for systemic use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0936452"/>
                  </a:ext>
                </a:extLst>
              </a:tr>
              <a:tr h="87624"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95-96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6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Antidepressants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4352952"/>
                  </a:ext>
                </a:extLst>
              </a:tr>
              <a:tr h="87624"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100-101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&lt;1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6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Antiepileptics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3148382"/>
                  </a:ext>
                </a:extLst>
              </a:tr>
              <a:tr h="87624"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105-106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&lt;1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6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Antiinflammatory and antirheumatic products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1312724"/>
                  </a:ext>
                </a:extLst>
              </a:tr>
              <a:tr h="87624"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Gender: female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6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Antineoplastic agents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8311122"/>
                  </a:ext>
                </a:extLst>
              </a:tr>
              <a:tr h="87624"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history: General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6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6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Antipsoriatics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2755049"/>
                  </a:ext>
                </a:extLst>
              </a:tr>
              <a:tr h="87624"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Acute respiratory disease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6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Antithrombotic agents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7514996"/>
                  </a:ext>
                </a:extLst>
              </a:tr>
              <a:tr h="87624"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Attention deficit hyperactivity disorder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&lt;1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6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Beta blocking agents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6723478"/>
                  </a:ext>
                </a:extLst>
              </a:tr>
              <a:tr h="87624"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Chronic liver disease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6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Calcium channel blockers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7060203"/>
                  </a:ext>
                </a:extLst>
              </a:tr>
              <a:tr h="87624"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Chronic obstructive lung disease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6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Diuretics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5837803"/>
                  </a:ext>
                </a:extLst>
              </a:tr>
              <a:tr h="87624"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Crohn's disease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6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Drugs for acid related disorders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2514849"/>
                  </a:ext>
                </a:extLst>
              </a:tr>
              <a:tr h="87624"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Dementia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6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Drugs for obstructive airway diseases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9002130"/>
                  </a:ext>
                </a:extLst>
              </a:tr>
              <a:tr h="87624"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Depressive disorder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6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Drugs used in diabetes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5521386"/>
                  </a:ext>
                </a:extLst>
              </a:tr>
              <a:tr h="87624"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Diabetes mellitus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6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Immunosuppressants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7640614"/>
                  </a:ext>
                </a:extLst>
              </a:tr>
              <a:tr h="87624"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Gastroesophageal reflux disease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6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Lipid modifying agents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5482645"/>
                  </a:ext>
                </a:extLst>
              </a:tr>
              <a:tr h="87624"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Gastrointestinal hemorrhage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6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Opioids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5004760"/>
                  </a:ext>
                </a:extLst>
              </a:tr>
              <a:tr h="87624"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Human immunodeficiency virus infection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&lt;1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6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Psycholeptics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7782444"/>
                  </a:ext>
                </a:extLst>
              </a:tr>
              <a:tr h="87624"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Hyperlipidemia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6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Psychostimulants, agents used for adhd and nootropics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1023372"/>
                  </a:ext>
                </a:extLst>
              </a:tr>
              <a:tr h="87624"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Hypertensive disorder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6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7348071"/>
                  </a:ext>
                </a:extLst>
              </a:tr>
              <a:tr h="87624"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Lesion of liver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6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Characteristic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Value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809028"/>
                  </a:ext>
                </a:extLst>
              </a:tr>
              <a:tr h="87624"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Obesity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6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Charlson comorbidity index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754639"/>
                  </a:ext>
                </a:extLst>
              </a:tr>
              <a:tr h="87624"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Osteoarthritis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6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Minimum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1840945"/>
                  </a:ext>
                </a:extLst>
              </a:tr>
              <a:tr h="87624"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Pneumonia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6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25th percentile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9569695"/>
                  </a:ext>
                </a:extLst>
              </a:tr>
              <a:tr h="87624"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Psoriasis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6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Median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3882628"/>
                  </a:ext>
                </a:extLst>
              </a:tr>
              <a:tr h="87624"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Renal impairment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6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75th percentile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8251281"/>
                  </a:ext>
                </a:extLst>
              </a:tr>
              <a:tr h="87624"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Rheumatoid arthritis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6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Maximum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9632798"/>
                  </a:ext>
                </a:extLst>
              </a:tr>
              <a:tr h="87624"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Schizophrenia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&lt;1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6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CHADS2Vasc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6156219"/>
                  </a:ext>
                </a:extLst>
              </a:tr>
              <a:tr h="87624"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Ulcerative colitis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6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Minimum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5656614"/>
                  </a:ext>
                </a:extLst>
              </a:tr>
              <a:tr h="87624"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Urinary tract infectious disease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6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25th percentile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7415679"/>
                  </a:ext>
                </a:extLst>
              </a:tr>
              <a:tr h="87624"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Viral hepatitis C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&lt;1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6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Median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6657507"/>
                  </a:ext>
                </a:extLst>
              </a:tr>
              <a:tr h="87624"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Visual system disorder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6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75th percentile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0188941"/>
                  </a:ext>
                </a:extLst>
              </a:tr>
              <a:tr h="87624"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history: Cardiovascular disease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6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6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Maximum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4152319"/>
                  </a:ext>
                </a:extLst>
              </a:tr>
              <a:tr h="87624"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Atrial fibrillation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6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DCSI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1454144"/>
                  </a:ext>
                </a:extLst>
              </a:tr>
              <a:tr h="87624"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Cerebrovascular disease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6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Minimum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6766975"/>
                  </a:ext>
                </a:extLst>
              </a:tr>
              <a:tr h="87624"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Coronary arteriosclerosis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6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25th percentile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2138939"/>
                  </a:ext>
                </a:extLst>
              </a:tr>
              <a:tr h="87624"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Heart disease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6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Median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8357613"/>
                  </a:ext>
                </a:extLst>
              </a:tr>
              <a:tr h="87624"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Heart failure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6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75th percentile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4815601"/>
                  </a:ext>
                </a:extLst>
              </a:tr>
              <a:tr h="87624"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Ischemic heart disease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6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Maximum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1688430"/>
                  </a:ext>
                </a:extLst>
              </a:tr>
              <a:tr h="87624"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Peripheral vascular disease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6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9263993"/>
                  </a:ext>
                </a:extLst>
              </a:tr>
              <a:tr h="87624"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Pulmonary embolism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6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440070"/>
                  </a:ext>
                </a:extLst>
              </a:tr>
              <a:tr h="87624"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Venous thrombosis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6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1" marR="4381" marT="43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1304209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9760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Method evaluation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Martijn Schuemie</a:t>
            </a:r>
          </a:p>
        </p:txBody>
      </p:sp>
    </p:spTree>
    <p:extLst>
      <p:ext uri="{BB962C8B-B14F-4D97-AF65-F5344CB8AC3E}">
        <p14:creationId xmlns:p14="http://schemas.microsoft.com/office/powerpoint/2010/main" val="23100148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Method benchmark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15</a:t>
            </a:fld>
            <a:endParaRPr lang="en-US"/>
          </a:p>
        </p:txBody>
      </p:sp>
      <p:graphicFrame>
        <p:nvGraphicFramePr>
          <p:cNvPr id="7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79399490"/>
              </p:ext>
            </p:extLst>
          </p:nvPr>
        </p:nvGraphicFramePr>
        <p:xfrm>
          <a:off x="152400" y="1219201"/>
          <a:ext cx="5955213" cy="34560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6887">
                  <a:extLst>
                    <a:ext uri="{9D8B030D-6E8A-4147-A177-3AD203B41FA5}">
                      <a16:colId xmlns:a16="http://schemas.microsoft.com/office/drawing/2014/main" val="1292608435"/>
                    </a:ext>
                  </a:extLst>
                </a:gridCol>
                <a:gridCol w="1005967">
                  <a:extLst>
                    <a:ext uri="{9D8B030D-6E8A-4147-A177-3AD203B41FA5}">
                      <a16:colId xmlns:a16="http://schemas.microsoft.com/office/drawing/2014/main" val="289767716"/>
                    </a:ext>
                  </a:extLst>
                </a:gridCol>
                <a:gridCol w="939800">
                  <a:extLst>
                    <a:ext uri="{9D8B030D-6E8A-4147-A177-3AD203B41FA5}">
                      <a16:colId xmlns:a16="http://schemas.microsoft.com/office/drawing/2014/main" val="3795264098"/>
                    </a:ext>
                  </a:extLst>
                </a:gridCol>
                <a:gridCol w="1962595">
                  <a:extLst>
                    <a:ext uri="{9D8B030D-6E8A-4147-A177-3AD203B41FA5}">
                      <a16:colId xmlns:a16="http://schemas.microsoft.com/office/drawing/2014/main" val="937187257"/>
                    </a:ext>
                  </a:extLst>
                </a:gridCol>
                <a:gridCol w="1049964">
                  <a:extLst>
                    <a:ext uri="{9D8B030D-6E8A-4147-A177-3AD203B41FA5}">
                      <a16:colId xmlns:a16="http://schemas.microsoft.com/office/drawing/2014/main" val="911503340"/>
                    </a:ext>
                  </a:extLst>
                </a:gridCol>
              </a:tblGrid>
              <a:tr h="42376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Target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Comparator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Nesting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Outcome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True effect size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6844838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Eszopiclone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Triazolam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Insomnia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Acute pancreatitis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31518407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Eszopiclone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Triazolam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Insomnia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Acute pancreatitis, RR=1.5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1.5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90662075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Eszopiclone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Triazolam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Insomnia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Acute pancreatitis, RR=2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17431250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Eszopiclone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Triazolam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Insomnia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Acute pancreatitis, RR=4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81188052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Ciprofloxacin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Azithromycin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Otitis media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Alcohol abuse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76912848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Ciprofloxacin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Azithromycin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Otitis media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Alcohol abuse, RR=1.5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1.5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2459852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Ciprofloxacin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Azithromycin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Otitis media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Alcohol abuse, RR=2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2830610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Ciprofloxacin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Azithromycin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Otitis media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Alcohol abuse, RR=4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60717913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028383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36608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Method benchmark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012172"/>
              </p:ext>
            </p:extLst>
          </p:nvPr>
        </p:nvGraphicFramePr>
        <p:xfrm>
          <a:off x="152400" y="1219201"/>
          <a:ext cx="5955213" cy="34560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6887">
                  <a:extLst>
                    <a:ext uri="{9D8B030D-6E8A-4147-A177-3AD203B41FA5}">
                      <a16:colId xmlns:a16="http://schemas.microsoft.com/office/drawing/2014/main" val="1292608435"/>
                    </a:ext>
                  </a:extLst>
                </a:gridCol>
                <a:gridCol w="1005967">
                  <a:extLst>
                    <a:ext uri="{9D8B030D-6E8A-4147-A177-3AD203B41FA5}">
                      <a16:colId xmlns:a16="http://schemas.microsoft.com/office/drawing/2014/main" val="289767716"/>
                    </a:ext>
                  </a:extLst>
                </a:gridCol>
                <a:gridCol w="939800">
                  <a:extLst>
                    <a:ext uri="{9D8B030D-6E8A-4147-A177-3AD203B41FA5}">
                      <a16:colId xmlns:a16="http://schemas.microsoft.com/office/drawing/2014/main" val="3795264098"/>
                    </a:ext>
                  </a:extLst>
                </a:gridCol>
                <a:gridCol w="1962595">
                  <a:extLst>
                    <a:ext uri="{9D8B030D-6E8A-4147-A177-3AD203B41FA5}">
                      <a16:colId xmlns:a16="http://schemas.microsoft.com/office/drawing/2014/main" val="937187257"/>
                    </a:ext>
                  </a:extLst>
                </a:gridCol>
                <a:gridCol w="1049964">
                  <a:extLst>
                    <a:ext uri="{9D8B030D-6E8A-4147-A177-3AD203B41FA5}">
                      <a16:colId xmlns:a16="http://schemas.microsoft.com/office/drawing/2014/main" val="911503340"/>
                    </a:ext>
                  </a:extLst>
                </a:gridCol>
              </a:tblGrid>
              <a:tr h="42376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Target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Comparator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Nesting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Outcome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True effect size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6844838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Eszopiclone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Triazolam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Insomnia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Acute pancreatitis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31518407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Eszopiclone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Triazolam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Insomnia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Acute pancreatitis, RR=1.5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1.5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90662075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Eszopiclone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Triazolam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Insomnia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Acute pancreatitis, RR=2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17431250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Eszopiclone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Triazolam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Insomnia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Acute pancreatitis, RR=4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81188052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Ciprofloxacin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Azithromycin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Otitis media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Alcohol abuse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76912848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Ciprofloxacin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Azithromycin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Otitis media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Alcohol abuse, RR=1.5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1.5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2459852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Ciprofloxacin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Azithromycin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Otitis media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Alcohol abuse, RR=2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2830610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Ciprofloxacin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Azithromycin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Otitis media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Alcohol abuse, RR=4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60717913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02838328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7" name="Right Arrow 2"/>
          <p:cNvSpPr/>
          <p:nvPr/>
        </p:nvSpPr>
        <p:spPr>
          <a:xfrm rot="5400000" flipH="1">
            <a:off x="5245809" y="4715436"/>
            <a:ext cx="660166" cy="63618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6"/>
          <p:cNvSpPr/>
          <p:nvPr/>
        </p:nvSpPr>
        <p:spPr>
          <a:xfrm>
            <a:off x="2715793" y="5257800"/>
            <a:ext cx="5720198" cy="640085"/>
          </a:xfrm>
          <a:prstGeom prst="roundRect">
            <a:avLst>
              <a:gd name="adj" fmla="val 10861"/>
            </a:avLst>
          </a:prstGeom>
          <a:ln w="28575">
            <a:solidFill>
              <a:srgbClr val="FF0000"/>
            </a:solidFill>
          </a:ln>
          <a:effectLst>
            <a:outerShdw blurRad="114300" dist="177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/>
              <a:t>Real negative controls and synthetic positive controls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0811328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Method benchmark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7" name="Right Arrow 2"/>
          <p:cNvSpPr/>
          <p:nvPr/>
        </p:nvSpPr>
        <p:spPr>
          <a:xfrm rot="5400000" flipH="1">
            <a:off x="292809" y="4812591"/>
            <a:ext cx="660166" cy="63618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2"/>
          <p:cNvSpPr/>
          <p:nvPr/>
        </p:nvSpPr>
        <p:spPr>
          <a:xfrm rot="5400000" flipH="1">
            <a:off x="3721809" y="4812591"/>
            <a:ext cx="660166" cy="63618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6"/>
          <p:cNvSpPr/>
          <p:nvPr/>
        </p:nvSpPr>
        <p:spPr>
          <a:xfrm>
            <a:off x="304800" y="5363611"/>
            <a:ext cx="8539598" cy="1418189"/>
          </a:xfrm>
          <a:prstGeom prst="roundRect">
            <a:avLst>
              <a:gd name="adj" fmla="val 10861"/>
            </a:avLst>
          </a:prstGeom>
          <a:ln w="28575">
            <a:solidFill>
              <a:srgbClr val="FF0000"/>
            </a:solidFill>
          </a:ln>
          <a:effectLst>
            <a:outerShdw blurRad="114300" dist="177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/>
              <a:t>Can be used both for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/>
              <a:t>Effect estimation</a:t>
            </a:r>
            <a:r>
              <a:rPr lang="en-US" sz="2000"/>
              <a:t>: Effect of Target on Outcome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/>
          </a:p>
        </p:txBody>
      </p:sp>
      <p:graphicFrame>
        <p:nvGraphicFramePr>
          <p:cNvPr id="9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79399490"/>
              </p:ext>
            </p:extLst>
          </p:nvPr>
        </p:nvGraphicFramePr>
        <p:xfrm>
          <a:off x="152400" y="1219201"/>
          <a:ext cx="5955213" cy="34560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6887">
                  <a:extLst>
                    <a:ext uri="{9D8B030D-6E8A-4147-A177-3AD203B41FA5}">
                      <a16:colId xmlns:a16="http://schemas.microsoft.com/office/drawing/2014/main" val="1292608435"/>
                    </a:ext>
                  </a:extLst>
                </a:gridCol>
                <a:gridCol w="1005967">
                  <a:extLst>
                    <a:ext uri="{9D8B030D-6E8A-4147-A177-3AD203B41FA5}">
                      <a16:colId xmlns:a16="http://schemas.microsoft.com/office/drawing/2014/main" val="289767716"/>
                    </a:ext>
                  </a:extLst>
                </a:gridCol>
                <a:gridCol w="939800">
                  <a:extLst>
                    <a:ext uri="{9D8B030D-6E8A-4147-A177-3AD203B41FA5}">
                      <a16:colId xmlns:a16="http://schemas.microsoft.com/office/drawing/2014/main" val="3795264098"/>
                    </a:ext>
                  </a:extLst>
                </a:gridCol>
                <a:gridCol w="1962595">
                  <a:extLst>
                    <a:ext uri="{9D8B030D-6E8A-4147-A177-3AD203B41FA5}">
                      <a16:colId xmlns:a16="http://schemas.microsoft.com/office/drawing/2014/main" val="937187257"/>
                    </a:ext>
                  </a:extLst>
                </a:gridCol>
                <a:gridCol w="1049964">
                  <a:extLst>
                    <a:ext uri="{9D8B030D-6E8A-4147-A177-3AD203B41FA5}">
                      <a16:colId xmlns:a16="http://schemas.microsoft.com/office/drawing/2014/main" val="911503340"/>
                    </a:ext>
                  </a:extLst>
                </a:gridCol>
              </a:tblGrid>
              <a:tr h="42376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Target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Comparator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Nesting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Outcome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True effect size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6844838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Eszopiclone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Triazolam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Insomnia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Acute pancreatitis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31518407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Eszopiclone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Triazolam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Insomnia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Acute pancreatitis, RR=1.5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1.5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90662075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Eszopiclone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Triazolam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Insomnia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Acute pancreatitis, RR=2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17431250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Eszopiclone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Triazolam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Insomnia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Acute pancreatitis, RR=4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81188052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Ciprofloxacin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Azithromycin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Otitis media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Alcohol abuse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76912848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Ciprofloxacin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Azithromycin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Otitis media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Alcohol abuse, RR=1.5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1.5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2459852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Ciprofloxacin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Azithromycin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Otitis media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Alcohol abuse, RR=2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2830610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Ciprofloxacin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Azithromycin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Otitis media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Alcohol abuse, RR=4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60717913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028383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69865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Method benchmark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7" name="Right Arrow 2"/>
          <p:cNvSpPr/>
          <p:nvPr/>
        </p:nvSpPr>
        <p:spPr>
          <a:xfrm rot="5400000" flipH="1">
            <a:off x="292809" y="4812591"/>
            <a:ext cx="660166" cy="63618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2"/>
          <p:cNvSpPr/>
          <p:nvPr/>
        </p:nvSpPr>
        <p:spPr>
          <a:xfrm rot="5400000" flipH="1">
            <a:off x="3749216" y="4812591"/>
            <a:ext cx="660166" cy="63618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Arrow 2"/>
          <p:cNvSpPr/>
          <p:nvPr/>
        </p:nvSpPr>
        <p:spPr>
          <a:xfrm rot="5400000" flipH="1">
            <a:off x="1283409" y="4812591"/>
            <a:ext cx="660166" cy="63618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6"/>
          <p:cNvSpPr/>
          <p:nvPr/>
        </p:nvSpPr>
        <p:spPr>
          <a:xfrm>
            <a:off x="304800" y="5363611"/>
            <a:ext cx="8539598" cy="1418189"/>
          </a:xfrm>
          <a:prstGeom prst="roundRect">
            <a:avLst>
              <a:gd name="adj" fmla="val 10861"/>
            </a:avLst>
          </a:prstGeom>
          <a:ln w="28575">
            <a:solidFill>
              <a:srgbClr val="FF0000"/>
            </a:solidFill>
          </a:ln>
          <a:effectLst>
            <a:outerShdw blurRad="114300" dist="177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/>
              <a:t>Can be used both for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/>
              <a:t>Effect estimation</a:t>
            </a:r>
            <a:r>
              <a:rPr lang="en-US" sz="2000"/>
              <a:t>: Effect of Target on Outcome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/>
              <a:t>Comparative effect estimation</a:t>
            </a:r>
            <a:r>
              <a:rPr lang="en-US" sz="2000"/>
              <a:t>: Effect of Target on Outcome compared to Comparator</a:t>
            </a:r>
          </a:p>
        </p:txBody>
      </p:sp>
      <p:graphicFrame>
        <p:nvGraphicFramePr>
          <p:cNvPr id="10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79399490"/>
              </p:ext>
            </p:extLst>
          </p:nvPr>
        </p:nvGraphicFramePr>
        <p:xfrm>
          <a:off x="152400" y="1219201"/>
          <a:ext cx="5955213" cy="34560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6887">
                  <a:extLst>
                    <a:ext uri="{9D8B030D-6E8A-4147-A177-3AD203B41FA5}">
                      <a16:colId xmlns:a16="http://schemas.microsoft.com/office/drawing/2014/main" val="1292608435"/>
                    </a:ext>
                  </a:extLst>
                </a:gridCol>
                <a:gridCol w="1005967">
                  <a:extLst>
                    <a:ext uri="{9D8B030D-6E8A-4147-A177-3AD203B41FA5}">
                      <a16:colId xmlns:a16="http://schemas.microsoft.com/office/drawing/2014/main" val="289767716"/>
                    </a:ext>
                  </a:extLst>
                </a:gridCol>
                <a:gridCol w="939800">
                  <a:extLst>
                    <a:ext uri="{9D8B030D-6E8A-4147-A177-3AD203B41FA5}">
                      <a16:colId xmlns:a16="http://schemas.microsoft.com/office/drawing/2014/main" val="3795264098"/>
                    </a:ext>
                  </a:extLst>
                </a:gridCol>
                <a:gridCol w="1962595">
                  <a:extLst>
                    <a:ext uri="{9D8B030D-6E8A-4147-A177-3AD203B41FA5}">
                      <a16:colId xmlns:a16="http://schemas.microsoft.com/office/drawing/2014/main" val="937187257"/>
                    </a:ext>
                  </a:extLst>
                </a:gridCol>
                <a:gridCol w="1049964">
                  <a:extLst>
                    <a:ext uri="{9D8B030D-6E8A-4147-A177-3AD203B41FA5}">
                      <a16:colId xmlns:a16="http://schemas.microsoft.com/office/drawing/2014/main" val="911503340"/>
                    </a:ext>
                  </a:extLst>
                </a:gridCol>
              </a:tblGrid>
              <a:tr h="42376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Target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Comparator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Nesting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Outcome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True effect size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6844838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Eszopiclone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Triazolam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Insomnia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Acute pancreatitis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31518407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Eszopiclone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Triazolam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Insomnia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Acute pancreatitis, RR=1.5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1.5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90662075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Eszopiclone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Triazolam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Insomnia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Acute pancreatitis, RR=2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17431250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Eszopiclone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Triazolam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Insomnia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Acute pancreatitis, RR=4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81188052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Ciprofloxacin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Azithromycin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Otitis media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Alcohol abuse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76912848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Ciprofloxacin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Azithromycin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Otitis media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Alcohol abuse, RR=1.5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1.5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2459852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Ciprofloxacin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Azithromycin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Otitis media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Alcohol abuse, RR=2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2830610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Ciprofloxacin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Azithromycin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Otitis media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Alcohol abuse, RR=4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60717913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028383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34575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Revisting</a:t>
            </a:r>
            <a:r>
              <a:rPr lang="en-US" dirty="0"/>
              <a:t> Case-time-control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794" y="1615277"/>
            <a:ext cx="5486411" cy="4114808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1524000" y="5856930"/>
            <a:ext cx="6327200" cy="579437"/>
          </a:xfrm>
          <a:prstGeom prst="roundRect">
            <a:avLst>
              <a:gd name="adj" fmla="val 10861"/>
            </a:avLst>
          </a:prstGeom>
          <a:ln w="28575">
            <a:solidFill>
              <a:srgbClr val="FF0000"/>
            </a:solidFill>
          </a:ln>
          <a:effectLst>
            <a:outerShdw blurRad="114300" dist="177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/>
              <a:t>Remember that case-time-control looked promising?</a:t>
            </a:r>
          </a:p>
        </p:txBody>
      </p:sp>
    </p:spTree>
    <p:extLst>
      <p:ext uri="{BB962C8B-B14F-4D97-AF65-F5344CB8AC3E}">
        <p14:creationId xmlns:p14="http://schemas.microsoft.com/office/powerpoint/2010/main" val="9239667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3" name="TextBox 1032"/>
          <p:cNvSpPr txBox="1"/>
          <p:nvPr/>
        </p:nvSpPr>
        <p:spPr>
          <a:xfrm>
            <a:off x="3029750" y="3934"/>
            <a:ext cx="31084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/>
              <a:t>OHDSI Methods Library</a:t>
            </a:r>
          </a:p>
        </p:txBody>
      </p:sp>
      <p:grpSp>
        <p:nvGrpSpPr>
          <p:cNvPr id="46" name="Group 45"/>
          <p:cNvGrpSpPr/>
          <p:nvPr/>
        </p:nvGrpSpPr>
        <p:grpSpPr>
          <a:xfrm>
            <a:off x="816879" y="587447"/>
            <a:ext cx="1667743" cy="1042364"/>
            <a:chOff x="414337" y="448656"/>
            <a:chExt cx="2024063" cy="1265069"/>
          </a:xfrm>
        </p:grpSpPr>
        <p:sp>
          <p:nvSpPr>
            <p:cNvPr id="9" name="Rounded Rectangle 8"/>
            <p:cNvSpPr/>
            <p:nvPr/>
          </p:nvSpPr>
          <p:spPr>
            <a:xfrm>
              <a:off x="414337" y="476250"/>
              <a:ext cx="2024063" cy="1237475"/>
            </a:xfrm>
            <a:prstGeom prst="roundRect">
              <a:avLst>
                <a:gd name="adj" fmla="val 10586"/>
              </a:avLst>
            </a:prstGeom>
            <a:solidFill>
              <a:schemeClr val="bg1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/>
                <a:t>s</a:t>
              </a:r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414337" y="476250"/>
              <a:ext cx="2024063" cy="200122"/>
            </a:xfrm>
            <a:custGeom>
              <a:avLst/>
              <a:gdLst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258129 w 2514600"/>
                <a:gd name="connsiteY6" fmla="*/ 2438400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515304 w 2514600"/>
                <a:gd name="connsiteY6" fmla="*/ 2352675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52560"/>
                <a:gd name="connsiteX1" fmla="*/ 258129 w 2514600"/>
                <a:gd name="connsiteY1" fmla="*/ 0 h 2452560"/>
                <a:gd name="connsiteX2" fmla="*/ 2256471 w 2514600"/>
                <a:gd name="connsiteY2" fmla="*/ 0 h 2452560"/>
                <a:gd name="connsiteX3" fmla="*/ 2514600 w 2514600"/>
                <a:gd name="connsiteY3" fmla="*/ 258129 h 2452560"/>
                <a:gd name="connsiteX4" fmla="*/ 2514600 w 2514600"/>
                <a:gd name="connsiteY4" fmla="*/ 2180271 h 2452560"/>
                <a:gd name="connsiteX5" fmla="*/ 2256471 w 2514600"/>
                <a:gd name="connsiteY5" fmla="*/ 2438400 h 2452560"/>
                <a:gd name="connsiteX6" fmla="*/ 0 w 2514600"/>
                <a:gd name="connsiteY6" fmla="*/ 2180271 h 2452560"/>
                <a:gd name="connsiteX7" fmla="*/ 0 w 2514600"/>
                <a:gd name="connsiteY7" fmla="*/ 258129 h 2452560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502835"/>
                <a:gd name="connsiteX1" fmla="*/ 258129 w 2514600"/>
                <a:gd name="connsiteY1" fmla="*/ 0 h 2502835"/>
                <a:gd name="connsiteX2" fmla="*/ 2256471 w 2514600"/>
                <a:gd name="connsiteY2" fmla="*/ 0 h 2502835"/>
                <a:gd name="connsiteX3" fmla="*/ 2514600 w 2514600"/>
                <a:gd name="connsiteY3" fmla="*/ 258129 h 2502835"/>
                <a:gd name="connsiteX4" fmla="*/ 2514600 w 2514600"/>
                <a:gd name="connsiteY4" fmla="*/ 2180271 h 2502835"/>
                <a:gd name="connsiteX5" fmla="*/ 0 w 2514600"/>
                <a:gd name="connsiteY5" fmla="*/ 2180271 h 2502835"/>
                <a:gd name="connsiteX6" fmla="*/ 0 w 2514600"/>
                <a:gd name="connsiteY6" fmla="*/ 258129 h 2502835"/>
                <a:gd name="connsiteX0" fmla="*/ 0 w 2514600"/>
                <a:gd name="connsiteY0" fmla="*/ 258129 h 2322651"/>
                <a:gd name="connsiteX1" fmla="*/ 258129 w 2514600"/>
                <a:gd name="connsiteY1" fmla="*/ 0 h 2322651"/>
                <a:gd name="connsiteX2" fmla="*/ 2256471 w 2514600"/>
                <a:gd name="connsiteY2" fmla="*/ 0 h 2322651"/>
                <a:gd name="connsiteX3" fmla="*/ 2514600 w 2514600"/>
                <a:gd name="connsiteY3" fmla="*/ 258129 h 2322651"/>
                <a:gd name="connsiteX4" fmla="*/ 2514600 w 2514600"/>
                <a:gd name="connsiteY4" fmla="*/ 2180271 h 2322651"/>
                <a:gd name="connsiteX5" fmla="*/ 0 w 2514600"/>
                <a:gd name="connsiteY5" fmla="*/ 2180271 h 2322651"/>
                <a:gd name="connsiteX6" fmla="*/ 0 w 2514600"/>
                <a:gd name="connsiteY6" fmla="*/ 258129 h 232265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90488 w 2514600"/>
                <a:gd name="connsiteY5" fmla="*/ 72770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55625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394333 h 2180271"/>
                <a:gd name="connsiteX6" fmla="*/ 0 w 2514600"/>
                <a:gd name="connsiteY6" fmla="*/ 258129 h 2180271"/>
                <a:gd name="connsiteX0" fmla="*/ 0 w 2543175"/>
                <a:gd name="connsiteY0" fmla="*/ 258129 h 394333"/>
                <a:gd name="connsiteX1" fmla="*/ 258129 w 2543175"/>
                <a:gd name="connsiteY1" fmla="*/ 0 h 394333"/>
                <a:gd name="connsiteX2" fmla="*/ 2256471 w 2543175"/>
                <a:gd name="connsiteY2" fmla="*/ 0 h 394333"/>
                <a:gd name="connsiteX3" fmla="*/ 2514600 w 2543175"/>
                <a:gd name="connsiteY3" fmla="*/ 258129 h 394333"/>
                <a:gd name="connsiteX4" fmla="*/ 2543175 w 2543175"/>
                <a:gd name="connsiteY4" fmla="*/ 389571 h 394333"/>
                <a:gd name="connsiteX5" fmla="*/ 0 w 2543175"/>
                <a:gd name="connsiteY5" fmla="*/ 394333 h 394333"/>
                <a:gd name="connsiteX6" fmla="*/ 0 w 2543175"/>
                <a:gd name="connsiteY6" fmla="*/ 258129 h 394333"/>
                <a:gd name="connsiteX0" fmla="*/ 0 w 2514600"/>
                <a:gd name="connsiteY0" fmla="*/ 258129 h 394333"/>
                <a:gd name="connsiteX1" fmla="*/ 258129 w 2514600"/>
                <a:gd name="connsiteY1" fmla="*/ 0 h 394333"/>
                <a:gd name="connsiteX2" fmla="*/ 2256471 w 2514600"/>
                <a:gd name="connsiteY2" fmla="*/ 0 h 394333"/>
                <a:gd name="connsiteX3" fmla="*/ 2514600 w 2514600"/>
                <a:gd name="connsiteY3" fmla="*/ 258129 h 394333"/>
                <a:gd name="connsiteX4" fmla="*/ 2509837 w 2514600"/>
                <a:gd name="connsiteY4" fmla="*/ 389571 h 394333"/>
                <a:gd name="connsiteX5" fmla="*/ 0 w 2514600"/>
                <a:gd name="connsiteY5" fmla="*/ 394333 h 394333"/>
                <a:gd name="connsiteX6" fmla="*/ 0 w 2514600"/>
                <a:gd name="connsiteY6" fmla="*/ 258129 h 394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14600" h="394333">
                  <a:moveTo>
                    <a:pt x="0" y="258129"/>
                  </a:moveTo>
                  <a:cubicBezTo>
                    <a:pt x="0" y="115568"/>
                    <a:pt x="115568" y="0"/>
                    <a:pt x="258129" y="0"/>
                  </a:cubicBezTo>
                  <a:lnTo>
                    <a:pt x="2256471" y="0"/>
                  </a:lnTo>
                  <a:cubicBezTo>
                    <a:pt x="2399032" y="0"/>
                    <a:pt x="2514600" y="115568"/>
                    <a:pt x="2514600" y="258129"/>
                  </a:cubicBezTo>
                  <a:lnTo>
                    <a:pt x="2509837" y="389571"/>
                  </a:lnTo>
                  <a:lnTo>
                    <a:pt x="0" y="394333"/>
                  </a:lnTo>
                  <a:lnTo>
                    <a:pt x="0" y="258129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b="1"/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511908" y="497112"/>
              <a:ext cx="202554" cy="160689"/>
              <a:chOff x="2019300" y="2083773"/>
              <a:chExt cx="714375" cy="716577"/>
            </a:xfrm>
            <a:solidFill>
              <a:schemeClr val="bg1"/>
            </a:solidFill>
          </p:grpSpPr>
          <p:sp>
            <p:nvSpPr>
              <p:cNvPr id="4" name="Freeform 3"/>
              <p:cNvSpPr/>
              <p:nvPr/>
            </p:nvSpPr>
            <p:spPr>
              <a:xfrm>
                <a:off x="2057399" y="2083773"/>
                <a:ext cx="633413" cy="209372"/>
              </a:xfrm>
              <a:custGeom>
                <a:avLst/>
                <a:gdLst>
                  <a:gd name="connsiteX0" fmla="*/ 0 w 569118"/>
                  <a:gd name="connsiteY0" fmla="*/ 90488 h 188119"/>
                  <a:gd name="connsiteX1" fmla="*/ 302418 w 569118"/>
                  <a:gd name="connsiteY1" fmla="*/ 0 h 188119"/>
                  <a:gd name="connsiteX2" fmla="*/ 569118 w 569118"/>
                  <a:gd name="connsiteY2" fmla="*/ 97631 h 188119"/>
                  <a:gd name="connsiteX3" fmla="*/ 288131 w 569118"/>
                  <a:gd name="connsiteY3" fmla="*/ 188119 h 188119"/>
                  <a:gd name="connsiteX4" fmla="*/ 0 w 569118"/>
                  <a:gd name="connsiteY4" fmla="*/ 90488 h 1881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69118" h="188119">
                    <a:moveTo>
                      <a:pt x="0" y="90488"/>
                    </a:moveTo>
                    <a:lnTo>
                      <a:pt x="302418" y="0"/>
                    </a:lnTo>
                    <a:lnTo>
                      <a:pt x="569118" y="97631"/>
                    </a:lnTo>
                    <a:lnTo>
                      <a:pt x="288131" y="188119"/>
                    </a:lnTo>
                    <a:lnTo>
                      <a:pt x="0" y="9048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5" name="Freeform 4"/>
              <p:cNvSpPr/>
              <p:nvPr/>
            </p:nvSpPr>
            <p:spPr>
              <a:xfrm>
                <a:off x="2019300" y="2245519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8" name="Freeform 7"/>
              <p:cNvSpPr/>
              <p:nvPr/>
            </p:nvSpPr>
            <p:spPr>
              <a:xfrm flipH="1">
                <a:off x="2412206" y="2245518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</p:grpSp>
        <p:sp>
          <p:nvSpPr>
            <p:cNvPr id="12" name="TextBox 11"/>
            <p:cNvSpPr txBox="1"/>
            <p:nvPr/>
          </p:nvSpPr>
          <p:spPr>
            <a:xfrm>
              <a:off x="414337" y="698063"/>
              <a:ext cx="2024063" cy="859129"/>
            </a:xfrm>
            <a:prstGeom prst="rect">
              <a:avLst/>
            </a:prstGeom>
            <a:noFill/>
          </p:spPr>
          <p:txBody>
            <a:bodyPr wrap="square" lIns="45720" rIns="45720" rtlCol="0">
              <a:spAutoFit/>
            </a:bodyPr>
            <a:lstStyle/>
            <a:p>
              <a:r>
                <a:rPr lang="en-US" sz="100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New-user cohort studies using large-scale regression for propensity and outcome models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71153" y="448656"/>
              <a:ext cx="1124884" cy="2801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b="1">
                  <a:solidFill>
                    <a:schemeClr val="bg1"/>
                  </a:solidFill>
                </a:rPr>
                <a:t>Cohort Method</a:t>
              </a: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2546739" y="587447"/>
            <a:ext cx="1678674" cy="1042364"/>
            <a:chOff x="2590800" y="462452"/>
            <a:chExt cx="2037329" cy="1265069"/>
          </a:xfrm>
        </p:grpSpPr>
        <p:sp>
          <p:nvSpPr>
            <p:cNvPr id="34" name="Rounded Rectangle 33"/>
            <p:cNvSpPr/>
            <p:nvPr/>
          </p:nvSpPr>
          <p:spPr>
            <a:xfrm>
              <a:off x="2590800" y="490046"/>
              <a:ext cx="2024063" cy="1237475"/>
            </a:xfrm>
            <a:prstGeom prst="roundRect">
              <a:avLst>
                <a:gd name="adj" fmla="val 10586"/>
              </a:avLst>
            </a:prstGeom>
            <a:solidFill>
              <a:schemeClr val="bg1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/>
                <a:t>s</a:t>
              </a:r>
            </a:p>
          </p:txBody>
        </p:sp>
        <p:sp>
          <p:nvSpPr>
            <p:cNvPr id="35" name="Rounded Rectangle 10"/>
            <p:cNvSpPr/>
            <p:nvPr/>
          </p:nvSpPr>
          <p:spPr>
            <a:xfrm>
              <a:off x="2590800" y="490046"/>
              <a:ext cx="2024063" cy="200122"/>
            </a:xfrm>
            <a:custGeom>
              <a:avLst/>
              <a:gdLst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258129 w 2514600"/>
                <a:gd name="connsiteY6" fmla="*/ 2438400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515304 w 2514600"/>
                <a:gd name="connsiteY6" fmla="*/ 2352675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52560"/>
                <a:gd name="connsiteX1" fmla="*/ 258129 w 2514600"/>
                <a:gd name="connsiteY1" fmla="*/ 0 h 2452560"/>
                <a:gd name="connsiteX2" fmla="*/ 2256471 w 2514600"/>
                <a:gd name="connsiteY2" fmla="*/ 0 h 2452560"/>
                <a:gd name="connsiteX3" fmla="*/ 2514600 w 2514600"/>
                <a:gd name="connsiteY3" fmla="*/ 258129 h 2452560"/>
                <a:gd name="connsiteX4" fmla="*/ 2514600 w 2514600"/>
                <a:gd name="connsiteY4" fmla="*/ 2180271 h 2452560"/>
                <a:gd name="connsiteX5" fmla="*/ 2256471 w 2514600"/>
                <a:gd name="connsiteY5" fmla="*/ 2438400 h 2452560"/>
                <a:gd name="connsiteX6" fmla="*/ 0 w 2514600"/>
                <a:gd name="connsiteY6" fmla="*/ 2180271 h 2452560"/>
                <a:gd name="connsiteX7" fmla="*/ 0 w 2514600"/>
                <a:gd name="connsiteY7" fmla="*/ 258129 h 2452560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502835"/>
                <a:gd name="connsiteX1" fmla="*/ 258129 w 2514600"/>
                <a:gd name="connsiteY1" fmla="*/ 0 h 2502835"/>
                <a:gd name="connsiteX2" fmla="*/ 2256471 w 2514600"/>
                <a:gd name="connsiteY2" fmla="*/ 0 h 2502835"/>
                <a:gd name="connsiteX3" fmla="*/ 2514600 w 2514600"/>
                <a:gd name="connsiteY3" fmla="*/ 258129 h 2502835"/>
                <a:gd name="connsiteX4" fmla="*/ 2514600 w 2514600"/>
                <a:gd name="connsiteY4" fmla="*/ 2180271 h 2502835"/>
                <a:gd name="connsiteX5" fmla="*/ 0 w 2514600"/>
                <a:gd name="connsiteY5" fmla="*/ 2180271 h 2502835"/>
                <a:gd name="connsiteX6" fmla="*/ 0 w 2514600"/>
                <a:gd name="connsiteY6" fmla="*/ 258129 h 2502835"/>
                <a:gd name="connsiteX0" fmla="*/ 0 w 2514600"/>
                <a:gd name="connsiteY0" fmla="*/ 258129 h 2322651"/>
                <a:gd name="connsiteX1" fmla="*/ 258129 w 2514600"/>
                <a:gd name="connsiteY1" fmla="*/ 0 h 2322651"/>
                <a:gd name="connsiteX2" fmla="*/ 2256471 w 2514600"/>
                <a:gd name="connsiteY2" fmla="*/ 0 h 2322651"/>
                <a:gd name="connsiteX3" fmla="*/ 2514600 w 2514600"/>
                <a:gd name="connsiteY3" fmla="*/ 258129 h 2322651"/>
                <a:gd name="connsiteX4" fmla="*/ 2514600 w 2514600"/>
                <a:gd name="connsiteY4" fmla="*/ 2180271 h 2322651"/>
                <a:gd name="connsiteX5" fmla="*/ 0 w 2514600"/>
                <a:gd name="connsiteY5" fmla="*/ 2180271 h 2322651"/>
                <a:gd name="connsiteX6" fmla="*/ 0 w 2514600"/>
                <a:gd name="connsiteY6" fmla="*/ 258129 h 232265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90488 w 2514600"/>
                <a:gd name="connsiteY5" fmla="*/ 72770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55625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394333 h 2180271"/>
                <a:gd name="connsiteX6" fmla="*/ 0 w 2514600"/>
                <a:gd name="connsiteY6" fmla="*/ 258129 h 2180271"/>
                <a:gd name="connsiteX0" fmla="*/ 0 w 2543175"/>
                <a:gd name="connsiteY0" fmla="*/ 258129 h 394333"/>
                <a:gd name="connsiteX1" fmla="*/ 258129 w 2543175"/>
                <a:gd name="connsiteY1" fmla="*/ 0 h 394333"/>
                <a:gd name="connsiteX2" fmla="*/ 2256471 w 2543175"/>
                <a:gd name="connsiteY2" fmla="*/ 0 h 394333"/>
                <a:gd name="connsiteX3" fmla="*/ 2514600 w 2543175"/>
                <a:gd name="connsiteY3" fmla="*/ 258129 h 394333"/>
                <a:gd name="connsiteX4" fmla="*/ 2543175 w 2543175"/>
                <a:gd name="connsiteY4" fmla="*/ 389571 h 394333"/>
                <a:gd name="connsiteX5" fmla="*/ 0 w 2543175"/>
                <a:gd name="connsiteY5" fmla="*/ 394333 h 394333"/>
                <a:gd name="connsiteX6" fmla="*/ 0 w 2543175"/>
                <a:gd name="connsiteY6" fmla="*/ 258129 h 394333"/>
                <a:gd name="connsiteX0" fmla="*/ 0 w 2514600"/>
                <a:gd name="connsiteY0" fmla="*/ 258129 h 394333"/>
                <a:gd name="connsiteX1" fmla="*/ 258129 w 2514600"/>
                <a:gd name="connsiteY1" fmla="*/ 0 h 394333"/>
                <a:gd name="connsiteX2" fmla="*/ 2256471 w 2514600"/>
                <a:gd name="connsiteY2" fmla="*/ 0 h 394333"/>
                <a:gd name="connsiteX3" fmla="*/ 2514600 w 2514600"/>
                <a:gd name="connsiteY3" fmla="*/ 258129 h 394333"/>
                <a:gd name="connsiteX4" fmla="*/ 2509837 w 2514600"/>
                <a:gd name="connsiteY4" fmla="*/ 389571 h 394333"/>
                <a:gd name="connsiteX5" fmla="*/ 0 w 2514600"/>
                <a:gd name="connsiteY5" fmla="*/ 394333 h 394333"/>
                <a:gd name="connsiteX6" fmla="*/ 0 w 2514600"/>
                <a:gd name="connsiteY6" fmla="*/ 258129 h 394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14600" h="394333">
                  <a:moveTo>
                    <a:pt x="0" y="258129"/>
                  </a:moveTo>
                  <a:cubicBezTo>
                    <a:pt x="0" y="115568"/>
                    <a:pt x="115568" y="0"/>
                    <a:pt x="258129" y="0"/>
                  </a:cubicBezTo>
                  <a:lnTo>
                    <a:pt x="2256471" y="0"/>
                  </a:lnTo>
                  <a:cubicBezTo>
                    <a:pt x="2399032" y="0"/>
                    <a:pt x="2514600" y="115568"/>
                    <a:pt x="2514600" y="258129"/>
                  </a:cubicBezTo>
                  <a:lnTo>
                    <a:pt x="2509837" y="389571"/>
                  </a:lnTo>
                  <a:lnTo>
                    <a:pt x="0" y="394333"/>
                  </a:lnTo>
                  <a:lnTo>
                    <a:pt x="0" y="258129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b="1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2590800" y="711859"/>
              <a:ext cx="2024062" cy="859129"/>
            </a:xfrm>
            <a:prstGeom prst="rect">
              <a:avLst/>
            </a:prstGeom>
            <a:noFill/>
          </p:spPr>
          <p:txBody>
            <a:bodyPr wrap="square" lIns="45720" rIns="45720" rtlCol="0">
              <a:spAutoFit/>
            </a:bodyPr>
            <a:lstStyle/>
            <a:p>
              <a:r>
                <a:rPr lang="en-US" sz="100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Self-Controlled Case Series analysis using few or many predictors, includes splines for age and seasonality.</a:t>
              </a: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2847616" y="462452"/>
              <a:ext cx="1780513" cy="2801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b="1">
                  <a:solidFill>
                    <a:schemeClr val="bg1"/>
                  </a:solidFill>
                </a:rPr>
                <a:t>Self-Controlled Case Series</a:t>
              </a:r>
            </a:p>
          </p:txBody>
        </p:sp>
        <p:grpSp>
          <p:nvGrpSpPr>
            <p:cNvPr id="42" name="Group 41"/>
            <p:cNvGrpSpPr/>
            <p:nvPr/>
          </p:nvGrpSpPr>
          <p:grpSpPr>
            <a:xfrm>
              <a:off x="2696308" y="516162"/>
              <a:ext cx="202554" cy="160689"/>
              <a:chOff x="2019300" y="2083773"/>
              <a:chExt cx="714375" cy="716577"/>
            </a:xfrm>
            <a:solidFill>
              <a:schemeClr val="bg1"/>
            </a:solidFill>
          </p:grpSpPr>
          <p:sp>
            <p:nvSpPr>
              <p:cNvPr id="43" name="Freeform 42"/>
              <p:cNvSpPr/>
              <p:nvPr/>
            </p:nvSpPr>
            <p:spPr>
              <a:xfrm>
                <a:off x="2057399" y="2083773"/>
                <a:ext cx="633413" cy="209372"/>
              </a:xfrm>
              <a:custGeom>
                <a:avLst/>
                <a:gdLst>
                  <a:gd name="connsiteX0" fmla="*/ 0 w 569118"/>
                  <a:gd name="connsiteY0" fmla="*/ 90488 h 188119"/>
                  <a:gd name="connsiteX1" fmla="*/ 302418 w 569118"/>
                  <a:gd name="connsiteY1" fmla="*/ 0 h 188119"/>
                  <a:gd name="connsiteX2" fmla="*/ 569118 w 569118"/>
                  <a:gd name="connsiteY2" fmla="*/ 97631 h 188119"/>
                  <a:gd name="connsiteX3" fmla="*/ 288131 w 569118"/>
                  <a:gd name="connsiteY3" fmla="*/ 188119 h 188119"/>
                  <a:gd name="connsiteX4" fmla="*/ 0 w 569118"/>
                  <a:gd name="connsiteY4" fmla="*/ 90488 h 1881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69118" h="188119">
                    <a:moveTo>
                      <a:pt x="0" y="90488"/>
                    </a:moveTo>
                    <a:lnTo>
                      <a:pt x="302418" y="0"/>
                    </a:lnTo>
                    <a:lnTo>
                      <a:pt x="569118" y="97631"/>
                    </a:lnTo>
                    <a:lnTo>
                      <a:pt x="288131" y="188119"/>
                    </a:lnTo>
                    <a:lnTo>
                      <a:pt x="0" y="9048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44" name="Freeform 43"/>
              <p:cNvSpPr/>
              <p:nvPr/>
            </p:nvSpPr>
            <p:spPr>
              <a:xfrm>
                <a:off x="2019300" y="2245519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45" name="Freeform 44"/>
              <p:cNvSpPr/>
              <p:nvPr/>
            </p:nvSpPr>
            <p:spPr>
              <a:xfrm flipH="1">
                <a:off x="2412206" y="2245518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</p:grpSp>
      </p:grpSp>
      <p:grpSp>
        <p:nvGrpSpPr>
          <p:cNvPr id="48" name="Group 47"/>
          <p:cNvGrpSpPr/>
          <p:nvPr/>
        </p:nvGrpSpPr>
        <p:grpSpPr>
          <a:xfrm>
            <a:off x="4293548" y="587447"/>
            <a:ext cx="1667743" cy="1042364"/>
            <a:chOff x="2590800" y="462452"/>
            <a:chExt cx="2024063" cy="1265069"/>
          </a:xfrm>
        </p:grpSpPr>
        <p:sp>
          <p:nvSpPr>
            <p:cNvPr id="49" name="Rounded Rectangle 48"/>
            <p:cNvSpPr/>
            <p:nvPr/>
          </p:nvSpPr>
          <p:spPr>
            <a:xfrm>
              <a:off x="2590800" y="490046"/>
              <a:ext cx="2024063" cy="1237475"/>
            </a:xfrm>
            <a:prstGeom prst="roundRect">
              <a:avLst>
                <a:gd name="adj" fmla="val 10586"/>
              </a:avLst>
            </a:prstGeom>
            <a:solidFill>
              <a:schemeClr val="bg1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/>
                <a:t>s</a:t>
              </a:r>
            </a:p>
          </p:txBody>
        </p:sp>
        <p:sp>
          <p:nvSpPr>
            <p:cNvPr id="50" name="Rounded Rectangle 10"/>
            <p:cNvSpPr/>
            <p:nvPr/>
          </p:nvSpPr>
          <p:spPr>
            <a:xfrm>
              <a:off x="2590800" y="490046"/>
              <a:ext cx="2024063" cy="200122"/>
            </a:xfrm>
            <a:custGeom>
              <a:avLst/>
              <a:gdLst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258129 w 2514600"/>
                <a:gd name="connsiteY6" fmla="*/ 2438400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515304 w 2514600"/>
                <a:gd name="connsiteY6" fmla="*/ 2352675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52560"/>
                <a:gd name="connsiteX1" fmla="*/ 258129 w 2514600"/>
                <a:gd name="connsiteY1" fmla="*/ 0 h 2452560"/>
                <a:gd name="connsiteX2" fmla="*/ 2256471 w 2514600"/>
                <a:gd name="connsiteY2" fmla="*/ 0 h 2452560"/>
                <a:gd name="connsiteX3" fmla="*/ 2514600 w 2514600"/>
                <a:gd name="connsiteY3" fmla="*/ 258129 h 2452560"/>
                <a:gd name="connsiteX4" fmla="*/ 2514600 w 2514600"/>
                <a:gd name="connsiteY4" fmla="*/ 2180271 h 2452560"/>
                <a:gd name="connsiteX5" fmla="*/ 2256471 w 2514600"/>
                <a:gd name="connsiteY5" fmla="*/ 2438400 h 2452560"/>
                <a:gd name="connsiteX6" fmla="*/ 0 w 2514600"/>
                <a:gd name="connsiteY6" fmla="*/ 2180271 h 2452560"/>
                <a:gd name="connsiteX7" fmla="*/ 0 w 2514600"/>
                <a:gd name="connsiteY7" fmla="*/ 258129 h 2452560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502835"/>
                <a:gd name="connsiteX1" fmla="*/ 258129 w 2514600"/>
                <a:gd name="connsiteY1" fmla="*/ 0 h 2502835"/>
                <a:gd name="connsiteX2" fmla="*/ 2256471 w 2514600"/>
                <a:gd name="connsiteY2" fmla="*/ 0 h 2502835"/>
                <a:gd name="connsiteX3" fmla="*/ 2514600 w 2514600"/>
                <a:gd name="connsiteY3" fmla="*/ 258129 h 2502835"/>
                <a:gd name="connsiteX4" fmla="*/ 2514600 w 2514600"/>
                <a:gd name="connsiteY4" fmla="*/ 2180271 h 2502835"/>
                <a:gd name="connsiteX5" fmla="*/ 0 w 2514600"/>
                <a:gd name="connsiteY5" fmla="*/ 2180271 h 2502835"/>
                <a:gd name="connsiteX6" fmla="*/ 0 w 2514600"/>
                <a:gd name="connsiteY6" fmla="*/ 258129 h 2502835"/>
                <a:gd name="connsiteX0" fmla="*/ 0 w 2514600"/>
                <a:gd name="connsiteY0" fmla="*/ 258129 h 2322651"/>
                <a:gd name="connsiteX1" fmla="*/ 258129 w 2514600"/>
                <a:gd name="connsiteY1" fmla="*/ 0 h 2322651"/>
                <a:gd name="connsiteX2" fmla="*/ 2256471 w 2514600"/>
                <a:gd name="connsiteY2" fmla="*/ 0 h 2322651"/>
                <a:gd name="connsiteX3" fmla="*/ 2514600 w 2514600"/>
                <a:gd name="connsiteY3" fmla="*/ 258129 h 2322651"/>
                <a:gd name="connsiteX4" fmla="*/ 2514600 w 2514600"/>
                <a:gd name="connsiteY4" fmla="*/ 2180271 h 2322651"/>
                <a:gd name="connsiteX5" fmla="*/ 0 w 2514600"/>
                <a:gd name="connsiteY5" fmla="*/ 2180271 h 2322651"/>
                <a:gd name="connsiteX6" fmla="*/ 0 w 2514600"/>
                <a:gd name="connsiteY6" fmla="*/ 258129 h 232265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90488 w 2514600"/>
                <a:gd name="connsiteY5" fmla="*/ 72770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55625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394333 h 2180271"/>
                <a:gd name="connsiteX6" fmla="*/ 0 w 2514600"/>
                <a:gd name="connsiteY6" fmla="*/ 258129 h 2180271"/>
                <a:gd name="connsiteX0" fmla="*/ 0 w 2543175"/>
                <a:gd name="connsiteY0" fmla="*/ 258129 h 394333"/>
                <a:gd name="connsiteX1" fmla="*/ 258129 w 2543175"/>
                <a:gd name="connsiteY1" fmla="*/ 0 h 394333"/>
                <a:gd name="connsiteX2" fmla="*/ 2256471 w 2543175"/>
                <a:gd name="connsiteY2" fmla="*/ 0 h 394333"/>
                <a:gd name="connsiteX3" fmla="*/ 2514600 w 2543175"/>
                <a:gd name="connsiteY3" fmla="*/ 258129 h 394333"/>
                <a:gd name="connsiteX4" fmla="*/ 2543175 w 2543175"/>
                <a:gd name="connsiteY4" fmla="*/ 389571 h 394333"/>
                <a:gd name="connsiteX5" fmla="*/ 0 w 2543175"/>
                <a:gd name="connsiteY5" fmla="*/ 394333 h 394333"/>
                <a:gd name="connsiteX6" fmla="*/ 0 w 2543175"/>
                <a:gd name="connsiteY6" fmla="*/ 258129 h 394333"/>
                <a:gd name="connsiteX0" fmla="*/ 0 w 2514600"/>
                <a:gd name="connsiteY0" fmla="*/ 258129 h 394333"/>
                <a:gd name="connsiteX1" fmla="*/ 258129 w 2514600"/>
                <a:gd name="connsiteY1" fmla="*/ 0 h 394333"/>
                <a:gd name="connsiteX2" fmla="*/ 2256471 w 2514600"/>
                <a:gd name="connsiteY2" fmla="*/ 0 h 394333"/>
                <a:gd name="connsiteX3" fmla="*/ 2514600 w 2514600"/>
                <a:gd name="connsiteY3" fmla="*/ 258129 h 394333"/>
                <a:gd name="connsiteX4" fmla="*/ 2509837 w 2514600"/>
                <a:gd name="connsiteY4" fmla="*/ 389571 h 394333"/>
                <a:gd name="connsiteX5" fmla="*/ 0 w 2514600"/>
                <a:gd name="connsiteY5" fmla="*/ 394333 h 394333"/>
                <a:gd name="connsiteX6" fmla="*/ 0 w 2514600"/>
                <a:gd name="connsiteY6" fmla="*/ 258129 h 394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14600" h="394333">
                  <a:moveTo>
                    <a:pt x="0" y="258129"/>
                  </a:moveTo>
                  <a:cubicBezTo>
                    <a:pt x="0" y="115568"/>
                    <a:pt x="115568" y="0"/>
                    <a:pt x="258129" y="0"/>
                  </a:cubicBezTo>
                  <a:lnTo>
                    <a:pt x="2256471" y="0"/>
                  </a:lnTo>
                  <a:cubicBezTo>
                    <a:pt x="2399032" y="0"/>
                    <a:pt x="2514600" y="115568"/>
                    <a:pt x="2514600" y="258129"/>
                  </a:cubicBezTo>
                  <a:lnTo>
                    <a:pt x="2509837" y="389571"/>
                  </a:lnTo>
                  <a:lnTo>
                    <a:pt x="0" y="394333"/>
                  </a:lnTo>
                  <a:lnTo>
                    <a:pt x="0" y="258129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b="1"/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2590800" y="711859"/>
              <a:ext cx="2024063" cy="672362"/>
            </a:xfrm>
            <a:prstGeom prst="rect">
              <a:avLst/>
            </a:prstGeom>
            <a:noFill/>
          </p:spPr>
          <p:txBody>
            <a:bodyPr wrap="square" lIns="45720" rIns="45720" rtlCol="0">
              <a:spAutoFit/>
            </a:bodyPr>
            <a:lstStyle/>
            <a:p>
              <a:r>
                <a:rPr lang="en-US" sz="100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A self-controlled cohort design, where time preceding exposure is used as control.</a:t>
              </a: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2847616" y="462452"/>
              <a:ext cx="1531491" cy="2801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b="1">
                  <a:solidFill>
                    <a:schemeClr val="bg1"/>
                  </a:solidFill>
                </a:rPr>
                <a:t>Self-Controlled Cohort</a:t>
              </a:r>
            </a:p>
          </p:txBody>
        </p:sp>
        <p:grpSp>
          <p:nvGrpSpPr>
            <p:cNvPr id="53" name="Group 52"/>
            <p:cNvGrpSpPr/>
            <p:nvPr/>
          </p:nvGrpSpPr>
          <p:grpSpPr>
            <a:xfrm>
              <a:off x="2696308" y="516162"/>
              <a:ext cx="202554" cy="160689"/>
              <a:chOff x="2019300" y="2083773"/>
              <a:chExt cx="714375" cy="716577"/>
            </a:xfrm>
            <a:solidFill>
              <a:schemeClr val="bg1"/>
            </a:solidFill>
          </p:grpSpPr>
          <p:sp>
            <p:nvSpPr>
              <p:cNvPr id="54" name="Freeform 53"/>
              <p:cNvSpPr/>
              <p:nvPr/>
            </p:nvSpPr>
            <p:spPr>
              <a:xfrm>
                <a:off x="2057399" y="2083773"/>
                <a:ext cx="633413" cy="209372"/>
              </a:xfrm>
              <a:custGeom>
                <a:avLst/>
                <a:gdLst>
                  <a:gd name="connsiteX0" fmla="*/ 0 w 569118"/>
                  <a:gd name="connsiteY0" fmla="*/ 90488 h 188119"/>
                  <a:gd name="connsiteX1" fmla="*/ 302418 w 569118"/>
                  <a:gd name="connsiteY1" fmla="*/ 0 h 188119"/>
                  <a:gd name="connsiteX2" fmla="*/ 569118 w 569118"/>
                  <a:gd name="connsiteY2" fmla="*/ 97631 h 188119"/>
                  <a:gd name="connsiteX3" fmla="*/ 288131 w 569118"/>
                  <a:gd name="connsiteY3" fmla="*/ 188119 h 188119"/>
                  <a:gd name="connsiteX4" fmla="*/ 0 w 569118"/>
                  <a:gd name="connsiteY4" fmla="*/ 90488 h 1881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69118" h="188119">
                    <a:moveTo>
                      <a:pt x="0" y="90488"/>
                    </a:moveTo>
                    <a:lnTo>
                      <a:pt x="302418" y="0"/>
                    </a:lnTo>
                    <a:lnTo>
                      <a:pt x="569118" y="97631"/>
                    </a:lnTo>
                    <a:lnTo>
                      <a:pt x="288131" y="188119"/>
                    </a:lnTo>
                    <a:lnTo>
                      <a:pt x="0" y="9048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55" name="Freeform 54"/>
              <p:cNvSpPr/>
              <p:nvPr/>
            </p:nvSpPr>
            <p:spPr>
              <a:xfrm>
                <a:off x="2019300" y="2245519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56" name="Freeform 55"/>
              <p:cNvSpPr/>
              <p:nvPr/>
            </p:nvSpPr>
            <p:spPr>
              <a:xfrm flipH="1">
                <a:off x="2412206" y="2245518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</p:grpSp>
      </p:grpSp>
      <p:grpSp>
        <p:nvGrpSpPr>
          <p:cNvPr id="57" name="Group 56"/>
          <p:cNvGrpSpPr/>
          <p:nvPr/>
        </p:nvGrpSpPr>
        <p:grpSpPr>
          <a:xfrm>
            <a:off x="6033921" y="574992"/>
            <a:ext cx="1667743" cy="1067275"/>
            <a:chOff x="2590800" y="462452"/>
            <a:chExt cx="2024063" cy="1295302"/>
          </a:xfrm>
        </p:grpSpPr>
        <p:sp>
          <p:nvSpPr>
            <p:cNvPr id="58" name="Rounded Rectangle 57"/>
            <p:cNvSpPr/>
            <p:nvPr/>
          </p:nvSpPr>
          <p:spPr>
            <a:xfrm>
              <a:off x="2590800" y="490046"/>
              <a:ext cx="2024063" cy="1237475"/>
            </a:xfrm>
            <a:prstGeom prst="roundRect">
              <a:avLst>
                <a:gd name="adj" fmla="val 10586"/>
              </a:avLst>
            </a:prstGeom>
            <a:solidFill>
              <a:schemeClr val="bg1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/>
                <a:t>s</a:t>
              </a:r>
            </a:p>
          </p:txBody>
        </p:sp>
        <p:sp>
          <p:nvSpPr>
            <p:cNvPr id="59" name="Rounded Rectangle 10"/>
            <p:cNvSpPr/>
            <p:nvPr/>
          </p:nvSpPr>
          <p:spPr>
            <a:xfrm>
              <a:off x="2590800" y="490046"/>
              <a:ext cx="2024063" cy="200122"/>
            </a:xfrm>
            <a:custGeom>
              <a:avLst/>
              <a:gdLst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258129 w 2514600"/>
                <a:gd name="connsiteY6" fmla="*/ 2438400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515304 w 2514600"/>
                <a:gd name="connsiteY6" fmla="*/ 2352675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52560"/>
                <a:gd name="connsiteX1" fmla="*/ 258129 w 2514600"/>
                <a:gd name="connsiteY1" fmla="*/ 0 h 2452560"/>
                <a:gd name="connsiteX2" fmla="*/ 2256471 w 2514600"/>
                <a:gd name="connsiteY2" fmla="*/ 0 h 2452560"/>
                <a:gd name="connsiteX3" fmla="*/ 2514600 w 2514600"/>
                <a:gd name="connsiteY3" fmla="*/ 258129 h 2452560"/>
                <a:gd name="connsiteX4" fmla="*/ 2514600 w 2514600"/>
                <a:gd name="connsiteY4" fmla="*/ 2180271 h 2452560"/>
                <a:gd name="connsiteX5" fmla="*/ 2256471 w 2514600"/>
                <a:gd name="connsiteY5" fmla="*/ 2438400 h 2452560"/>
                <a:gd name="connsiteX6" fmla="*/ 0 w 2514600"/>
                <a:gd name="connsiteY6" fmla="*/ 2180271 h 2452560"/>
                <a:gd name="connsiteX7" fmla="*/ 0 w 2514600"/>
                <a:gd name="connsiteY7" fmla="*/ 258129 h 2452560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502835"/>
                <a:gd name="connsiteX1" fmla="*/ 258129 w 2514600"/>
                <a:gd name="connsiteY1" fmla="*/ 0 h 2502835"/>
                <a:gd name="connsiteX2" fmla="*/ 2256471 w 2514600"/>
                <a:gd name="connsiteY2" fmla="*/ 0 h 2502835"/>
                <a:gd name="connsiteX3" fmla="*/ 2514600 w 2514600"/>
                <a:gd name="connsiteY3" fmla="*/ 258129 h 2502835"/>
                <a:gd name="connsiteX4" fmla="*/ 2514600 w 2514600"/>
                <a:gd name="connsiteY4" fmla="*/ 2180271 h 2502835"/>
                <a:gd name="connsiteX5" fmla="*/ 0 w 2514600"/>
                <a:gd name="connsiteY5" fmla="*/ 2180271 h 2502835"/>
                <a:gd name="connsiteX6" fmla="*/ 0 w 2514600"/>
                <a:gd name="connsiteY6" fmla="*/ 258129 h 2502835"/>
                <a:gd name="connsiteX0" fmla="*/ 0 w 2514600"/>
                <a:gd name="connsiteY0" fmla="*/ 258129 h 2322651"/>
                <a:gd name="connsiteX1" fmla="*/ 258129 w 2514600"/>
                <a:gd name="connsiteY1" fmla="*/ 0 h 2322651"/>
                <a:gd name="connsiteX2" fmla="*/ 2256471 w 2514600"/>
                <a:gd name="connsiteY2" fmla="*/ 0 h 2322651"/>
                <a:gd name="connsiteX3" fmla="*/ 2514600 w 2514600"/>
                <a:gd name="connsiteY3" fmla="*/ 258129 h 2322651"/>
                <a:gd name="connsiteX4" fmla="*/ 2514600 w 2514600"/>
                <a:gd name="connsiteY4" fmla="*/ 2180271 h 2322651"/>
                <a:gd name="connsiteX5" fmla="*/ 0 w 2514600"/>
                <a:gd name="connsiteY5" fmla="*/ 2180271 h 2322651"/>
                <a:gd name="connsiteX6" fmla="*/ 0 w 2514600"/>
                <a:gd name="connsiteY6" fmla="*/ 258129 h 232265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90488 w 2514600"/>
                <a:gd name="connsiteY5" fmla="*/ 72770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55625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394333 h 2180271"/>
                <a:gd name="connsiteX6" fmla="*/ 0 w 2514600"/>
                <a:gd name="connsiteY6" fmla="*/ 258129 h 2180271"/>
                <a:gd name="connsiteX0" fmla="*/ 0 w 2543175"/>
                <a:gd name="connsiteY0" fmla="*/ 258129 h 394333"/>
                <a:gd name="connsiteX1" fmla="*/ 258129 w 2543175"/>
                <a:gd name="connsiteY1" fmla="*/ 0 h 394333"/>
                <a:gd name="connsiteX2" fmla="*/ 2256471 w 2543175"/>
                <a:gd name="connsiteY2" fmla="*/ 0 h 394333"/>
                <a:gd name="connsiteX3" fmla="*/ 2514600 w 2543175"/>
                <a:gd name="connsiteY3" fmla="*/ 258129 h 394333"/>
                <a:gd name="connsiteX4" fmla="*/ 2543175 w 2543175"/>
                <a:gd name="connsiteY4" fmla="*/ 389571 h 394333"/>
                <a:gd name="connsiteX5" fmla="*/ 0 w 2543175"/>
                <a:gd name="connsiteY5" fmla="*/ 394333 h 394333"/>
                <a:gd name="connsiteX6" fmla="*/ 0 w 2543175"/>
                <a:gd name="connsiteY6" fmla="*/ 258129 h 394333"/>
                <a:gd name="connsiteX0" fmla="*/ 0 w 2514600"/>
                <a:gd name="connsiteY0" fmla="*/ 258129 h 394333"/>
                <a:gd name="connsiteX1" fmla="*/ 258129 w 2514600"/>
                <a:gd name="connsiteY1" fmla="*/ 0 h 394333"/>
                <a:gd name="connsiteX2" fmla="*/ 2256471 w 2514600"/>
                <a:gd name="connsiteY2" fmla="*/ 0 h 394333"/>
                <a:gd name="connsiteX3" fmla="*/ 2514600 w 2514600"/>
                <a:gd name="connsiteY3" fmla="*/ 258129 h 394333"/>
                <a:gd name="connsiteX4" fmla="*/ 2509837 w 2514600"/>
                <a:gd name="connsiteY4" fmla="*/ 389571 h 394333"/>
                <a:gd name="connsiteX5" fmla="*/ 0 w 2514600"/>
                <a:gd name="connsiteY5" fmla="*/ 394333 h 394333"/>
                <a:gd name="connsiteX6" fmla="*/ 0 w 2514600"/>
                <a:gd name="connsiteY6" fmla="*/ 258129 h 394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14600" h="394333">
                  <a:moveTo>
                    <a:pt x="0" y="258129"/>
                  </a:moveTo>
                  <a:cubicBezTo>
                    <a:pt x="0" y="115568"/>
                    <a:pt x="115568" y="0"/>
                    <a:pt x="258129" y="0"/>
                  </a:cubicBezTo>
                  <a:lnTo>
                    <a:pt x="2256471" y="0"/>
                  </a:lnTo>
                  <a:cubicBezTo>
                    <a:pt x="2399032" y="0"/>
                    <a:pt x="2514600" y="115568"/>
                    <a:pt x="2514600" y="258129"/>
                  </a:cubicBezTo>
                  <a:lnTo>
                    <a:pt x="2509837" y="389571"/>
                  </a:lnTo>
                  <a:lnTo>
                    <a:pt x="0" y="394333"/>
                  </a:lnTo>
                  <a:lnTo>
                    <a:pt x="0" y="258129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b="1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2590800" y="711859"/>
              <a:ext cx="2024063" cy="1045895"/>
            </a:xfrm>
            <a:prstGeom prst="rect">
              <a:avLst/>
            </a:prstGeom>
            <a:noFill/>
          </p:spPr>
          <p:txBody>
            <a:bodyPr wrap="square" lIns="45720" rIns="45720" rtlCol="0">
              <a:spAutoFit/>
            </a:bodyPr>
            <a:lstStyle/>
            <a:p>
              <a:r>
                <a:rPr lang="en-US" sz="100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A self-controlled design, but using temporal patterns around other exposures and outcomes to correct for time-varying confounding.</a:t>
              </a: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2847616" y="462452"/>
              <a:ext cx="1702693" cy="2801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b="1">
                  <a:solidFill>
                    <a:schemeClr val="bg1"/>
                  </a:solidFill>
                </a:rPr>
                <a:t>IC Temporal Pattern Disc.</a:t>
              </a:r>
            </a:p>
          </p:txBody>
        </p:sp>
        <p:grpSp>
          <p:nvGrpSpPr>
            <p:cNvPr id="62" name="Group 61"/>
            <p:cNvGrpSpPr/>
            <p:nvPr/>
          </p:nvGrpSpPr>
          <p:grpSpPr>
            <a:xfrm>
              <a:off x="2696308" y="516162"/>
              <a:ext cx="202554" cy="160689"/>
              <a:chOff x="2019300" y="2083773"/>
              <a:chExt cx="714375" cy="716577"/>
            </a:xfrm>
            <a:solidFill>
              <a:schemeClr val="bg1"/>
            </a:solidFill>
          </p:grpSpPr>
          <p:sp>
            <p:nvSpPr>
              <p:cNvPr id="63" name="Freeform 62"/>
              <p:cNvSpPr/>
              <p:nvPr/>
            </p:nvSpPr>
            <p:spPr>
              <a:xfrm>
                <a:off x="2057399" y="2083773"/>
                <a:ext cx="633413" cy="209372"/>
              </a:xfrm>
              <a:custGeom>
                <a:avLst/>
                <a:gdLst>
                  <a:gd name="connsiteX0" fmla="*/ 0 w 569118"/>
                  <a:gd name="connsiteY0" fmla="*/ 90488 h 188119"/>
                  <a:gd name="connsiteX1" fmla="*/ 302418 w 569118"/>
                  <a:gd name="connsiteY1" fmla="*/ 0 h 188119"/>
                  <a:gd name="connsiteX2" fmla="*/ 569118 w 569118"/>
                  <a:gd name="connsiteY2" fmla="*/ 97631 h 188119"/>
                  <a:gd name="connsiteX3" fmla="*/ 288131 w 569118"/>
                  <a:gd name="connsiteY3" fmla="*/ 188119 h 188119"/>
                  <a:gd name="connsiteX4" fmla="*/ 0 w 569118"/>
                  <a:gd name="connsiteY4" fmla="*/ 90488 h 1881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69118" h="188119">
                    <a:moveTo>
                      <a:pt x="0" y="90488"/>
                    </a:moveTo>
                    <a:lnTo>
                      <a:pt x="302418" y="0"/>
                    </a:lnTo>
                    <a:lnTo>
                      <a:pt x="569118" y="97631"/>
                    </a:lnTo>
                    <a:lnTo>
                      <a:pt x="288131" y="188119"/>
                    </a:lnTo>
                    <a:lnTo>
                      <a:pt x="0" y="9048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64" name="Freeform 63"/>
              <p:cNvSpPr/>
              <p:nvPr/>
            </p:nvSpPr>
            <p:spPr>
              <a:xfrm>
                <a:off x="2019300" y="2245519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65" name="Freeform 64"/>
              <p:cNvSpPr/>
              <p:nvPr/>
            </p:nvSpPr>
            <p:spPr>
              <a:xfrm flipH="1">
                <a:off x="2412206" y="2245518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</p:grpSp>
      </p:grpSp>
      <p:grpSp>
        <p:nvGrpSpPr>
          <p:cNvPr id="66" name="Group 65"/>
          <p:cNvGrpSpPr/>
          <p:nvPr/>
        </p:nvGrpSpPr>
        <p:grpSpPr>
          <a:xfrm>
            <a:off x="816879" y="2955683"/>
            <a:ext cx="1667743" cy="1067275"/>
            <a:chOff x="414337" y="448656"/>
            <a:chExt cx="2024063" cy="1295302"/>
          </a:xfrm>
        </p:grpSpPr>
        <p:sp>
          <p:nvSpPr>
            <p:cNvPr id="67" name="Rounded Rectangle 66"/>
            <p:cNvSpPr/>
            <p:nvPr/>
          </p:nvSpPr>
          <p:spPr>
            <a:xfrm>
              <a:off x="414337" y="476250"/>
              <a:ext cx="2024063" cy="1237475"/>
            </a:xfrm>
            <a:prstGeom prst="roundRect">
              <a:avLst>
                <a:gd name="adj" fmla="val 10586"/>
              </a:avLst>
            </a:prstGeom>
            <a:solidFill>
              <a:schemeClr val="bg1"/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/>
                <a:t>s</a:t>
              </a:r>
            </a:p>
          </p:txBody>
        </p:sp>
        <p:sp>
          <p:nvSpPr>
            <p:cNvPr id="68" name="Rounded Rectangle 10"/>
            <p:cNvSpPr/>
            <p:nvPr/>
          </p:nvSpPr>
          <p:spPr>
            <a:xfrm>
              <a:off x="414337" y="476250"/>
              <a:ext cx="2024063" cy="200122"/>
            </a:xfrm>
            <a:custGeom>
              <a:avLst/>
              <a:gdLst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258129 w 2514600"/>
                <a:gd name="connsiteY6" fmla="*/ 2438400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515304 w 2514600"/>
                <a:gd name="connsiteY6" fmla="*/ 2352675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52560"/>
                <a:gd name="connsiteX1" fmla="*/ 258129 w 2514600"/>
                <a:gd name="connsiteY1" fmla="*/ 0 h 2452560"/>
                <a:gd name="connsiteX2" fmla="*/ 2256471 w 2514600"/>
                <a:gd name="connsiteY2" fmla="*/ 0 h 2452560"/>
                <a:gd name="connsiteX3" fmla="*/ 2514600 w 2514600"/>
                <a:gd name="connsiteY3" fmla="*/ 258129 h 2452560"/>
                <a:gd name="connsiteX4" fmla="*/ 2514600 w 2514600"/>
                <a:gd name="connsiteY4" fmla="*/ 2180271 h 2452560"/>
                <a:gd name="connsiteX5" fmla="*/ 2256471 w 2514600"/>
                <a:gd name="connsiteY5" fmla="*/ 2438400 h 2452560"/>
                <a:gd name="connsiteX6" fmla="*/ 0 w 2514600"/>
                <a:gd name="connsiteY6" fmla="*/ 2180271 h 2452560"/>
                <a:gd name="connsiteX7" fmla="*/ 0 w 2514600"/>
                <a:gd name="connsiteY7" fmla="*/ 258129 h 2452560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502835"/>
                <a:gd name="connsiteX1" fmla="*/ 258129 w 2514600"/>
                <a:gd name="connsiteY1" fmla="*/ 0 h 2502835"/>
                <a:gd name="connsiteX2" fmla="*/ 2256471 w 2514600"/>
                <a:gd name="connsiteY2" fmla="*/ 0 h 2502835"/>
                <a:gd name="connsiteX3" fmla="*/ 2514600 w 2514600"/>
                <a:gd name="connsiteY3" fmla="*/ 258129 h 2502835"/>
                <a:gd name="connsiteX4" fmla="*/ 2514600 w 2514600"/>
                <a:gd name="connsiteY4" fmla="*/ 2180271 h 2502835"/>
                <a:gd name="connsiteX5" fmla="*/ 0 w 2514600"/>
                <a:gd name="connsiteY5" fmla="*/ 2180271 h 2502835"/>
                <a:gd name="connsiteX6" fmla="*/ 0 w 2514600"/>
                <a:gd name="connsiteY6" fmla="*/ 258129 h 2502835"/>
                <a:gd name="connsiteX0" fmla="*/ 0 w 2514600"/>
                <a:gd name="connsiteY0" fmla="*/ 258129 h 2322651"/>
                <a:gd name="connsiteX1" fmla="*/ 258129 w 2514600"/>
                <a:gd name="connsiteY1" fmla="*/ 0 h 2322651"/>
                <a:gd name="connsiteX2" fmla="*/ 2256471 w 2514600"/>
                <a:gd name="connsiteY2" fmla="*/ 0 h 2322651"/>
                <a:gd name="connsiteX3" fmla="*/ 2514600 w 2514600"/>
                <a:gd name="connsiteY3" fmla="*/ 258129 h 2322651"/>
                <a:gd name="connsiteX4" fmla="*/ 2514600 w 2514600"/>
                <a:gd name="connsiteY4" fmla="*/ 2180271 h 2322651"/>
                <a:gd name="connsiteX5" fmla="*/ 0 w 2514600"/>
                <a:gd name="connsiteY5" fmla="*/ 2180271 h 2322651"/>
                <a:gd name="connsiteX6" fmla="*/ 0 w 2514600"/>
                <a:gd name="connsiteY6" fmla="*/ 258129 h 232265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90488 w 2514600"/>
                <a:gd name="connsiteY5" fmla="*/ 72770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55625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394333 h 2180271"/>
                <a:gd name="connsiteX6" fmla="*/ 0 w 2514600"/>
                <a:gd name="connsiteY6" fmla="*/ 258129 h 2180271"/>
                <a:gd name="connsiteX0" fmla="*/ 0 w 2543175"/>
                <a:gd name="connsiteY0" fmla="*/ 258129 h 394333"/>
                <a:gd name="connsiteX1" fmla="*/ 258129 w 2543175"/>
                <a:gd name="connsiteY1" fmla="*/ 0 h 394333"/>
                <a:gd name="connsiteX2" fmla="*/ 2256471 w 2543175"/>
                <a:gd name="connsiteY2" fmla="*/ 0 h 394333"/>
                <a:gd name="connsiteX3" fmla="*/ 2514600 w 2543175"/>
                <a:gd name="connsiteY3" fmla="*/ 258129 h 394333"/>
                <a:gd name="connsiteX4" fmla="*/ 2543175 w 2543175"/>
                <a:gd name="connsiteY4" fmla="*/ 389571 h 394333"/>
                <a:gd name="connsiteX5" fmla="*/ 0 w 2543175"/>
                <a:gd name="connsiteY5" fmla="*/ 394333 h 394333"/>
                <a:gd name="connsiteX6" fmla="*/ 0 w 2543175"/>
                <a:gd name="connsiteY6" fmla="*/ 258129 h 394333"/>
                <a:gd name="connsiteX0" fmla="*/ 0 w 2514600"/>
                <a:gd name="connsiteY0" fmla="*/ 258129 h 394333"/>
                <a:gd name="connsiteX1" fmla="*/ 258129 w 2514600"/>
                <a:gd name="connsiteY1" fmla="*/ 0 h 394333"/>
                <a:gd name="connsiteX2" fmla="*/ 2256471 w 2514600"/>
                <a:gd name="connsiteY2" fmla="*/ 0 h 394333"/>
                <a:gd name="connsiteX3" fmla="*/ 2514600 w 2514600"/>
                <a:gd name="connsiteY3" fmla="*/ 258129 h 394333"/>
                <a:gd name="connsiteX4" fmla="*/ 2509837 w 2514600"/>
                <a:gd name="connsiteY4" fmla="*/ 389571 h 394333"/>
                <a:gd name="connsiteX5" fmla="*/ 0 w 2514600"/>
                <a:gd name="connsiteY5" fmla="*/ 394333 h 394333"/>
                <a:gd name="connsiteX6" fmla="*/ 0 w 2514600"/>
                <a:gd name="connsiteY6" fmla="*/ 258129 h 394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14600" h="394333">
                  <a:moveTo>
                    <a:pt x="0" y="258129"/>
                  </a:moveTo>
                  <a:cubicBezTo>
                    <a:pt x="0" y="115568"/>
                    <a:pt x="115568" y="0"/>
                    <a:pt x="258129" y="0"/>
                  </a:cubicBezTo>
                  <a:lnTo>
                    <a:pt x="2256471" y="0"/>
                  </a:lnTo>
                  <a:cubicBezTo>
                    <a:pt x="2399032" y="0"/>
                    <a:pt x="2514600" y="115568"/>
                    <a:pt x="2514600" y="258129"/>
                  </a:cubicBezTo>
                  <a:lnTo>
                    <a:pt x="2509837" y="389571"/>
                  </a:lnTo>
                  <a:lnTo>
                    <a:pt x="0" y="394333"/>
                  </a:lnTo>
                  <a:lnTo>
                    <a:pt x="0" y="258129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b="1"/>
            </a:p>
          </p:txBody>
        </p:sp>
        <p:grpSp>
          <p:nvGrpSpPr>
            <p:cNvPr id="69" name="Group 68"/>
            <p:cNvGrpSpPr/>
            <p:nvPr/>
          </p:nvGrpSpPr>
          <p:grpSpPr>
            <a:xfrm>
              <a:off x="511908" y="497112"/>
              <a:ext cx="202554" cy="160689"/>
              <a:chOff x="2019300" y="2083773"/>
              <a:chExt cx="714375" cy="716577"/>
            </a:xfrm>
            <a:solidFill>
              <a:schemeClr val="bg1"/>
            </a:solidFill>
          </p:grpSpPr>
          <p:sp>
            <p:nvSpPr>
              <p:cNvPr id="72" name="Freeform 71"/>
              <p:cNvSpPr/>
              <p:nvPr/>
            </p:nvSpPr>
            <p:spPr>
              <a:xfrm>
                <a:off x="2057399" y="2083773"/>
                <a:ext cx="633413" cy="209372"/>
              </a:xfrm>
              <a:custGeom>
                <a:avLst/>
                <a:gdLst>
                  <a:gd name="connsiteX0" fmla="*/ 0 w 569118"/>
                  <a:gd name="connsiteY0" fmla="*/ 90488 h 188119"/>
                  <a:gd name="connsiteX1" fmla="*/ 302418 w 569118"/>
                  <a:gd name="connsiteY1" fmla="*/ 0 h 188119"/>
                  <a:gd name="connsiteX2" fmla="*/ 569118 w 569118"/>
                  <a:gd name="connsiteY2" fmla="*/ 97631 h 188119"/>
                  <a:gd name="connsiteX3" fmla="*/ 288131 w 569118"/>
                  <a:gd name="connsiteY3" fmla="*/ 188119 h 188119"/>
                  <a:gd name="connsiteX4" fmla="*/ 0 w 569118"/>
                  <a:gd name="connsiteY4" fmla="*/ 90488 h 1881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69118" h="188119">
                    <a:moveTo>
                      <a:pt x="0" y="90488"/>
                    </a:moveTo>
                    <a:lnTo>
                      <a:pt x="302418" y="0"/>
                    </a:lnTo>
                    <a:lnTo>
                      <a:pt x="569118" y="97631"/>
                    </a:lnTo>
                    <a:lnTo>
                      <a:pt x="288131" y="188119"/>
                    </a:lnTo>
                    <a:lnTo>
                      <a:pt x="0" y="9048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73" name="Freeform 72"/>
              <p:cNvSpPr/>
              <p:nvPr/>
            </p:nvSpPr>
            <p:spPr>
              <a:xfrm>
                <a:off x="2019300" y="2245519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74" name="Freeform 73"/>
              <p:cNvSpPr/>
              <p:nvPr/>
            </p:nvSpPr>
            <p:spPr>
              <a:xfrm flipH="1">
                <a:off x="2412206" y="2245518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</p:grpSp>
        <p:sp>
          <p:nvSpPr>
            <p:cNvPr id="70" name="TextBox 69"/>
            <p:cNvSpPr txBox="1"/>
            <p:nvPr/>
          </p:nvSpPr>
          <p:spPr>
            <a:xfrm>
              <a:off x="414337" y="698063"/>
              <a:ext cx="2024063" cy="1045895"/>
            </a:xfrm>
            <a:prstGeom prst="rect">
              <a:avLst/>
            </a:prstGeom>
            <a:noFill/>
          </p:spPr>
          <p:txBody>
            <a:bodyPr wrap="square" lIns="45720" rIns="45720" rtlCol="0">
              <a:spAutoFit/>
            </a:bodyPr>
            <a:lstStyle/>
            <a:p>
              <a:r>
                <a:rPr lang="en-US" sz="1000">
                  <a:solidFill>
                    <a:schemeClr val="tx2">
                      <a:lumMod val="75000"/>
                    </a:schemeClr>
                  </a:solidFill>
                </a:rPr>
                <a:t>Build and evaluate predictive models for user-specified outcomes, using a wide array of machine learning algorithms.</a:t>
              </a: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671153" y="448656"/>
              <a:ext cx="1607366" cy="2801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b="1">
                  <a:solidFill>
                    <a:schemeClr val="bg1"/>
                  </a:solidFill>
                </a:rPr>
                <a:t>Patient Level Prediction</a:t>
              </a:r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816879" y="4153625"/>
            <a:ext cx="1667743" cy="1042364"/>
            <a:chOff x="414337" y="448656"/>
            <a:chExt cx="2024063" cy="1265069"/>
          </a:xfrm>
        </p:grpSpPr>
        <p:sp>
          <p:nvSpPr>
            <p:cNvPr id="76" name="Rounded Rectangle 75"/>
            <p:cNvSpPr/>
            <p:nvPr/>
          </p:nvSpPr>
          <p:spPr>
            <a:xfrm>
              <a:off x="414337" y="476250"/>
              <a:ext cx="2024063" cy="1237475"/>
            </a:xfrm>
            <a:prstGeom prst="roundRect">
              <a:avLst>
                <a:gd name="adj" fmla="val 10586"/>
              </a:avLst>
            </a:prstGeom>
            <a:solidFill>
              <a:schemeClr val="bg1"/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/>
                <a:t>s</a:t>
              </a:r>
            </a:p>
          </p:txBody>
        </p:sp>
        <p:sp>
          <p:nvSpPr>
            <p:cNvPr id="77" name="Rounded Rectangle 10"/>
            <p:cNvSpPr/>
            <p:nvPr/>
          </p:nvSpPr>
          <p:spPr>
            <a:xfrm>
              <a:off x="414337" y="476250"/>
              <a:ext cx="2024063" cy="200122"/>
            </a:xfrm>
            <a:custGeom>
              <a:avLst/>
              <a:gdLst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258129 w 2514600"/>
                <a:gd name="connsiteY6" fmla="*/ 2438400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515304 w 2514600"/>
                <a:gd name="connsiteY6" fmla="*/ 2352675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52560"/>
                <a:gd name="connsiteX1" fmla="*/ 258129 w 2514600"/>
                <a:gd name="connsiteY1" fmla="*/ 0 h 2452560"/>
                <a:gd name="connsiteX2" fmla="*/ 2256471 w 2514600"/>
                <a:gd name="connsiteY2" fmla="*/ 0 h 2452560"/>
                <a:gd name="connsiteX3" fmla="*/ 2514600 w 2514600"/>
                <a:gd name="connsiteY3" fmla="*/ 258129 h 2452560"/>
                <a:gd name="connsiteX4" fmla="*/ 2514600 w 2514600"/>
                <a:gd name="connsiteY4" fmla="*/ 2180271 h 2452560"/>
                <a:gd name="connsiteX5" fmla="*/ 2256471 w 2514600"/>
                <a:gd name="connsiteY5" fmla="*/ 2438400 h 2452560"/>
                <a:gd name="connsiteX6" fmla="*/ 0 w 2514600"/>
                <a:gd name="connsiteY6" fmla="*/ 2180271 h 2452560"/>
                <a:gd name="connsiteX7" fmla="*/ 0 w 2514600"/>
                <a:gd name="connsiteY7" fmla="*/ 258129 h 2452560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502835"/>
                <a:gd name="connsiteX1" fmla="*/ 258129 w 2514600"/>
                <a:gd name="connsiteY1" fmla="*/ 0 h 2502835"/>
                <a:gd name="connsiteX2" fmla="*/ 2256471 w 2514600"/>
                <a:gd name="connsiteY2" fmla="*/ 0 h 2502835"/>
                <a:gd name="connsiteX3" fmla="*/ 2514600 w 2514600"/>
                <a:gd name="connsiteY3" fmla="*/ 258129 h 2502835"/>
                <a:gd name="connsiteX4" fmla="*/ 2514600 w 2514600"/>
                <a:gd name="connsiteY4" fmla="*/ 2180271 h 2502835"/>
                <a:gd name="connsiteX5" fmla="*/ 0 w 2514600"/>
                <a:gd name="connsiteY5" fmla="*/ 2180271 h 2502835"/>
                <a:gd name="connsiteX6" fmla="*/ 0 w 2514600"/>
                <a:gd name="connsiteY6" fmla="*/ 258129 h 2502835"/>
                <a:gd name="connsiteX0" fmla="*/ 0 w 2514600"/>
                <a:gd name="connsiteY0" fmla="*/ 258129 h 2322651"/>
                <a:gd name="connsiteX1" fmla="*/ 258129 w 2514600"/>
                <a:gd name="connsiteY1" fmla="*/ 0 h 2322651"/>
                <a:gd name="connsiteX2" fmla="*/ 2256471 w 2514600"/>
                <a:gd name="connsiteY2" fmla="*/ 0 h 2322651"/>
                <a:gd name="connsiteX3" fmla="*/ 2514600 w 2514600"/>
                <a:gd name="connsiteY3" fmla="*/ 258129 h 2322651"/>
                <a:gd name="connsiteX4" fmla="*/ 2514600 w 2514600"/>
                <a:gd name="connsiteY4" fmla="*/ 2180271 h 2322651"/>
                <a:gd name="connsiteX5" fmla="*/ 0 w 2514600"/>
                <a:gd name="connsiteY5" fmla="*/ 2180271 h 2322651"/>
                <a:gd name="connsiteX6" fmla="*/ 0 w 2514600"/>
                <a:gd name="connsiteY6" fmla="*/ 258129 h 232265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90488 w 2514600"/>
                <a:gd name="connsiteY5" fmla="*/ 72770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55625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394333 h 2180271"/>
                <a:gd name="connsiteX6" fmla="*/ 0 w 2514600"/>
                <a:gd name="connsiteY6" fmla="*/ 258129 h 2180271"/>
                <a:gd name="connsiteX0" fmla="*/ 0 w 2543175"/>
                <a:gd name="connsiteY0" fmla="*/ 258129 h 394333"/>
                <a:gd name="connsiteX1" fmla="*/ 258129 w 2543175"/>
                <a:gd name="connsiteY1" fmla="*/ 0 h 394333"/>
                <a:gd name="connsiteX2" fmla="*/ 2256471 w 2543175"/>
                <a:gd name="connsiteY2" fmla="*/ 0 h 394333"/>
                <a:gd name="connsiteX3" fmla="*/ 2514600 w 2543175"/>
                <a:gd name="connsiteY3" fmla="*/ 258129 h 394333"/>
                <a:gd name="connsiteX4" fmla="*/ 2543175 w 2543175"/>
                <a:gd name="connsiteY4" fmla="*/ 389571 h 394333"/>
                <a:gd name="connsiteX5" fmla="*/ 0 w 2543175"/>
                <a:gd name="connsiteY5" fmla="*/ 394333 h 394333"/>
                <a:gd name="connsiteX6" fmla="*/ 0 w 2543175"/>
                <a:gd name="connsiteY6" fmla="*/ 258129 h 394333"/>
                <a:gd name="connsiteX0" fmla="*/ 0 w 2514600"/>
                <a:gd name="connsiteY0" fmla="*/ 258129 h 394333"/>
                <a:gd name="connsiteX1" fmla="*/ 258129 w 2514600"/>
                <a:gd name="connsiteY1" fmla="*/ 0 h 394333"/>
                <a:gd name="connsiteX2" fmla="*/ 2256471 w 2514600"/>
                <a:gd name="connsiteY2" fmla="*/ 0 h 394333"/>
                <a:gd name="connsiteX3" fmla="*/ 2514600 w 2514600"/>
                <a:gd name="connsiteY3" fmla="*/ 258129 h 394333"/>
                <a:gd name="connsiteX4" fmla="*/ 2509837 w 2514600"/>
                <a:gd name="connsiteY4" fmla="*/ 389571 h 394333"/>
                <a:gd name="connsiteX5" fmla="*/ 0 w 2514600"/>
                <a:gd name="connsiteY5" fmla="*/ 394333 h 394333"/>
                <a:gd name="connsiteX6" fmla="*/ 0 w 2514600"/>
                <a:gd name="connsiteY6" fmla="*/ 258129 h 394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14600" h="394333">
                  <a:moveTo>
                    <a:pt x="0" y="258129"/>
                  </a:moveTo>
                  <a:cubicBezTo>
                    <a:pt x="0" y="115568"/>
                    <a:pt x="115568" y="0"/>
                    <a:pt x="258129" y="0"/>
                  </a:cubicBezTo>
                  <a:lnTo>
                    <a:pt x="2256471" y="0"/>
                  </a:lnTo>
                  <a:cubicBezTo>
                    <a:pt x="2399032" y="0"/>
                    <a:pt x="2514600" y="115568"/>
                    <a:pt x="2514600" y="258129"/>
                  </a:cubicBezTo>
                  <a:lnTo>
                    <a:pt x="2509837" y="389571"/>
                  </a:lnTo>
                  <a:lnTo>
                    <a:pt x="0" y="394333"/>
                  </a:lnTo>
                  <a:lnTo>
                    <a:pt x="0" y="258129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b="1"/>
            </a:p>
          </p:txBody>
        </p:sp>
        <p:grpSp>
          <p:nvGrpSpPr>
            <p:cNvPr id="78" name="Group 77"/>
            <p:cNvGrpSpPr/>
            <p:nvPr/>
          </p:nvGrpSpPr>
          <p:grpSpPr>
            <a:xfrm>
              <a:off x="511908" y="497112"/>
              <a:ext cx="202554" cy="160689"/>
              <a:chOff x="2019300" y="2083773"/>
              <a:chExt cx="714375" cy="716577"/>
            </a:xfrm>
            <a:solidFill>
              <a:schemeClr val="bg1"/>
            </a:solidFill>
          </p:grpSpPr>
          <p:sp>
            <p:nvSpPr>
              <p:cNvPr id="81" name="Freeform 80"/>
              <p:cNvSpPr/>
              <p:nvPr/>
            </p:nvSpPr>
            <p:spPr>
              <a:xfrm>
                <a:off x="2057399" y="2083773"/>
                <a:ext cx="633413" cy="209372"/>
              </a:xfrm>
              <a:custGeom>
                <a:avLst/>
                <a:gdLst>
                  <a:gd name="connsiteX0" fmla="*/ 0 w 569118"/>
                  <a:gd name="connsiteY0" fmla="*/ 90488 h 188119"/>
                  <a:gd name="connsiteX1" fmla="*/ 302418 w 569118"/>
                  <a:gd name="connsiteY1" fmla="*/ 0 h 188119"/>
                  <a:gd name="connsiteX2" fmla="*/ 569118 w 569118"/>
                  <a:gd name="connsiteY2" fmla="*/ 97631 h 188119"/>
                  <a:gd name="connsiteX3" fmla="*/ 288131 w 569118"/>
                  <a:gd name="connsiteY3" fmla="*/ 188119 h 188119"/>
                  <a:gd name="connsiteX4" fmla="*/ 0 w 569118"/>
                  <a:gd name="connsiteY4" fmla="*/ 90488 h 1881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69118" h="188119">
                    <a:moveTo>
                      <a:pt x="0" y="90488"/>
                    </a:moveTo>
                    <a:lnTo>
                      <a:pt x="302418" y="0"/>
                    </a:lnTo>
                    <a:lnTo>
                      <a:pt x="569118" y="97631"/>
                    </a:lnTo>
                    <a:lnTo>
                      <a:pt x="288131" y="188119"/>
                    </a:lnTo>
                    <a:lnTo>
                      <a:pt x="0" y="9048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82" name="Freeform 81"/>
              <p:cNvSpPr/>
              <p:nvPr/>
            </p:nvSpPr>
            <p:spPr>
              <a:xfrm>
                <a:off x="2019300" y="2245519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83" name="Freeform 82"/>
              <p:cNvSpPr/>
              <p:nvPr/>
            </p:nvSpPr>
            <p:spPr>
              <a:xfrm flipH="1">
                <a:off x="2412206" y="2245518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</p:grpSp>
        <p:sp>
          <p:nvSpPr>
            <p:cNvPr id="79" name="TextBox 78"/>
            <p:cNvSpPr txBox="1"/>
            <p:nvPr/>
          </p:nvSpPr>
          <p:spPr>
            <a:xfrm>
              <a:off x="414337" y="698061"/>
              <a:ext cx="2024063" cy="859129"/>
            </a:xfrm>
            <a:prstGeom prst="rect">
              <a:avLst/>
            </a:prstGeom>
            <a:noFill/>
          </p:spPr>
          <p:txBody>
            <a:bodyPr wrap="square" lIns="45720" rIns="45720" rtlCol="0">
              <a:spAutoFit/>
            </a:bodyPr>
            <a:lstStyle/>
            <a:p>
              <a:r>
                <a:rPr lang="en-US" sz="1000">
                  <a:solidFill>
                    <a:schemeClr val="accent2">
                      <a:lumMod val="75000"/>
                    </a:schemeClr>
                  </a:solidFill>
                </a:rPr>
                <a:t>Use negative control exposure-outcome pairs to profile and calibrate a particular analysis design.</a:t>
              </a: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671153" y="448656"/>
              <a:ext cx="1443944" cy="2801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b="1">
                  <a:solidFill>
                    <a:schemeClr val="bg1"/>
                  </a:solidFill>
                </a:rPr>
                <a:t>Empirical Calibration</a:t>
              </a:r>
            </a:p>
          </p:txBody>
        </p:sp>
      </p:grpSp>
      <p:grpSp>
        <p:nvGrpSpPr>
          <p:cNvPr id="84" name="Group 83"/>
          <p:cNvGrpSpPr/>
          <p:nvPr/>
        </p:nvGrpSpPr>
        <p:grpSpPr>
          <a:xfrm>
            <a:off x="2552205" y="4141170"/>
            <a:ext cx="1667743" cy="1067275"/>
            <a:chOff x="414337" y="448656"/>
            <a:chExt cx="2024063" cy="1295302"/>
          </a:xfrm>
        </p:grpSpPr>
        <p:sp>
          <p:nvSpPr>
            <p:cNvPr id="85" name="Rounded Rectangle 84"/>
            <p:cNvSpPr/>
            <p:nvPr/>
          </p:nvSpPr>
          <p:spPr>
            <a:xfrm>
              <a:off x="414337" y="476250"/>
              <a:ext cx="2024063" cy="1237475"/>
            </a:xfrm>
            <a:prstGeom prst="roundRect">
              <a:avLst>
                <a:gd name="adj" fmla="val 10586"/>
              </a:avLst>
            </a:prstGeom>
            <a:solidFill>
              <a:schemeClr val="bg1"/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/>
                <a:t>s</a:t>
              </a:r>
            </a:p>
          </p:txBody>
        </p:sp>
        <p:sp>
          <p:nvSpPr>
            <p:cNvPr id="86" name="Rounded Rectangle 10"/>
            <p:cNvSpPr/>
            <p:nvPr/>
          </p:nvSpPr>
          <p:spPr>
            <a:xfrm>
              <a:off x="414337" y="476250"/>
              <a:ext cx="2024063" cy="200122"/>
            </a:xfrm>
            <a:custGeom>
              <a:avLst/>
              <a:gdLst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258129 w 2514600"/>
                <a:gd name="connsiteY6" fmla="*/ 2438400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515304 w 2514600"/>
                <a:gd name="connsiteY6" fmla="*/ 2352675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52560"/>
                <a:gd name="connsiteX1" fmla="*/ 258129 w 2514600"/>
                <a:gd name="connsiteY1" fmla="*/ 0 h 2452560"/>
                <a:gd name="connsiteX2" fmla="*/ 2256471 w 2514600"/>
                <a:gd name="connsiteY2" fmla="*/ 0 h 2452560"/>
                <a:gd name="connsiteX3" fmla="*/ 2514600 w 2514600"/>
                <a:gd name="connsiteY3" fmla="*/ 258129 h 2452560"/>
                <a:gd name="connsiteX4" fmla="*/ 2514600 w 2514600"/>
                <a:gd name="connsiteY4" fmla="*/ 2180271 h 2452560"/>
                <a:gd name="connsiteX5" fmla="*/ 2256471 w 2514600"/>
                <a:gd name="connsiteY5" fmla="*/ 2438400 h 2452560"/>
                <a:gd name="connsiteX6" fmla="*/ 0 w 2514600"/>
                <a:gd name="connsiteY6" fmla="*/ 2180271 h 2452560"/>
                <a:gd name="connsiteX7" fmla="*/ 0 w 2514600"/>
                <a:gd name="connsiteY7" fmla="*/ 258129 h 2452560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502835"/>
                <a:gd name="connsiteX1" fmla="*/ 258129 w 2514600"/>
                <a:gd name="connsiteY1" fmla="*/ 0 h 2502835"/>
                <a:gd name="connsiteX2" fmla="*/ 2256471 w 2514600"/>
                <a:gd name="connsiteY2" fmla="*/ 0 h 2502835"/>
                <a:gd name="connsiteX3" fmla="*/ 2514600 w 2514600"/>
                <a:gd name="connsiteY3" fmla="*/ 258129 h 2502835"/>
                <a:gd name="connsiteX4" fmla="*/ 2514600 w 2514600"/>
                <a:gd name="connsiteY4" fmla="*/ 2180271 h 2502835"/>
                <a:gd name="connsiteX5" fmla="*/ 0 w 2514600"/>
                <a:gd name="connsiteY5" fmla="*/ 2180271 h 2502835"/>
                <a:gd name="connsiteX6" fmla="*/ 0 w 2514600"/>
                <a:gd name="connsiteY6" fmla="*/ 258129 h 2502835"/>
                <a:gd name="connsiteX0" fmla="*/ 0 w 2514600"/>
                <a:gd name="connsiteY0" fmla="*/ 258129 h 2322651"/>
                <a:gd name="connsiteX1" fmla="*/ 258129 w 2514600"/>
                <a:gd name="connsiteY1" fmla="*/ 0 h 2322651"/>
                <a:gd name="connsiteX2" fmla="*/ 2256471 w 2514600"/>
                <a:gd name="connsiteY2" fmla="*/ 0 h 2322651"/>
                <a:gd name="connsiteX3" fmla="*/ 2514600 w 2514600"/>
                <a:gd name="connsiteY3" fmla="*/ 258129 h 2322651"/>
                <a:gd name="connsiteX4" fmla="*/ 2514600 w 2514600"/>
                <a:gd name="connsiteY4" fmla="*/ 2180271 h 2322651"/>
                <a:gd name="connsiteX5" fmla="*/ 0 w 2514600"/>
                <a:gd name="connsiteY5" fmla="*/ 2180271 h 2322651"/>
                <a:gd name="connsiteX6" fmla="*/ 0 w 2514600"/>
                <a:gd name="connsiteY6" fmla="*/ 258129 h 232265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90488 w 2514600"/>
                <a:gd name="connsiteY5" fmla="*/ 72770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55625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394333 h 2180271"/>
                <a:gd name="connsiteX6" fmla="*/ 0 w 2514600"/>
                <a:gd name="connsiteY6" fmla="*/ 258129 h 2180271"/>
                <a:gd name="connsiteX0" fmla="*/ 0 w 2543175"/>
                <a:gd name="connsiteY0" fmla="*/ 258129 h 394333"/>
                <a:gd name="connsiteX1" fmla="*/ 258129 w 2543175"/>
                <a:gd name="connsiteY1" fmla="*/ 0 h 394333"/>
                <a:gd name="connsiteX2" fmla="*/ 2256471 w 2543175"/>
                <a:gd name="connsiteY2" fmla="*/ 0 h 394333"/>
                <a:gd name="connsiteX3" fmla="*/ 2514600 w 2543175"/>
                <a:gd name="connsiteY3" fmla="*/ 258129 h 394333"/>
                <a:gd name="connsiteX4" fmla="*/ 2543175 w 2543175"/>
                <a:gd name="connsiteY4" fmla="*/ 389571 h 394333"/>
                <a:gd name="connsiteX5" fmla="*/ 0 w 2543175"/>
                <a:gd name="connsiteY5" fmla="*/ 394333 h 394333"/>
                <a:gd name="connsiteX6" fmla="*/ 0 w 2543175"/>
                <a:gd name="connsiteY6" fmla="*/ 258129 h 394333"/>
                <a:gd name="connsiteX0" fmla="*/ 0 w 2514600"/>
                <a:gd name="connsiteY0" fmla="*/ 258129 h 394333"/>
                <a:gd name="connsiteX1" fmla="*/ 258129 w 2514600"/>
                <a:gd name="connsiteY1" fmla="*/ 0 h 394333"/>
                <a:gd name="connsiteX2" fmla="*/ 2256471 w 2514600"/>
                <a:gd name="connsiteY2" fmla="*/ 0 h 394333"/>
                <a:gd name="connsiteX3" fmla="*/ 2514600 w 2514600"/>
                <a:gd name="connsiteY3" fmla="*/ 258129 h 394333"/>
                <a:gd name="connsiteX4" fmla="*/ 2509837 w 2514600"/>
                <a:gd name="connsiteY4" fmla="*/ 389571 h 394333"/>
                <a:gd name="connsiteX5" fmla="*/ 0 w 2514600"/>
                <a:gd name="connsiteY5" fmla="*/ 394333 h 394333"/>
                <a:gd name="connsiteX6" fmla="*/ 0 w 2514600"/>
                <a:gd name="connsiteY6" fmla="*/ 258129 h 394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14600" h="394333">
                  <a:moveTo>
                    <a:pt x="0" y="258129"/>
                  </a:moveTo>
                  <a:cubicBezTo>
                    <a:pt x="0" y="115568"/>
                    <a:pt x="115568" y="0"/>
                    <a:pt x="258129" y="0"/>
                  </a:cubicBezTo>
                  <a:lnTo>
                    <a:pt x="2256471" y="0"/>
                  </a:lnTo>
                  <a:cubicBezTo>
                    <a:pt x="2399032" y="0"/>
                    <a:pt x="2514600" y="115568"/>
                    <a:pt x="2514600" y="258129"/>
                  </a:cubicBezTo>
                  <a:lnTo>
                    <a:pt x="2509837" y="389571"/>
                  </a:lnTo>
                  <a:lnTo>
                    <a:pt x="0" y="394333"/>
                  </a:lnTo>
                  <a:lnTo>
                    <a:pt x="0" y="258129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b="1"/>
            </a:p>
          </p:txBody>
        </p:sp>
        <p:grpSp>
          <p:nvGrpSpPr>
            <p:cNvPr id="87" name="Group 86"/>
            <p:cNvGrpSpPr/>
            <p:nvPr/>
          </p:nvGrpSpPr>
          <p:grpSpPr>
            <a:xfrm>
              <a:off x="511908" y="497112"/>
              <a:ext cx="202554" cy="160689"/>
              <a:chOff x="2019300" y="2083773"/>
              <a:chExt cx="714375" cy="716577"/>
            </a:xfrm>
            <a:solidFill>
              <a:schemeClr val="bg1"/>
            </a:solidFill>
          </p:grpSpPr>
          <p:sp>
            <p:nvSpPr>
              <p:cNvPr id="90" name="Freeform 89"/>
              <p:cNvSpPr/>
              <p:nvPr/>
            </p:nvSpPr>
            <p:spPr>
              <a:xfrm>
                <a:off x="2057399" y="2083773"/>
                <a:ext cx="633413" cy="209372"/>
              </a:xfrm>
              <a:custGeom>
                <a:avLst/>
                <a:gdLst>
                  <a:gd name="connsiteX0" fmla="*/ 0 w 569118"/>
                  <a:gd name="connsiteY0" fmla="*/ 90488 h 188119"/>
                  <a:gd name="connsiteX1" fmla="*/ 302418 w 569118"/>
                  <a:gd name="connsiteY1" fmla="*/ 0 h 188119"/>
                  <a:gd name="connsiteX2" fmla="*/ 569118 w 569118"/>
                  <a:gd name="connsiteY2" fmla="*/ 97631 h 188119"/>
                  <a:gd name="connsiteX3" fmla="*/ 288131 w 569118"/>
                  <a:gd name="connsiteY3" fmla="*/ 188119 h 188119"/>
                  <a:gd name="connsiteX4" fmla="*/ 0 w 569118"/>
                  <a:gd name="connsiteY4" fmla="*/ 90488 h 1881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69118" h="188119">
                    <a:moveTo>
                      <a:pt x="0" y="90488"/>
                    </a:moveTo>
                    <a:lnTo>
                      <a:pt x="302418" y="0"/>
                    </a:lnTo>
                    <a:lnTo>
                      <a:pt x="569118" y="97631"/>
                    </a:lnTo>
                    <a:lnTo>
                      <a:pt x="288131" y="188119"/>
                    </a:lnTo>
                    <a:lnTo>
                      <a:pt x="0" y="9048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91" name="Freeform 90"/>
              <p:cNvSpPr/>
              <p:nvPr/>
            </p:nvSpPr>
            <p:spPr>
              <a:xfrm>
                <a:off x="2019300" y="2245519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92" name="Freeform 91"/>
              <p:cNvSpPr/>
              <p:nvPr/>
            </p:nvSpPr>
            <p:spPr>
              <a:xfrm flipH="1">
                <a:off x="2412206" y="2245518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</p:grpSp>
        <p:sp>
          <p:nvSpPr>
            <p:cNvPr id="88" name="TextBox 87"/>
            <p:cNvSpPr txBox="1"/>
            <p:nvPr/>
          </p:nvSpPr>
          <p:spPr>
            <a:xfrm>
              <a:off x="414337" y="698063"/>
              <a:ext cx="2024063" cy="1045895"/>
            </a:xfrm>
            <a:prstGeom prst="rect">
              <a:avLst/>
            </a:prstGeom>
            <a:noFill/>
          </p:spPr>
          <p:txBody>
            <a:bodyPr wrap="square" lIns="45720" rIns="45720" rtlCol="0">
              <a:spAutoFit/>
            </a:bodyPr>
            <a:lstStyle/>
            <a:p>
              <a:r>
                <a:rPr lang="en-US" sz="1000">
                  <a:solidFill>
                    <a:schemeClr val="accent2">
                      <a:lumMod val="75000"/>
                    </a:schemeClr>
                  </a:solidFill>
                </a:rPr>
                <a:t>Use real data and established reference sets as well as simulations injected in real data to evaluate the performance of methods.</a:t>
              </a:r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671153" y="448656"/>
              <a:ext cx="1344724" cy="2801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b="1">
                  <a:solidFill>
                    <a:schemeClr val="bg1"/>
                  </a:solidFill>
                </a:rPr>
                <a:t>Method Evaluation</a:t>
              </a:r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816879" y="5364674"/>
            <a:ext cx="1667743" cy="1042364"/>
            <a:chOff x="414337" y="448656"/>
            <a:chExt cx="2024063" cy="1265069"/>
          </a:xfrm>
        </p:grpSpPr>
        <p:sp>
          <p:nvSpPr>
            <p:cNvPr id="94" name="Rounded Rectangle 93"/>
            <p:cNvSpPr/>
            <p:nvPr/>
          </p:nvSpPr>
          <p:spPr>
            <a:xfrm>
              <a:off x="414337" y="476250"/>
              <a:ext cx="2024063" cy="1237475"/>
            </a:xfrm>
            <a:prstGeom prst="roundRect">
              <a:avLst>
                <a:gd name="adj" fmla="val 10586"/>
              </a:avLst>
            </a:prstGeom>
            <a:solidFill>
              <a:schemeClr val="bg1"/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/>
                <a:t>s</a:t>
              </a:r>
            </a:p>
          </p:txBody>
        </p:sp>
        <p:sp>
          <p:nvSpPr>
            <p:cNvPr id="95" name="Rounded Rectangle 10"/>
            <p:cNvSpPr/>
            <p:nvPr/>
          </p:nvSpPr>
          <p:spPr>
            <a:xfrm>
              <a:off x="414337" y="476250"/>
              <a:ext cx="2024063" cy="200122"/>
            </a:xfrm>
            <a:custGeom>
              <a:avLst/>
              <a:gdLst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258129 w 2514600"/>
                <a:gd name="connsiteY6" fmla="*/ 2438400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515304 w 2514600"/>
                <a:gd name="connsiteY6" fmla="*/ 2352675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52560"/>
                <a:gd name="connsiteX1" fmla="*/ 258129 w 2514600"/>
                <a:gd name="connsiteY1" fmla="*/ 0 h 2452560"/>
                <a:gd name="connsiteX2" fmla="*/ 2256471 w 2514600"/>
                <a:gd name="connsiteY2" fmla="*/ 0 h 2452560"/>
                <a:gd name="connsiteX3" fmla="*/ 2514600 w 2514600"/>
                <a:gd name="connsiteY3" fmla="*/ 258129 h 2452560"/>
                <a:gd name="connsiteX4" fmla="*/ 2514600 w 2514600"/>
                <a:gd name="connsiteY4" fmla="*/ 2180271 h 2452560"/>
                <a:gd name="connsiteX5" fmla="*/ 2256471 w 2514600"/>
                <a:gd name="connsiteY5" fmla="*/ 2438400 h 2452560"/>
                <a:gd name="connsiteX6" fmla="*/ 0 w 2514600"/>
                <a:gd name="connsiteY6" fmla="*/ 2180271 h 2452560"/>
                <a:gd name="connsiteX7" fmla="*/ 0 w 2514600"/>
                <a:gd name="connsiteY7" fmla="*/ 258129 h 2452560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502835"/>
                <a:gd name="connsiteX1" fmla="*/ 258129 w 2514600"/>
                <a:gd name="connsiteY1" fmla="*/ 0 h 2502835"/>
                <a:gd name="connsiteX2" fmla="*/ 2256471 w 2514600"/>
                <a:gd name="connsiteY2" fmla="*/ 0 h 2502835"/>
                <a:gd name="connsiteX3" fmla="*/ 2514600 w 2514600"/>
                <a:gd name="connsiteY3" fmla="*/ 258129 h 2502835"/>
                <a:gd name="connsiteX4" fmla="*/ 2514600 w 2514600"/>
                <a:gd name="connsiteY4" fmla="*/ 2180271 h 2502835"/>
                <a:gd name="connsiteX5" fmla="*/ 0 w 2514600"/>
                <a:gd name="connsiteY5" fmla="*/ 2180271 h 2502835"/>
                <a:gd name="connsiteX6" fmla="*/ 0 w 2514600"/>
                <a:gd name="connsiteY6" fmla="*/ 258129 h 2502835"/>
                <a:gd name="connsiteX0" fmla="*/ 0 w 2514600"/>
                <a:gd name="connsiteY0" fmla="*/ 258129 h 2322651"/>
                <a:gd name="connsiteX1" fmla="*/ 258129 w 2514600"/>
                <a:gd name="connsiteY1" fmla="*/ 0 h 2322651"/>
                <a:gd name="connsiteX2" fmla="*/ 2256471 w 2514600"/>
                <a:gd name="connsiteY2" fmla="*/ 0 h 2322651"/>
                <a:gd name="connsiteX3" fmla="*/ 2514600 w 2514600"/>
                <a:gd name="connsiteY3" fmla="*/ 258129 h 2322651"/>
                <a:gd name="connsiteX4" fmla="*/ 2514600 w 2514600"/>
                <a:gd name="connsiteY4" fmla="*/ 2180271 h 2322651"/>
                <a:gd name="connsiteX5" fmla="*/ 0 w 2514600"/>
                <a:gd name="connsiteY5" fmla="*/ 2180271 h 2322651"/>
                <a:gd name="connsiteX6" fmla="*/ 0 w 2514600"/>
                <a:gd name="connsiteY6" fmla="*/ 258129 h 232265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90488 w 2514600"/>
                <a:gd name="connsiteY5" fmla="*/ 72770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55625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394333 h 2180271"/>
                <a:gd name="connsiteX6" fmla="*/ 0 w 2514600"/>
                <a:gd name="connsiteY6" fmla="*/ 258129 h 2180271"/>
                <a:gd name="connsiteX0" fmla="*/ 0 w 2543175"/>
                <a:gd name="connsiteY0" fmla="*/ 258129 h 394333"/>
                <a:gd name="connsiteX1" fmla="*/ 258129 w 2543175"/>
                <a:gd name="connsiteY1" fmla="*/ 0 h 394333"/>
                <a:gd name="connsiteX2" fmla="*/ 2256471 w 2543175"/>
                <a:gd name="connsiteY2" fmla="*/ 0 h 394333"/>
                <a:gd name="connsiteX3" fmla="*/ 2514600 w 2543175"/>
                <a:gd name="connsiteY3" fmla="*/ 258129 h 394333"/>
                <a:gd name="connsiteX4" fmla="*/ 2543175 w 2543175"/>
                <a:gd name="connsiteY4" fmla="*/ 389571 h 394333"/>
                <a:gd name="connsiteX5" fmla="*/ 0 w 2543175"/>
                <a:gd name="connsiteY5" fmla="*/ 394333 h 394333"/>
                <a:gd name="connsiteX6" fmla="*/ 0 w 2543175"/>
                <a:gd name="connsiteY6" fmla="*/ 258129 h 394333"/>
                <a:gd name="connsiteX0" fmla="*/ 0 w 2514600"/>
                <a:gd name="connsiteY0" fmla="*/ 258129 h 394333"/>
                <a:gd name="connsiteX1" fmla="*/ 258129 w 2514600"/>
                <a:gd name="connsiteY1" fmla="*/ 0 h 394333"/>
                <a:gd name="connsiteX2" fmla="*/ 2256471 w 2514600"/>
                <a:gd name="connsiteY2" fmla="*/ 0 h 394333"/>
                <a:gd name="connsiteX3" fmla="*/ 2514600 w 2514600"/>
                <a:gd name="connsiteY3" fmla="*/ 258129 h 394333"/>
                <a:gd name="connsiteX4" fmla="*/ 2509837 w 2514600"/>
                <a:gd name="connsiteY4" fmla="*/ 389571 h 394333"/>
                <a:gd name="connsiteX5" fmla="*/ 0 w 2514600"/>
                <a:gd name="connsiteY5" fmla="*/ 394333 h 394333"/>
                <a:gd name="connsiteX6" fmla="*/ 0 w 2514600"/>
                <a:gd name="connsiteY6" fmla="*/ 258129 h 394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14600" h="394333">
                  <a:moveTo>
                    <a:pt x="0" y="258129"/>
                  </a:moveTo>
                  <a:cubicBezTo>
                    <a:pt x="0" y="115568"/>
                    <a:pt x="115568" y="0"/>
                    <a:pt x="258129" y="0"/>
                  </a:cubicBezTo>
                  <a:lnTo>
                    <a:pt x="2256471" y="0"/>
                  </a:lnTo>
                  <a:cubicBezTo>
                    <a:pt x="2399032" y="0"/>
                    <a:pt x="2514600" y="115568"/>
                    <a:pt x="2514600" y="258129"/>
                  </a:cubicBezTo>
                  <a:lnTo>
                    <a:pt x="2509837" y="389571"/>
                  </a:lnTo>
                  <a:lnTo>
                    <a:pt x="0" y="394333"/>
                  </a:lnTo>
                  <a:lnTo>
                    <a:pt x="0" y="258129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b="1"/>
            </a:p>
          </p:txBody>
        </p:sp>
        <p:grpSp>
          <p:nvGrpSpPr>
            <p:cNvPr id="96" name="Group 95"/>
            <p:cNvGrpSpPr/>
            <p:nvPr/>
          </p:nvGrpSpPr>
          <p:grpSpPr>
            <a:xfrm>
              <a:off x="511908" y="497112"/>
              <a:ext cx="202554" cy="160689"/>
              <a:chOff x="2019300" y="2083773"/>
              <a:chExt cx="714375" cy="716577"/>
            </a:xfrm>
            <a:solidFill>
              <a:schemeClr val="bg1"/>
            </a:solidFill>
          </p:grpSpPr>
          <p:sp>
            <p:nvSpPr>
              <p:cNvPr id="99" name="Freeform 98"/>
              <p:cNvSpPr/>
              <p:nvPr/>
            </p:nvSpPr>
            <p:spPr>
              <a:xfrm>
                <a:off x="2057399" y="2083773"/>
                <a:ext cx="633413" cy="209372"/>
              </a:xfrm>
              <a:custGeom>
                <a:avLst/>
                <a:gdLst>
                  <a:gd name="connsiteX0" fmla="*/ 0 w 569118"/>
                  <a:gd name="connsiteY0" fmla="*/ 90488 h 188119"/>
                  <a:gd name="connsiteX1" fmla="*/ 302418 w 569118"/>
                  <a:gd name="connsiteY1" fmla="*/ 0 h 188119"/>
                  <a:gd name="connsiteX2" fmla="*/ 569118 w 569118"/>
                  <a:gd name="connsiteY2" fmla="*/ 97631 h 188119"/>
                  <a:gd name="connsiteX3" fmla="*/ 288131 w 569118"/>
                  <a:gd name="connsiteY3" fmla="*/ 188119 h 188119"/>
                  <a:gd name="connsiteX4" fmla="*/ 0 w 569118"/>
                  <a:gd name="connsiteY4" fmla="*/ 90488 h 1881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69118" h="188119">
                    <a:moveTo>
                      <a:pt x="0" y="90488"/>
                    </a:moveTo>
                    <a:lnTo>
                      <a:pt x="302418" y="0"/>
                    </a:lnTo>
                    <a:lnTo>
                      <a:pt x="569118" y="97631"/>
                    </a:lnTo>
                    <a:lnTo>
                      <a:pt x="288131" y="188119"/>
                    </a:lnTo>
                    <a:lnTo>
                      <a:pt x="0" y="9048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100" name="Freeform 99"/>
              <p:cNvSpPr/>
              <p:nvPr/>
            </p:nvSpPr>
            <p:spPr>
              <a:xfrm>
                <a:off x="2019300" y="2245519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101" name="Freeform 100"/>
              <p:cNvSpPr/>
              <p:nvPr/>
            </p:nvSpPr>
            <p:spPr>
              <a:xfrm flipH="1">
                <a:off x="2412206" y="2245518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</p:grpSp>
        <p:sp>
          <p:nvSpPr>
            <p:cNvPr id="97" name="TextBox 96"/>
            <p:cNvSpPr txBox="1"/>
            <p:nvPr/>
          </p:nvSpPr>
          <p:spPr>
            <a:xfrm>
              <a:off x="414337" y="698063"/>
              <a:ext cx="2024063" cy="859129"/>
            </a:xfrm>
            <a:prstGeom prst="rect">
              <a:avLst/>
            </a:prstGeom>
            <a:noFill/>
          </p:spPr>
          <p:txBody>
            <a:bodyPr wrap="square" lIns="45720" rIns="45720" rtlCol="0">
              <a:spAutoFit/>
            </a:bodyPr>
            <a:lstStyle/>
            <a:p>
              <a:r>
                <a:rPr lang="en-US" sz="1000">
                  <a:solidFill>
                    <a:schemeClr val="accent4">
                      <a:lumMod val="75000"/>
                    </a:schemeClr>
                  </a:solidFill>
                </a:rPr>
                <a:t>Connect directly to a wide range of database platforms, including SQL Server, Oracle, and PostgreSQL.</a:t>
              </a:r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671153" y="448656"/>
              <a:ext cx="1408925" cy="2801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b="1">
                  <a:solidFill>
                    <a:schemeClr val="bg1"/>
                  </a:solidFill>
                </a:rPr>
                <a:t>Database Connector</a:t>
              </a:r>
            </a:p>
          </p:txBody>
        </p:sp>
      </p:grpSp>
      <p:grpSp>
        <p:nvGrpSpPr>
          <p:cNvPr id="111" name="Group 110"/>
          <p:cNvGrpSpPr/>
          <p:nvPr/>
        </p:nvGrpSpPr>
        <p:grpSpPr>
          <a:xfrm>
            <a:off x="2552205" y="5364674"/>
            <a:ext cx="1667743" cy="1042364"/>
            <a:chOff x="414337" y="448656"/>
            <a:chExt cx="2024063" cy="1265069"/>
          </a:xfrm>
        </p:grpSpPr>
        <p:sp>
          <p:nvSpPr>
            <p:cNvPr id="112" name="Rounded Rectangle 111"/>
            <p:cNvSpPr/>
            <p:nvPr/>
          </p:nvSpPr>
          <p:spPr>
            <a:xfrm>
              <a:off x="414337" y="476250"/>
              <a:ext cx="2024063" cy="1237475"/>
            </a:xfrm>
            <a:prstGeom prst="roundRect">
              <a:avLst>
                <a:gd name="adj" fmla="val 10586"/>
              </a:avLst>
            </a:prstGeom>
            <a:solidFill>
              <a:schemeClr val="bg1"/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/>
                <a:t>s</a:t>
              </a:r>
            </a:p>
          </p:txBody>
        </p:sp>
        <p:sp>
          <p:nvSpPr>
            <p:cNvPr id="113" name="Rounded Rectangle 10"/>
            <p:cNvSpPr/>
            <p:nvPr/>
          </p:nvSpPr>
          <p:spPr>
            <a:xfrm>
              <a:off x="414337" y="476250"/>
              <a:ext cx="2024063" cy="200122"/>
            </a:xfrm>
            <a:custGeom>
              <a:avLst/>
              <a:gdLst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258129 w 2514600"/>
                <a:gd name="connsiteY6" fmla="*/ 2438400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515304 w 2514600"/>
                <a:gd name="connsiteY6" fmla="*/ 2352675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52560"/>
                <a:gd name="connsiteX1" fmla="*/ 258129 w 2514600"/>
                <a:gd name="connsiteY1" fmla="*/ 0 h 2452560"/>
                <a:gd name="connsiteX2" fmla="*/ 2256471 w 2514600"/>
                <a:gd name="connsiteY2" fmla="*/ 0 h 2452560"/>
                <a:gd name="connsiteX3" fmla="*/ 2514600 w 2514600"/>
                <a:gd name="connsiteY3" fmla="*/ 258129 h 2452560"/>
                <a:gd name="connsiteX4" fmla="*/ 2514600 w 2514600"/>
                <a:gd name="connsiteY4" fmla="*/ 2180271 h 2452560"/>
                <a:gd name="connsiteX5" fmla="*/ 2256471 w 2514600"/>
                <a:gd name="connsiteY5" fmla="*/ 2438400 h 2452560"/>
                <a:gd name="connsiteX6" fmla="*/ 0 w 2514600"/>
                <a:gd name="connsiteY6" fmla="*/ 2180271 h 2452560"/>
                <a:gd name="connsiteX7" fmla="*/ 0 w 2514600"/>
                <a:gd name="connsiteY7" fmla="*/ 258129 h 2452560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502835"/>
                <a:gd name="connsiteX1" fmla="*/ 258129 w 2514600"/>
                <a:gd name="connsiteY1" fmla="*/ 0 h 2502835"/>
                <a:gd name="connsiteX2" fmla="*/ 2256471 w 2514600"/>
                <a:gd name="connsiteY2" fmla="*/ 0 h 2502835"/>
                <a:gd name="connsiteX3" fmla="*/ 2514600 w 2514600"/>
                <a:gd name="connsiteY3" fmla="*/ 258129 h 2502835"/>
                <a:gd name="connsiteX4" fmla="*/ 2514600 w 2514600"/>
                <a:gd name="connsiteY4" fmla="*/ 2180271 h 2502835"/>
                <a:gd name="connsiteX5" fmla="*/ 0 w 2514600"/>
                <a:gd name="connsiteY5" fmla="*/ 2180271 h 2502835"/>
                <a:gd name="connsiteX6" fmla="*/ 0 w 2514600"/>
                <a:gd name="connsiteY6" fmla="*/ 258129 h 2502835"/>
                <a:gd name="connsiteX0" fmla="*/ 0 w 2514600"/>
                <a:gd name="connsiteY0" fmla="*/ 258129 h 2322651"/>
                <a:gd name="connsiteX1" fmla="*/ 258129 w 2514600"/>
                <a:gd name="connsiteY1" fmla="*/ 0 h 2322651"/>
                <a:gd name="connsiteX2" fmla="*/ 2256471 w 2514600"/>
                <a:gd name="connsiteY2" fmla="*/ 0 h 2322651"/>
                <a:gd name="connsiteX3" fmla="*/ 2514600 w 2514600"/>
                <a:gd name="connsiteY3" fmla="*/ 258129 h 2322651"/>
                <a:gd name="connsiteX4" fmla="*/ 2514600 w 2514600"/>
                <a:gd name="connsiteY4" fmla="*/ 2180271 h 2322651"/>
                <a:gd name="connsiteX5" fmla="*/ 0 w 2514600"/>
                <a:gd name="connsiteY5" fmla="*/ 2180271 h 2322651"/>
                <a:gd name="connsiteX6" fmla="*/ 0 w 2514600"/>
                <a:gd name="connsiteY6" fmla="*/ 258129 h 232265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90488 w 2514600"/>
                <a:gd name="connsiteY5" fmla="*/ 72770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55625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394333 h 2180271"/>
                <a:gd name="connsiteX6" fmla="*/ 0 w 2514600"/>
                <a:gd name="connsiteY6" fmla="*/ 258129 h 2180271"/>
                <a:gd name="connsiteX0" fmla="*/ 0 w 2543175"/>
                <a:gd name="connsiteY0" fmla="*/ 258129 h 394333"/>
                <a:gd name="connsiteX1" fmla="*/ 258129 w 2543175"/>
                <a:gd name="connsiteY1" fmla="*/ 0 h 394333"/>
                <a:gd name="connsiteX2" fmla="*/ 2256471 w 2543175"/>
                <a:gd name="connsiteY2" fmla="*/ 0 h 394333"/>
                <a:gd name="connsiteX3" fmla="*/ 2514600 w 2543175"/>
                <a:gd name="connsiteY3" fmla="*/ 258129 h 394333"/>
                <a:gd name="connsiteX4" fmla="*/ 2543175 w 2543175"/>
                <a:gd name="connsiteY4" fmla="*/ 389571 h 394333"/>
                <a:gd name="connsiteX5" fmla="*/ 0 w 2543175"/>
                <a:gd name="connsiteY5" fmla="*/ 394333 h 394333"/>
                <a:gd name="connsiteX6" fmla="*/ 0 w 2543175"/>
                <a:gd name="connsiteY6" fmla="*/ 258129 h 394333"/>
                <a:gd name="connsiteX0" fmla="*/ 0 w 2514600"/>
                <a:gd name="connsiteY0" fmla="*/ 258129 h 394333"/>
                <a:gd name="connsiteX1" fmla="*/ 258129 w 2514600"/>
                <a:gd name="connsiteY1" fmla="*/ 0 h 394333"/>
                <a:gd name="connsiteX2" fmla="*/ 2256471 w 2514600"/>
                <a:gd name="connsiteY2" fmla="*/ 0 h 394333"/>
                <a:gd name="connsiteX3" fmla="*/ 2514600 w 2514600"/>
                <a:gd name="connsiteY3" fmla="*/ 258129 h 394333"/>
                <a:gd name="connsiteX4" fmla="*/ 2509837 w 2514600"/>
                <a:gd name="connsiteY4" fmla="*/ 389571 h 394333"/>
                <a:gd name="connsiteX5" fmla="*/ 0 w 2514600"/>
                <a:gd name="connsiteY5" fmla="*/ 394333 h 394333"/>
                <a:gd name="connsiteX6" fmla="*/ 0 w 2514600"/>
                <a:gd name="connsiteY6" fmla="*/ 258129 h 394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14600" h="394333">
                  <a:moveTo>
                    <a:pt x="0" y="258129"/>
                  </a:moveTo>
                  <a:cubicBezTo>
                    <a:pt x="0" y="115568"/>
                    <a:pt x="115568" y="0"/>
                    <a:pt x="258129" y="0"/>
                  </a:cubicBezTo>
                  <a:lnTo>
                    <a:pt x="2256471" y="0"/>
                  </a:lnTo>
                  <a:cubicBezTo>
                    <a:pt x="2399032" y="0"/>
                    <a:pt x="2514600" y="115568"/>
                    <a:pt x="2514600" y="258129"/>
                  </a:cubicBezTo>
                  <a:lnTo>
                    <a:pt x="2509837" y="389571"/>
                  </a:lnTo>
                  <a:lnTo>
                    <a:pt x="0" y="394333"/>
                  </a:lnTo>
                  <a:lnTo>
                    <a:pt x="0" y="258129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b="1"/>
            </a:p>
          </p:txBody>
        </p:sp>
        <p:grpSp>
          <p:nvGrpSpPr>
            <p:cNvPr id="114" name="Group 113"/>
            <p:cNvGrpSpPr/>
            <p:nvPr/>
          </p:nvGrpSpPr>
          <p:grpSpPr>
            <a:xfrm>
              <a:off x="511908" y="497112"/>
              <a:ext cx="202554" cy="160689"/>
              <a:chOff x="2019300" y="2083773"/>
              <a:chExt cx="714375" cy="716577"/>
            </a:xfrm>
            <a:solidFill>
              <a:schemeClr val="bg1"/>
            </a:solidFill>
          </p:grpSpPr>
          <p:sp>
            <p:nvSpPr>
              <p:cNvPr id="117" name="Freeform 116"/>
              <p:cNvSpPr/>
              <p:nvPr/>
            </p:nvSpPr>
            <p:spPr>
              <a:xfrm>
                <a:off x="2057399" y="2083773"/>
                <a:ext cx="633413" cy="209372"/>
              </a:xfrm>
              <a:custGeom>
                <a:avLst/>
                <a:gdLst>
                  <a:gd name="connsiteX0" fmla="*/ 0 w 569118"/>
                  <a:gd name="connsiteY0" fmla="*/ 90488 h 188119"/>
                  <a:gd name="connsiteX1" fmla="*/ 302418 w 569118"/>
                  <a:gd name="connsiteY1" fmla="*/ 0 h 188119"/>
                  <a:gd name="connsiteX2" fmla="*/ 569118 w 569118"/>
                  <a:gd name="connsiteY2" fmla="*/ 97631 h 188119"/>
                  <a:gd name="connsiteX3" fmla="*/ 288131 w 569118"/>
                  <a:gd name="connsiteY3" fmla="*/ 188119 h 188119"/>
                  <a:gd name="connsiteX4" fmla="*/ 0 w 569118"/>
                  <a:gd name="connsiteY4" fmla="*/ 90488 h 1881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69118" h="188119">
                    <a:moveTo>
                      <a:pt x="0" y="90488"/>
                    </a:moveTo>
                    <a:lnTo>
                      <a:pt x="302418" y="0"/>
                    </a:lnTo>
                    <a:lnTo>
                      <a:pt x="569118" y="97631"/>
                    </a:lnTo>
                    <a:lnTo>
                      <a:pt x="288131" y="188119"/>
                    </a:lnTo>
                    <a:lnTo>
                      <a:pt x="0" y="9048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118" name="Freeform 117"/>
              <p:cNvSpPr/>
              <p:nvPr/>
            </p:nvSpPr>
            <p:spPr>
              <a:xfrm>
                <a:off x="2019300" y="2245519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119" name="Freeform 118"/>
              <p:cNvSpPr/>
              <p:nvPr/>
            </p:nvSpPr>
            <p:spPr>
              <a:xfrm flipH="1">
                <a:off x="2412206" y="2245518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</p:grpSp>
        <p:sp>
          <p:nvSpPr>
            <p:cNvPr id="115" name="TextBox 114"/>
            <p:cNvSpPr txBox="1"/>
            <p:nvPr/>
          </p:nvSpPr>
          <p:spPr>
            <a:xfrm>
              <a:off x="414337" y="698063"/>
              <a:ext cx="2024063" cy="485595"/>
            </a:xfrm>
            <a:prstGeom prst="rect">
              <a:avLst/>
            </a:prstGeom>
            <a:noFill/>
          </p:spPr>
          <p:txBody>
            <a:bodyPr wrap="square" lIns="45720" rIns="45720" rtlCol="0">
              <a:spAutoFit/>
            </a:bodyPr>
            <a:lstStyle/>
            <a:p>
              <a:r>
                <a:rPr lang="en-US" sz="1000">
                  <a:solidFill>
                    <a:schemeClr val="accent4">
                      <a:lumMod val="75000"/>
                    </a:schemeClr>
                  </a:solidFill>
                </a:rPr>
                <a:t>Generate SQL on the fly for the various SQL dialects.</a:t>
              </a:r>
            </a:p>
          </p:txBody>
        </p:sp>
        <p:sp>
          <p:nvSpPr>
            <p:cNvPr id="116" name="TextBox 115"/>
            <p:cNvSpPr txBox="1"/>
            <p:nvPr/>
          </p:nvSpPr>
          <p:spPr>
            <a:xfrm>
              <a:off x="671153" y="448656"/>
              <a:ext cx="854460" cy="2801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b="1">
                  <a:solidFill>
                    <a:schemeClr val="bg1"/>
                  </a:solidFill>
                </a:rPr>
                <a:t>Sql Render</a:t>
              </a:r>
            </a:p>
          </p:txBody>
        </p:sp>
      </p:grpSp>
      <p:grpSp>
        <p:nvGrpSpPr>
          <p:cNvPr id="120" name="Group 119"/>
          <p:cNvGrpSpPr/>
          <p:nvPr/>
        </p:nvGrpSpPr>
        <p:grpSpPr>
          <a:xfrm>
            <a:off x="4293548" y="5364674"/>
            <a:ext cx="1667743" cy="1042364"/>
            <a:chOff x="414337" y="448656"/>
            <a:chExt cx="2024063" cy="1265069"/>
          </a:xfrm>
        </p:grpSpPr>
        <p:sp>
          <p:nvSpPr>
            <p:cNvPr id="121" name="Rounded Rectangle 120"/>
            <p:cNvSpPr/>
            <p:nvPr/>
          </p:nvSpPr>
          <p:spPr>
            <a:xfrm>
              <a:off x="414337" y="476250"/>
              <a:ext cx="2024063" cy="1237475"/>
            </a:xfrm>
            <a:prstGeom prst="roundRect">
              <a:avLst>
                <a:gd name="adj" fmla="val 10586"/>
              </a:avLst>
            </a:prstGeom>
            <a:solidFill>
              <a:schemeClr val="bg1"/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/>
                <a:t>s</a:t>
              </a:r>
            </a:p>
          </p:txBody>
        </p:sp>
        <p:sp>
          <p:nvSpPr>
            <p:cNvPr id="122" name="Rounded Rectangle 10"/>
            <p:cNvSpPr/>
            <p:nvPr/>
          </p:nvSpPr>
          <p:spPr>
            <a:xfrm>
              <a:off x="414337" y="476250"/>
              <a:ext cx="2024063" cy="200122"/>
            </a:xfrm>
            <a:custGeom>
              <a:avLst/>
              <a:gdLst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258129 w 2514600"/>
                <a:gd name="connsiteY6" fmla="*/ 2438400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515304 w 2514600"/>
                <a:gd name="connsiteY6" fmla="*/ 2352675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52560"/>
                <a:gd name="connsiteX1" fmla="*/ 258129 w 2514600"/>
                <a:gd name="connsiteY1" fmla="*/ 0 h 2452560"/>
                <a:gd name="connsiteX2" fmla="*/ 2256471 w 2514600"/>
                <a:gd name="connsiteY2" fmla="*/ 0 h 2452560"/>
                <a:gd name="connsiteX3" fmla="*/ 2514600 w 2514600"/>
                <a:gd name="connsiteY3" fmla="*/ 258129 h 2452560"/>
                <a:gd name="connsiteX4" fmla="*/ 2514600 w 2514600"/>
                <a:gd name="connsiteY4" fmla="*/ 2180271 h 2452560"/>
                <a:gd name="connsiteX5" fmla="*/ 2256471 w 2514600"/>
                <a:gd name="connsiteY5" fmla="*/ 2438400 h 2452560"/>
                <a:gd name="connsiteX6" fmla="*/ 0 w 2514600"/>
                <a:gd name="connsiteY6" fmla="*/ 2180271 h 2452560"/>
                <a:gd name="connsiteX7" fmla="*/ 0 w 2514600"/>
                <a:gd name="connsiteY7" fmla="*/ 258129 h 2452560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502835"/>
                <a:gd name="connsiteX1" fmla="*/ 258129 w 2514600"/>
                <a:gd name="connsiteY1" fmla="*/ 0 h 2502835"/>
                <a:gd name="connsiteX2" fmla="*/ 2256471 w 2514600"/>
                <a:gd name="connsiteY2" fmla="*/ 0 h 2502835"/>
                <a:gd name="connsiteX3" fmla="*/ 2514600 w 2514600"/>
                <a:gd name="connsiteY3" fmla="*/ 258129 h 2502835"/>
                <a:gd name="connsiteX4" fmla="*/ 2514600 w 2514600"/>
                <a:gd name="connsiteY4" fmla="*/ 2180271 h 2502835"/>
                <a:gd name="connsiteX5" fmla="*/ 0 w 2514600"/>
                <a:gd name="connsiteY5" fmla="*/ 2180271 h 2502835"/>
                <a:gd name="connsiteX6" fmla="*/ 0 w 2514600"/>
                <a:gd name="connsiteY6" fmla="*/ 258129 h 2502835"/>
                <a:gd name="connsiteX0" fmla="*/ 0 w 2514600"/>
                <a:gd name="connsiteY0" fmla="*/ 258129 h 2322651"/>
                <a:gd name="connsiteX1" fmla="*/ 258129 w 2514600"/>
                <a:gd name="connsiteY1" fmla="*/ 0 h 2322651"/>
                <a:gd name="connsiteX2" fmla="*/ 2256471 w 2514600"/>
                <a:gd name="connsiteY2" fmla="*/ 0 h 2322651"/>
                <a:gd name="connsiteX3" fmla="*/ 2514600 w 2514600"/>
                <a:gd name="connsiteY3" fmla="*/ 258129 h 2322651"/>
                <a:gd name="connsiteX4" fmla="*/ 2514600 w 2514600"/>
                <a:gd name="connsiteY4" fmla="*/ 2180271 h 2322651"/>
                <a:gd name="connsiteX5" fmla="*/ 0 w 2514600"/>
                <a:gd name="connsiteY5" fmla="*/ 2180271 h 2322651"/>
                <a:gd name="connsiteX6" fmla="*/ 0 w 2514600"/>
                <a:gd name="connsiteY6" fmla="*/ 258129 h 232265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90488 w 2514600"/>
                <a:gd name="connsiteY5" fmla="*/ 72770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55625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394333 h 2180271"/>
                <a:gd name="connsiteX6" fmla="*/ 0 w 2514600"/>
                <a:gd name="connsiteY6" fmla="*/ 258129 h 2180271"/>
                <a:gd name="connsiteX0" fmla="*/ 0 w 2543175"/>
                <a:gd name="connsiteY0" fmla="*/ 258129 h 394333"/>
                <a:gd name="connsiteX1" fmla="*/ 258129 w 2543175"/>
                <a:gd name="connsiteY1" fmla="*/ 0 h 394333"/>
                <a:gd name="connsiteX2" fmla="*/ 2256471 w 2543175"/>
                <a:gd name="connsiteY2" fmla="*/ 0 h 394333"/>
                <a:gd name="connsiteX3" fmla="*/ 2514600 w 2543175"/>
                <a:gd name="connsiteY3" fmla="*/ 258129 h 394333"/>
                <a:gd name="connsiteX4" fmla="*/ 2543175 w 2543175"/>
                <a:gd name="connsiteY4" fmla="*/ 389571 h 394333"/>
                <a:gd name="connsiteX5" fmla="*/ 0 w 2543175"/>
                <a:gd name="connsiteY5" fmla="*/ 394333 h 394333"/>
                <a:gd name="connsiteX6" fmla="*/ 0 w 2543175"/>
                <a:gd name="connsiteY6" fmla="*/ 258129 h 394333"/>
                <a:gd name="connsiteX0" fmla="*/ 0 w 2514600"/>
                <a:gd name="connsiteY0" fmla="*/ 258129 h 394333"/>
                <a:gd name="connsiteX1" fmla="*/ 258129 w 2514600"/>
                <a:gd name="connsiteY1" fmla="*/ 0 h 394333"/>
                <a:gd name="connsiteX2" fmla="*/ 2256471 w 2514600"/>
                <a:gd name="connsiteY2" fmla="*/ 0 h 394333"/>
                <a:gd name="connsiteX3" fmla="*/ 2514600 w 2514600"/>
                <a:gd name="connsiteY3" fmla="*/ 258129 h 394333"/>
                <a:gd name="connsiteX4" fmla="*/ 2509837 w 2514600"/>
                <a:gd name="connsiteY4" fmla="*/ 389571 h 394333"/>
                <a:gd name="connsiteX5" fmla="*/ 0 w 2514600"/>
                <a:gd name="connsiteY5" fmla="*/ 394333 h 394333"/>
                <a:gd name="connsiteX6" fmla="*/ 0 w 2514600"/>
                <a:gd name="connsiteY6" fmla="*/ 258129 h 394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14600" h="394333">
                  <a:moveTo>
                    <a:pt x="0" y="258129"/>
                  </a:moveTo>
                  <a:cubicBezTo>
                    <a:pt x="0" y="115568"/>
                    <a:pt x="115568" y="0"/>
                    <a:pt x="258129" y="0"/>
                  </a:cubicBezTo>
                  <a:lnTo>
                    <a:pt x="2256471" y="0"/>
                  </a:lnTo>
                  <a:cubicBezTo>
                    <a:pt x="2399032" y="0"/>
                    <a:pt x="2514600" y="115568"/>
                    <a:pt x="2514600" y="258129"/>
                  </a:cubicBezTo>
                  <a:lnTo>
                    <a:pt x="2509837" y="389571"/>
                  </a:lnTo>
                  <a:lnTo>
                    <a:pt x="0" y="394333"/>
                  </a:lnTo>
                  <a:lnTo>
                    <a:pt x="0" y="258129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b="1"/>
            </a:p>
          </p:txBody>
        </p:sp>
        <p:grpSp>
          <p:nvGrpSpPr>
            <p:cNvPr id="123" name="Group 122"/>
            <p:cNvGrpSpPr/>
            <p:nvPr/>
          </p:nvGrpSpPr>
          <p:grpSpPr>
            <a:xfrm>
              <a:off x="511908" y="497112"/>
              <a:ext cx="202554" cy="160689"/>
              <a:chOff x="2019300" y="2083773"/>
              <a:chExt cx="714375" cy="716577"/>
            </a:xfrm>
            <a:solidFill>
              <a:schemeClr val="bg1"/>
            </a:solidFill>
          </p:grpSpPr>
          <p:sp>
            <p:nvSpPr>
              <p:cNvPr id="126" name="Freeform 125"/>
              <p:cNvSpPr/>
              <p:nvPr/>
            </p:nvSpPr>
            <p:spPr>
              <a:xfrm>
                <a:off x="2057399" y="2083773"/>
                <a:ext cx="633413" cy="209372"/>
              </a:xfrm>
              <a:custGeom>
                <a:avLst/>
                <a:gdLst>
                  <a:gd name="connsiteX0" fmla="*/ 0 w 569118"/>
                  <a:gd name="connsiteY0" fmla="*/ 90488 h 188119"/>
                  <a:gd name="connsiteX1" fmla="*/ 302418 w 569118"/>
                  <a:gd name="connsiteY1" fmla="*/ 0 h 188119"/>
                  <a:gd name="connsiteX2" fmla="*/ 569118 w 569118"/>
                  <a:gd name="connsiteY2" fmla="*/ 97631 h 188119"/>
                  <a:gd name="connsiteX3" fmla="*/ 288131 w 569118"/>
                  <a:gd name="connsiteY3" fmla="*/ 188119 h 188119"/>
                  <a:gd name="connsiteX4" fmla="*/ 0 w 569118"/>
                  <a:gd name="connsiteY4" fmla="*/ 90488 h 1881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69118" h="188119">
                    <a:moveTo>
                      <a:pt x="0" y="90488"/>
                    </a:moveTo>
                    <a:lnTo>
                      <a:pt x="302418" y="0"/>
                    </a:lnTo>
                    <a:lnTo>
                      <a:pt x="569118" y="97631"/>
                    </a:lnTo>
                    <a:lnTo>
                      <a:pt x="288131" y="188119"/>
                    </a:lnTo>
                    <a:lnTo>
                      <a:pt x="0" y="9048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127" name="Freeform 126"/>
              <p:cNvSpPr/>
              <p:nvPr/>
            </p:nvSpPr>
            <p:spPr>
              <a:xfrm>
                <a:off x="2019300" y="2245519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128" name="Freeform 127"/>
              <p:cNvSpPr/>
              <p:nvPr/>
            </p:nvSpPr>
            <p:spPr>
              <a:xfrm flipH="1">
                <a:off x="2412206" y="2245518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</p:grpSp>
        <p:sp>
          <p:nvSpPr>
            <p:cNvPr id="124" name="TextBox 123"/>
            <p:cNvSpPr txBox="1"/>
            <p:nvPr/>
          </p:nvSpPr>
          <p:spPr>
            <a:xfrm>
              <a:off x="414337" y="698063"/>
              <a:ext cx="2024063" cy="859129"/>
            </a:xfrm>
            <a:prstGeom prst="rect">
              <a:avLst/>
            </a:prstGeom>
            <a:noFill/>
          </p:spPr>
          <p:txBody>
            <a:bodyPr wrap="square" lIns="45720" rIns="45720" rtlCol="0">
              <a:spAutoFit/>
            </a:bodyPr>
            <a:lstStyle/>
            <a:p>
              <a:r>
                <a:rPr lang="en-US" sz="1000">
                  <a:solidFill>
                    <a:schemeClr val="accent4">
                      <a:lumMod val="75000"/>
                    </a:schemeClr>
                  </a:solidFill>
                </a:rPr>
                <a:t>Highly efficient implementation of regularized logistic, Poisson and Cox regression.</a:t>
              </a:r>
            </a:p>
          </p:txBody>
        </p:sp>
        <p:sp>
          <p:nvSpPr>
            <p:cNvPr id="125" name="TextBox 124"/>
            <p:cNvSpPr txBox="1"/>
            <p:nvPr/>
          </p:nvSpPr>
          <p:spPr>
            <a:xfrm>
              <a:off x="671153" y="448656"/>
              <a:ext cx="665747" cy="2801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b="1">
                  <a:solidFill>
                    <a:schemeClr val="bg1"/>
                  </a:solidFill>
                </a:rPr>
                <a:t>Cyclops</a:t>
              </a:r>
            </a:p>
          </p:txBody>
        </p:sp>
      </p:grpSp>
      <p:grpSp>
        <p:nvGrpSpPr>
          <p:cNvPr id="129" name="Group 128"/>
          <p:cNvGrpSpPr/>
          <p:nvPr/>
        </p:nvGrpSpPr>
        <p:grpSpPr>
          <a:xfrm>
            <a:off x="6033921" y="5364674"/>
            <a:ext cx="1667743" cy="1042364"/>
            <a:chOff x="414337" y="448656"/>
            <a:chExt cx="2024063" cy="1265069"/>
          </a:xfrm>
        </p:grpSpPr>
        <p:sp>
          <p:nvSpPr>
            <p:cNvPr id="130" name="Rounded Rectangle 129"/>
            <p:cNvSpPr/>
            <p:nvPr/>
          </p:nvSpPr>
          <p:spPr>
            <a:xfrm>
              <a:off x="414337" y="476250"/>
              <a:ext cx="2024063" cy="1237475"/>
            </a:xfrm>
            <a:prstGeom prst="roundRect">
              <a:avLst>
                <a:gd name="adj" fmla="val 10586"/>
              </a:avLst>
            </a:prstGeom>
            <a:solidFill>
              <a:schemeClr val="bg1"/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/>
                <a:t>s</a:t>
              </a:r>
            </a:p>
          </p:txBody>
        </p:sp>
        <p:sp>
          <p:nvSpPr>
            <p:cNvPr id="131" name="Rounded Rectangle 10"/>
            <p:cNvSpPr/>
            <p:nvPr/>
          </p:nvSpPr>
          <p:spPr>
            <a:xfrm>
              <a:off x="414337" y="476250"/>
              <a:ext cx="2024063" cy="200122"/>
            </a:xfrm>
            <a:custGeom>
              <a:avLst/>
              <a:gdLst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258129 w 2514600"/>
                <a:gd name="connsiteY6" fmla="*/ 2438400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515304 w 2514600"/>
                <a:gd name="connsiteY6" fmla="*/ 2352675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52560"/>
                <a:gd name="connsiteX1" fmla="*/ 258129 w 2514600"/>
                <a:gd name="connsiteY1" fmla="*/ 0 h 2452560"/>
                <a:gd name="connsiteX2" fmla="*/ 2256471 w 2514600"/>
                <a:gd name="connsiteY2" fmla="*/ 0 h 2452560"/>
                <a:gd name="connsiteX3" fmla="*/ 2514600 w 2514600"/>
                <a:gd name="connsiteY3" fmla="*/ 258129 h 2452560"/>
                <a:gd name="connsiteX4" fmla="*/ 2514600 w 2514600"/>
                <a:gd name="connsiteY4" fmla="*/ 2180271 h 2452560"/>
                <a:gd name="connsiteX5" fmla="*/ 2256471 w 2514600"/>
                <a:gd name="connsiteY5" fmla="*/ 2438400 h 2452560"/>
                <a:gd name="connsiteX6" fmla="*/ 0 w 2514600"/>
                <a:gd name="connsiteY6" fmla="*/ 2180271 h 2452560"/>
                <a:gd name="connsiteX7" fmla="*/ 0 w 2514600"/>
                <a:gd name="connsiteY7" fmla="*/ 258129 h 2452560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502835"/>
                <a:gd name="connsiteX1" fmla="*/ 258129 w 2514600"/>
                <a:gd name="connsiteY1" fmla="*/ 0 h 2502835"/>
                <a:gd name="connsiteX2" fmla="*/ 2256471 w 2514600"/>
                <a:gd name="connsiteY2" fmla="*/ 0 h 2502835"/>
                <a:gd name="connsiteX3" fmla="*/ 2514600 w 2514600"/>
                <a:gd name="connsiteY3" fmla="*/ 258129 h 2502835"/>
                <a:gd name="connsiteX4" fmla="*/ 2514600 w 2514600"/>
                <a:gd name="connsiteY4" fmla="*/ 2180271 h 2502835"/>
                <a:gd name="connsiteX5" fmla="*/ 0 w 2514600"/>
                <a:gd name="connsiteY5" fmla="*/ 2180271 h 2502835"/>
                <a:gd name="connsiteX6" fmla="*/ 0 w 2514600"/>
                <a:gd name="connsiteY6" fmla="*/ 258129 h 2502835"/>
                <a:gd name="connsiteX0" fmla="*/ 0 w 2514600"/>
                <a:gd name="connsiteY0" fmla="*/ 258129 h 2322651"/>
                <a:gd name="connsiteX1" fmla="*/ 258129 w 2514600"/>
                <a:gd name="connsiteY1" fmla="*/ 0 h 2322651"/>
                <a:gd name="connsiteX2" fmla="*/ 2256471 w 2514600"/>
                <a:gd name="connsiteY2" fmla="*/ 0 h 2322651"/>
                <a:gd name="connsiteX3" fmla="*/ 2514600 w 2514600"/>
                <a:gd name="connsiteY3" fmla="*/ 258129 h 2322651"/>
                <a:gd name="connsiteX4" fmla="*/ 2514600 w 2514600"/>
                <a:gd name="connsiteY4" fmla="*/ 2180271 h 2322651"/>
                <a:gd name="connsiteX5" fmla="*/ 0 w 2514600"/>
                <a:gd name="connsiteY5" fmla="*/ 2180271 h 2322651"/>
                <a:gd name="connsiteX6" fmla="*/ 0 w 2514600"/>
                <a:gd name="connsiteY6" fmla="*/ 258129 h 232265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90488 w 2514600"/>
                <a:gd name="connsiteY5" fmla="*/ 72770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55625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394333 h 2180271"/>
                <a:gd name="connsiteX6" fmla="*/ 0 w 2514600"/>
                <a:gd name="connsiteY6" fmla="*/ 258129 h 2180271"/>
                <a:gd name="connsiteX0" fmla="*/ 0 w 2543175"/>
                <a:gd name="connsiteY0" fmla="*/ 258129 h 394333"/>
                <a:gd name="connsiteX1" fmla="*/ 258129 w 2543175"/>
                <a:gd name="connsiteY1" fmla="*/ 0 h 394333"/>
                <a:gd name="connsiteX2" fmla="*/ 2256471 w 2543175"/>
                <a:gd name="connsiteY2" fmla="*/ 0 h 394333"/>
                <a:gd name="connsiteX3" fmla="*/ 2514600 w 2543175"/>
                <a:gd name="connsiteY3" fmla="*/ 258129 h 394333"/>
                <a:gd name="connsiteX4" fmla="*/ 2543175 w 2543175"/>
                <a:gd name="connsiteY4" fmla="*/ 389571 h 394333"/>
                <a:gd name="connsiteX5" fmla="*/ 0 w 2543175"/>
                <a:gd name="connsiteY5" fmla="*/ 394333 h 394333"/>
                <a:gd name="connsiteX6" fmla="*/ 0 w 2543175"/>
                <a:gd name="connsiteY6" fmla="*/ 258129 h 394333"/>
                <a:gd name="connsiteX0" fmla="*/ 0 w 2514600"/>
                <a:gd name="connsiteY0" fmla="*/ 258129 h 394333"/>
                <a:gd name="connsiteX1" fmla="*/ 258129 w 2514600"/>
                <a:gd name="connsiteY1" fmla="*/ 0 h 394333"/>
                <a:gd name="connsiteX2" fmla="*/ 2256471 w 2514600"/>
                <a:gd name="connsiteY2" fmla="*/ 0 h 394333"/>
                <a:gd name="connsiteX3" fmla="*/ 2514600 w 2514600"/>
                <a:gd name="connsiteY3" fmla="*/ 258129 h 394333"/>
                <a:gd name="connsiteX4" fmla="*/ 2509837 w 2514600"/>
                <a:gd name="connsiteY4" fmla="*/ 389571 h 394333"/>
                <a:gd name="connsiteX5" fmla="*/ 0 w 2514600"/>
                <a:gd name="connsiteY5" fmla="*/ 394333 h 394333"/>
                <a:gd name="connsiteX6" fmla="*/ 0 w 2514600"/>
                <a:gd name="connsiteY6" fmla="*/ 258129 h 394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14600" h="394333">
                  <a:moveTo>
                    <a:pt x="0" y="258129"/>
                  </a:moveTo>
                  <a:cubicBezTo>
                    <a:pt x="0" y="115568"/>
                    <a:pt x="115568" y="0"/>
                    <a:pt x="258129" y="0"/>
                  </a:cubicBezTo>
                  <a:lnTo>
                    <a:pt x="2256471" y="0"/>
                  </a:lnTo>
                  <a:cubicBezTo>
                    <a:pt x="2399032" y="0"/>
                    <a:pt x="2514600" y="115568"/>
                    <a:pt x="2514600" y="258129"/>
                  </a:cubicBezTo>
                  <a:lnTo>
                    <a:pt x="2509837" y="389571"/>
                  </a:lnTo>
                  <a:lnTo>
                    <a:pt x="0" y="394333"/>
                  </a:lnTo>
                  <a:lnTo>
                    <a:pt x="0" y="258129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b="1"/>
            </a:p>
          </p:txBody>
        </p:sp>
        <p:grpSp>
          <p:nvGrpSpPr>
            <p:cNvPr id="132" name="Group 131"/>
            <p:cNvGrpSpPr/>
            <p:nvPr/>
          </p:nvGrpSpPr>
          <p:grpSpPr>
            <a:xfrm>
              <a:off x="511908" y="497112"/>
              <a:ext cx="202554" cy="160689"/>
              <a:chOff x="2019300" y="2083773"/>
              <a:chExt cx="714375" cy="716577"/>
            </a:xfrm>
            <a:solidFill>
              <a:schemeClr val="bg1"/>
            </a:solidFill>
          </p:grpSpPr>
          <p:sp>
            <p:nvSpPr>
              <p:cNvPr id="135" name="Freeform 134"/>
              <p:cNvSpPr/>
              <p:nvPr/>
            </p:nvSpPr>
            <p:spPr>
              <a:xfrm>
                <a:off x="2057399" y="2083773"/>
                <a:ext cx="633413" cy="209372"/>
              </a:xfrm>
              <a:custGeom>
                <a:avLst/>
                <a:gdLst>
                  <a:gd name="connsiteX0" fmla="*/ 0 w 569118"/>
                  <a:gd name="connsiteY0" fmla="*/ 90488 h 188119"/>
                  <a:gd name="connsiteX1" fmla="*/ 302418 w 569118"/>
                  <a:gd name="connsiteY1" fmla="*/ 0 h 188119"/>
                  <a:gd name="connsiteX2" fmla="*/ 569118 w 569118"/>
                  <a:gd name="connsiteY2" fmla="*/ 97631 h 188119"/>
                  <a:gd name="connsiteX3" fmla="*/ 288131 w 569118"/>
                  <a:gd name="connsiteY3" fmla="*/ 188119 h 188119"/>
                  <a:gd name="connsiteX4" fmla="*/ 0 w 569118"/>
                  <a:gd name="connsiteY4" fmla="*/ 90488 h 1881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69118" h="188119">
                    <a:moveTo>
                      <a:pt x="0" y="90488"/>
                    </a:moveTo>
                    <a:lnTo>
                      <a:pt x="302418" y="0"/>
                    </a:lnTo>
                    <a:lnTo>
                      <a:pt x="569118" y="97631"/>
                    </a:lnTo>
                    <a:lnTo>
                      <a:pt x="288131" y="188119"/>
                    </a:lnTo>
                    <a:lnTo>
                      <a:pt x="0" y="9048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136" name="Freeform 135"/>
              <p:cNvSpPr/>
              <p:nvPr/>
            </p:nvSpPr>
            <p:spPr>
              <a:xfrm>
                <a:off x="2019300" y="2245519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137" name="Freeform 136"/>
              <p:cNvSpPr/>
              <p:nvPr/>
            </p:nvSpPr>
            <p:spPr>
              <a:xfrm flipH="1">
                <a:off x="2412206" y="2245518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</p:grpSp>
        <p:sp>
          <p:nvSpPr>
            <p:cNvPr id="133" name="TextBox 132"/>
            <p:cNvSpPr txBox="1"/>
            <p:nvPr/>
          </p:nvSpPr>
          <p:spPr>
            <a:xfrm>
              <a:off x="414337" y="698063"/>
              <a:ext cx="2024063" cy="859129"/>
            </a:xfrm>
            <a:prstGeom prst="rect">
              <a:avLst/>
            </a:prstGeom>
            <a:noFill/>
          </p:spPr>
          <p:txBody>
            <a:bodyPr wrap="square" lIns="45720" rIns="45720" rtlCol="0">
              <a:spAutoFit/>
            </a:bodyPr>
            <a:lstStyle/>
            <a:p>
              <a:r>
                <a:rPr lang="en-US" sz="1000">
                  <a:solidFill>
                    <a:schemeClr val="accent4">
                      <a:lumMod val="75000"/>
                    </a:schemeClr>
                  </a:solidFill>
                </a:rPr>
                <a:t>Support tools that didn’t fit other categories, including tools for maintaining R libraries.</a:t>
              </a:r>
            </a:p>
          </p:txBody>
        </p:sp>
        <p:sp>
          <p:nvSpPr>
            <p:cNvPr id="134" name="TextBox 133"/>
            <p:cNvSpPr txBox="1"/>
            <p:nvPr/>
          </p:nvSpPr>
          <p:spPr>
            <a:xfrm>
              <a:off x="671153" y="448656"/>
              <a:ext cx="1017881" cy="2801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b="1">
                  <a:solidFill>
                    <a:schemeClr val="bg1"/>
                  </a:solidFill>
                </a:rPr>
                <a:t>Ohdsi R Tools</a:t>
              </a:r>
            </a:p>
          </p:txBody>
        </p:sp>
      </p:grpSp>
      <p:sp>
        <p:nvSpPr>
          <p:cNvPr id="47" name="TextBox 46"/>
          <p:cNvSpPr txBox="1"/>
          <p:nvPr/>
        </p:nvSpPr>
        <p:spPr>
          <a:xfrm rot="16200000">
            <a:off x="116158" y="1619903"/>
            <a:ext cx="112883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>
                <a:solidFill>
                  <a:schemeClr val="tx2">
                    <a:lumMod val="60000"/>
                    <a:lumOff val="40000"/>
                  </a:schemeClr>
                </a:solidFill>
              </a:rPr>
              <a:t>Estimation methods</a:t>
            </a:r>
          </a:p>
        </p:txBody>
      </p:sp>
      <p:sp>
        <p:nvSpPr>
          <p:cNvPr id="139" name="TextBox 138"/>
          <p:cNvSpPr txBox="1"/>
          <p:nvPr/>
        </p:nvSpPr>
        <p:spPr>
          <a:xfrm rot="16200000">
            <a:off x="126577" y="3353202"/>
            <a:ext cx="110799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>
                <a:solidFill>
                  <a:schemeClr val="tx2">
                    <a:lumMod val="75000"/>
                  </a:schemeClr>
                </a:solidFill>
              </a:rPr>
              <a:t>Prediction methods</a:t>
            </a:r>
          </a:p>
        </p:txBody>
      </p:sp>
      <p:sp>
        <p:nvSpPr>
          <p:cNvPr id="140" name="TextBox 139"/>
          <p:cNvSpPr txBox="1"/>
          <p:nvPr/>
        </p:nvSpPr>
        <p:spPr>
          <a:xfrm rot="16200000">
            <a:off x="7955" y="4558134"/>
            <a:ext cx="134524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>
                <a:solidFill>
                  <a:schemeClr val="accent2">
                    <a:lumMod val="75000"/>
                  </a:schemeClr>
                </a:solidFill>
              </a:rPr>
              <a:t>Method characterization</a:t>
            </a:r>
          </a:p>
        </p:txBody>
      </p:sp>
      <p:sp>
        <p:nvSpPr>
          <p:cNvPr id="141" name="TextBox 140"/>
          <p:cNvSpPr txBox="1"/>
          <p:nvPr/>
        </p:nvSpPr>
        <p:spPr>
          <a:xfrm rot="16200000">
            <a:off x="102532" y="5761763"/>
            <a:ext cx="115608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>
                <a:solidFill>
                  <a:schemeClr val="accent4">
                    <a:lumMod val="75000"/>
                  </a:schemeClr>
                </a:solidFill>
              </a:rPr>
              <a:t>Supporting packages</a:t>
            </a:r>
          </a:p>
        </p:txBody>
      </p:sp>
      <p:grpSp>
        <p:nvGrpSpPr>
          <p:cNvPr id="158" name="Group 157"/>
          <p:cNvGrpSpPr/>
          <p:nvPr/>
        </p:nvGrpSpPr>
        <p:grpSpPr>
          <a:xfrm>
            <a:off x="3980276" y="4935471"/>
            <a:ext cx="193357" cy="173076"/>
            <a:chOff x="5262562" y="2616994"/>
            <a:chExt cx="978694" cy="898235"/>
          </a:xfrm>
        </p:grpSpPr>
        <p:sp>
          <p:nvSpPr>
            <p:cNvPr id="159" name="Freeform 158"/>
            <p:cNvSpPr/>
            <p:nvPr/>
          </p:nvSpPr>
          <p:spPr>
            <a:xfrm>
              <a:off x="5262562" y="2734179"/>
              <a:ext cx="978694" cy="781050"/>
            </a:xfrm>
            <a:custGeom>
              <a:avLst/>
              <a:gdLst>
                <a:gd name="connsiteX0" fmla="*/ 0 w 978694"/>
                <a:gd name="connsiteY0" fmla="*/ 769143 h 781050"/>
                <a:gd name="connsiteX1" fmla="*/ 69057 w 978694"/>
                <a:gd name="connsiteY1" fmla="*/ 531018 h 781050"/>
                <a:gd name="connsiteX2" fmla="*/ 45244 w 978694"/>
                <a:gd name="connsiteY2" fmla="*/ 278606 h 781050"/>
                <a:gd name="connsiteX3" fmla="*/ 104775 w 978694"/>
                <a:gd name="connsiteY3" fmla="*/ 219075 h 781050"/>
                <a:gd name="connsiteX4" fmla="*/ 47625 w 978694"/>
                <a:gd name="connsiteY4" fmla="*/ 166687 h 781050"/>
                <a:gd name="connsiteX5" fmla="*/ 57150 w 978694"/>
                <a:gd name="connsiteY5" fmla="*/ 152400 h 781050"/>
                <a:gd name="connsiteX6" fmla="*/ 92869 w 978694"/>
                <a:gd name="connsiteY6" fmla="*/ 171450 h 781050"/>
                <a:gd name="connsiteX7" fmla="*/ 123825 w 978694"/>
                <a:gd name="connsiteY7" fmla="*/ 2381 h 781050"/>
                <a:gd name="connsiteX8" fmla="*/ 404813 w 978694"/>
                <a:gd name="connsiteY8" fmla="*/ 0 h 781050"/>
                <a:gd name="connsiteX9" fmla="*/ 514350 w 978694"/>
                <a:gd name="connsiteY9" fmla="*/ 188118 h 781050"/>
                <a:gd name="connsiteX10" fmla="*/ 433388 w 978694"/>
                <a:gd name="connsiteY10" fmla="*/ 319087 h 781050"/>
                <a:gd name="connsiteX11" fmla="*/ 447675 w 978694"/>
                <a:gd name="connsiteY11" fmla="*/ 431006 h 781050"/>
                <a:gd name="connsiteX12" fmla="*/ 635794 w 978694"/>
                <a:gd name="connsiteY12" fmla="*/ 581025 h 781050"/>
                <a:gd name="connsiteX13" fmla="*/ 731044 w 978694"/>
                <a:gd name="connsiteY13" fmla="*/ 535781 h 781050"/>
                <a:gd name="connsiteX14" fmla="*/ 978694 w 978694"/>
                <a:gd name="connsiteY14" fmla="*/ 778668 h 781050"/>
                <a:gd name="connsiteX15" fmla="*/ 347663 w 978694"/>
                <a:gd name="connsiteY15" fmla="*/ 781050 h 781050"/>
                <a:gd name="connsiteX16" fmla="*/ 614363 w 978694"/>
                <a:gd name="connsiteY16" fmla="*/ 592931 h 781050"/>
                <a:gd name="connsiteX17" fmla="*/ 428625 w 978694"/>
                <a:gd name="connsiteY17" fmla="*/ 457200 h 781050"/>
                <a:gd name="connsiteX18" fmla="*/ 390525 w 978694"/>
                <a:gd name="connsiteY18" fmla="*/ 454818 h 781050"/>
                <a:gd name="connsiteX19" fmla="*/ 359569 w 978694"/>
                <a:gd name="connsiteY19" fmla="*/ 409575 h 781050"/>
                <a:gd name="connsiteX20" fmla="*/ 311944 w 978694"/>
                <a:gd name="connsiteY20" fmla="*/ 369093 h 781050"/>
                <a:gd name="connsiteX21" fmla="*/ 395288 w 978694"/>
                <a:gd name="connsiteY21" fmla="*/ 514350 h 781050"/>
                <a:gd name="connsiteX22" fmla="*/ 271463 w 978694"/>
                <a:gd name="connsiteY22" fmla="*/ 771525 h 781050"/>
                <a:gd name="connsiteX23" fmla="*/ 169069 w 978694"/>
                <a:gd name="connsiteY23" fmla="*/ 773906 h 781050"/>
                <a:gd name="connsiteX24" fmla="*/ 271463 w 978694"/>
                <a:gd name="connsiteY24" fmla="*/ 523875 h 781050"/>
                <a:gd name="connsiteX25" fmla="*/ 178594 w 978694"/>
                <a:gd name="connsiteY25" fmla="*/ 385762 h 781050"/>
                <a:gd name="connsiteX26" fmla="*/ 190500 w 978694"/>
                <a:gd name="connsiteY26" fmla="*/ 538162 h 781050"/>
                <a:gd name="connsiteX27" fmla="*/ 114300 w 978694"/>
                <a:gd name="connsiteY27" fmla="*/ 773906 h 781050"/>
                <a:gd name="connsiteX28" fmla="*/ 0 w 978694"/>
                <a:gd name="connsiteY28" fmla="*/ 769143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978694" h="781050">
                  <a:moveTo>
                    <a:pt x="0" y="769143"/>
                  </a:moveTo>
                  <a:lnTo>
                    <a:pt x="69057" y="531018"/>
                  </a:lnTo>
                  <a:lnTo>
                    <a:pt x="45244" y="278606"/>
                  </a:lnTo>
                  <a:lnTo>
                    <a:pt x="104775" y="219075"/>
                  </a:lnTo>
                  <a:lnTo>
                    <a:pt x="47625" y="166687"/>
                  </a:lnTo>
                  <a:lnTo>
                    <a:pt x="57150" y="152400"/>
                  </a:lnTo>
                  <a:lnTo>
                    <a:pt x="92869" y="171450"/>
                  </a:lnTo>
                  <a:lnTo>
                    <a:pt x="123825" y="2381"/>
                  </a:lnTo>
                  <a:lnTo>
                    <a:pt x="404813" y="0"/>
                  </a:lnTo>
                  <a:lnTo>
                    <a:pt x="514350" y="188118"/>
                  </a:lnTo>
                  <a:lnTo>
                    <a:pt x="433388" y="319087"/>
                  </a:lnTo>
                  <a:lnTo>
                    <a:pt x="447675" y="431006"/>
                  </a:lnTo>
                  <a:lnTo>
                    <a:pt x="635794" y="581025"/>
                  </a:lnTo>
                  <a:lnTo>
                    <a:pt x="731044" y="535781"/>
                  </a:lnTo>
                  <a:lnTo>
                    <a:pt x="978694" y="778668"/>
                  </a:lnTo>
                  <a:lnTo>
                    <a:pt x="347663" y="781050"/>
                  </a:lnTo>
                  <a:lnTo>
                    <a:pt x="614363" y="592931"/>
                  </a:lnTo>
                  <a:lnTo>
                    <a:pt x="428625" y="457200"/>
                  </a:lnTo>
                  <a:lnTo>
                    <a:pt x="390525" y="454818"/>
                  </a:lnTo>
                  <a:lnTo>
                    <a:pt x="359569" y="409575"/>
                  </a:lnTo>
                  <a:lnTo>
                    <a:pt x="311944" y="369093"/>
                  </a:lnTo>
                  <a:lnTo>
                    <a:pt x="395288" y="514350"/>
                  </a:lnTo>
                  <a:lnTo>
                    <a:pt x="271463" y="771525"/>
                  </a:lnTo>
                  <a:lnTo>
                    <a:pt x="169069" y="773906"/>
                  </a:lnTo>
                  <a:lnTo>
                    <a:pt x="271463" y="523875"/>
                  </a:lnTo>
                  <a:lnTo>
                    <a:pt x="178594" y="385762"/>
                  </a:lnTo>
                  <a:lnTo>
                    <a:pt x="190500" y="538162"/>
                  </a:lnTo>
                  <a:lnTo>
                    <a:pt x="114300" y="773906"/>
                  </a:lnTo>
                  <a:lnTo>
                    <a:pt x="0" y="769143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60" name="Freeform 159"/>
            <p:cNvSpPr/>
            <p:nvPr/>
          </p:nvSpPr>
          <p:spPr>
            <a:xfrm>
              <a:off x="5436393" y="2814637"/>
              <a:ext cx="83344" cy="71438"/>
            </a:xfrm>
            <a:custGeom>
              <a:avLst/>
              <a:gdLst>
                <a:gd name="connsiteX0" fmla="*/ 0 w 83344"/>
                <a:gd name="connsiteY0" fmla="*/ 71438 h 71438"/>
                <a:gd name="connsiteX1" fmla="*/ 21431 w 83344"/>
                <a:gd name="connsiteY1" fmla="*/ 0 h 71438"/>
                <a:gd name="connsiteX2" fmla="*/ 83344 w 83344"/>
                <a:gd name="connsiteY2" fmla="*/ 9525 h 71438"/>
                <a:gd name="connsiteX3" fmla="*/ 0 w 83344"/>
                <a:gd name="connsiteY3" fmla="*/ 71438 h 71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3344" h="71438">
                  <a:moveTo>
                    <a:pt x="0" y="71438"/>
                  </a:moveTo>
                  <a:lnTo>
                    <a:pt x="21431" y="0"/>
                  </a:lnTo>
                  <a:lnTo>
                    <a:pt x="83344" y="9525"/>
                  </a:lnTo>
                  <a:lnTo>
                    <a:pt x="0" y="714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61" name="Freeform 160"/>
            <p:cNvSpPr/>
            <p:nvPr/>
          </p:nvSpPr>
          <p:spPr>
            <a:xfrm>
              <a:off x="5560219" y="3000376"/>
              <a:ext cx="83344" cy="100012"/>
            </a:xfrm>
            <a:custGeom>
              <a:avLst/>
              <a:gdLst>
                <a:gd name="connsiteX0" fmla="*/ 83344 w 83344"/>
                <a:gd name="connsiteY0" fmla="*/ 0 h 100012"/>
                <a:gd name="connsiteX1" fmla="*/ 59531 w 83344"/>
                <a:gd name="connsiteY1" fmla="*/ 61912 h 100012"/>
                <a:gd name="connsiteX2" fmla="*/ 69056 w 83344"/>
                <a:gd name="connsiteY2" fmla="*/ 100012 h 100012"/>
                <a:gd name="connsiteX3" fmla="*/ 0 w 83344"/>
                <a:gd name="connsiteY3" fmla="*/ 52387 h 100012"/>
                <a:gd name="connsiteX4" fmla="*/ 83344 w 83344"/>
                <a:gd name="connsiteY4" fmla="*/ 0 h 100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3344" h="100012">
                  <a:moveTo>
                    <a:pt x="83344" y="0"/>
                  </a:moveTo>
                  <a:lnTo>
                    <a:pt x="59531" y="61912"/>
                  </a:lnTo>
                  <a:lnTo>
                    <a:pt x="69056" y="100012"/>
                  </a:lnTo>
                  <a:lnTo>
                    <a:pt x="0" y="52387"/>
                  </a:lnTo>
                  <a:lnTo>
                    <a:pt x="8334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62" name="Oval 161"/>
            <p:cNvSpPr/>
            <p:nvPr/>
          </p:nvSpPr>
          <p:spPr>
            <a:xfrm>
              <a:off x="5700178" y="2616994"/>
              <a:ext cx="232438" cy="232438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168" name="Group 167"/>
          <p:cNvGrpSpPr/>
          <p:nvPr/>
        </p:nvGrpSpPr>
        <p:grpSpPr>
          <a:xfrm>
            <a:off x="694711" y="6518528"/>
            <a:ext cx="193357" cy="173076"/>
            <a:chOff x="5262562" y="2616994"/>
            <a:chExt cx="978694" cy="898235"/>
          </a:xfrm>
        </p:grpSpPr>
        <p:sp>
          <p:nvSpPr>
            <p:cNvPr id="169" name="Freeform 168"/>
            <p:cNvSpPr/>
            <p:nvPr/>
          </p:nvSpPr>
          <p:spPr>
            <a:xfrm>
              <a:off x="5262562" y="2734179"/>
              <a:ext cx="978694" cy="781050"/>
            </a:xfrm>
            <a:custGeom>
              <a:avLst/>
              <a:gdLst>
                <a:gd name="connsiteX0" fmla="*/ 0 w 978694"/>
                <a:gd name="connsiteY0" fmla="*/ 769143 h 781050"/>
                <a:gd name="connsiteX1" fmla="*/ 69057 w 978694"/>
                <a:gd name="connsiteY1" fmla="*/ 531018 h 781050"/>
                <a:gd name="connsiteX2" fmla="*/ 45244 w 978694"/>
                <a:gd name="connsiteY2" fmla="*/ 278606 h 781050"/>
                <a:gd name="connsiteX3" fmla="*/ 104775 w 978694"/>
                <a:gd name="connsiteY3" fmla="*/ 219075 h 781050"/>
                <a:gd name="connsiteX4" fmla="*/ 47625 w 978694"/>
                <a:gd name="connsiteY4" fmla="*/ 166687 h 781050"/>
                <a:gd name="connsiteX5" fmla="*/ 57150 w 978694"/>
                <a:gd name="connsiteY5" fmla="*/ 152400 h 781050"/>
                <a:gd name="connsiteX6" fmla="*/ 92869 w 978694"/>
                <a:gd name="connsiteY6" fmla="*/ 171450 h 781050"/>
                <a:gd name="connsiteX7" fmla="*/ 123825 w 978694"/>
                <a:gd name="connsiteY7" fmla="*/ 2381 h 781050"/>
                <a:gd name="connsiteX8" fmla="*/ 404813 w 978694"/>
                <a:gd name="connsiteY8" fmla="*/ 0 h 781050"/>
                <a:gd name="connsiteX9" fmla="*/ 514350 w 978694"/>
                <a:gd name="connsiteY9" fmla="*/ 188118 h 781050"/>
                <a:gd name="connsiteX10" fmla="*/ 433388 w 978694"/>
                <a:gd name="connsiteY10" fmla="*/ 319087 h 781050"/>
                <a:gd name="connsiteX11" fmla="*/ 447675 w 978694"/>
                <a:gd name="connsiteY11" fmla="*/ 431006 h 781050"/>
                <a:gd name="connsiteX12" fmla="*/ 635794 w 978694"/>
                <a:gd name="connsiteY12" fmla="*/ 581025 h 781050"/>
                <a:gd name="connsiteX13" fmla="*/ 731044 w 978694"/>
                <a:gd name="connsiteY13" fmla="*/ 535781 h 781050"/>
                <a:gd name="connsiteX14" fmla="*/ 978694 w 978694"/>
                <a:gd name="connsiteY14" fmla="*/ 778668 h 781050"/>
                <a:gd name="connsiteX15" fmla="*/ 347663 w 978694"/>
                <a:gd name="connsiteY15" fmla="*/ 781050 h 781050"/>
                <a:gd name="connsiteX16" fmla="*/ 614363 w 978694"/>
                <a:gd name="connsiteY16" fmla="*/ 592931 h 781050"/>
                <a:gd name="connsiteX17" fmla="*/ 428625 w 978694"/>
                <a:gd name="connsiteY17" fmla="*/ 457200 h 781050"/>
                <a:gd name="connsiteX18" fmla="*/ 390525 w 978694"/>
                <a:gd name="connsiteY18" fmla="*/ 454818 h 781050"/>
                <a:gd name="connsiteX19" fmla="*/ 359569 w 978694"/>
                <a:gd name="connsiteY19" fmla="*/ 409575 h 781050"/>
                <a:gd name="connsiteX20" fmla="*/ 311944 w 978694"/>
                <a:gd name="connsiteY20" fmla="*/ 369093 h 781050"/>
                <a:gd name="connsiteX21" fmla="*/ 395288 w 978694"/>
                <a:gd name="connsiteY21" fmla="*/ 514350 h 781050"/>
                <a:gd name="connsiteX22" fmla="*/ 271463 w 978694"/>
                <a:gd name="connsiteY22" fmla="*/ 771525 h 781050"/>
                <a:gd name="connsiteX23" fmla="*/ 169069 w 978694"/>
                <a:gd name="connsiteY23" fmla="*/ 773906 h 781050"/>
                <a:gd name="connsiteX24" fmla="*/ 271463 w 978694"/>
                <a:gd name="connsiteY24" fmla="*/ 523875 h 781050"/>
                <a:gd name="connsiteX25" fmla="*/ 178594 w 978694"/>
                <a:gd name="connsiteY25" fmla="*/ 385762 h 781050"/>
                <a:gd name="connsiteX26" fmla="*/ 190500 w 978694"/>
                <a:gd name="connsiteY26" fmla="*/ 538162 h 781050"/>
                <a:gd name="connsiteX27" fmla="*/ 114300 w 978694"/>
                <a:gd name="connsiteY27" fmla="*/ 773906 h 781050"/>
                <a:gd name="connsiteX28" fmla="*/ 0 w 978694"/>
                <a:gd name="connsiteY28" fmla="*/ 769143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978694" h="781050">
                  <a:moveTo>
                    <a:pt x="0" y="769143"/>
                  </a:moveTo>
                  <a:lnTo>
                    <a:pt x="69057" y="531018"/>
                  </a:lnTo>
                  <a:lnTo>
                    <a:pt x="45244" y="278606"/>
                  </a:lnTo>
                  <a:lnTo>
                    <a:pt x="104775" y="219075"/>
                  </a:lnTo>
                  <a:lnTo>
                    <a:pt x="47625" y="166687"/>
                  </a:lnTo>
                  <a:lnTo>
                    <a:pt x="57150" y="152400"/>
                  </a:lnTo>
                  <a:lnTo>
                    <a:pt x="92869" y="171450"/>
                  </a:lnTo>
                  <a:lnTo>
                    <a:pt x="123825" y="2381"/>
                  </a:lnTo>
                  <a:lnTo>
                    <a:pt x="404813" y="0"/>
                  </a:lnTo>
                  <a:lnTo>
                    <a:pt x="514350" y="188118"/>
                  </a:lnTo>
                  <a:lnTo>
                    <a:pt x="433388" y="319087"/>
                  </a:lnTo>
                  <a:lnTo>
                    <a:pt x="447675" y="431006"/>
                  </a:lnTo>
                  <a:lnTo>
                    <a:pt x="635794" y="581025"/>
                  </a:lnTo>
                  <a:lnTo>
                    <a:pt x="731044" y="535781"/>
                  </a:lnTo>
                  <a:lnTo>
                    <a:pt x="978694" y="778668"/>
                  </a:lnTo>
                  <a:lnTo>
                    <a:pt x="347663" y="781050"/>
                  </a:lnTo>
                  <a:lnTo>
                    <a:pt x="614363" y="592931"/>
                  </a:lnTo>
                  <a:lnTo>
                    <a:pt x="428625" y="457200"/>
                  </a:lnTo>
                  <a:lnTo>
                    <a:pt x="390525" y="454818"/>
                  </a:lnTo>
                  <a:lnTo>
                    <a:pt x="359569" y="409575"/>
                  </a:lnTo>
                  <a:lnTo>
                    <a:pt x="311944" y="369093"/>
                  </a:lnTo>
                  <a:lnTo>
                    <a:pt x="395288" y="514350"/>
                  </a:lnTo>
                  <a:lnTo>
                    <a:pt x="271463" y="771525"/>
                  </a:lnTo>
                  <a:lnTo>
                    <a:pt x="169069" y="773906"/>
                  </a:lnTo>
                  <a:lnTo>
                    <a:pt x="271463" y="523875"/>
                  </a:lnTo>
                  <a:lnTo>
                    <a:pt x="178594" y="385762"/>
                  </a:lnTo>
                  <a:lnTo>
                    <a:pt x="190500" y="538162"/>
                  </a:lnTo>
                  <a:lnTo>
                    <a:pt x="114300" y="773906"/>
                  </a:lnTo>
                  <a:lnTo>
                    <a:pt x="0" y="769143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70" name="Freeform 169"/>
            <p:cNvSpPr/>
            <p:nvPr/>
          </p:nvSpPr>
          <p:spPr>
            <a:xfrm>
              <a:off x="5436393" y="2814637"/>
              <a:ext cx="83344" cy="71438"/>
            </a:xfrm>
            <a:custGeom>
              <a:avLst/>
              <a:gdLst>
                <a:gd name="connsiteX0" fmla="*/ 0 w 83344"/>
                <a:gd name="connsiteY0" fmla="*/ 71438 h 71438"/>
                <a:gd name="connsiteX1" fmla="*/ 21431 w 83344"/>
                <a:gd name="connsiteY1" fmla="*/ 0 h 71438"/>
                <a:gd name="connsiteX2" fmla="*/ 83344 w 83344"/>
                <a:gd name="connsiteY2" fmla="*/ 9525 h 71438"/>
                <a:gd name="connsiteX3" fmla="*/ 0 w 83344"/>
                <a:gd name="connsiteY3" fmla="*/ 71438 h 71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3344" h="71438">
                  <a:moveTo>
                    <a:pt x="0" y="71438"/>
                  </a:moveTo>
                  <a:lnTo>
                    <a:pt x="21431" y="0"/>
                  </a:lnTo>
                  <a:lnTo>
                    <a:pt x="83344" y="9525"/>
                  </a:lnTo>
                  <a:lnTo>
                    <a:pt x="0" y="714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71" name="Freeform 170"/>
            <p:cNvSpPr/>
            <p:nvPr/>
          </p:nvSpPr>
          <p:spPr>
            <a:xfrm>
              <a:off x="5560219" y="3000376"/>
              <a:ext cx="83344" cy="100012"/>
            </a:xfrm>
            <a:custGeom>
              <a:avLst/>
              <a:gdLst>
                <a:gd name="connsiteX0" fmla="*/ 83344 w 83344"/>
                <a:gd name="connsiteY0" fmla="*/ 0 h 100012"/>
                <a:gd name="connsiteX1" fmla="*/ 59531 w 83344"/>
                <a:gd name="connsiteY1" fmla="*/ 61912 h 100012"/>
                <a:gd name="connsiteX2" fmla="*/ 69056 w 83344"/>
                <a:gd name="connsiteY2" fmla="*/ 100012 h 100012"/>
                <a:gd name="connsiteX3" fmla="*/ 0 w 83344"/>
                <a:gd name="connsiteY3" fmla="*/ 52387 h 100012"/>
                <a:gd name="connsiteX4" fmla="*/ 83344 w 83344"/>
                <a:gd name="connsiteY4" fmla="*/ 0 h 100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3344" h="100012">
                  <a:moveTo>
                    <a:pt x="83344" y="0"/>
                  </a:moveTo>
                  <a:lnTo>
                    <a:pt x="59531" y="61912"/>
                  </a:lnTo>
                  <a:lnTo>
                    <a:pt x="69056" y="100012"/>
                  </a:lnTo>
                  <a:lnTo>
                    <a:pt x="0" y="52387"/>
                  </a:lnTo>
                  <a:lnTo>
                    <a:pt x="8334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72" name="Oval 171"/>
            <p:cNvSpPr/>
            <p:nvPr/>
          </p:nvSpPr>
          <p:spPr>
            <a:xfrm>
              <a:off x="5700178" y="2616994"/>
              <a:ext cx="232438" cy="232438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sp>
        <p:nvSpPr>
          <p:cNvPr id="1031" name="TextBox 1030"/>
          <p:cNvSpPr txBox="1"/>
          <p:nvPr/>
        </p:nvSpPr>
        <p:spPr>
          <a:xfrm>
            <a:off x="835253" y="6508577"/>
            <a:ext cx="119455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>
                <a:solidFill>
                  <a:schemeClr val="tx1">
                    <a:lumMod val="75000"/>
                    <a:lumOff val="25000"/>
                  </a:schemeClr>
                </a:solidFill>
              </a:rPr>
              <a:t>Under construction</a:t>
            </a:r>
          </a:p>
        </p:txBody>
      </p:sp>
      <p:grpSp>
        <p:nvGrpSpPr>
          <p:cNvPr id="138" name="Group 137"/>
          <p:cNvGrpSpPr/>
          <p:nvPr/>
        </p:nvGrpSpPr>
        <p:grpSpPr>
          <a:xfrm>
            <a:off x="2552205" y="2968138"/>
            <a:ext cx="1667743" cy="1042364"/>
            <a:chOff x="414337" y="448656"/>
            <a:chExt cx="2024063" cy="1265069"/>
          </a:xfrm>
        </p:grpSpPr>
        <p:sp>
          <p:nvSpPr>
            <p:cNvPr id="142" name="Rounded Rectangle 141"/>
            <p:cNvSpPr/>
            <p:nvPr/>
          </p:nvSpPr>
          <p:spPr>
            <a:xfrm>
              <a:off x="414337" y="476250"/>
              <a:ext cx="2024063" cy="1237475"/>
            </a:xfrm>
            <a:prstGeom prst="roundRect">
              <a:avLst>
                <a:gd name="adj" fmla="val 10586"/>
              </a:avLst>
            </a:prstGeom>
            <a:solidFill>
              <a:schemeClr val="bg1"/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/>
                <a:t>s</a:t>
              </a:r>
            </a:p>
          </p:txBody>
        </p:sp>
        <p:sp>
          <p:nvSpPr>
            <p:cNvPr id="143" name="Rounded Rectangle 10"/>
            <p:cNvSpPr/>
            <p:nvPr/>
          </p:nvSpPr>
          <p:spPr>
            <a:xfrm>
              <a:off x="414337" y="476250"/>
              <a:ext cx="2024063" cy="200122"/>
            </a:xfrm>
            <a:custGeom>
              <a:avLst/>
              <a:gdLst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258129 w 2514600"/>
                <a:gd name="connsiteY6" fmla="*/ 2438400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515304 w 2514600"/>
                <a:gd name="connsiteY6" fmla="*/ 2352675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52560"/>
                <a:gd name="connsiteX1" fmla="*/ 258129 w 2514600"/>
                <a:gd name="connsiteY1" fmla="*/ 0 h 2452560"/>
                <a:gd name="connsiteX2" fmla="*/ 2256471 w 2514600"/>
                <a:gd name="connsiteY2" fmla="*/ 0 h 2452560"/>
                <a:gd name="connsiteX3" fmla="*/ 2514600 w 2514600"/>
                <a:gd name="connsiteY3" fmla="*/ 258129 h 2452560"/>
                <a:gd name="connsiteX4" fmla="*/ 2514600 w 2514600"/>
                <a:gd name="connsiteY4" fmla="*/ 2180271 h 2452560"/>
                <a:gd name="connsiteX5" fmla="*/ 2256471 w 2514600"/>
                <a:gd name="connsiteY5" fmla="*/ 2438400 h 2452560"/>
                <a:gd name="connsiteX6" fmla="*/ 0 w 2514600"/>
                <a:gd name="connsiteY6" fmla="*/ 2180271 h 2452560"/>
                <a:gd name="connsiteX7" fmla="*/ 0 w 2514600"/>
                <a:gd name="connsiteY7" fmla="*/ 258129 h 2452560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502835"/>
                <a:gd name="connsiteX1" fmla="*/ 258129 w 2514600"/>
                <a:gd name="connsiteY1" fmla="*/ 0 h 2502835"/>
                <a:gd name="connsiteX2" fmla="*/ 2256471 w 2514600"/>
                <a:gd name="connsiteY2" fmla="*/ 0 h 2502835"/>
                <a:gd name="connsiteX3" fmla="*/ 2514600 w 2514600"/>
                <a:gd name="connsiteY3" fmla="*/ 258129 h 2502835"/>
                <a:gd name="connsiteX4" fmla="*/ 2514600 w 2514600"/>
                <a:gd name="connsiteY4" fmla="*/ 2180271 h 2502835"/>
                <a:gd name="connsiteX5" fmla="*/ 0 w 2514600"/>
                <a:gd name="connsiteY5" fmla="*/ 2180271 h 2502835"/>
                <a:gd name="connsiteX6" fmla="*/ 0 w 2514600"/>
                <a:gd name="connsiteY6" fmla="*/ 258129 h 2502835"/>
                <a:gd name="connsiteX0" fmla="*/ 0 w 2514600"/>
                <a:gd name="connsiteY0" fmla="*/ 258129 h 2322651"/>
                <a:gd name="connsiteX1" fmla="*/ 258129 w 2514600"/>
                <a:gd name="connsiteY1" fmla="*/ 0 h 2322651"/>
                <a:gd name="connsiteX2" fmla="*/ 2256471 w 2514600"/>
                <a:gd name="connsiteY2" fmla="*/ 0 h 2322651"/>
                <a:gd name="connsiteX3" fmla="*/ 2514600 w 2514600"/>
                <a:gd name="connsiteY3" fmla="*/ 258129 h 2322651"/>
                <a:gd name="connsiteX4" fmla="*/ 2514600 w 2514600"/>
                <a:gd name="connsiteY4" fmla="*/ 2180271 h 2322651"/>
                <a:gd name="connsiteX5" fmla="*/ 0 w 2514600"/>
                <a:gd name="connsiteY5" fmla="*/ 2180271 h 2322651"/>
                <a:gd name="connsiteX6" fmla="*/ 0 w 2514600"/>
                <a:gd name="connsiteY6" fmla="*/ 258129 h 232265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90488 w 2514600"/>
                <a:gd name="connsiteY5" fmla="*/ 72770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55625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394333 h 2180271"/>
                <a:gd name="connsiteX6" fmla="*/ 0 w 2514600"/>
                <a:gd name="connsiteY6" fmla="*/ 258129 h 2180271"/>
                <a:gd name="connsiteX0" fmla="*/ 0 w 2543175"/>
                <a:gd name="connsiteY0" fmla="*/ 258129 h 394333"/>
                <a:gd name="connsiteX1" fmla="*/ 258129 w 2543175"/>
                <a:gd name="connsiteY1" fmla="*/ 0 h 394333"/>
                <a:gd name="connsiteX2" fmla="*/ 2256471 w 2543175"/>
                <a:gd name="connsiteY2" fmla="*/ 0 h 394333"/>
                <a:gd name="connsiteX3" fmla="*/ 2514600 w 2543175"/>
                <a:gd name="connsiteY3" fmla="*/ 258129 h 394333"/>
                <a:gd name="connsiteX4" fmla="*/ 2543175 w 2543175"/>
                <a:gd name="connsiteY4" fmla="*/ 389571 h 394333"/>
                <a:gd name="connsiteX5" fmla="*/ 0 w 2543175"/>
                <a:gd name="connsiteY5" fmla="*/ 394333 h 394333"/>
                <a:gd name="connsiteX6" fmla="*/ 0 w 2543175"/>
                <a:gd name="connsiteY6" fmla="*/ 258129 h 394333"/>
                <a:gd name="connsiteX0" fmla="*/ 0 w 2514600"/>
                <a:gd name="connsiteY0" fmla="*/ 258129 h 394333"/>
                <a:gd name="connsiteX1" fmla="*/ 258129 w 2514600"/>
                <a:gd name="connsiteY1" fmla="*/ 0 h 394333"/>
                <a:gd name="connsiteX2" fmla="*/ 2256471 w 2514600"/>
                <a:gd name="connsiteY2" fmla="*/ 0 h 394333"/>
                <a:gd name="connsiteX3" fmla="*/ 2514600 w 2514600"/>
                <a:gd name="connsiteY3" fmla="*/ 258129 h 394333"/>
                <a:gd name="connsiteX4" fmla="*/ 2509837 w 2514600"/>
                <a:gd name="connsiteY4" fmla="*/ 389571 h 394333"/>
                <a:gd name="connsiteX5" fmla="*/ 0 w 2514600"/>
                <a:gd name="connsiteY5" fmla="*/ 394333 h 394333"/>
                <a:gd name="connsiteX6" fmla="*/ 0 w 2514600"/>
                <a:gd name="connsiteY6" fmla="*/ 258129 h 394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14600" h="394333">
                  <a:moveTo>
                    <a:pt x="0" y="258129"/>
                  </a:moveTo>
                  <a:cubicBezTo>
                    <a:pt x="0" y="115568"/>
                    <a:pt x="115568" y="0"/>
                    <a:pt x="258129" y="0"/>
                  </a:cubicBezTo>
                  <a:lnTo>
                    <a:pt x="2256471" y="0"/>
                  </a:lnTo>
                  <a:cubicBezTo>
                    <a:pt x="2399032" y="0"/>
                    <a:pt x="2514600" y="115568"/>
                    <a:pt x="2514600" y="258129"/>
                  </a:cubicBezTo>
                  <a:lnTo>
                    <a:pt x="2509837" y="389571"/>
                  </a:lnTo>
                  <a:lnTo>
                    <a:pt x="0" y="394333"/>
                  </a:lnTo>
                  <a:lnTo>
                    <a:pt x="0" y="258129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b="1"/>
            </a:p>
          </p:txBody>
        </p:sp>
        <p:grpSp>
          <p:nvGrpSpPr>
            <p:cNvPr id="144" name="Group 143"/>
            <p:cNvGrpSpPr/>
            <p:nvPr/>
          </p:nvGrpSpPr>
          <p:grpSpPr>
            <a:xfrm>
              <a:off x="511908" y="497112"/>
              <a:ext cx="202554" cy="160689"/>
              <a:chOff x="2019300" y="2083773"/>
              <a:chExt cx="714375" cy="716577"/>
            </a:xfrm>
            <a:solidFill>
              <a:schemeClr val="bg1"/>
            </a:solidFill>
          </p:grpSpPr>
          <p:sp>
            <p:nvSpPr>
              <p:cNvPr id="147" name="Freeform 146"/>
              <p:cNvSpPr/>
              <p:nvPr/>
            </p:nvSpPr>
            <p:spPr>
              <a:xfrm>
                <a:off x="2057399" y="2083773"/>
                <a:ext cx="633413" cy="209372"/>
              </a:xfrm>
              <a:custGeom>
                <a:avLst/>
                <a:gdLst>
                  <a:gd name="connsiteX0" fmla="*/ 0 w 569118"/>
                  <a:gd name="connsiteY0" fmla="*/ 90488 h 188119"/>
                  <a:gd name="connsiteX1" fmla="*/ 302418 w 569118"/>
                  <a:gd name="connsiteY1" fmla="*/ 0 h 188119"/>
                  <a:gd name="connsiteX2" fmla="*/ 569118 w 569118"/>
                  <a:gd name="connsiteY2" fmla="*/ 97631 h 188119"/>
                  <a:gd name="connsiteX3" fmla="*/ 288131 w 569118"/>
                  <a:gd name="connsiteY3" fmla="*/ 188119 h 188119"/>
                  <a:gd name="connsiteX4" fmla="*/ 0 w 569118"/>
                  <a:gd name="connsiteY4" fmla="*/ 90488 h 1881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69118" h="188119">
                    <a:moveTo>
                      <a:pt x="0" y="90488"/>
                    </a:moveTo>
                    <a:lnTo>
                      <a:pt x="302418" y="0"/>
                    </a:lnTo>
                    <a:lnTo>
                      <a:pt x="569118" y="97631"/>
                    </a:lnTo>
                    <a:lnTo>
                      <a:pt x="288131" y="188119"/>
                    </a:lnTo>
                    <a:lnTo>
                      <a:pt x="0" y="9048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148" name="Freeform 147"/>
              <p:cNvSpPr/>
              <p:nvPr/>
            </p:nvSpPr>
            <p:spPr>
              <a:xfrm>
                <a:off x="2019300" y="2245519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149" name="Freeform 148"/>
              <p:cNvSpPr/>
              <p:nvPr/>
            </p:nvSpPr>
            <p:spPr>
              <a:xfrm flipH="1">
                <a:off x="2412206" y="2245518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</p:grpSp>
        <p:sp>
          <p:nvSpPr>
            <p:cNvPr id="145" name="TextBox 144"/>
            <p:cNvSpPr txBox="1"/>
            <p:nvPr/>
          </p:nvSpPr>
          <p:spPr>
            <a:xfrm>
              <a:off x="414337" y="698063"/>
              <a:ext cx="2024063" cy="859129"/>
            </a:xfrm>
            <a:prstGeom prst="rect">
              <a:avLst/>
            </a:prstGeom>
            <a:noFill/>
          </p:spPr>
          <p:txBody>
            <a:bodyPr wrap="square" lIns="45720" rIns="45720" rtlCol="0">
              <a:spAutoFit/>
            </a:bodyPr>
            <a:lstStyle/>
            <a:p>
              <a:r>
                <a:rPr lang="en-US" sz="1000">
                  <a:solidFill>
                    <a:schemeClr val="tx2">
                      <a:lumMod val="75000"/>
                    </a:schemeClr>
                  </a:solidFill>
                </a:rPr>
                <a:t>Automatically extract large sets of features for user-specified cohorts using data in the CDM.</a:t>
              </a:r>
            </a:p>
          </p:txBody>
        </p:sp>
        <p:sp>
          <p:nvSpPr>
            <p:cNvPr id="146" name="TextBox 145"/>
            <p:cNvSpPr txBox="1"/>
            <p:nvPr/>
          </p:nvSpPr>
          <p:spPr>
            <a:xfrm>
              <a:off x="671153" y="448656"/>
              <a:ext cx="1299978" cy="2801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b="1">
                  <a:solidFill>
                    <a:schemeClr val="bg1"/>
                  </a:solidFill>
                </a:rPr>
                <a:t>Feature Extraction</a:t>
              </a:r>
            </a:p>
          </p:txBody>
        </p:sp>
      </p:grpSp>
      <p:grpSp>
        <p:nvGrpSpPr>
          <p:cNvPr id="150" name="Group 149"/>
          <p:cNvGrpSpPr/>
          <p:nvPr/>
        </p:nvGrpSpPr>
        <p:grpSpPr>
          <a:xfrm>
            <a:off x="816879" y="1747638"/>
            <a:ext cx="1667743" cy="1067275"/>
            <a:chOff x="2590800" y="462452"/>
            <a:chExt cx="2024063" cy="1295302"/>
          </a:xfrm>
        </p:grpSpPr>
        <p:sp>
          <p:nvSpPr>
            <p:cNvPr id="151" name="Rounded Rectangle 150"/>
            <p:cNvSpPr/>
            <p:nvPr/>
          </p:nvSpPr>
          <p:spPr>
            <a:xfrm>
              <a:off x="2590800" y="490046"/>
              <a:ext cx="2024063" cy="1237475"/>
            </a:xfrm>
            <a:prstGeom prst="roundRect">
              <a:avLst>
                <a:gd name="adj" fmla="val 10586"/>
              </a:avLst>
            </a:prstGeom>
            <a:solidFill>
              <a:schemeClr val="bg1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/>
                <a:t>s</a:t>
              </a:r>
            </a:p>
          </p:txBody>
        </p:sp>
        <p:sp>
          <p:nvSpPr>
            <p:cNvPr id="152" name="Rounded Rectangle 10"/>
            <p:cNvSpPr/>
            <p:nvPr/>
          </p:nvSpPr>
          <p:spPr>
            <a:xfrm>
              <a:off x="2590800" y="490046"/>
              <a:ext cx="2024063" cy="200122"/>
            </a:xfrm>
            <a:custGeom>
              <a:avLst/>
              <a:gdLst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258129 w 2514600"/>
                <a:gd name="connsiteY6" fmla="*/ 2438400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515304 w 2514600"/>
                <a:gd name="connsiteY6" fmla="*/ 2352675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52560"/>
                <a:gd name="connsiteX1" fmla="*/ 258129 w 2514600"/>
                <a:gd name="connsiteY1" fmla="*/ 0 h 2452560"/>
                <a:gd name="connsiteX2" fmla="*/ 2256471 w 2514600"/>
                <a:gd name="connsiteY2" fmla="*/ 0 h 2452560"/>
                <a:gd name="connsiteX3" fmla="*/ 2514600 w 2514600"/>
                <a:gd name="connsiteY3" fmla="*/ 258129 h 2452560"/>
                <a:gd name="connsiteX4" fmla="*/ 2514600 w 2514600"/>
                <a:gd name="connsiteY4" fmla="*/ 2180271 h 2452560"/>
                <a:gd name="connsiteX5" fmla="*/ 2256471 w 2514600"/>
                <a:gd name="connsiteY5" fmla="*/ 2438400 h 2452560"/>
                <a:gd name="connsiteX6" fmla="*/ 0 w 2514600"/>
                <a:gd name="connsiteY6" fmla="*/ 2180271 h 2452560"/>
                <a:gd name="connsiteX7" fmla="*/ 0 w 2514600"/>
                <a:gd name="connsiteY7" fmla="*/ 258129 h 2452560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502835"/>
                <a:gd name="connsiteX1" fmla="*/ 258129 w 2514600"/>
                <a:gd name="connsiteY1" fmla="*/ 0 h 2502835"/>
                <a:gd name="connsiteX2" fmla="*/ 2256471 w 2514600"/>
                <a:gd name="connsiteY2" fmla="*/ 0 h 2502835"/>
                <a:gd name="connsiteX3" fmla="*/ 2514600 w 2514600"/>
                <a:gd name="connsiteY3" fmla="*/ 258129 h 2502835"/>
                <a:gd name="connsiteX4" fmla="*/ 2514600 w 2514600"/>
                <a:gd name="connsiteY4" fmla="*/ 2180271 h 2502835"/>
                <a:gd name="connsiteX5" fmla="*/ 0 w 2514600"/>
                <a:gd name="connsiteY5" fmla="*/ 2180271 h 2502835"/>
                <a:gd name="connsiteX6" fmla="*/ 0 w 2514600"/>
                <a:gd name="connsiteY6" fmla="*/ 258129 h 2502835"/>
                <a:gd name="connsiteX0" fmla="*/ 0 w 2514600"/>
                <a:gd name="connsiteY0" fmla="*/ 258129 h 2322651"/>
                <a:gd name="connsiteX1" fmla="*/ 258129 w 2514600"/>
                <a:gd name="connsiteY1" fmla="*/ 0 h 2322651"/>
                <a:gd name="connsiteX2" fmla="*/ 2256471 w 2514600"/>
                <a:gd name="connsiteY2" fmla="*/ 0 h 2322651"/>
                <a:gd name="connsiteX3" fmla="*/ 2514600 w 2514600"/>
                <a:gd name="connsiteY3" fmla="*/ 258129 h 2322651"/>
                <a:gd name="connsiteX4" fmla="*/ 2514600 w 2514600"/>
                <a:gd name="connsiteY4" fmla="*/ 2180271 h 2322651"/>
                <a:gd name="connsiteX5" fmla="*/ 0 w 2514600"/>
                <a:gd name="connsiteY5" fmla="*/ 2180271 h 2322651"/>
                <a:gd name="connsiteX6" fmla="*/ 0 w 2514600"/>
                <a:gd name="connsiteY6" fmla="*/ 258129 h 232265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90488 w 2514600"/>
                <a:gd name="connsiteY5" fmla="*/ 72770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55625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394333 h 2180271"/>
                <a:gd name="connsiteX6" fmla="*/ 0 w 2514600"/>
                <a:gd name="connsiteY6" fmla="*/ 258129 h 2180271"/>
                <a:gd name="connsiteX0" fmla="*/ 0 w 2543175"/>
                <a:gd name="connsiteY0" fmla="*/ 258129 h 394333"/>
                <a:gd name="connsiteX1" fmla="*/ 258129 w 2543175"/>
                <a:gd name="connsiteY1" fmla="*/ 0 h 394333"/>
                <a:gd name="connsiteX2" fmla="*/ 2256471 w 2543175"/>
                <a:gd name="connsiteY2" fmla="*/ 0 h 394333"/>
                <a:gd name="connsiteX3" fmla="*/ 2514600 w 2543175"/>
                <a:gd name="connsiteY3" fmla="*/ 258129 h 394333"/>
                <a:gd name="connsiteX4" fmla="*/ 2543175 w 2543175"/>
                <a:gd name="connsiteY4" fmla="*/ 389571 h 394333"/>
                <a:gd name="connsiteX5" fmla="*/ 0 w 2543175"/>
                <a:gd name="connsiteY5" fmla="*/ 394333 h 394333"/>
                <a:gd name="connsiteX6" fmla="*/ 0 w 2543175"/>
                <a:gd name="connsiteY6" fmla="*/ 258129 h 394333"/>
                <a:gd name="connsiteX0" fmla="*/ 0 w 2514600"/>
                <a:gd name="connsiteY0" fmla="*/ 258129 h 394333"/>
                <a:gd name="connsiteX1" fmla="*/ 258129 w 2514600"/>
                <a:gd name="connsiteY1" fmla="*/ 0 h 394333"/>
                <a:gd name="connsiteX2" fmla="*/ 2256471 w 2514600"/>
                <a:gd name="connsiteY2" fmla="*/ 0 h 394333"/>
                <a:gd name="connsiteX3" fmla="*/ 2514600 w 2514600"/>
                <a:gd name="connsiteY3" fmla="*/ 258129 h 394333"/>
                <a:gd name="connsiteX4" fmla="*/ 2509837 w 2514600"/>
                <a:gd name="connsiteY4" fmla="*/ 389571 h 394333"/>
                <a:gd name="connsiteX5" fmla="*/ 0 w 2514600"/>
                <a:gd name="connsiteY5" fmla="*/ 394333 h 394333"/>
                <a:gd name="connsiteX6" fmla="*/ 0 w 2514600"/>
                <a:gd name="connsiteY6" fmla="*/ 258129 h 394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14600" h="394333">
                  <a:moveTo>
                    <a:pt x="0" y="258129"/>
                  </a:moveTo>
                  <a:cubicBezTo>
                    <a:pt x="0" y="115568"/>
                    <a:pt x="115568" y="0"/>
                    <a:pt x="258129" y="0"/>
                  </a:cubicBezTo>
                  <a:lnTo>
                    <a:pt x="2256471" y="0"/>
                  </a:lnTo>
                  <a:cubicBezTo>
                    <a:pt x="2399032" y="0"/>
                    <a:pt x="2514600" y="115568"/>
                    <a:pt x="2514600" y="258129"/>
                  </a:cubicBezTo>
                  <a:lnTo>
                    <a:pt x="2509837" y="389571"/>
                  </a:lnTo>
                  <a:lnTo>
                    <a:pt x="0" y="394333"/>
                  </a:lnTo>
                  <a:lnTo>
                    <a:pt x="0" y="258129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b="1"/>
            </a:p>
          </p:txBody>
        </p:sp>
        <p:sp>
          <p:nvSpPr>
            <p:cNvPr id="163" name="TextBox 162"/>
            <p:cNvSpPr txBox="1"/>
            <p:nvPr/>
          </p:nvSpPr>
          <p:spPr>
            <a:xfrm>
              <a:off x="2590800" y="711859"/>
              <a:ext cx="2024063" cy="1045895"/>
            </a:xfrm>
            <a:prstGeom prst="rect">
              <a:avLst/>
            </a:prstGeom>
            <a:noFill/>
          </p:spPr>
          <p:txBody>
            <a:bodyPr wrap="square" lIns="45720" rIns="45720" rtlCol="0">
              <a:spAutoFit/>
            </a:bodyPr>
            <a:lstStyle/>
            <a:p>
              <a:r>
                <a:rPr lang="en-US" sz="100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Case-control studies, matching controls on age, gender, provider, and visit date. Allows nesting of the study in another cohort.</a:t>
              </a:r>
            </a:p>
          </p:txBody>
        </p:sp>
        <p:sp>
          <p:nvSpPr>
            <p:cNvPr id="164" name="TextBox 163"/>
            <p:cNvSpPr txBox="1"/>
            <p:nvPr/>
          </p:nvSpPr>
          <p:spPr>
            <a:xfrm>
              <a:off x="2847616" y="462452"/>
              <a:ext cx="957572" cy="2801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b="1">
                  <a:solidFill>
                    <a:schemeClr val="bg1"/>
                  </a:solidFill>
                </a:rPr>
                <a:t>Case-control</a:t>
              </a:r>
            </a:p>
          </p:txBody>
        </p:sp>
        <p:grpSp>
          <p:nvGrpSpPr>
            <p:cNvPr id="165" name="Group 164"/>
            <p:cNvGrpSpPr/>
            <p:nvPr/>
          </p:nvGrpSpPr>
          <p:grpSpPr>
            <a:xfrm>
              <a:off x="2696308" y="516162"/>
              <a:ext cx="202554" cy="160689"/>
              <a:chOff x="2019300" y="2083773"/>
              <a:chExt cx="714375" cy="716577"/>
            </a:xfrm>
            <a:solidFill>
              <a:schemeClr val="bg1"/>
            </a:solidFill>
          </p:grpSpPr>
          <p:sp>
            <p:nvSpPr>
              <p:cNvPr id="166" name="Freeform 165"/>
              <p:cNvSpPr/>
              <p:nvPr/>
            </p:nvSpPr>
            <p:spPr>
              <a:xfrm>
                <a:off x="2057399" y="2083773"/>
                <a:ext cx="633413" cy="209372"/>
              </a:xfrm>
              <a:custGeom>
                <a:avLst/>
                <a:gdLst>
                  <a:gd name="connsiteX0" fmla="*/ 0 w 569118"/>
                  <a:gd name="connsiteY0" fmla="*/ 90488 h 188119"/>
                  <a:gd name="connsiteX1" fmla="*/ 302418 w 569118"/>
                  <a:gd name="connsiteY1" fmla="*/ 0 h 188119"/>
                  <a:gd name="connsiteX2" fmla="*/ 569118 w 569118"/>
                  <a:gd name="connsiteY2" fmla="*/ 97631 h 188119"/>
                  <a:gd name="connsiteX3" fmla="*/ 288131 w 569118"/>
                  <a:gd name="connsiteY3" fmla="*/ 188119 h 188119"/>
                  <a:gd name="connsiteX4" fmla="*/ 0 w 569118"/>
                  <a:gd name="connsiteY4" fmla="*/ 90488 h 1881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69118" h="188119">
                    <a:moveTo>
                      <a:pt x="0" y="90488"/>
                    </a:moveTo>
                    <a:lnTo>
                      <a:pt x="302418" y="0"/>
                    </a:lnTo>
                    <a:lnTo>
                      <a:pt x="569118" y="97631"/>
                    </a:lnTo>
                    <a:lnTo>
                      <a:pt x="288131" y="188119"/>
                    </a:lnTo>
                    <a:lnTo>
                      <a:pt x="0" y="9048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167" name="Freeform 166"/>
              <p:cNvSpPr/>
              <p:nvPr/>
            </p:nvSpPr>
            <p:spPr>
              <a:xfrm>
                <a:off x="2019300" y="2245519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173" name="Freeform 172"/>
              <p:cNvSpPr/>
              <p:nvPr/>
            </p:nvSpPr>
            <p:spPr>
              <a:xfrm flipH="1">
                <a:off x="2412206" y="2245518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</p:grpSp>
      </p:grpSp>
      <p:grpSp>
        <p:nvGrpSpPr>
          <p:cNvPr id="153" name="Group 152"/>
          <p:cNvGrpSpPr/>
          <p:nvPr/>
        </p:nvGrpSpPr>
        <p:grpSpPr>
          <a:xfrm>
            <a:off x="2552205" y="1760093"/>
            <a:ext cx="1667743" cy="1042364"/>
            <a:chOff x="2590800" y="462452"/>
            <a:chExt cx="2024063" cy="1265069"/>
          </a:xfrm>
        </p:grpSpPr>
        <p:sp>
          <p:nvSpPr>
            <p:cNvPr id="154" name="Rounded Rectangle 153"/>
            <p:cNvSpPr/>
            <p:nvPr/>
          </p:nvSpPr>
          <p:spPr>
            <a:xfrm>
              <a:off x="2590800" y="490046"/>
              <a:ext cx="2024063" cy="1237475"/>
            </a:xfrm>
            <a:prstGeom prst="roundRect">
              <a:avLst>
                <a:gd name="adj" fmla="val 10586"/>
              </a:avLst>
            </a:prstGeom>
            <a:solidFill>
              <a:schemeClr val="bg1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/>
                <a:t>s</a:t>
              </a:r>
            </a:p>
          </p:txBody>
        </p:sp>
        <p:sp>
          <p:nvSpPr>
            <p:cNvPr id="155" name="Rounded Rectangle 10"/>
            <p:cNvSpPr/>
            <p:nvPr/>
          </p:nvSpPr>
          <p:spPr>
            <a:xfrm>
              <a:off x="2590800" y="490046"/>
              <a:ext cx="2024063" cy="200122"/>
            </a:xfrm>
            <a:custGeom>
              <a:avLst/>
              <a:gdLst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258129 w 2514600"/>
                <a:gd name="connsiteY6" fmla="*/ 2438400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515304 w 2514600"/>
                <a:gd name="connsiteY6" fmla="*/ 2352675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52560"/>
                <a:gd name="connsiteX1" fmla="*/ 258129 w 2514600"/>
                <a:gd name="connsiteY1" fmla="*/ 0 h 2452560"/>
                <a:gd name="connsiteX2" fmla="*/ 2256471 w 2514600"/>
                <a:gd name="connsiteY2" fmla="*/ 0 h 2452560"/>
                <a:gd name="connsiteX3" fmla="*/ 2514600 w 2514600"/>
                <a:gd name="connsiteY3" fmla="*/ 258129 h 2452560"/>
                <a:gd name="connsiteX4" fmla="*/ 2514600 w 2514600"/>
                <a:gd name="connsiteY4" fmla="*/ 2180271 h 2452560"/>
                <a:gd name="connsiteX5" fmla="*/ 2256471 w 2514600"/>
                <a:gd name="connsiteY5" fmla="*/ 2438400 h 2452560"/>
                <a:gd name="connsiteX6" fmla="*/ 0 w 2514600"/>
                <a:gd name="connsiteY6" fmla="*/ 2180271 h 2452560"/>
                <a:gd name="connsiteX7" fmla="*/ 0 w 2514600"/>
                <a:gd name="connsiteY7" fmla="*/ 258129 h 2452560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502835"/>
                <a:gd name="connsiteX1" fmla="*/ 258129 w 2514600"/>
                <a:gd name="connsiteY1" fmla="*/ 0 h 2502835"/>
                <a:gd name="connsiteX2" fmla="*/ 2256471 w 2514600"/>
                <a:gd name="connsiteY2" fmla="*/ 0 h 2502835"/>
                <a:gd name="connsiteX3" fmla="*/ 2514600 w 2514600"/>
                <a:gd name="connsiteY3" fmla="*/ 258129 h 2502835"/>
                <a:gd name="connsiteX4" fmla="*/ 2514600 w 2514600"/>
                <a:gd name="connsiteY4" fmla="*/ 2180271 h 2502835"/>
                <a:gd name="connsiteX5" fmla="*/ 0 w 2514600"/>
                <a:gd name="connsiteY5" fmla="*/ 2180271 h 2502835"/>
                <a:gd name="connsiteX6" fmla="*/ 0 w 2514600"/>
                <a:gd name="connsiteY6" fmla="*/ 258129 h 2502835"/>
                <a:gd name="connsiteX0" fmla="*/ 0 w 2514600"/>
                <a:gd name="connsiteY0" fmla="*/ 258129 h 2322651"/>
                <a:gd name="connsiteX1" fmla="*/ 258129 w 2514600"/>
                <a:gd name="connsiteY1" fmla="*/ 0 h 2322651"/>
                <a:gd name="connsiteX2" fmla="*/ 2256471 w 2514600"/>
                <a:gd name="connsiteY2" fmla="*/ 0 h 2322651"/>
                <a:gd name="connsiteX3" fmla="*/ 2514600 w 2514600"/>
                <a:gd name="connsiteY3" fmla="*/ 258129 h 2322651"/>
                <a:gd name="connsiteX4" fmla="*/ 2514600 w 2514600"/>
                <a:gd name="connsiteY4" fmla="*/ 2180271 h 2322651"/>
                <a:gd name="connsiteX5" fmla="*/ 0 w 2514600"/>
                <a:gd name="connsiteY5" fmla="*/ 2180271 h 2322651"/>
                <a:gd name="connsiteX6" fmla="*/ 0 w 2514600"/>
                <a:gd name="connsiteY6" fmla="*/ 258129 h 232265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90488 w 2514600"/>
                <a:gd name="connsiteY5" fmla="*/ 72770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55625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394333 h 2180271"/>
                <a:gd name="connsiteX6" fmla="*/ 0 w 2514600"/>
                <a:gd name="connsiteY6" fmla="*/ 258129 h 2180271"/>
                <a:gd name="connsiteX0" fmla="*/ 0 w 2543175"/>
                <a:gd name="connsiteY0" fmla="*/ 258129 h 394333"/>
                <a:gd name="connsiteX1" fmla="*/ 258129 w 2543175"/>
                <a:gd name="connsiteY1" fmla="*/ 0 h 394333"/>
                <a:gd name="connsiteX2" fmla="*/ 2256471 w 2543175"/>
                <a:gd name="connsiteY2" fmla="*/ 0 h 394333"/>
                <a:gd name="connsiteX3" fmla="*/ 2514600 w 2543175"/>
                <a:gd name="connsiteY3" fmla="*/ 258129 h 394333"/>
                <a:gd name="connsiteX4" fmla="*/ 2543175 w 2543175"/>
                <a:gd name="connsiteY4" fmla="*/ 389571 h 394333"/>
                <a:gd name="connsiteX5" fmla="*/ 0 w 2543175"/>
                <a:gd name="connsiteY5" fmla="*/ 394333 h 394333"/>
                <a:gd name="connsiteX6" fmla="*/ 0 w 2543175"/>
                <a:gd name="connsiteY6" fmla="*/ 258129 h 394333"/>
                <a:gd name="connsiteX0" fmla="*/ 0 w 2514600"/>
                <a:gd name="connsiteY0" fmla="*/ 258129 h 394333"/>
                <a:gd name="connsiteX1" fmla="*/ 258129 w 2514600"/>
                <a:gd name="connsiteY1" fmla="*/ 0 h 394333"/>
                <a:gd name="connsiteX2" fmla="*/ 2256471 w 2514600"/>
                <a:gd name="connsiteY2" fmla="*/ 0 h 394333"/>
                <a:gd name="connsiteX3" fmla="*/ 2514600 w 2514600"/>
                <a:gd name="connsiteY3" fmla="*/ 258129 h 394333"/>
                <a:gd name="connsiteX4" fmla="*/ 2509837 w 2514600"/>
                <a:gd name="connsiteY4" fmla="*/ 389571 h 394333"/>
                <a:gd name="connsiteX5" fmla="*/ 0 w 2514600"/>
                <a:gd name="connsiteY5" fmla="*/ 394333 h 394333"/>
                <a:gd name="connsiteX6" fmla="*/ 0 w 2514600"/>
                <a:gd name="connsiteY6" fmla="*/ 258129 h 394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14600" h="394333">
                  <a:moveTo>
                    <a:pt x="0" y="258129"/>
                  </a:moveTo>
                  <a:cubicBezTo>
                    <a:pt x="0" y="115568"/>
                    <a:pt x="115568" y="0"/>
                    <a:pt x="258129" y="0"/>
                  </a:cubicBezTo>
                  <a:lnTo>
                    <a:pt x="2256471" y="0"/>
                  </a:lnTo>
                  <a:cubicBezTo>
                    <a:pt x="2399032" y="0"/>
                    <a:pt x="2514600" y="115568"/>
                    <a:pt x="2514600" y="258129"/>
                  </a:cubicBezTo>
                  <a:lnTo>
                    <a:pt x="2509837" y="389571"/>
                  </a:lnTo>
                  <a:lnTo>
                    <a:pt x="0" y="394333"/>
                  </a:lnTo>
                  <a:lnTo>
                    <a:pt x="0" y="258129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b="1"/>
            </a:p>
          </p:txBody>
        </p:sp>
        <p:sp>
          <p:nvSpPr>
            <p:cNvPr id="156" name="TextBox 155"/>
            <p:cNvSpPr txBox="1"/>
            <p:nvPr/>
          </p:nvSpPr>
          <p:spPr>
            <a:xfrm>
              <a:off x="2590800" y="711859"/>
              <a:ext cx="2024063" cy="859129"/>
            </a:xfrm>
            <a:prstGeom prst="rect">
              <a:avLst/>
            </a:prstGeom>
            <a:noFill/>
          </p:spPr>
          <p:txBody>
            <a:bodyPr wrap="square" lIns="45720" rIns="45720" rtlCol="0">
              <a:spAutoFit/>
            </a:bodyPr>
            <a:lstStyle/>
            <a:p>
              <a:r>
                <a:rPr lang="en-US" sz="100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Case-crossover design including the option to adjust for time-trends in exposures (so-called case-time-control).</a:t>
              </a:r>
            </a:p>
          </p:txBody>
        </p:sp>
        <p:sp>
          <p:nvSpPr>
            <p:cNvPr id="157" name="TextBox 156"/>
            <p:cNvSpPr txBox="1"/>
            <p:nvPr/>
          </p:nvSpPr>
          <p:spPr>
            <a:xfrm>
              <a:off x="2847616" y="462452"/>
              <a:ext cx="1097647" cy="2801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b="1">
                  <a:solidFill>
                    <a:schemeClr val="bg1"/>
                  </a:solidFill>
                </a:rPr>
                <a:t>Case-crossover</a:t>
              </a:r>
            </a:p>
          </p:txBody>
        </p:sp>
        <p:grpSp>
          <p:nvGrpSpPr>
            <p:cNvPr id="174" name="Group 173"/>
            <p:cNvGrpSpPr/>
            <p:nvPr/>
          </p:nvGrpSpPr>
          <p:grpSpPr>
            <a:xfrm>
              <a:off x="2696308" y="516162"/>
              <a:ext cx="202554" cy="160689"/>
              <a:chOff x="2019300" y="2083773"/>
              <a:chExt cx="714375" cy="716577"/>
            </a:xfrm>
            <a:solidFill>
              <a:schemeClr val="bg1"/>
            </a:solidFill>
          </p:grpSpPr>
          <p:sp>
            <p:nvSpPr>
              <p:cNvPr id="175" name="Freeform 174"/>
              <p:cNvSpPr/>
              <p:nvPr/>
            </p:nvSpPr>
            <p:spPr>
              <a:xfrm>
                <a:off x="2057399" y="2083773"/>
                <a:ext cx="633413" cy="209372"/>
              </a:xfrm>
              <a:custGeom>
                <a:avLst/>
                <a:gdLst>
                  <a:gd name="connsiteX0" fmla="*/ 0 w 569118"/>
                  <a:gd name="connsiteY0" fmla="*/ 90488 h 188119"/>
                  <a:gd name="connsiteX1" fmla="*/ 302418 w 569118"/>
                  <a:gd name="connsiteY1" fmla="*/ 0 h 188119"/>
                  <a:gd name="connsiteX2" fmla="*/ 569118 w 569118"/>
                  <a:gd name="connsiteY2" fmla="*/ 97631 h 188119"/>
                  <a:gd name="connsiteX3" fmla="*/ 288131 w 569118"/>
                  <a:gd name="connsiteY3" fmla="*/ 188119 h 188119"/>
                  <a:gd name="connsiteX4" fmla="*/ 0 w 569118"/>
                  <a:gd name="connsiteY4" fmla="*/ 90488 h 1881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69118" h="188119">
                    <a:moveTo>
                      <a:pt x="0" y="90488"/>
                    </a:moveTo>
                    <a:lnTo>
                      <a:pt x="302418" y="0"/>
                    </a:lnTo>
                    <a:lnTo>
                      <a:pt x="569118" y="97631"/>
                    </a:lnTo>
                    <a:lnTo>
                      <a:pt x="288131" y="188119"/>
                    </a:lnTo>
                    <a:lnTo>
                      <a:pt x="0" y="9048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176" name="Freeform 175"/>
              <p:cNvSpPr/>
              <p:nvPr/>
            </p:nvSpPr>
            <p:spPr>
              <a:xfrm>
                <a:off x="2019300" y="2245519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177" name="Freeform 176"/>
              <p:cNvSpPr/>
              <p:nvPr/>
            </p:nvSpPr>
            <p:spPr>
              <a:xfrm flipH="1">
                <a:off x="2412206" y="2245518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</p:grpSp>
      </p:grpSp>
      <p:sp>
        <p:nvSpPr>
          <p:cNvPr id="3" name="Rectangle 2"/>
          <p:cNvSpPr/>
          <p:nvPr/>
        </p:nvSpPr>
        <p:spPr>
          <a:xfrm>
            <a:off x="2484622" y="2914620"/>
            <a:ext cx="1808926" cy="110799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" name="Rectangle 177"/>
          <p:cNvSpPr/>
          <p:nvPr/>
        </p:nvSpPr>
        <p:spPr>
          <a:xfrm>
            <a:off x="769984" y="2910179"/>
            <a:ext cx="1693750" cy="110799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9" name="Rectangle 178"/>
          <p:cNvSpPr/>
          <p:nvPr/>
        </p:nvSpPr>
        <p:spPr>
          <a:xfrm>
            <a:off x="769984" y="556018"/>
            <a:ext cx="1766996" cy="113118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1604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Revisting</a:t>
            </a:r>
            <a:r>
              <a:rPr lang="en-US" dirty="0"/>
              <a:t> Case-time-control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276533"/>
            <a:ext cx="3504973" cy="4906963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7" name="Right Arrow 2"/>
          <p:cNvSpPr/>
          <p:nvPr/>
        </p:nvSpPr>
        <p:spPr>
          <a:xfrm flipH="1">
            <a:off x="4278738" y="3770806"/>
            <a:ext cx="660166" cy="63618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6"/>
          <p:cNvSpPr/>
          <p:nvPr/>
        </p:nvSpPr>
        <p:spPr>
          <a:xfrm>
            <a:off x="4888523" y="3379803"/>
            <a:ext cx="2667000" cy="1418189"/>
          </a:xfrm>
          <a:prstGeom prst="roundRect">
            <a:avLst>
              <a:gd name="adj" fmla="val 10861"/>
            </a:avLst>
          </a:prstGeom>
          <a:ln w="28575">
            <a:solidFill>
              <a:srgbClr val="FF0000"/>
            </a:solidFill>
          </a:ln>
          <a:effectLst>
            <a:outerShdw blurRad="114300" dist="177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/>
              <a:t>Positive controls show extreme bias towards the null</a:t>
            </a:r>
          </a:p>
        </p:txBody>
      </p:sp>
      <p:sp>
        <p:nvSpPr>
          <p:cNvPr id="9" name="Rounded Rectangle 6"/>
          <p:cNvSpPr/>
          <p:nvPr/>
        </p:nvSpPr>
        <p:spPr>
          <a:xfrm>
            <a:off x="4914900" y="5164152"/>
            <a:ext cx="4070282" cy="1165533"/>
          </a:xfrm>
          <a:prstGeom prst="roundRect">
            <a:avLst>
              <a:gd name="adj" fmla="val 10861"/>
            </a:avLst>
          </a:prstGeom>
          <a:ln w="28575">
            <a:solidFill>
              <a:srgbClr val="FF0000"/>
            </a:solidFill>
          </a:ln>
          <a:effectLst>
            <a:outerShdw blurRad="114300" dist="177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/>
              <a:t>Investigation suggests this is due to Breslow approximation to conditional logistic regression</a:t>
            </a:r>
          </a:p>
        </p:txBody>
      </p:sp>
    </p:spTree>
    <p:extLst>
      <p:ext uri="{BB962C8B-B14F-4D97-AF65-F5344CB8AC3E}">
        <p14:creationId xmlns:p14="http://schemas.microsoft.com/office/powerpoint/2010/main" val="3295764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Case-control as bad as ever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794" y="1615277"/>
            <a:ext cx="5486411" cy="4114808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762000" y="5985430"/>
            <a:ext cx="77988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Nest case-control design, matching on age and gender. Up to 10 controls per case</a:t>
            </a:r>
          </a:p>
        </p:txBody>
      </p:sp>
    </p:spTree>
    <p:extLst>
      <p:ext uri="{BB962C8B-B14F-4D97-AF65-F5344CB8AC3E}">
        <p14:creationId xmlns:p14="http://schemas.microsoft.com/office/powerpoint/2010/main" val="140456671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Case-control gets worse when true effect size &gt; 0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9513" y="1219200"/>
            <a:ext cx="3504973" cy="4906963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762000" y="5985430"/>
            <a:ext cx="77988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Nest case-control design, matching on age and gender. Up to 10 controls per case</a:t>
            </a:r>
          </a:p>
        </p:txBody>
      </p:sp>
    </p:spTree>
    <p:extLst>
      <p:ext uri="{BB962C8B-B14F-4D97-AF65-F5344CB8AC3E}">
        <p14:creationId xmlns:p14="http://schemas.microsoft.com/office/powerpoint/2010/main" val="35372914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Cohort Method has a bit more bias than expected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794" y="1615277"/>
            <a:ext cx="5486411" cy="4114808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914400" y="5926814"/>
            <a:ext cx="68698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New-user cohort method using variable ratio propensity score matching</a:t>
            </a:r>
          </a:p>
        </p:txBody>
      </p:sp>
    </p:spTree>
    <p:extLst>
      <p:ext uri="{BB962C8B-B14F-4D97-AF65-F5344CB8AC3E}">
        <p14:creationId xmlns:p14="http://schemas.microsoft.com/office/powerpoint/2010/main" val="176903359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Not so much bias towards the null as in </a:t>
            </a:r>
            <a:r>
              <a:rPr lang="en-US" dirty="0" err="1"/>
              <a:t>Yuxi’s</a:t>
            </a:r>
            <a:r>
              <a:rPr lang="en-US" dirty="0"/>
              <a:t> experiment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1052352"/>
            <a:ext cx="4114800" cy="5760721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2103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issues with evaluation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Some outcomes are very rare</a:t>
            </a:r>
          </a:p>
          <a:p>
            <a:r>
              <a:rPr lang="en-US" dirty="0"/>
              <a:t>Some outcomes / exposures are extremely prevalent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76287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Topic of next meeting(s)?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/>
              <a:t>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09370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Next workgroup meeting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160748"/>
            <a:ext cx="8229600" cy="460851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dirty="0"/>
              <a:t>Western hemisphere: </a:t>
            </a:r>
            <a:r>
              <a:rPr lang="en-US" sz="2400" b="1" dirty="0"/>
              <a:t>September 28</a:t>
            </a:r>
          </a:p>
          <a:p>
            <a:r>
              <a:rPr lang="en-US" sz="2400" dirty="0"/>
              <a:t>6pm Central European time</a:t>
            </a:r>
          </a:p>
          <a:p>
            <a:r>
              <a:rPr lang="en-US" sz="2400" dirty="0"/>
              <a:t>12pm New York</a:t>
            </a:r>
          </a:p>
          <a:p>
            <a:r>
              <a:rPr lang="en-US" sz="2400" dirty="0"/>
              <a:t>9am Los Angeles / Stanford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Eastern hemisphere: September 20</a:t>
            </a:r>
          </a:p>
          <a:p>
            <a:r>
              <a:rPr lang="en-US" sz="2400" dirty="0"/>
              <a:t>3pm Hong Kong / Taiwan</a:t>
            </a:r>
          </a:p>
          <a:p>
            <a:r>
              <a:rPr lang="en-US" sz="2400" dirty="0"/>
              <a:t>4pm South Korea</a:t>
            </a:r>
          </a:p>
          <a:p>
            <a:r>
              <a:rPr lang="en-US" sz="2400" dirty="0"/>
              <a:t>4:30pm Adelaide</a:t>
            </a:r>
          </a:p>
          <a:p>
            <a:r>
              <a:rPr lang="en-US" sz="2400" dirty="0"/>
              <a:t>9am Central European time</a:t>
            </a:r>
          </a:p>
          <a:p>
            <a:r>
              <a:rPr lang="en-US" sz="2400" dirty="0"/>
              <a:t>8am UK time</a:t>
            </a:r>
          </a:p>
          <a:p>
            <a:endParaRPr lang="en-US" sz="2400" dirty="0"/>
          </a:p>
          <a:p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55576" y="5913276"/>
            <a:ext cx="7696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u="sng">
                <a:solidFill>
                  <a:schemeClr val="tx2"/>
                </a:solidFill>
              </a:rPr>
              <a:t>http://www.ohdsi.org/web/wiki/doku.php?id=projects:workgroups:est-methods</a:t>
            </a:r>
          </a:p>
        </p:txBody>
      </p:sp>
    </p:spTree>
    <p:extLst>
      <p:ext uri="{BB962C8B-B14F-4D97-AF65-F5344CB8AC3E}">
        <p14:creationId xmlns:p14="http://schemas.microsoft.com/office/powerpoint/2010/main" val="8833825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FeatureExtraction v2.0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Start of development announced on the forum: </a:t>
            </a:r>
            <a:r>
              <a:rPr lang="en-US" sz="1400" dirty="0">
                <a:hlinkClick r:id="rId2"/>
              </a:rPr>
              <a:t>http://forums.ohdsi.org/t/featureextraction-2-0/2996</a:t>
            </a:r>
            <a:endParaRPr lang="en-US" sz="1400" dirty="0"/>
          </a:p>
          <a:p>
            <a:r>
              <a:rPr lang="en-US" sz="2400" dirty="0"/>
              <a:t>Initial major objectives:</a:t>
            </a:r>
          </a:p>
          <a:p>
            <a:pPr lvl="1"/>
            <a:r>
              <a:rPr lang="en-US" sz="2000" dirty="0"/>
              <a:t>More flexibility in time windows</a:t>
            </a:r>
          </a:p>
          <a:p>
            <a:pPr lvl="1"/>
            <a:r>
              <a:rPr lang="en-US" sz="2000" dirty="0"/>
              <a:t>More flexibility in adding and maintaining features</a:t>
            </a:r>
          </a:p>
          <a:p>
            <a:pPr lvl="1"/>
            <a:r>
              <a:rPr lang="en-US" sz="2000" dirty="0"/>
              <a:t>Allow cohort characterization (skipping person-level data)</a:t>
            </a:r>
          </a:p>
          <a:p>
            <a:r>
              <a:rPr lang="en-US" sz="2400" dirty="0"/>
              <a:t>Added major objectives:</a:t>
            </a:r>
          </a:p>
          <a:p>
            <a:pPr lvl="1"/>
            <a:r>
              <a:rPr lang="en-US" sz="2000" dirty="0"/>
              <a:t>Support temporal covariates</a:t>
            </a:r>
          </a:p>
          <a:p>
            <a:pPr lvl="1"/>
            <a:r>
              <a:rPr lang="en-US" sz="2000" dirty="0"/>
              <a:t>Allow specifying set of covariate IDs (not concept IDs) to include</a:t>
            </a:r>
          </a:p>
          <a:p>
            <a:pPr lvl="1"/>
            <a:r>
              <a:rPr lang="en-US" sz="2000" dirty="0"/>
              <a:t>Integration with </a:t>
            </a:r>
            <a:r>
              <a:rPr lang="en-US" sz="2000" dirty="0" err="1"/>
              <a:t>WebAPI</a:t>
            </a:r>
            <a:endParaRPr lang="en-US" sz="2000" dirty="0"/>
          </a:p>
          <a:p>
            <a:r>
              <a:rPr lang="en-US" sz="2400" dirty="0"/>
              <a:t>Current status: testing + adding more functionality</a:t>
            </a:r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300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400" dirty="0"/>
              <a:t>An analysis is defined as:</a:t>
            </a:r>
          </a:p>
          <a:p>
            <a:r>
              <a:rPr lang="en-US" sz="2400" dirty="0"/>
              <a:t>An analysis ID</a:t>
            </a:r>
          </a:p>
          <a:p>
            <a:r>
              <a:rPr lang="en-US" sz="2400" dirty="0"/>
              <a:t>A reference to a (heavily) parameterized SQL file</a:t>
            </a:r>
          </a:p>
          <a:p>
            <a:r>
              <a:rPr lang="en-US" sz="2400" dirty="0"/>
              <a:t>Parameters, which (almost) always includes:</a:t>
            </a:r>
          </a:p>
          <a:p>
            <a:pPr lvl="1"/>
            <a:r>
              <a:rPr lang="en-US" sz="2000" dirty="0"/>
              <a:t>Aggregated</a:t>
            </a:r>
          </a:p>
          <a:p>
            <a:pPr lvl="1"/>
            <a:r>
              <a:rPr lang="en-US" sz="2000" dirty="0"/>
              <a:t>Temporal</a:t>
            </a:r>
          </a:p>
          <a:p>
            <a:pPr lvl="1"/>
            <a:r>
              <a:rPr lang="en-US" sz="2000" dirty="0"/>
              <a:t>Start and end of window relative to </a:t>
            </a:r>
            <a:r>
              <a:rPr lang="en-US" sz="2000" dirty="0" err="1"/>
              <a:t>cohort_start_date</a:t>
            </a:r>
            <a:endParaRPr lang="en-US" sz="2000" dirty="0"/>
          </a:p>
          <a:p>
            <a:pPr lvl="1"/>
            <a:r>
              <a:rPr lang="en-US" sz="2000" dirty="0"/>
              <a:t>Concept IDs to include or exclude</a:t>
            </a:r>
          </a:p>
          <a:p>
            <a:pPr lvl="1"/>
            <a:r>
              <a:rPr lang="en-US" sz="2000" dirty="0"/>
              <a:t>Covariate IDs to include</a:t>
            </a:r>
          </a:p>
          <a:p>
            <a:endParaRPr lang="en-US" sz="2400" dirty="0"/>
          </a:p>
          <a:p>
            <a:pPr marL="0" indent="0">
              <a:buNone/>
            </a:pPr>
            <a:r>
              <a:rPr lang="en-US" sz="2400" dirty="0"/>
              <a:t>An analysis produces:</a:t>
            </a:r>
          </a:p>
          <a:p>
            <a:r>
              <a:rPr lang="en-US" sz="2400" dirty="0"/>
              <a:t>Zero, one, or more covariates with covariate IDs</a:t>
            </a:r>
          </a:p>
          <a:p>
            <a:pPr marL="0" indent="0">
              <a:buNone/>
            </a:pPr>
            <a:r>
              <a:rPr lang="en-US" sz="2400" dirty="0"/>
              <a:t>To avoid collisions, the last 3 digits of the covariate ID are the analysis ID</a:t>
            </a:r>
          </a:p>
          <a:p>
            <a:pPr marL="457200" lvl="1" indent="0">
              <a:buNone/>
            </a:pPr>
            <a:endParaRPr lang="en-US" sz="2000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800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Three levels of settings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400" dirty="0"/>
              <a:t>Default settings yes / no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Same as current input: </a:t>
            </a:r>
          </a:p>
          <a:p>
            <a:pPr marL="914400" lvl="1" indent="-514350"/>
            <a:r>
              <a:rPr lang="en-US" sz="2000" dirty="0"/>
              <a:t>List of prespecified analyses yes / no</a:t>
            </a:r>
          </a:p>
          <a:p>
            <a:pPr marL="914400" lvl="1" indent="-514350"/>
            <a:r>
              <a:rPr lang="en-US" sz="2000" dirty="0"/>
              <a:t>Window definitions (short / medium / long term)</a:t>
            </a:r>
          </a:p>
          <a:p>
            <a:pPr marL="914400" lvl="1" indent="-514350"/>
            <a:r>
              <a:rPr lang="en-US" sz="2000" dirty="0"/>
              <a:t>Included and excluded concept IDs and covariate IDs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Detailed analyses specs. List of :</a:t>
            </a:r>
          </a:p>
          <a:p>
            <a:pPr marL="914400" lvl="1" indent="-514350"/>
            <a:r>
              <a:rPr lang="en-US" sz="2000" dirty="0"/>
              <a:t>Analysis ID</a:t>
            </a:r>
          </a:p>
          <a:p>
            <a:pPr marL="914400" lvl="1" indent="-514350"/>
            <a:r>
              <a:rPr lang="en-US" sz="2000" dirty="0"/>
              <a:t>Name of parameterized SQL file</a:t>
            </a:r>
          </a:p>
          <a:p>
            <a:pPr marL="914400" lvl="1" indent="-514350"/>
            <a:r>
              <a:rPr lang="en-US" sz="2000" dirty="0"/>
              <a:t>SQL parameter values, including</a:t>
            </a:r>
          </a:p>
          <a:p>
            <a:pPr marL="914400" lvl="1" indent="-514350"/>
            <a:r>
              <a:rPr lang="en-US" sz="2000" dirty="0"/>
              <a:t>Included and excluded concept IDs and covariate IDs</a:t>
            </a:r>
          </a:p>
          <a:p>
            <a:pPr marL="914400" lvl="1" indent="-514350"/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5334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Level 1 input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200">
                <a:latin typeface="SAS Monospace" panose="020B0609020202020204" pitchFamily="49" charset="0"/>
              </a:rPr>
              <a:t>covariateSettings &lt;- createDefaultCovariateSettings()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8471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Level 2 input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0100" y="1143000"/>
            <a:ext cx="8229600" cy="4906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800">
                <a:latin typeface="SAS Monospace" panose="020B0609020202020204" pitchFamily="49" charset="0"/>
              </a:rPr>
              <a:t>covariateSettings &lt;- createCovariateSettings(useDemographicsGender = TRUE,</a:t>
            </a:r>
          </a:p>
          <a:p>
            <a:pPr marL="0" indent="0">
              <a:buNone/>
            </a:pPr>
            <a:r>
              <a:rPr lang="en-US" sz="800">
                <a:latin typeface="SAS Monospace" panose="020B0609020202020204" pitchFamily="49" charset="0"/>
              </a:rPr>
              <a:t>                                             useDemographicsAge = FALSE,</a:t>
            </a:r>
          </a:p>
          <a:p>
            <a:pPr marL="0" indent="0">
              <a:buNone/>
            </a:pPr>
            <a:r>
              <a:rPr lang="en-US" sz="800">
                <a:latin typeface="SAS Monospace" panose="020B0609020202020204" pitchFamily="49" charset="0"/>
              </a:rPr>
              <a:t>                                             useDemographicsIndexYear = FALSE,</a:t>
            </a:r>
          </a:p>
          <a:p>
            <a:pPr marL="0" indent="0">
              <a:buNone/>
            </a:pPr>
            <a:r>
              <a:rPr lang="en-US" sz="800">
                <a:latin typeface="SAS Monospace" panose="020B0609020202020204" pitchFamily="49" charset="0"/>
              </a:rPr>
              <a:t>                                             useDemographicsIndexMonth = FALSE,</a:t>
            </a:r>
          </a:p>
          <a:p>
            <a:pPr marL="0" indent="0">
              <a:buNone/>
            </a:pPr>
            <a:r>
              <a:rPr lang="en-US" sz="800">
                <a:latin typeface="SAS Monospace" panose="020B0609020202020204" pitchFamily="49" charset="0"/>
              </a:rPr>
              <a:t>                                             useConditionOccurrenceLongTerm = FALSE,</a:t>
            </a:r>
          </a:p>
          <a:p>
            <a:pPr marL="0" indent="0">
              <a:buNone/>
            </a:pPr>
            <a:r>
              <a:rPr lang="en-US" sz="800">
                <a:latin typeface="SAS Monospace" panose="020B0609020202020204" pitchFamily="49" charset="0"/>
              </a:rPr>
              <a:t>                                             useConditionOccurrenceShortTerm = FALSE,</a:t>
            </a:r>
          </a:p>
          <a:p>
            <a:pPr marL="0" indent="0">
              <a:buNone/>
            </a:pPr>
            <a:r>
              <a:rPr lang="en-US" sz="800">
                <a:latin typeface="SAS Monospace" panose="020B0609020202020204" pitchFamily="49" charset="0"/>
              </a:rPr>
              <a:t>                                             useConditionEraLongTerm = FALSE,</a:t>
            </a:r>
          </a:p>
          <a:p>
            <a:pPr marL="0" indent="0">
              <a:buNone/>
            </a:pPr>
            <a:r>
              <a:rPr lang="en-US" sz="800">
                <a:latin typeface="SAS Monospace" panose="020B0609020202020204" pitchFamily="49" charset="0"/>
              </a:rPr>
              <a:t>                                             useConditionEraShortTerm = FALSE,</a:t>
            </a:r>
          </a:p>
          <a:p>
            <a:pPr marL="0" indent="0">
              <a:buNone/>
            </a:pPr>
            <a:r>
              <a:rPr lang="en-US" sz="800">
                <a:latin typeface="SAS Monospace" panose="020B0609020202020204" pitchFamily="49" charset="0"/>
              </a:rPr>
              <a:t>                                             useConditionGroupEraLongTerm = FALSE,</a:t>
            </a:r>
          </a:p>
          <a:p>
            <a:pPr marL="0" indent="0">
              <a:buNone/>
            </a:pPr>
            <a:r>
              <a:rPr lang="en-US" sz="800">
                <a:latin typeface="SAS Monospace" panose="020B0609020202020204" pitchFamily="49" charset="0"/>
              </a:rPr>
              <a:t>                                             useConditionGroupEraShortTerm = FALSE,</a:t>
            </a:r>
          </a:p>
          <a:p>
            <a:pPr marL="0" indent="0">
              <a:buNone/>
            </a:pPr>
            <a:r>
              <a:rPr lang="en-US" sz="800">
                <a:latin typeface="SAS Monospace" panose="020B0609020202020204" pitchFamily="49" charset="0"/>
              </a:rPr>
              <a:t>                                             useDrugExposureLongTerm = FALSE,</a:t>
            </a:r>
          </a:p>
          <a:p>
            <a:pPr marL="0" indent="0">
              <a:buNone/>
            </a:pPr>
            <a:r>
              <a:rPr lang="en-US" sz="800">
                <a:latin typeface="SAS Monospace" panose="020B0609020202020204" pitchFamily="49" charset="0"/>
              </a:rPr>
              <a:t>                                             useDrugExposureShortTerm = FALSE,</a:t>
            </a:r>
          </a:p>
          <a:p>
            <a:pPr marL="0" indent="0">
              <a:buNone/>
            </a:pPr>
            <a:r>
              <a:rPr lang="en-US" sz="800">
                <a:latin typeface="SAS Monospace" panose="020B0609020202020204" pitchFamily="49" charset="0"/>
              </a:rPr>
              <a:t>                                             useDrugEraLongTerm = FALSE,</a:t>
            </a:r>
          </a:p>
          <a:p>
            <a:pPr marL="0" indent="0">
              <a:buNone/>
            </a:pPr>
            <a:r>
              <a:rPr lang="en-US" sz="800">
                <a:latin typeface="SAS Monospace" panose="020B0609020202020204" pitchFamily="49" charset="0"/>
              </a:rPr>
              <a:t>                                             useDrugEraShortTerm = FALSE,</a:t>
            </a:r>
          </a:p>
          <a:p>
            <a:pPr marL="0" indent="0">
              <a:buNone/>
            </a:pPr>
            <a:r>
              <a:rPr lang="en-US" sz="800">
                <a:latin typeface="SAS Monospace" panose="020B0609020202020204" pitchFamily="49" charset="0"/>
              </a:rPr>
              <a:t>                                             useDrugGroupEraLongTerm = FALSE,</a:t>
            </a:r>
          </a:p>
          <a:p>
            <a:pPr marL="0" indent="0">
              <a:buNone/>
            </a:pPr>
            <a:r>
              <a:rPr lang="en-US" sz="800">
                <a:latin typeface="SAS Monospace" panose="020B0609020202020204" pitchFamily="49" charset="0"/>
              </a:rPr>
              <a:t>                                             useDrugGroupEraShortTerm = FALSE,</a:t>
            </a:r>
          </a:p>
          <a:p>
            <a:pPr marL="0" indent="0">
              <a:buNone/>
            </a:pPr>
            <a:r>
              <a:rPr lang="en-US" sz="800">
                <a:latin typeface="SAS Monospace" panose="020B0609020202020204" pitchFamily="49" charset="0"/>
              </a:rPr>
              <a:t>                                             useProcedureOccurrenceLongTerm = FALSE,</a:t>
            </a:r>
          </a:p>
          <a:p>
            <a:pPr marL="0" indent="0">
              <a:buNone/>
            </a:pPr>
            <a:r>
              <a:rPr lang="en-US" sz="800">
                <a:latin typeface="SAS Monospace" panose="020B0609020202020204" pitchFamily="49" charset="0"/>
              </a:rPr>
              <a:t>                                             useProcedureOccurrenceShortTerm = FALSE,</a:t>
            </a:r>
          </a:p>
          <a:p>
            <a:pPr marL="0" indent="0">
              <a:buNone/>
            </a:pPr>
            <a:r>
              <a:rPr lang="en-US" sz="800">
                <a:latin typeface="SAS Monospace" panose="020B0609020202020204" pitchFamily="49" charset="0"/>
              </a:rPr>
              <a:t>                                             useDeviceExposureLongTerm = FALSE,</a:t>
            </a:r>
          </a:p>
          <a:p>
            <a:pPr marL="0" indent="0">
              <a:buNone/>
            </a:pPr>
            <a:r>
              <a:rPr lang="en-US" sz="800">
                <a:latin typeface="SAS Monospace" panose="020B0609020202020204" pitchFamily="49" charset="0"/>
              </a:rPr>
              <a:t>                                             useDeviceExposureShortTerm = FALSE,</a:t>
            </a:r>
          </a:p>
          <a:p>
            <a:pPr marL="0" indent="0">
              <a:buNone/>
            </a:pPr>
            <a:r>
              <a:rPr lang="en-US" sz="800">
                <a:latin typeface="SAS Monospace" panose="020B0609020202020204" pitchFamily="49" charset="0"/>
              </a:rPr>
              <a:t>                                             useMeasurementLongTerm = FALSE,</a:t>
            </a:r>
          </a:p>
          <a:p>
            <a:pPr marL="0" indent="0">
              <a:buNone/>
            </a:pPr>
            <a:r>
              <a:rPr lang="en-US" sz="800">
                <a:latin typeface="SAS Monospace" panose="020B0609020202020204" pitchFamily="49" charset="0"/>
              </a:rPr>
              <a:t>                                             useMeasurementShortTerm = FALSE,</a:t>
            </a:r>
          </a:p>
          <a:p>
            <a:pPr marL="0" indent="0">
              <a:buNone/>
            </a:pPr>
            <a:r>
              <a:rPr lang="en-US" sz="800">
                <a:latin typeface="SAS Monospace" panose="020B0609020202020204" pitchFamily="49" charset="0"/>
              </a:rPr>
              <a:t>                                             useObservationLongTerm = FALSE,</a:t>
            </a:r>
          </a:p>
          <a:p>
            <a:pPr marL="0" indent="0">
              <a:buNone/>
            </a:pPr>
            <a:r>
              <a:rPr lang="en-US" sz="800">
                <a:latin typeface="SAS Monospace" panose="020B0609020202020204" pitchFamily="49" charset="0"/>
              </a:rPr>
              <a:t>                                             useObservationShortTerm = FALSE,</a:t>
            </a:r>
          </a:p>
          <a:p>
            <a:pPr marL="0" indent="0">
              <a:buNone/>
            </a:pPr>
            <a:r>
              <a:rPr lang="en-US" sz="800">
                <a:latin typeface="SAS Monospace" panose="020B0609020202020204" pitchFamily="49" charset="0"/>
              </a:rPr>
              <a:t>                                             useCharlsonIndex = TRUE,</a:t>
            </a:r>
          </a:p>
          <a:p>
            <a:pPr marL="0" indent="0">
              <a:buNone/>
            </a:pPr>
            <a:r>
              <a:rPr lang="en-US" sz="800">
                <a:latin typeface="SAS Monospace" panose="020B0609020202020204" pitchFamily="49" charset="0"/>
              </a:rPr>
              <a:t>                                             longTermStartDays = -365,</a:t>
            </a:r>
          </a:p>
          <a:p>
            <a:pPr marL="0" indent="0">
              <a:buNone/>
            </a:pPr>
            <a:r>
              <a:rPr lang="en-US" sz="800">
                <a:latin typeface="SAS Monospace" panose="020B0609020202020204" pitchFamily="49" charset="0"/>
              </a:rPr>
              <a:t>                                             shortTermStartDays = -30,</a:t>
            </a:r>
          </a:p>
          <a:p>
            <a:pPr marL="0" indent="0">
              <a:buNone/>
            </a:pPr>
            <a:r>
              <a:rPr lang="en-US" sz="800">
                <a:latin typeface="SAS Monospace" panose="020B0609020202020204" pitchFamily="49" charset="0"/>
              </a:rPr>
              <a:t>                                             endDays = 0,</a:t>
            </a:r>
          </a:p>
          <a:p>
            <a:pPr marL="0" indent="0">
              <a:buNone/>
            </a:pPr>
            <a:r>
              <a:rPr lang="en-US" sz="800">
                <a:latin typeface="SAS Monospace" panose="020B0609020202020204" pitchFamily="49" charset="0"/>
              </a:rPr>
              <a:t>                                             excludedCovariateConceptIds = c(),</a:t>
            </a:r>
          </a:p>
          <a:p>
            <a:pPr marL="0" indent="0">
              <a:buNone/>
            </a:pPr>
            <a:r>
              <a:rPr lang="en-US" sz="800">
                <a:latin typeface="SAS Monospace" panose="020B0609020202020204" pitchFamily="49" charset="0"/>
              </a:rPr>
              <a:t>                                             addDescendantsToExclude = FALSE,</a:t>
            </a:r>
          </a:p>
          <a:p>
            <a:pPr marL="0" indent="0">
              <a:buNone/>
            </a:pPr>
            <a:r>
              <a:rPr lang="en-US" sz="800">
                <a:latin typeface="SAS Monospace" panose="020B0609020202020204" pitchFamily="49" charset="0"/>
              </a:rPr>
              <a:t>                                             includedCovariateConceptIds = c(),</a:t>
            </a:r>
          </a:p>
          <a:p>
            <a:pPr marL="0" indent="0">
              <a:buNone/>
            </a:pPr>
            <a:r>
              <a:rPr lang="en-US" sz="800">
                <a:latin typeface="SAS Monospace" panose="020B0609020202020204" pitchFamily="49" charset="0"/>
              </a:rPr>
              <a:t>                                             addDescendantsToInclude = FALSE,</a:t>
            </a:r>
          </a:p>
          <a:p>
            <a:pPr marL="0" indent="0">
              <a:buNone/>
            </a:pPr>
            <a:r>
              <a:rPr lang="en-US" sz="800">
                <a:latin typeface="SAS Monospace" panose="020B0609020202020204" pitchFamily="49" charset="0"/>
              </a:rPr>
              <a:t>                                             includedCovariateIds = c())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2129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Level 3 input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200">
                <a:latin typeface="SAS Monospace" panose="020B0609020202020204" pitchFamily="49" charset="0"/>
              </a:rPr>
              <a:t>analysisDetails &lt;- createAnalysisDetails(analysisId = 1,</a:t>
            </a:r>
          </a:p>
          <a:p>
            <a:pPr marL="0" indent="0">
              <a:buNone/>
            </a:pPr>
            <a:r>
              <a:rPr lang="en-US" sz="1200">
                <a:latin typeface="SAS Monospace" panose="020B0609020202020204" pitchFamily="49" charset="0"/>
              </a:rPr>
              <a:t>                                         sqlFileName = "DemographicsGender.sql",</a:t>
            </a:r>
          </a:p>
          <a:p>
            <a:pPr marL="0" indent="0">
              <a:buNone/>
            </a:pPr>
            <a:r>
              <a:rPr lang="en-US" sz="1200">
                <a:latin typeface="SAS Monospace" panose="020B0609020202020204" pitchFamily="49" charset="0"/>
              </a:rPr>
              <a:t>                                         parameters = list(analysisId = 1,</a:t>
            </a:r>
          </a:p>
          <a:p>
            <a:pPr marL="0" indent="0">
              <a:buNone/>
            </a:pPr>
            <a:r>
              <a:rPr lang="en-US" sz="1200">
                <a:latin typeface="SAS Monospace" panose="020B0609020202020204" pitchFamily="49" charset="0"/>
              </a:rPr>
              <a:t>                                                           analysisName = "Gender",</a:t>
            </a:r>
          </a:p>
          <a:p>
            <a:pPr marL="0" indent="0">
              <a:buNone/>
            </a:pPr>
            <a:r>
              <a:rPr lang="en-US" sz="1200">
                <a:latin typeface="SAS Monospace" panose="020B0609020202020204" pitchFamily="49" charset="0"/>
              </a:rPr>
              <a:t>                                                           domainId = "Demographics"),</a:t>
            </a:r>
          </a:p>
          <a:p>
            <a:pPr marL="0" indent="0">
              <a:buNone/>
            </a:pPr>
            <a:r>
              <a:rPr lang="en-US" sz="1200">
                <a:latin typeface="SAS Monospace" panose="020B0609020202020204" pitchFamily="49" charset="0"/>
              </a:rPr>
              <a:t>                                         includedCovariateConceptIds = c(), </a:t>
            </a:r>
          </a:p>
          <a:p>
            <a:pPr marL="0" indent="0">
              <a:buNone/>
            </a:pPr>
            <a:r>
              <a:rPr lang="en-US" sz="1200">
                <a:latin typeface="SAS Monospace" panose="020B0609020202020204" pitchFamily="49" charset="0"/>
              </a:rPr>
              <a:t>                                         addDescendantsToInclude = FALSE,</a:t>
            </a:r>
          </a:p>
          <a:p>
            <a:pPr marL="0" indent="0">
              <a:buNone/>
            </a:pPr>
            <a:r>
              <a:rPr lang="en-US" sz="1200">
                <a:latin typeface="SAS Monospace" panose="020B0609020202020204" pitchFamily="49" charset="0"/>
              </a:rPr>
              <a:t>                                         excludedCovariateConceptIds = c(), </a:t>
            </a:r>
          </a:p>
          <a:p>
            <a:pPr marL="0" indent="0">
              <a:buNone/>
            </a:pPr>
            <a:r>
              <a:rPr lang="en-US" sz="1200">
                <a:latin typeface="SAS Monospace" panose="020B0609020202020204" pitchFamily="49" charset="0"/>
              </a:rPr>
              <a:t>                                         addDescendantsToExclude = FALSE,</a:t>
            </a:r>
          </a:p>
          <a:p>
            <a:pPr marL="0" indent="0">
              <a:buNone/>
            </a:pPr>
            <a:r>
              <a:rPr lang="en-US" sz="1200">
                <a:latin typeface="SAS Monospace" panose="020B0609020202020204" pitchFamily="49" charset="0"/>
              </a:rPr>
              <a:t>                                         includedCovariateIds = c())</a:t>
            </a:r>
          </a:p>
          <a:p>
            <a:pPr marL="0" indent="0">
              <a:buNone/>
            </a:pPr>
            <a:endParaRPr lang="en-US" sz="1200">
              <a:latin typeface="SAS Monospace" panose="020B0609020202020204" pitchFamily="49" charset="0"/>
            </a:endParaRPr>
          </a:p>
          <a:p>
            <a:pPr marL="0" indent="0">
              <a:buNone/>
            </a:pPr>
            <a:r>
              <a:rPr lang="en-US" sz="1200">
                <a:latin typeface="SAS Monospace" panose="020B0609020202020204" pitchFamily="49" charset="0"/>
              </a:rPr>
              <a:t>covariateSettings &lt;- createDetailedCovariateSettings(analyses = list(analysisDetails))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7164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Output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1"/>
            <a:ext cx="8229600" cy="4724399"/>
          </a:xfrm>
        </p:spPr>
        <p:txBody>
          <a:bodyPr numCol="2">
            <a:normAutofit fontScale="40000" lnSpcReduction="20000"/>
          </a:bodyPr>
          <a:lstStyle/>
          <a:p>
            <a:pPr marL="0" indent="0">
              <a:buNone/>
            </a:pPr>
            <a:r>
              <a:rPr lang="en-US" sz="4000" b="1"/>
              <a:t>Aggregated = FALSE, temporal = FALSE</a:t>
            </a:r>
          </a:p>
          <a:p>
            <a:pPr>
              <a:buFontTx/>
              <a:buChar char="-"/>
            </a:pPr>
            <a:r>
              <a:rPr lang="en-US" sz="3600"/>
              <a:t>rowId </a:t>
            </a:r>
          </a:p>
          <a:p>
            <a:pPr>
              <a:buFontTx/>
              <a:buChar char="-"/>
            </a:pPr>
            <a:r>
              <a:rPr lang="en-US" sz="3600"/>
              <a:t>covariateId</a:t>
            </a:r>
          </a:p>
          <a:p>
            <a:pPr>
              <a:buFontTx/>
              <a:buChar char="-"/>
            </a:pPr>
            <a:r>
              <a:rPr lang="en-US" sz="3600"/>
              <a:t>covariateValue </a:t>
            </a:r>
          </a:p>
          <a:p>
            <a:pPr marL="0" indent="0">
              <a:buNone/>
            </a:pPr>
            <a:endParaRPr lang="en-US" sz="3500"/>
          </a:p>
          <a:p>
            <a:pPr marL="0" indent="0">
              <a:buNone/>
            </a:pPr>
            <a:endParaRPr lang="en-US" sz="4000"/>
          </a:p>
          <a:p>
            <a:pPr marL="0" indent="0">
              <a:buNone/>
            </a:pPr>
            <a:r>
              <a:rPr lang="en-US" sz="4000" b="1"/>
              <a:t>Aggregated = TRUE, temporal = FALSE</a:t>
            </a:r>
          </a:p>
          <a:p>
            <a:pPr marL="0" indent="0">
              <a:buNone/>
            </a:pPr>
            <a:r>
              <a:rPr lang="en-US" sz="3600"/>
              <a:t>Binary variables:</a:t>
            </a:r>
          </a:p>
          <a:p>
            <a:pPr>
              <a:buFontTx/>
              <a:buChar char="-"/>
            </a:pPr>
            <a:r>
              <a:rPr lang="en-US" sz="3600"/>
              <a:t>covariateId</a:t>
            </a:r>
          </a:p>
          <a:p>
            <a:pPr>
              <a:buFontTx/>
              <a:buChar char="-"/>
            </a:pPr>
            <a:r>
              <a:rPr lang="en-US" sz="3600"/>
              <a:t>sumValue</a:t>
            </a:r>
          </a:p>
          <a:p>
            <a:pPr>
              <a:buFontTx/>
              <a:buChar char="-"/>
            </a:pPr>
            <a:r>
              <a:rPr lang="en-US" sz="3600"/>
              <a:t>averageValue</a:t>
            </a:r>
          </a:p>
          <a:p>
            <a:pPr marL="0" indent="0">
              <a:buNone/>
            </a:pPr>
            <a:endParaRPr lang="en-US" sz="3600"/>
          </a:p>
          <a:p>
            <a:pPr marL="0" indent="0">
              <a:buNone/>
            </a:pPr>
            <a:endParaRPr lang="en-US" sz="3600"/>
          </a:p>
          <a:p>
            <a:pPr marL="0" indent="0">
              <a:buNone/>
            </a:pPr>
            <a:r>
              <a:rPr lang="en-US" sz="3600"/>
              <a:t>Continous variables:</a:t>
            </a:r>
          </a:p>
          <a:p>
            <a:pPr>
              <a:buFontTx/>
              <a:buChar char="-"/>
            </a:pPr>
            <a:r>
              <a:rPr lang="en-US" sz="3600"/>
              <a:t>covariateId</a:t>
            </a:r>
          </a:p>
          <a:p>
            <a:pPr>
              <a:buFontTx/>
              <a:buChar char="-"/>
            </a:pPr>
            <a:r>
              <a:rPr lang="en-US" sz="3600"/>
              <a:t>countValue</a:t>
            </a:r>
          </a:p>
          <a:p>
            <a:pPr>
              <a:buFontTx/>
              <a:buChar char="-"/>
            </a:pPr>
            <a:r>
              <a:rPr lang="en-US" sz="3600"/>
              <a:t>averageValue, standardDeviation</a:t>
            </a:r>
          </a:p>
          <a:p>
            <a:pPr>
              <a:buFontTx/>
              <a:buChar char="-"/>
            </a:pPr>
            <a:r>
              <a:rPr lang="en-US" sz="3600"/>
              <a:t>min, p10, p25, median, p75, p90, max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 sz="4000" b="1"/>
          </a:p>
          <a:p>
            <a:pPr marL="0" indent="0">
              <a:buNone/>
            </a:pPr>
            <a:endParaRPr lang="en-US" sz="4000" b="1"/>
          </a:p>
          <a:p>
            <a:pPr marL="0" indent="0">
              <a:buNone/>
            </a:pPr>
            <a:r>
              <a:rPr lang="en-US" sz="4000" b="1"/>
              <a:t>Aggregated = FALSE, temporal = TRUE</a:t>
            </a:r>
          </a:p>
          <a:p>
            <a:pPr>
              <a:buFontTx/>
              <a:buChar char="-"/>
            </a:pPr>
            <a:r>
              <a:rPr lang="en-US" sz="3600"/>
              <a:t>timeId</a:t>
            </a:r>
          </a:p>
          <a:p>
            <a:pPr>
              <a:buFontTx/>
              <a:buChar char="-"/>
            </a:pPr>
            <a:r>
              <a:rPr lang="en-US" sz="3600"/>
              <a:t>rowId </a:t>
            </a:r>
          </a:p>
          <a:p>
            <a:pPr>
              <a:buFontTx/>
              <a:buChar char="-"/>
            </a:pPr>
            <a:r>
              <a:rPr lang="en-US" sz="3600"/>
              <a:t>covariateId</a:t>
            </a:r>
          </a:p>
          <a:p>
            <a:pPr>
              <a:buFontTx/>
              <a:buChar char="-"/>
            </a:pPr>
            <a:r>
              <a:rPr lang="en-US" sz="3600"/>
              <a:t>covariateValue</a:t>
            </a:r>
          </a:p>
          <a:p>
            <a:pPr marL="0" indent="0">
              <a:buNone/>
            </a:pPr>
            <a:endParaRPr lang="en-US" sz="3500"/>
          </a:p>
          <a:p>
            <a:pPr marL="0" indent="0">
              <a:buNone/>
            </a:pPr>
            <a:r>
              <a:rPr lang="en-US" sz="4000" b="1"/>
              <a:t>Aggregated = TRUE, temporal = TRUE</a:t>
            </a:r>
          </a:p>
          <a:p>
            <a:pPr marL="0" indent="0">
              <a:buNone/>
            </a:pPr>
            <a:r>
              <a:rPr lang="en-US" sz="3600"/>
              <a:t>Binary variables:</a:t>
            </a:r>
          </a:p>
          <a:p>
            <a:pPr>
              <a:buFontTx/>
              <a:buChar char="-"/>
            </a:pPr>
            <a:r>
              <a:rPr lang="en-US" sz="3600"/>
              <a:t>timeId</a:t>
            </a:r>
          </a:p>
          <a:p>
            <a:pPr>
              <a:buFontTx/>
              <a:buChar char="-"/>
            </a:pPr>
            <a:r>
              <a:rPr lang="en-US" sz="3600"/>
              <a:t>covariateId</a:t>
            </a:r>
          </a:p>
          <a:p>
            <a:pPr>
              <a:buFontTx/>
              <a:buChar char="-"/>
            </a:pPr>
            <a:r>
              <a:rPr lang="en-US" sz="3600"/>
              <a:t>countValue</a:t>
            </a:r>
          </a:p>
          <a:p>
            <a:pPr>
              <a:buFontTx/>
              <a:buChar char="-"/>
            </a:pPr>
            <a:r>
              <a:rPr lang="en-US" sz="3600"/>
              <a:t>averageValue</a:t>
            </a:r>
          </a:p>
          <a:p>
            <a:pPr marL="0" indent="0">
              <a:buNone/>
            </a:pPr>
            <a:endParaRPr lang="en-US" sz="3600"/>
          </a:p>
          <a:p>
            <a:pPr marL="0" indent="0">
              <a:buNone/>
            </a:pPr>
            <a:r>
              <a:rPr lang="en-US" sz="3600"/>
              <a:t>Continous variables:</a:t>
            </a:r>
          </a:p>
          <a:p>
            <a:pPr>
              <a:buFontTx/>
              <a:buChar char="-"/>
            </a:pPr>
            <a:r>
              <a:rPr lang="en-US" sz="3600"/>
              <a:t>timeId</a:t>
            </a:r>
          </a:p>
          <a:p>
            <a:pPr>
              <a:buFontTx/>
              <a:buChar char="-"/>
            </a:pPr>
            <a:r>
              <a:rPr lang="en-US" sz="3600"/>
              <a:t>covariateId</a:t>
            </a:r>
          </a:p>
          <a:p>
            <a:pPr>
              <a:buFontTx/>
              <a:buChar char="-"/>
            </a:pPr>
            <a:r>
              <a:rPr lang="en-US" sz="3600"/>
              <a:t>countValue</a:t>
            </a:r>
          </a:p>
          <a:p>
            <a:pPr>
              <a:buFontTx/>
              <a:buChar char="-"/>
            </a:pPr>
            <a:r>
              <a:rPr lang="en-US" sz="3600"/>
              <a:t>averageValue, standardDeviation</a:t>
            </a:r>
          </a:p>
          <a:p>
            <a:pPr>
              <a:buFontTx/>
              <a:buChar char="-"/>
            </a:pPr>
            <a:r>
              <a:rPr lang="en-US" sz="3600"/>
              <a:t>min, p10, p25, median, p75, p90, max</a:t>
            </a:r>
          </a:p>
          <a:p>
            <a:pPr marL="0" indent="0">
              <a:buNone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1060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1399</TotalTime>
  <Words>2010</Words>
  <Application>Microsoft Office PowerPoint</Application>
  <PresentationFormat>On-screen Show (4:3)</PresentationFormat>
  <Paragraphs>680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1" baseType="lpstr">
      <vt:lpstr>Arial</vt:lpstr>
      <vt:lpstr>Calibri</vt:lpstr>
      <vt:lpstr>SAS Monospace</vt:lpstr>
      <vt:lpstr>Office Theme</vt:lpstr>
      <vt:lpstr>FeatureExtraction v2.0</vt:lpstr>
      <vt:lpstr>PowerPoint Presentation</vt:lpstr>
      <vt:lpstr>FeatureExtraction v2.0</vt:lpstr>
      <vt:lpstr>Analyses</vt:lpstr>
      <vt:lpstr>Three levels of settings</vt:lpstr>
      <vt:lpstr>Level 1 input</vt:lpstr>
      <vt:lpstr>Level 2 input</vt:lpstr>
      <vt:lpstr>Level 3 input</vt:lpstr>
      <vt:lpstr>Output</vt:lpstr>
      <vt:lpstr>Metadata output</vt:lpstr>
      <vt:lpstr>Additional changes</vt:lpstr>
      <vt:lpstr>Table 1 generation</vt:lpstr>
      <vt:lpstr>Table 1</vt:lpstr>
      <vt:lpstr>Method evaluation</vt:lpstr>
      <vt:lpstr>Method benchmark</vt:lpstr>
      <vt:lpstr>Method benchmark</vt:lpstr>
      <vt:lpstr>Method benchmark</vt:lpstr>
      <vt:lpstr>Method benchmark</vt:lpstr>
      <vt:lpstr>Revisting Case-time-control</vt:lpstr>
      <vt:lpstr>Revisting Case-time-control</vt:lpstr>
      <vt:lpstr>Case-control as bad as ever</vt:lpstr>
      <vt:lpstr>Case-control gets worse when true effect size &gt; 0</vt:lpstr>
      <vt:lpstr>Cohort Method has a bit more bias than expected</vt:lpstr>
      <vt:lpstr>Not so much bias towards the null as in Yuxi’s experiment</vt:lpstr>
      <vt:lpstr>Some issues with evaluation</vt:lpstr>
      <vt:lpstr>Topic of next meeting(s)?</vt:lpstr>
      <vt:lpstr>Next workgroup meeting</vt:lpstr>
    </vt:vector>
  </TitlesOfParts>
  <Company>Johnson &amp; Johnson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Patrick Ryan</dc:creator>
  <cp:lastModifiedBy>Schuemie, Martijn [JRDNL]</cp:lastModifiedBy>
  <cp:revision>386</cp:revision>
  <dcterms:created xsi:type="dcterms:W3CDTF">2013-12-30T14:14:20Z</dcterms:created>
  <dcterms:modified xsi:type="dcterms:W3CDTF">2017-09-14T16:47:56Z</dcterms:modified>
</cp:coreProperties>
</file>