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50" r:id="rId2"/>
    <p:sldId id="486" r:id="rId3"/>
    <p:sldId id="509" r:id="rId4"/>
    <p:sldId id="510" r:id="rId5"/>
    <p:sldId id="501" r:id="rId6"/>
    <p:sldId id="502" r:id="rId7"/>
    <p:sldId id="503" r:id="rId8"/>
    <p:sldId id="505" r:id="rId9"/>
    <p:sldId id="506" r:id="rId10"/>
    <p:sldId id="507" r:id="rId11"/>
    <p:sldId id="504" r:id="rId12"/>
    <p:sldId id="491" r:id="rId13"/>
    <p:sldId id="43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F85989-3372-42EE-930A-FC87EBEC0A3A}">
          <p14:sldIdLst>
            <p14:sldId id="450"/>
            <p14:sldId id="486"/>
            <p14:sldId id="509"/>
            <p14:sldId id="510"/>
            <p14:sldId id="501"/>
            <p14:sldId id="502"/>
            <p14:sldId id="503"/>
            <p14:sldId id="505"/>
            <p14:sldId id="506"/>
            <p14:sldId id="507"/>
            <p14:sldId id="504"/>
            <p14:sldId id="491"/>
            <p14:sldId id="43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D0D"/>
    <a:srgbClr val="190DFF"/>
    <a:srgbClr val="FF7979"/>
    <a:srgbClr val="8979FF"/>
    <a:srgbClr val="DF2D2D"/>
    <a:srgbClr val="4F81BD"/>
    <a:srgbClr val="FF0000"/>
    <a:srgbClr val="EB6622"/>
    <a:srgbClr val="C0504D"/>
    <a:srgbClr val="204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5" autoAdjust="0"/>
    <p:restoredTop sz="94660"/>
  </p:normalViewPr>
  <p:slideViewPr>
    <p:cSldViewPr>
      <p:cViewPr varScale="1">
        <p:scale>
          <a:sx n="112" d="100"/>
          <a:sy n="112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4/13/2017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wWOQ0sXITljqJ0Z8ZJzLv3fXbyPakVIn0tKLWWOABQ0/edit?usp=sha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Method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5756" y="5013176"/>
            <a:ext cx="6096000" cy="1752600"/>
          </a:xfrm>
        </p:spPr>
        <p:txBody>
          <a:bodyPr/>
          <a:lstStyle/>
          <a:p>
            <a:r>
              <a:rPr lang="en-US" dirty="0" smtClean="0"/>
              <a:t>Martijn Schuemie, PhD</a:t>
            </a:r>
          </a:p>
          <a:p>
            <a:r>
              <a:rPr lang="en-US" dirty="0" smtClean="0"/>
              <a:t>Janssen Research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156184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7"/>
    </mc:Choice>
    <mc:Fallback xmlns="">
      <p:transition spd="slow" advTm="1100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RCTs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Select RCTs</a:t>
            </a:r>
          </a:p>
          <a:p>
            <a:r>
              <a:rPr lang="en-US" smtClean="0"/>
              <a:t>Identify target, comparator, outcome</a:t>
            </a:r>
          </a:p>
          <a:p>
            <a:r>
              <a:rPr lang="en-US" smtClean="0"/>
              <a:t>Implement inclusion criteria against CDM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2147638" y="1640688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06187" y="2096852"/>
            <a:ext cx="7272808" cy="36004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How to pick RCTs?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Large trials </a:t>
            </a:r>
            <a:r>
              <a:rPr lang="en-US" sz="2000"/>
              <a:t>only, so the result of the trial has some accuracy which is nice in a gold standard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Recent trials</a:t>
            </a:r>
            <a:r>
              <a:rPr lang="en-US" sz="2000"/>
              <a:t>, so we can restrict our observational data to time prior to when the results of the trial were known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Only </a:t>
            </a:r>
            <a:r>
              <a:rPr lang="en-US" sz="2000" b="1"/>
              <a:t>trials of drugs that were already on the market </a:t>
            </a:r>
            <a:r>
              <a:rPr lang="en-US" sz="2000"/>
              <a:t>at the time of the trial, so we actually have observational data prior to the trial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Trials with </a:t>
            </a:r>
            <a:r>
              <a:rPr lang="en-US" sz="2000" b="1"/>
              <a:t>inclusion/exclusion criteria </a:t>
            </a:r>
            <a:r>
              <a:rPr lang="en-US" sz="2000"/>
              <a:t>we can also apply to our replication.</a:t>
            </a:r>
          </a:p>
        </p:txBody>
      </p:sp>
    </p:spTree>
    <p:extLst>
      <p:ext uri="{BB962C8B-B14F-4D97-AF65-F5344CB8AC3E}">
        <p14:creationId xmlns:p14="http://schemas.microsoft.com/office/powerpoint/2010/main" val="415995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Metrics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Predictive accuracy (AUC)</a:t>
            </a:r>
          </a:p>
          <a:p>
            <a:r>
              <a:rPr lang="en-US" smtClean="0"/>
              <a:t>Accuracy (MSE)</a:t>
            </a:r>
          </a:p>
          <a:p>
            <a:r>
              <a:rPr lang="en-US" smtClean="0"/>
              <a:t>Precision (e.g. width of confidence interval)</a:t>
            </a:r>
          </a:p>
          <a:p>
            <a:r>
              <a:rPr lang="en-US" smtClean="0"/>
              <a:t>Coverage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2233131" y="2815488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91680" y="3271652"/>
            <a:ext cx="7272808" cy="1489496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Other metrics?</a:t>
            </a:r>
          </a:p>
          <a:p>
            <a:endParaRPr lang="en-US" sz="2000" smtClean="0"/>
          </a:p>
          <a:p>
            <a:r>
              <a:rPr lang="en-US" sz="2000" smtClean="0"/>
              <a:t>Before and after confidence interval calibration?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4639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Benchmark tasks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/>
              <a:t>Identify exposures of interest and negative controls </a:t>
            </a:r>
          </a:p>
          <a:p>
            <a:pPr fontAlgn="base"/>
            <a:r>
              <a:rPr lang="en-US" smtClean="0"/>
              <a:t>Decide </a:t>
            </a:r>
            <a:r>
              <a:rPr lang="en-US"/>
              <a:t>approach to positive control synthesis </a:t>
            </a:r>
          </a:p>
          <a:p>
            <a:pPr fontAlgn="base"/>
            <a:r>
              <a:rPr lang="en-US" smtClean="0"/>
              <a:t>Identify </a:t>
            </a:r>
            <a:r>
              <a:rPr lang="en-US"/>
              <a:t>RCTs and implement inclusion criteria </a:t>
            </a:r>
          </a:p>
          <a:p>
            <a:pPr fontAlgn="base"/>
            <a:r>
              <a:rPr lang="en-US" smtClean="0"/>
              <a:t>Develop </a:t>
            </a:r>
            <a:r>
              <a:rPr lang="en-US"/>
              <a:t>evaluation metrics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7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/>
              <a:t>Western hemisphere: </a:t>
            </a:r>
            <a:r>
              <a:rPr lang="en-US" sz="2400" b="1"/>
              <a:t>April </a:t>
            </a:r>
            <a:r>
              <a:rPr lang="en-US" sz="2400" b="1" smtClean="0"/>
              <a:t>27</a:t>
            </a:r>
            <a:endParaRPr lang="en-US" sz="2400" b="1"/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Eastern </a:t>
            </a:r>
            <a:r>
              <a:rPr lang="en-US" sz="2400"/>
              <a:t>hemisphere: </a:t>
            </a:r>
            <a:r>
              <a:rPr lang="en-US" sz="2400" smtClean="0"/>
              <a:t>April 19</a:t>
            </a:r>
            <a:endParaRPr lang="en-US" sz="2400"/>
          </a:p>
          <a:p>
            <a:r>
              <a:rPr lang="en-US" sz="2400"/>
              <a:t>3pm Hong Kong / Taiwan</a:t>
            </a:r>
          </a:p>
          <a:p>
            <a:r>
              <a:rPr lang="en-US" sz="2400"/>
              <a:t>4pm 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752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Evaluation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Objectives: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Develop the methodology for evaluating </a:t>
            </a:r>
            <a:r>
              <a:rPr lang="en-US" sz="2800" dirty="0" smtClean="0"/>
              <a:t>methods</a:t>
            </a:r>
          </a:p>
          <a:p>
            <a:endParaRPr lang="en-US" sz="2800" dirty="0"/>
          </a:p>
          <a:p>
            <a:r>
              <a:rPr lang="en-US" sz="2800" dirty="0"/>
              <a:t>Use the developed methodology to systematically evaluate a large set of study designs and design </a:t>
            </a:r>
            <a:r>
              <a:rPr lang="en-US" sz="2800" dirty="0" smtClean="0"/>
              <a:t>choices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2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Evaluation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Objectives: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Develop the methodology for evaluating </a:t>
            </a:r>
            <a:r>
              <a:rPr lang="en-US" sz="2800" dirty="0" smtClean="0"/>
              <a:t>methods</a:t>
            </a:r>
          </a:p>
          <a:p>
            <a:endParaRPr lang="en-US" sz="2800" dirty="0"/>
          </a:p>
          <a:p>
            <a:r>
              <a:rPr lang="en-US" sz="2800" dirty="0"/>
              <a:t>Use the developed methodology to systematically evaluate a large set of study designs and design </a:t>
            </a:r>
            <a:r>
              <a:rPr lang="en-US" sz="2800" dirty="0" smtClean="0"/>
              <a:t>choices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online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hlinkClick r:id="rId2"/>
              </a:rPr>
              <a:t>https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docs.google.com/document/d/1wWOQ0sXITljqJ0Z8ZJzLv3fXbyPakVIn0tKLWWOABQ0/edit?usp=sharing</a:t>
            </a: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9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92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 flipH="1">
            <a:off x="1295636" y="317697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flipH="1">
            <a:off x="1295755" y="450912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823602" y="2456893"/>
            <a:ext cx="7320398" cy="3288592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Two types of tasks: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Estimate effect of one exposure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Case-control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SCCS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Case-crossover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 when comparator is non-active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Comparison of two exposures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Comparative SCCS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935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 rot="5400000" flipH="1">
            <a:off x="1500672" y="309924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 flipH="1">
            <a:off x="2595491" y="313699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 flipH="1">
            <a:off x="3695913" y="314935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42528" y="3618671"/>
            <a:ext cx="4629572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Three types of data sets: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Real negative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Synthetic positive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RCTs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858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of negative controls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Select exposures of </a:t>
            </a:r>
            <a:r>
              <a:rPr lang="en-US" smtClean="0"/>
              <a:t>interest</a:t>
            </a:r>
          </a:p>
          <a:p>
            <a:pPr lvl="1"/>
            <a:r>
              <a:rPr lang="en-US" smtClean="0"/>
              <a:t>Chronic </a:t>
            </a:r>
            <a:r>
              <a:rPr lang="en-US"/>
              <a:t>vs </a:t>
            </a:r>
            <a:r>
              <a:rPr lang="en-US"/>
              <a:t>intermittent </a:t>
            </a:r>
            <a:r>
              <a:rPr lang="en-US" smtClean="0"/>
              <a:t>use</a:t>
            </a:r>
          </a:p>
          <a:p>
            <a:pPr lvl="1"/>
            <a:r>
              <a:rPr lang="en-US" smtClean="0"/>
              <a:t>Strongly </a:t>
            </a:r>
            <a:r>
              <a:rPr lang="en-US"/>
              <a:t>confounded </a:t>
            </a:r>
            <a:r>
              <a:rPr lang="en-US"/>
              <a:t>vs </a:t>
            </a:r>
            <a:r>
              <a:rPr lang="en-US" smtClean="0"/>
              <a:t>clean</a:t>
            </a:r>
          </a:p>
          <a:p>
            <a:pPr lvl="1"/>
            <a:r>
              <a:rPr lang="en-US" smtClean="0"/>
              <a:t>Prevalent enough</a:t>
            </a:r>
            <a:endParaRPr lang="en-US" smtClean="0"/>
          </a:p>
          <a:p>
            <a:r>
              <a:rPr lang="en-US" smtClean="0"/>
              <a:t>Use </a:t>
            </a:r>
            <a:r>
              <a:rPr lang="en-US" smtClean="0"/>
              <a:t>LAERTES to select all possible negative control outcomes</a:t>
            </a:r>
          </a:p>
          <a:p>
            <a:pPr lvl="1"/>
            <a:r>
              <a:rPr lang="en-US" smtClean="0"/>
              <a:t>Well-known outcome</a:t>
            </a:r>
          </a:p>
          <a:p>
            <a:pPr lvl="1"/>
            <a:r>
              <a:rPr lang="en-US" smtClean="0"/>
              <a:t>Not associated with outcome in literature, labels, and spontaneous reports</a:t>
            </a:r>
          </a:p>
          <a:p>
            <a:pPr lvl="1"/>
            <a:r>
              <a:rPr lang="en-US" smtClean="0"/>
              <a:t>Sufficiently prevalent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flipH="1">
            <a:off x="5682174" y="1238719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228184" y="1120445"/>
            <a:ext cx="2794371" cy="872733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How many exposures?</a:t>
            </a:r>
          </a:p>
          <a:p>
            <a:r>
              <a:rPr lang="en-US" sz="2000" smtClean="0"/>
              <a:t>How to select?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8448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positive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Take negative controls</a:t>
            </a:r>
          </a:p>
          <a:p>
            <a:r>
              <a:rPr lang="en-US" smtClean="0"/>
              <a:t>Choose effect to inject</a:t>
            </a:r>
          </a:p>
          <a:p>
            <a:pPr lvl="1"/>
            <a:r>
              <a:rPr lang="en-US" smtClean="0"/>
              <a:t>Risk window</a:t>
            </a:r>
          </a:p>
          <a:p>
            <a:pPr lvl="1"/>
            <a:r>
              <a:rPr lang="en-US" smtClean="0"/>
              <a:t>Effect model (e.g. Poisson, Survival, …)</a:t>
            </a:r>
          </a:p>
          <a:p>
            <a:pPr lvl="1"/>
            <a:r>
              <a:rPr lang="en-US" smtClean="0"/>
              <a:t>Effect size</a:t>
            </a:r>
          </a:p>
          <a:p>
            <a:r>
              <a:rPr lang="en-US" smtClean="0"/>
              <a:t>Inject effect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4006008" y="337308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347864" y="3892513"/>
            <a:ext cx="4629572" cy="133668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n-US" sz="2000" smtClean="0"/>
              <a:t>How </a:t>
            </a:r>
            <a:r>
              <a:rPr lang="en-US" sz="2000"/>
              <a:t>to pick effect model? </a:t>
            </a:r>
          </a:p>
          <a:p>
            <a:pPr marL="742950" lvl="1" indent="-285750">
              <a:buFontTx/>
              <a:buChar char="-"/>
            </a:pPr>
            <a:r>
              <a:rPr lang="en-US" sz="2000"/>
              <a:t>Hazard curve?</a:t>
            </a:r>
          </a:p>
          <a:p>
            <a:pPr marL="742950" lvl="1" indent="-285750">
              <a:buFontTx/>
              <a:buChar char="-"/>
            </a:pPr>
            <a:r>
              <a:rPr lang="en-US" sz="2000"/>
              <a:t>Heterogeneity</a:t>
            </a:r>
            <a:r>
              <a:rPr lang="en-US" sz="2000" smtClean="0"/>
              <a:t>?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147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4623</TotalTime>
  <Words>343</Words>
  <Application>Microsoft Office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Method evaluation</vt:lpstr>
      <vt:lpstr>Method Evaluation Task Force</vt:lpstr>
      <vt:lpstr>Method Evaluation Task Force</vt:lpstr>
      <vt:lpstr>Protocol online</vt:lpstr>
      <vt:lpstr>OHDSI Methods Benchmark</vt:lpstr>
      <vt:lpstr>OHDSI Methods Benchmark</vt:lpstr>
      <vt:lpstr>OHDSI Methods Benchmark</vt:lpstr>
      <vt:lpstr>Selection of negative controls</vt:lpstr>
      <vt:lpstr>Synthesizing positive controls</vt:lpstr>
      <vt:lpstr>Implementing RCTs</vt:lpstr>
      <vt:lpstr>Metrics</vt:lpstr>
      <vt:lpstr>Benchmark tasks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979</cp:revision>
  <dcterms:created xsi:type="dcterms:W3CDTF">2013-12-30T14:14:20Z</dcterms:created>
  <dcterms:modified xsi:type="dcterms:W3CDTF">2017-04-13T12:28:23Z</dcterms:modified>
</cp:coreProperties>
</file>