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9" r:id="rId3"/>
    <p:sldId id="269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268" r:id="rId16"/>
    <p:sldId id="26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9" d="100"/>
          <a:sy n="159" d="100"/>
        </p:scale>
        <p:origin x="342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9600" y="2130426"/>
            <a:ext cx="8128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600" y="4038600"/>
            <a:ext cx="8128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6" name="Picture 3" descr="C:\Users\pryan4\Downloads\want-impact-public-health-help-shape-journey-ahead\OHDSI logo with text - vertical - colored.png">
            <a:extLst>
              <a:ext uri="{FF2B5EF4-FFF2-40B4-BE49-F238E27FC236}">
                <a16:creationId xmlns:a16="http://schemas.microsoft.com/office/drawing/2014/main" id="{E7554C83-E62F-48C0-8308-2B4788DD0E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447800"/>
            <a:ext cx="3451860" cy="4155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2E51E90-0C4E-473C-AC0E-58AA21A6B7FD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8E27D786-324D-4E22-B525-044E22AFE8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6704EB07-5162-4E35-A2EB-81F553E3967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CF7E808-9302-4B4C-9AD7-0211CD846277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1A5E6E12-2FC3-42E8-8BB6-3627951F88C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3FBDDB2-0751-4639-B11D-C8B98E7ACF92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2F1865-3EF1-48A0-9F37-5FB0798E68D5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6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09A03D4B-1AF1-4F2F-A794-7D4F3F3D12C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10058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19201"/>
            <a:ext cx="109728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data.ohdsi.org/LegendBasicViewer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HDSI/PheValuator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OHDSI Network Studies</a:t>
            </a:r>
            <a:br>
              <a:rPr lang="en-US" dirty="0"/>
            </a:br>
            <a:r>
              <a:rPr lang="en-US" dirty="0"/>
              <a:t>Issues and </a:t>
            </a:r>
            <a:r>
              <a:rPr lang="en-US"/>
              <a:t>possible solutions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138750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AD08988-6C37-4369-870A-5AC3ECBBE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441" y="2045935"/>
            <a:ext cx="9534525" cy="723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AF2FB44-95F5-4994-BB51-D70419690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Proposed solution 6: Concept sets to source codes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4E638-AAE8-4AA1-9771-479D51BC9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60230"/>
            <a:ext cx="10972800" cy="1283371"/>
          </a:xfrm>
        </p:spPr>
        <p:txBody>
          <a:bodyPr>
            <a:normAutofit/>
          </a:bodyPr>
          <a:lstStyle/>
          <a:p>
            <a:r>
              <a:rPr lang="en-US" sz="2800" dirty="0"/>
              <a:t>Break down concept sets to implied source codes</a:t>
            </a:r>
          </a:p>
          <a:p>
            <a:r>
              <a:rPr lang="en-US" sz="2800" dirty="0"/>
              <a:t>Plot prevalence of source codes in data over time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50D007-25EF-41AE-BB22-0EB24D1B35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409" y="2761018"/>
            <a:ext cx="8867775" cy="4221025"/>
          </a:xfrm>
          <a:prstGeom prst="rect">
            <a:avLst/>
          </a:prstGeom>
        </p:spPr>
      </p:pic>
      <p:sp>
        <p:nvSpPr>
          <p:cNvPr id="5" name="Arrow: Up 4">
            <a:extLst>
              <a:ext uri="{FF2B5EF4-FFF2-40B4-BE49-F238E27FC236}">
                <a16:creationId xmlns:a16="http://schemas.microsoft.com/office/drawing/2014/main" id="{479EC2B5-8C87-4DA2-84D9-916BD836CF7B}"/>
              </a:ext>
            </a:extLst>
          </p:cNvPr>
          <p:cNvSpPr/>
          <p:nvPr/>
        </p:nvSpPr>
        <p:spPr>
          <a:xfrm rot="16200000">
            <a:off x="8813708" y="1893536"/>
            <a:ext cx="381000" cy="2133599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13">
            <a:extLst>
              <a:ext uri="{FF2B5EF4-FFF2-40B4-BE49-F238E27FC236}">
                <a16:creationId xmlns:a16="http://schemas.microsoft.com/office/drawing/2014/main" id="{8F869510-AF6B-4C9C-A2C2-274D569416D3}"/>
              </a:ext>
            </a:extLst>
          </p:cNvPr>
          <p:cNvSpPr/>
          <p:nvPr/>
        </p:nvSpPr>
        <p:spPr>
          <a:xfrm>
            <a:off x="10071008" y="2696519"/>
            <a:ext cx="1719263" cy="527633"/>
          </a:xfrm>
          <a:prstGeom prst="roundRect">
            <a:avLst>
              <a:gd name="adj" fmla="val 1214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Concept set</a:t>
            </a: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108545CE-E8FE-436B-A03E-299F002493AE}"/>
              </a:ext>
            </a:extLst>
          </p:cNvPr>
          <p:cNvSpPr/>
          <p:nvPr/>
        </p:nvSpPr>
        <p:spPr>
          <a:xfrm rot="16444129">
            <a:off x="7094241" y="2265655"/>
            <a:ext cx="381000" cy="2133599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13">
            <a:extLst>
              <a:ext uri="{FF2B5EF4-FFF2-40B4-BE49-F238E27FC236}">
                <a16:creationId xmlns:a16="http://schemas.microsoft.com/office/drawing/2014/main" id="{2F35FE9F-F773-4067-AC89-88FB75E00D60}"/>
              </a:ext>
            </a:extLst>
          </p:cNvPr>
          <p:cNvSpPr/>
          <p:nvPr/>
        </p:nvSpPr>
        <p:spPr>
          <a:xfrm>
            <a:off x="8351745" y="3202101"/>
            <a:ext cx="2252664" cy="527633"/>
          </a:xfrm>
          <a:prstGeom prst="roundRect">
            <a:avLst>
              <a:gd name="adj" fmla="val 1214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Standard concept</a:t>
            </a:r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C8D831FB-4439-4B74-B18E-611A20D84E4F}"/>
              </a:ext>
            </a:extLst>
          </p:cNvPr>
          <p:cNvSpPr/>
          <p:nvPr/>
        </p:nvSpPr>
        <p:spPr>
          <a:xfrm rot="17059680">
            <a:off x="7515380" y="2792602"/>
            <a:ext cx="381000" cy="2133599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13">
            <a:extLst>
              <a:ext uri="{FF2B5EF4-FFF2-40B4-BE49-F238E27FC236}">
                <a16:creationId xmlns:a16="http://schemas.microsoft.com/office/drawing/2014/main" id="{D83641E4-4C71-4ACE-8A4D-25542C91C376}"/>
              </a:ext>
            </a:extLst>
          </p:cNvPr>
          <p:cNvSpPr/>
          <p:nvPr/>
        </p:nvSpPr>
        <p:spPr>
          <a:xfrm>
            <a:off x="8610668" y="3810000"/>
            <a:ext cx="2252664" cy="527633"/>
          </a:xfrm>
          <a:prstGeom prst="roundRect">
            <a:avLst>
              <a:gd name="adj" fmla="val 12148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Source code</a:t>
            </a:r>
          </a:p>
        </p:txBody>
      </p:sp>
      <p:sp>
        <p:nvSpPr>
          <p:cNvPr id="13" name="Arrow: Up 12">
            <a:extLst>
              <a:ext uri="{FF2B5EF4-FFF2-40B4-BE49-F238E27FC236}">
                <a16:creationId xmlns:a16="http://schemas.microsoft.com/office/drawing/2014/main" id="{D03376C9-5B54-414E-A9BD-A6C4EFB254B5}"/>
              </a:ext>
            </a:extLst>
          </p:cNvPr>
          <p:cNvSpPr/>
          <p:nvPr/>
        </p:nvSpPr>
        <p:spPr>
          <a:xfrm rot="10800000">
            <a:off x="1221876" y="2113785"/>
            <a:ext cx="381000" cy="609600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DEB6BEF2-C2F7-4956-8420-3A6D6C765B02}"/>
              </a:ext>
            </a:extLst>
          </p:cNvPr>
          <p:cNvSpPr/>
          <p:nvPr/>
        </p:nvSpPr>
        <p:spPr>
          <a:xfrm>
            <a:off x="152400" y="1408017"/>
            <a:ext cx="3429000" cy="879900"/>
          </a:xfrm>
          <a:prstGeom prst="roundRect">
            <a:avLst>
              <a:gd name="adj" fmla="val 12148"/>
            </a:avLst>
          </a:prstGeom>
          <a:ln/>
          <a:effectLst>
            <a:outerShdw blurRad="1524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Drop in proportion when switching from ICD-9 to 10</a:t>
            </a:r>
          </a:p>
        </p:txBody>
      </p:sp>
    </p:spTree>
    <p:extLst>
      <p:ext uri="{BB962C8B-B14F-4D97-AF65-F5344CB8AC3E}">
        <p14:creationId xmlns:p14="http://schemas.microsoft.com/office/powerpoint/2010/main" val="325113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EF0E2-4715-4901-BDE1-896B7E4C3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7: Share study diagnostics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0FC21-C66B-4A5B-BCC0-C84D1FECF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Propensity model + distribution</a:t>
            </a:r>
          </a:p>
          <a:p>
            <a:r>
              <a:rPr lang="en-US" dirty="0"/>
              <a:t>Covariate balance</a:t>
            </a:r>
          </a:p>
          <a:p>
            <a:r>
              <a:rPr lang="en-US" dirty="0"/>
              <a:t>Negative and positive control distribution</a:t>
            </a:r>
          </a:p>
          <a:p>
            <a:r>
              <a:rPr lang="en-US" dirty="0"/>
              <a:t>etc.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http://data.ohdsi.org/LegendBasicViewer/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7089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4FF8B-CDDD-4310-A5DB-030CB1497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8: </a:t>
            </a:r>
            <a:r>
              <a:rPr lang="en-US" dirty="0" err="1"/>
              <a:t>PheValuator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5D739-8CAD-4B17-A0E0-243B57312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https://github.com/OHDSI/PheValuator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0715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8FE74-A0EC-4692-9DCD-506CD4948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9: Chart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083AC-9DD0-412B-97C6-020363331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 and resource intensive</a:t>
            </a:r>
          </a:p>
          <a:p>
            <a:r>
              <a:rPr lang="en-US" dirty="0"/>
              <a:t>Based on original charts or CDM data?</a:t>
            </a:r>
          </a:p>
          <a:p>
            <a:r>
              <a:rPr lang="en-US" dirty="0"/>
              <a:t>Formal or exploratory?</a:t>
            </a:r>
          </a:p>
        </p:txBody>
      </p:sp>
    </p:spTree>
    <p:extLst>
      <p:ext uri="{BB962C8B-B14F-4D97-AF65-F5344CB8AC3E}">
        <p14:creationId xmlns:p14="http://schemas.microsoft.com/office/powerpoint/2010/main" val="3572749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CB6EC-23F1-4F40-81D3-108C33B97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45FA1-ED6B-4BB1-9BCA-980512952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1"/>
            <a:ext cx="10972800" cy="541019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Network studies are vulnerable to </a:t>
            </a:r>
          </a:p>
          <a:p>
            <a:pPr lvl="1"/>
            <a:r>
              <a:rPr lang="en-US" dirty="0"/>
              <a:t>Technical issues</a:t>
            </a:r>
          </a:p>
          <a:p>
            <a:pPr lvl="1"/>
            <a:r>
              <a:rPr lang="en-US" dirty="0"/>
              <a:t>Source data issues</a:t>
            </a:r>
          </a:p>
          <a:p>
            <a:pPr lvl="1"/>
            <a:r>
              <a:rPr lang="en-US" dirty="0"/>
              <a:t>Data size issues</a:t>
            </a:r>
          </a:p>
          <a:p>
            <a:pPr lvl="1"/>
            <a:r>
              <a:rPr lang="en-US" dirty="0"/>
              <a:t>ETL issues</a:t>
            </a:r>
          </a:p>
          <a:p>
            <a:pPr lvl="1"/>
            <a:r>
              <a:rPr lang="en-US" dirty="0"/>
              <a:t>Mapping issues</a:t>
            </a:r>
          </a:p>
          <a:p>
            <a:pPr lvl="1"/>
            <a:r>
              <a:rPr lang="en-US" dirty="0"/>
              <a:t>Bias issues</a:t>
            </a:r>
          </a:p>
          <a:p>
            <a:r>
              <a:rPr lang="en-US" dirty="0"/>
              <a:t>Proposed solutions:</a:t>
            </a:r>
          </a:p>
          <a:p>
            <a:pPr lvl="1"/>
            <a:r>
              <a:rPr lang="en-US" dirty="0"/>
              <a:t>Testing at multiple sites</a:t>
            </a:r>
          </a:p>
          <a:p>
            <a:pPr lvl="1"/>
            <a:r>
              <a:rPr lang="en-US" dirty="0"/>
              <a:t>Dependency documentation</a:t>
            </a:r>
          </a:p>
          <a:p>
            <a:pPr lvl="1"/>
            <a:r>
              <a:rPr lang="en-US" dirty="0"/>
              <a:t>Achilles (Heel)</a:t>
            </a:r>
          </a:p>
          <a:p>
            <a:pPr lvl="1"/>
            <a:r>
              <a:rPr lang="en-US" dirty="0"/>
              <a:t>Cohort counts </a:t>
            </a:r>
          </a:p>
          <a:p>
            <a:pPr lvl="1"/>
            <a:r>
              <a:rPr lang="en-US" dirty="0"/>
              <a:t>Orphan code checks</a:t>
            </a:r>
          </a:p>
          <a:p>
            <a:pPr lvl="1"/>
            <a:r>
              <a:rPr lang="en-US" dirty="0"/>
              <a:t>Concept sets to source codes</a:t>
            </a:r>
          </a:p>
          <a:p>
            <a:pPr lvl="1"/>
            <a:r>
              <a:rPr lang="en-US" dirty="0"/>
              <a:t>Sharing study diagnostics</a:t>
            </a:r>
          </a:p>
          <a:p>
            <a:pPr lvl="1"/>
            <a:r>
              <a:rPr lang="en-US" dirty="0" err="1"/>
              <a:t>PheValuator</a:t>
            </a:r>
            <a:endParaRPr lang="en-US" dirty="0"/>
          </a:p>
          <a:p>
            <a:pPr lvl="1"/>
            <a:r>
              <a:rPr lang="en-US" dirty="0"/>
              <a:t>Chart review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15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9F2F5-7A2F-4D0F-8B5A-93C05BB56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for next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1E6C7-7304-49D0-AC6D-752C676B2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05059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302F8-4C50-49A2-83BD-E553372CD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workgroup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0DDF7-AC4A-4709-A9A3-3FF7CED25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Eastern hemisphere: </a:t>
            </a:r>
            <a:r>
              <a:rPr lang="en-US" b="1" dirty="0"/>
              <a:t>April 3</a:t>
            </a:r>
          </a:p>
          <a:p>
            <a:r>
              <a:rPr lang="en-US" dirty="0"/>
              <a:t>3pm Hong Kong / Taiwan</a:t>
            </a:r>
          </a:p>
          <a:p>
            <a:r>
              <a:rPr lang="en-US" dirty="0"/>
              <a:t>4pm South Korea</a:t>
            </a:r>
          </a:p>
          <a:p>
            <a:r>
              <a:rPr lang="en-US" dirty="0"/>
              <a:t>5:30pm Adelaide</a:t>
            </a:r>
          </a:p>
          <a:p>
            <a:r>
              <a:rPr lang="en-US" dirty="0"/>
              <a:t>9am Central European time</a:t>
            </a:r>
          </a:p>
          <a:p>
            <a:r>
              <a:rPr lang="en-US" dirty="0"/>
              <a:t>8am UK time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Western hemisphere: April 25</a:t>
            </a:r>
          </a:p>
          <a:p>
            <a:r>
              <a:rPr lang="en-US" dirty="0"/>
              <a:t>6pm Central European time</a:t>
            </a:r>
          </a:p>
          <a:p>
            <a:r>
              <a:rPr lang="en-US" dirty="0"/>
              <a:t>12pm New York</a:t>
            </a:r>
          </a:p>
          <a:p>
            <a:r>
              <a:rPr lang="en-US" dirty="0"/>
              <a:t>9am Los Angeles / Stanford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CC1DDB-D751-49EE-9EC3-ADA169126D88}"/>
              </a:ext>
            </a:extLst>
          </p:cNvPr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</p:spTree>
    <p:extLst>
      <p:ext uri="{BB962C8B-B14F-4D97-AF65-F5344CB8AC3E}">
        <p14:creationId xmlns:p14="http://schemas.microsoft.com/office/powerpoint/2010/main" val="2484264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Research Networks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7391400" y="2796339"/>
            <a:ext cx="1447800" cy="1028700"/>
            <a:chOff x="3733800" y="2781300"/>
            <a:chExt cx="1447800" cy="1028700"/>
          </a:xfrm>
        </p:grpSpPr>
        <p:sp>
          <p:nvSpPr>
            <p:cNvPr id="4" name="Rounded Rectangle 3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Coordinating center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419600" y="1915239"/>
            <a:ext cx="1447800" cy="1028700"/>
            <a:chOff x="3733800" y="2781300"/>
            <a:chExt cx="1447800" cy="1028700"/>
          </a:xfrm>
        </p:grpSpPr>
        <p:sp>
          <p:nvSpPr>
            <p:cNvPr id="18" name="Rounded Rectangle 17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Data site F</a:t>
              </a:r>
            </a:p>
          </p:txBody>
        </p:sp>
        <p:sp>
          <p:nvSpPr>
            <p:cNvPr id="20" name="Flowchart: Magnetic Disk 19"/>
            <p:cNvSpPr/>
            <p:nvPr/>
          </p:nvSpPr>
          <p:spPr>
            <a:xfrm>
              <a:off x="4114800" y="32385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348800" y="1024689"/>
            <a:ext cx="1447800" cy="1028700"/>
            <a:chOff x="3733800" y="2781300"/>
            <a:chExt cx="1447800" cy="1028700"/>
          </a:xfrm>
        </p:grpSpPr>
        <p:sp>
          <p:nvSpPr>
            <p:cNvPr id="22" name="Rounded Rectangle 21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Data site A</a:t>
              </a:r>
            </a:p>
          </p:txBody>
        </p:sp>
        <p:sp>
          <p:nvSpPr>
            <p:cNvPr id="24" name="Flowchart: Magnetic Disk 23"/>
            <p:cNvSpPr/>
            <p:nvPr/>
          </p:nvSpPr>
          <p:spPr>
            <a:xfrm>
              <a:off x="4114800" y="32385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648200" y="4069239"/>
            <a:ext cx="1447800" cy="1028700"/>
            <a:chOff x="3733800" y="2781300"/>
            <a:chExt cx="1447800" cy="1028700"/>
          </a:xfrm>
        </p:grpSpPr>
        <p:sp>
          <p:nvSpPr>
            <p:cNvPr id="26" name="Rounded Rectangle 25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Data site E</a:t>
              </a:r>
            </a:p>
          </p:txBody>
        </p:sp>
        <p:sp>
          <p:nvSpPr>
            <p:cNvPr id="28" name="Flowchart: Magnetic Disk 27"/>
            <p:cNvSpPr/>
            <p:nvPr/>
          </p:nvSpPr>
          <p:spPr>
            <a:xfrm>
              <a:off x="4114800" y="32385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566900" y="4891839"/>
            <a:ext cx="1447800" cy="1028700"/>
            <a:chOff x="3733800" y="2781300"/>
            <a:chExt cx="1447800" cy="1028700"/>
          </a:xfrm>
        </p:grpSpPr>
        <p:sp>
          <p:nvSpPr>
            <p:cNvPr id="30" name="Rounded Rectangle 29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Data site D</a:t>
              </a:r>
            </a:p>
          </p:txBody>
        </p:sp>
        <p:sp>
          <p:nvSpPr>
            <p:cNvPr id="32" name="Flowchart: Magnetic Disk 31"/>
            <p:cNvSpPr/>
            <p:nvPr/>
          </p:nvSpPr>
          <p:spPr>
            <a:xfrm>
              <a:off x="4114800" y="32385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0515600" y="4678839"/>
            <a:ext cx="1447800" cy="1028700"/>
            <a:chOff x="3733800" y="2781300"/>
            <a:chExt cx="1447800" cy="1028700"/>
          </a:xfrm>
        </p:grpSpPr>
        <p:sp>
          <p:nvSpPr>
            <p:cNvPr id="34" name="Rounded Rectangle 33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Data site C</a:t>
              </a:r>
            </a:p>
          </p:txBody>
        </p:sp>
        <p:sp>
          <p:nvSpPr>
            <p:cNvPr id="36" name="Flowchart: Magnetic Disk 35"/>
            <p:cNvSpPr/>
            <p:nvPr/>
          </p:nvSpPr>
          <p:spPr>
            <a:xfrm>
              <a:off x="4114800" y="32385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0287000" y="2529639"/>
            <a:ext cx="1447800" cy="1028700"/>
            <a:chOff x="3733800" y="2781300"/>
            <a:chExt cx="1447800" cy="1028700"/>
          </a:xfrm>
        </p:grpSpPr>
        <p:sp>
          <p:nvSpPr>
            <p:cNvPr id="38" name="Rounded Rectangle 37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Data site B</a:t>
              </a:r>
            </a:p>
          </p:txBody>
        </p:sp>
        <p:sp>
          <p:nvSpPr>
            <p:cNvPr id="40" name="Flowchart: Magnetic Disk 39"/>
            <p:cNvSpPr/>
            <p:nvPr/>
          </p:nvSpPr>
          <p:spPr>
            <a:xfrm>
              <a:off x="4114800" y="32385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Left-Right Arrow 40"/>
          <p:cNvSpPr/>
          <p:nvPr/>
        </p:nvSpPr>
        <p:spPr>
          <a:xfrm rot="1100344">
            <a:off x="6073870" y="2675156"/>
            <a:ext cx="1252800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-Right Arrow 41"/>
          <p:cNvSpPr/>
          <p:nvPr/>
        </p:nvSpPr>
        <p:spPr>
          <a:xfrm rot="19761223">
            <a:off x="6143495" y="3897791"/>
            <a:ext cx="1252800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Left-Right Arrow 42"/>
          <p:cNvSpPr/>
          <p:nvPr/>
        </p:nvSpPr>
        <p:spPr>
          <a:xfrm rot="5400000">
            <a:off x="7844102" y="4183541"/>
            <a:ext cx="800097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Left-Right Arrow 43"/>
          <p:cNvSpPr/>
          <p:nvPr/>
        </p:nvSpPr>
        <p:spPr>
          <a:xfrm rot="1775628">
            <a:off x="9006477" y="4070593"/>
            <a:ext cx="1506582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Left-Right Arrow 44"/>
          <p:cNvSpPr/>
          <p:nvPr/>
        </p:nvSpPr>
        <p:spPr>
          <a:xfrm rot="21206981">
            <a:off x="8915869" y="2992102"/>
            <a:ext cx="1252800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Left-Right Arrow 45"/>
          <p:cNvSpPr/>
          <p:nvPr/>
        </p:nvSpPr>
        <p:spPr>
          <a:xfrm rot="5400000">
            <a:off x="7821676" y="2251016"/>
            <a:ext cx="595349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E16066-BD24-4DAB-8620-08CF117988C7}"/>
              </a:ext>
            </a:extLst>
          </p:cNvPr>
          <p:cNvSpPr txBox="1"/>
          <p:nvPr/>
        </p:nvSpPr>
        <p:spPr>
          <a:xfrm>
            <a:off x="315963" y="1480847"/>
            <a:ext cx="3276987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20425A"/>
                </a:solidFill>
              </a:rPr>
              <a:t>Same across sites: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Common Data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0425A"/>
              </a:solidFill>
            </a:endParaRPr>
          </a:p>
          <a:p>
            <a:r>
              <a:rPr lang="en-US" sz="2400" dirty="0">
                <a:solidFill>
                  <a:srgbClr val="20425A"/>
                </a:solidFill>
              </a:rPr>
              <a:t>Different: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Health care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Data capture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Source coding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ETL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Database platform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042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356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9F3B1-A543-4CC4-8B7B-88E5E96D6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issues when executing a network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6B56E-1A42-4F29-9712-7C1091E98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Technical issues</a:t>
            </a:r>
          </a:p>
          <a:p>
            <a:pPr lvl="1"/>
            <a:r>
              <a:rPr lang="en-US" dirty="0"/>
              <a:t>Edge cases </a:t>
            </a:r>
          </a:p>
          <a:p>
            <a:pPr lvl="2"/>
            <a:r>
              <a:rPr lang="en-US" dirty="0"/>
              <a:t>E.g. error because cohort is empty</a:t>
            </a:r>
          </a:p>
          <a:p>
            <a:pPr lvl="1"/>
            <a:r>
              <a:rPr lang="en-US" dirty="0"/>
              <a:t>Deviations from standard </a:t>
            </a:r>
          </a:p>
          <a:p>
            <a:pPr lvl="2"/>
            <a:r>
              <a:rPr lang="en-US" dirty="0"/>
              <a:t>E.g. error because dates stored as varchar</a:t>
            </a:r>
          </a:p>
          <a:p>
            <a:pPr lvl="1"/>
            <a:r>
              <a:rPr lang="en-US" dirty="0"/>
              <a:t>Bad testing</a:t>
            </a:r>
          </a:p>
          <a:p>
            <a:pPr lvl="2"/>
            <a:r>
              <a:rPr lang="en-US" dirty="0"/>
              <a:t>E.g. code won’t run at any site due to syntax errors</a:t>
            </a:r>
          </a:p>
          <a:p>
            <a:pPr lvl="1"/>
            <a:r>
              <a:rPr lang="en-US" dirty="0"/>
              <a:t>Local tech problems</a:t>
            </a:r>
          </a:p>
          <a:p>
            <a:pPr lvl="2"/>
            <a:r>
              <a:rPr lang="en-US" dirty="0"/>
              <a:t>E.g. weird issues with database configuration</a:t>
            </a:r>
          </a:p>
          <a:p>
            <a:pPr lvl="1"/>
            <a:r>
              <a:rPr lang="en-US" dirty="0"/>
              <a:t>Dependency problems</a:t>
            </a:r>
          </a:p>
          <a:p>
            <a:pPr lvl="2"/>
            <a:r>
              <a:rPr lang="en-US" dirty="0"/>
              <a:t>E.g. wrong version of </a:t>
            </a:r>
            <a:r>
              <a:rPr lang="en-US" dirty="0" err="1"/>
              <a:t>FeatureExtraction</a:t>
            </a:r>
            <a:r>
              <a:rPr lang="en-US" dirty="0"/>
              <a:t> installed</a:t>
            </a:r>
          </a:p>
        </p:txBody>
      </p:sp>
    </p:spTree>
    <p:extLst>
      <p:ext uri="{BB962C8B-B14F-4D97-AF65-F5344CB8AC3E}">
        <p14:creationId xmlns:p14="http://schemas.microsoft.com/office/powerpoint/2010/main" val="399944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9F3B1-A543-4CC4-8B7B-88E5E96D6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issues when executing a network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6B56E-1A42-4F29-9712-7C1091E98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1"/>
            <a:ext cx="10972800" cy="510539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Source data issues</a:t>
            </a:r>
          </a:p>
          <a:p>
            <a:pPr lvl="1"/>
            <a:r>
              <a:rPr lang="en-US" dirty="0"/>
              <a:t>E.g. physician specialty not recorded but required in cohort definition</a:t>
            </a:r>
          </a:p>
          <a:p>
            <a:pPr lvl="1"/>
            <a:r>
              <a:rPr lang="en-US" dirty="0"/>
              <a:t>E.g. drug is not prescribed in country</a:t>
            </a:r>
          </a:p>
          <a:p>
            <a:r>
              <a:rPr lang="en-US" dirty="0"/>
              <a:t>Data size issues</a:t>
            </a:r>
          </a:p>
          <a:p>
            <a:pPr lvl="1"/>
            <a:r>
              <a:rPr lang="en-US" dirty="0"/>
              <a:t>E.g. not enough subjects to fit propensity model</a:t>
            </a:r>
          </a:p>
          <a:p>
            <a:r>
              <a:rPr lang="en-US" dirty="0"/>
              <a:t>ETL issues</a:t>
            </a:r>
          </a:p>
          <a:p>
            <a:pPr lvl="1"/>
            <a:r>
              <a:rPr lang="en-US" dirty="0"/>
              <a:t>E.g. observations derived from diagnoses are stored in </a:t>
            </a:r>
            <a:r>
              <a:rPr lang="en-US" dirty="0" err="1"/>
              <a:t>condition_occurrence</a:t>
            </a:r>
            <a:endParaRPr lang="en-US" dirty="0"/>
          </a:p>
          <a:p>
            <a:r>
              <a:rPr lang="en-US" dirty="0"/>
              <a:t>Mapping issues</a:t>
            </a:r>
          </a:p>
          <a:p>
            <a:pPr lvl="1"/>
            <a:r>
              <a:rPr lang="en-US" dirty="0"/>
              <a:t>E.g. source code not mapped to standard concept</a:t>
            </a:r>
          </a:p>
          <a:p>
            <a:r>
              <a:rPr lang="en-US" dirty="0"/>
              <a:t>Bias issues</a:t>
            </a:r>
          </a:p>
          <a:p>
            <a:pPr lvl="1"/>
            <a:r>
              <a:rPr lang="en-US" dirty="0" err="1"/>
              <a:t>E.g</a:t>
            </a:r>
            <a:r>
              <a:rPr lang="en-US" dirty="0"/>
              <a:t> channeling due to site-specific doctors preferences / guidelines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90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8ECE4-DD74-456C-B929-565BAA307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1: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438BD-F6E4-404B-A674-7A52FA788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Always test on multiple databases before sending out to OHDSI network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Make sure to test the code you’ll be sending to others, not some other version.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Yes, that means you’ll probably be running the same study on your own data many times. (good thing: reproducible)</a:t>
            </a:r>
          </a:p>
        </p:txBody>
      </p:sp>
    </p:spTree>
    <p:extLst>
      <p:ext uri="{BB962C8B-B14F-4D97-AF65-F5344CB8AC3E}">
        <p14:creationId xmlns:p14="http://schemas.microsoft.com/office/powerpoint/2010/main" val="315770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F1BD5-A593-49B3-8AB8-AD7837F19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Proposed solution 2: Dependency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1F2CC-6B4C-4FF6-B2BB-6C74EE4D9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</a:t>
            </a:r>
            <a:r>
              <a:rPr lang="en-US" dirty="0" err="1"/>
              <a:t>OhdsiRTools</a:t>
            </a:r>
            <a:r>
              <a:rPr lang="en-US" dirty="0"/>
              <a:t>::</a:t>
            </a:r>
            <a:r>
              <a:rPr lang="en-US" dirty="0" err="1"/>
              <a:t>insertEnvironmentSnapshotInPackage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360A31-66BB-4728-BFA9-B624C9AF4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905000"/>
            <a:ext cx="8896350" cy="4556888"/>
          </a:xfrm>
          <a:prstGeom prst="rect">
            <a:avLst/>
          </a:prstGeom>
        </p:spPr>
      </p:pic>
      <p:sp>
        <p:nvSpPr>
          <p:cNvPr id="5" name="Rounded Rectangle 13">
            <a:extLst>
              <a:ext uri="{FF2B5EF4-FFF2-40B4-BE49-F238E27FC236}">
                <a16:creationId xmlns:a16="http://schemas.microsoft.com/office/drawing/2014/main" id="{249EA75A-D824-450E-A45C-472D05C08821}"/>
              </a:ext>
            </a:extLst>
          </p:cNvPr>
          <p:cNvSpPr/>
          <p:nvPr/>
        </p:nvSpPr>
        <p:spPr>
          <a:xfrm>
            <a:off x="152400" y="5105400"/>
            <a:ext cx="3429000" cy="879900"/>
          </a:xfrm>
          <a:prstGeom prst="roundRect">
            <a:avLst>
              <a:gd name="adj" fmla="val 12148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Dependency enforcement: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chemeClr val="tx1"/>
                </a:solidFill>
              </a:rPr>
              <a:t>Packrat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7745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51ED1-B282-4C49-9240-8873F10AC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3: Achilles (Heel)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CD273-C101-40F5-A343-E81749BC6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Run Achilles at every site</a:t>
            </a:r>
          </a:p>
          <a:p>
            <a:r>
              <a:rPr lang="en-US" dirty="0"/>
              <a:t>Require Achilles Heel errors to be resolved</a:t>
            </a:r>
          </a:p>
          <a:p>
            <a:r>
              <a:rPr lang="en-US" dirty="0"/>
              <a:t>Can detect deviations from standard and ETL issues</a:t>
            </a:r>
          </a:p>
          <a:p>
            <a:r>
              <a:rPr lang="en-US" dirty="0"/>
              <a:t>Share: </a:t>
            </a:r>
          </a:p>
          <a:p>
            <a:pPr lvl="1"/>
            <a:r>
              <a:rPr lang="en-US" dirty="0"/>
              <a:t>Heel report</a:t>
            </a:r>
          </a:p>
          <a:p>
            <a:pPr lvl="1"/>
            <a:r>
              <a:rPr lang="en-US" dirty="0"/>
              <a:t>Whole of Achilles?</a:t>
            </a:r>
          </a:p>
          <a:p>
            <a:pPr lvl="1"/>
            <a:r>
              <a:rPr lang="en-US" dirty="0"/>
              <a:t>Within study consortium or across all of OHDSI?</a:t>
            </a:r>
          </a:p>
          <a:p>
            <a:pPr lvl="1"/>
            <a:r>
              <a:rPr lang="en-US" dirty="0"/>
              <a:t>How to link version between Achilles and study?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278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2BCE3-274E-4A01-BCE8-2B2925430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4: Cohort counts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FD2C2-4D07-4131-A492-124875019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 counts per cohort per database</a:t>
            </a: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0551127-FC47-43B1-B685-EBB0E1573A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1828800"/>
            <a:ext cx="8229617" cy="4572009"/>
          </a:xfrm>
          <a:prstGeom prst="rect">
            <a:avLst/>
          </a:prstGeom>
        </p:spPr>
      </p:pic>
      <p:sp>
        <p:nvSpPr>
          <p:cNvPr id="11" name="Arrow: Up 10">
            <a:extLst>
              <a:ext uri="{FF2B5EF4-FFF2-40B4-BE49-F238E27FC236}">
                <a16:creationId xmlns:a16="http://schemas.microsoft.com/office/drawing/2014/main" id="{EF172C82-4FFE-4197-8646-AF3535FBBD29}"/>
              </a:ext>
            </a:extLst>
          </p:cNvPr>
          <p:cNvSpPr/>
          <p:nvPr/>
        </p:nvSpPr>
        <p:spPr>
          <a:xfrm rot="2225720">
            <a:off x="8795993" y="3244516"/>
            <a:ext cx="381000" cy="609600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13">
            <a:extLst>
              <a:ext uri="{FF2B5EF4-FFF2-40B4-BE49-F238E27FC236}">
                <a16:creationId xmlns:a16="http://schemas.microsoft.com/office/drawing/2014/main" id="{B0998D02-F838-40F6-8A42-617ED6168738}"/>
              </a:ext>
            </a:extLst>
          </p:cNvPr>
          <p:cNvSpPr/>
          <p:nvPr/>
        </p:nvSpPr>
        <p:spPr>
          <a:xfrm>
            <a:off x="5676898" y="3575670"/>
            <a:ext cx="3429000" cy="879900"/>
          </a:xfrm>
          <a:prstGeom prst="roundRect">
            <a:avLst>
              <a:gd name="adj" fmla="val 12148"/>
            </a:avLst>
          </a:prstGeom>
          <a:ln/>
          <a:effectLst>
            <a:outerShdw blurRad="1524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No glaucoma due to specialty requirement</a:t>
            </a:r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24590752-F607-4520-A082-9E458BFF9421}"/>
              </a:ext>
            </a:extLst>
          </p:cNvPr>
          <p:cNvSpPr/>
          <p:nvPr/>
        </p:nvSpPr>
        <p:spPr>
          <a:xfrm rot="10800000">
            <a:off x="9020756" y="2199644"/>
            <a:ext cx="381000" cy="609600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3">
            <a:extLst>
              <a:ext uri="{FF2B5EF4-FFF2-40B4-BE49-F238E27FC236}">
                <a16:creationId xmlns:a16="http://schemas.microsoft.com/office/drawing/2014/main" id="{E30756E6-D576-4064-B79C-CA23E243DFEB}"/>
              </a:ext>
            </a:extLst>
          </p:cNvPr>
          <p:cNvSpPr/>
          <p:nvPr/>
        </p:nvSpPr>
        <p:spPr>
          <a:xfrm>
            <a:off x="7239000" y="1465126"/>
            <a:ext cx="3429000" cy="879900"/>
          </a:xfrm>
          <a:prstGeom prst="roundRect">
            <a:avLst>
              <a:gd name="adj" fmla="val 12148"/>
            </a:avLst>
          </a:prstGeom>
          <a:ln/>
          <a:effectLst>
            <a:outerShdw blurRad="1524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Low stroke count due to “inpatient visit” requirement </a:t>
            </a:r>
          </a:p>
        </p:txBody>
      </p:sp>
    </p:spTree>
    <p:extLst>
      <p:ext uri="{BB962C8B-B14F-4D97-AF65-F5344CB8AC3E}">
        <p14:creationId xmlns:p14="http://schemas.microsoft.com/office/powerpoint/2010/main" val="2295844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7712C-5A2D-4638-A171-875CFA789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5: Orphan code check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767C9-B282-4AE1-81EC-3DA76537C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1"/>
            <a:ext cx="10972800" cy="205739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For example</a:t>
            </a:r>
          </a:p>
          <a:p>
            <a:r>
              <a:rPr lang="en-US" dirty="0"/>
              <a:t>Look for concepts with “gangrene” in name</a:t>
            </a:r>
          </a:p>
          <a:p>
            <a:r>
              <a:rPr lang="en-US" dirty="0"/>
              <a:t>Do they role up to “Gangrenous disorder”?</a:t>
            </a:r>
          </a:p>
          <a:p>
            <a:r>
              <a:rPr lang="en-US" dirty="0"/>
              <a:t>Do they appear in the data?</a:t>
            </a:r>
          </a:p>
          <a:p>
            <a:pPr marL="0" indent="0">
              <a:buNone/>
            </a:pPr>
            <a:r>
              <a:rPr lang="en-US" dirty="0"/>
              <a:t>Requires source concept ids / values</a:t>
            </a:r>
          </a:p>
          <a:p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3A45815-8493-4FB3-8732-D6B24F993000}"/>
              </a:ext>
            </a:extLst>
          </p:cNvPr>
          <p:cNvSpPr/>
          <p:nvPr/>
        </p:nvSpPr>
        <p:spPr>
          <a:xfrm>
            <a:off x="2606391" y="5209011"/>
            <a:ext cx="17526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J85.0</a:t>
            </a:r>
          </a:p>
          <a:p>
            <a:pPr algn="ctr"/>
            <a:r>
              <a:rPr lang="en-US" dirty="0"/>
              <a:t>Gangrene and necrosis of lung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E709349-1580-4D68-8408-DC27979AAB01}"/>
              </a:ext>
            </a:extLst>
          </p:cNvPr>
          <p:cNvSpPr/>
          <p:nvPr/>
        </p:nvSpPr>
        <p:spPr>
          <a:xfrm>
            <a:off x="6416391" y="5209011"/>
            <a:ext cx="1752600" cy="9906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4324261</a:t>
            </a:r>
          </a:p>
          <a:p>
            <a:pPr algn="ctr"/>
            <a:r>
              <a:rPr lang="en-US" dirty="0"/>
              <a:t>Pulmonary necrosis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416C7094-959F-460E-9BD4-84ABB1A60A6D}"/>
              </a:ext>
            </a:extLst>
          </p:cNvPr>
          <p:cNvSpPr/>
          <p:nvPr/>
        </p:nvSpPr>
        <p:spPr>
          <a:xfrm>
            <a:off x="4663791" y="5285211"/>
            <a:ext cx="1524000" cy="8382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Maps to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FDC68CC-D7FF-4D40-8156-24F10AF1FE27}"/>
              </a:ext>
            </a:extLst>
          </p:cNvPr>
          <p:cNvSpPr/>
          <p:nvPr/>
        </p:nvSpPr>
        <p:spPr>
          <a:xfrm>
            <a:off x="6416391" y="3532611"/>
            <a:ext cx="1752600" cy="9906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439928</a:t>
            </a:r>
          </a:p>
          <a:p>
            <a:pPr algn="ctr"/>
            <a:r>
              <a:rPr lang="en-US" dirty="0"/>
              <a:t>Gangrenous disorder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E1F9FC-F65C-4939-9788-2C30AD21B1B7}"/>
              </a:ext>
            </a:extLst>
          </p:cNvPr>
          <p:cNvSpPr txBox="1"/>
          <p:nvPr/>
        </p:nvSpPr>
        <p:spPr>
          <a:xfrm>
            <a:off x="7134228" y="4681445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96207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647</Words>
  <Application>Microsoft Office PowerPoint</Application>
  <PresentationFormat>Widescreen</PresentationFormat>
  <Paragraphs>140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OHDSI Network Studies Issues and possible solutions</vt:lpstr>
      <vt:lpstr>Distributed Research Networks</vt:lpstr>
      <vt:lpstr>Possible issues when executing a network study</vt:lpstr>
      <vt:lpstr>Possible issues when executing a network study</vt:lpstr>
      <vt:lpstr>Proposed solution 1: testing</vt:lpstr>
      <vt:lpstr>Proposed solution 2: Dependency documentation</vt:lpstr>
      <vt:lpstr>Proposed solution 3: Achilles (Heel)</vt:lpstr>
      <vt:lpstr>Proposed solution 4: Cohort counts </vt:lpstr>
      <vt:lpstr>Proposed solution 5: Orphan code check </vt:lpstr>
      <vt:lpstr>Proposed solution 6: Concept sets to source codes</vt:lpstr>
      <vt:lpstr>Proposed solution 7: Share study diagnostics</vt:lpstr>
      <vt:lpstr>Proposed solution 8: PheValuator</vt:lpstr>
      <vt:lpstr>Proposed solution 9: Chart review</vt:lpstr>
      <vt:lpstr>Summary</vt:lpstr>
      <vt:lpstr>Topics for next meeting</vt:lpstr>
      <vt:lpstr>Next workgroup meeting</vt:lpstr>
    </vt:vector>
  </TitlesOfParts>
  <Company>Johnson &amp; Johnson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50</cp:revision>
  <dcterms:created xsi:type="dcterms:W3CDTF">2013-12-30T14:14:20Z</dcterms:created>
  <dcterms:modified xsi:type="dcterms:W3CDTF">2019-03-13T07:08:32Z</dcterms:modified>
</cp:coreProperties>
</file>