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50" r:id="rId2"/>
    <p:sldId id="470" r:id="rId3"/>
    <p:sldId id="472" r:id="rId4"/>
    <p:sldId id="471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1" r:id="rId13"/>
    <p:sldId id="483" r:id="rId14"/>
    <p:sldId id="486" r:id="rId15"/>
    <p:sldId id="487" r:id="rId16"/>
    <p:sldId id="484" r:id="rId17"/>
    <p:sldId id="485" r:id="rId18"/>
    <p:sldId id="482" r:id="rId19"/>
    <p:sldId id="488" r:id="rId20"/>
    <p:sldId id="489" r:id="rId21"/>
    <p:sldId id="490" r:id="rId22"/>
    <p:sldId id="491" r:id="rId23"/>
    <p:sldId id="43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F85989-3372-42EE-930A-FC87EBEC0A3A}">
          <p14:sldIdLst>
            <p14:sldId id="450"/>
            <p14:sldId id="470"/>
            <p14:sldId id="472"/>
            <p14:sldId id="471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3"/>
            <p14:sldId id="486"/>
            <p14:sldId id="487"/>
            <p14:sldId id="484"/>
            <p14:sldId id="485"/>
            <p14:sldId id="482"/>
            <p14:sldId id="488"/>
            <p14:sldId id="489"/>
            <p14:sldId id="490"/>
            <p14:sldId id="491"/>
            <p14:sldId id="4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0D"/>
    <a:srgbClr val="190DFF"/>
    <a:srgbClr val="FF7979"/>
    <a:srgbClr val="8979FF"/>
    <a:srgbClr val="DF2D2D"/>
    <a:srgbClr val="4F81BD"/>
    <a:srgbClr val="FF0000"/>
    <a:srgbClr val="EB6622"/>
    <a:srgbClr val="C0504D"/>
    <a:srgbClr val="204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/>
  </p:normalViewPr>
  <p:slideViewPr>
    <p:cSldViewPr>
      <p:cViewPr varScale="1">
        <p:scale>
          <a:sx n="112" d="100"/>
          <a:sy n="112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Method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756" y="5013176"/>
            <a:ext cx="6096000" cy="1752600"/>
          </a:xfrm>
        </p:spPr>
        <p:txBody>
          <a:bodyPr/>
          <a:lstStyle/>
          <a:p>
            <a:r>
              <a:rPr lang="en-US" smtClean="0"/>
              <a:t>Martijn Schuemie, PhD</a:t>
            </a:r>
          </a:p>
          <a:p>
            <a:r>
              <a:rPr lang="en-US" smtClean="0"/>
              <a:t>Janssen Research and Development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8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7"/>
    </mc:Choice>
    <mc:Fallback xmlns="">
      <p:transition spd="slow" advTm="110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2756"/>
            <a:ext cx="8939332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164287" y="3456624"/>
            <a:ext cx="936687" cy="8280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247964" y="3456624"/>
            <a:ext cx="3024336" cy="697889"/>
          </a:xfrm>
          <a:prstGeom prst="roundRect">
            <a:avLst/>
          </a:prstGeom>
          <a:effectLst>
            <a:outerShdw blurRad="1397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Color indicates method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2756"/>
            <a:ext cx="8939332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1079612" y="4437112"/>
            <a:ext cx="936687" cy="8280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27684" y="4437112"/>
            <a:ext cx="3132348" cy="877909"/>
          </a:xfrm>
          <a:prstGeom prst="roundRect">
            <a:avLst/>
          </a:prstGeom>
          <a:effectLst>
            <a:outerShdw blurRad="1397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Each dot indicates a particular set of analysis choices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47956" y="1484784"/>
            <a:ext cx="3925132" cy="1044116"/>
            <a:chOff x="1547956" y="1484784"/>
            <a:chExt cx="3925132" cy="1044116"/>
          </a:xfrm>
        </p:grpSpPr>
        <p:sp>
          <p:nvSpPr>
            <p:cNvPr id="8" name="Right Arrow 7"/>
            <p:cNvSpPr/>
            <p:nvPr/>
          </p:nvSpPr>
          <p:spPr>
            <a:xfrm rot="10800000">
              <a:off x="1547956" y="1592796"/>
              <a:ext cx="936687" cy="8280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340740" y="1484784"/>
              <a:ext cx="3132348" cy="1044116"/>
            </a:xfrm>
            <a:prstGeom prst="roundRect">
              <a:avLst/>
            </a:prstGeom>
            <a:effectLst>
              <a:outerShdw blurRad="1397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mtClean="0"/>
                <a:t>Big dot (connected by lines) indicates overall best set of analysis choices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173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2756"/>
            <a:ext cx="8939332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10800000">
            <a:off x="4247268" y="3753036"/>
            <a:ext cx="936687" cy="8280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040052" y="3645024"/>
            <a:ext cx="3132348" cy="1044116"/>
          </a:xfrm>
          <a:prstGeom prst="roundRect">
            <a:avLst/>
          </a:prstGeom>
          <a:effectLst>
            <a:outerShdw blurRad="1397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Self-controlled cohort appeared to work best in most cases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15610" y="4977172"/>
            <a:ext cx="3600805" cy="1044116"/>
          </a:xfrm>
          <a:prstGeom prst="roundRect">
            <a:avLst/>
          </a:prstGeom>
          <a:effectLst>
            <a:outerShdw blurRad="1397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Self-controlled designs worked best in general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 from OMOP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smtClean="0"/>
              <a:t>Issues with the OMOP experiment(s):</a:t>
            </a:r>
          </a:p>
          <a:p>
            <a:r>
              <a:rPr lang="en-US" sz="2800" smtClean="0"/>
              <a:t>Problem with know positive controls (especially contra-indication) that artificially favors self-controlled designs</a:t>
            </a:r>
          </a:p>
          <a:p>
            <a:r>
              <a:rPr lang="en-US" sz="2800" smtClean="0"/>
              <a:t>Limitations in methods library</a:t>
            </a:r>
          </a:p>
          <a:p>
            <a:pPr lvl="1"/>
            <a:r>
              <a:rPr lang="en-US" sz="2400" smtClean="0"/>
              <a:t>Forgot to censor in SCC</a:t>
            </a:r>
          </a:p>
          <a:p>
            <a:pPr lvl="1"/>
            <a:r>
              <a:rPr lang="en-US" sz="2400" smtClean="0"/>
              <a:t>MSCCS applied shrinkage to exposure of interest</a:t>
            </a:r>
          </a:p>
          <a:p>
            <a:pPr lvl="1"/>
            <a:r>
              <a:rPr lang="en-US" sz="2400" smtClean="0"/>
              <a:t>CohortMethod did not correct for differences in length of follow up</a:t>
            </a:r>
          </a:p>
          <a:p>
            <a:r>
              <a:rPr lang="en-US" sz="2800" smtClean="0"/>
              <a:t>Uncertainty around positive and negative status</a:t>
            </a:r>
          </a:p>
          <a:p>
            <a:r>
              <a:rPr lang="en-US" sz="2800" smtClean="0"/>
              <a:t>Don’t </a:t>
            </a:r>
            <a:r>
              <a:rPr lang="en-US" sz="2800"/>
              <a:t>know true RR if RR != 1</a:t>
            </a:r>
          </a:p>
          <a:p>
            <a:endParaRPr lang="en-US" sz="2800" smtClean="0"/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 Evaluation Task Force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Objectives</a:t>
            </a:r>
          </a:p>
          <a:p>
            <a:r>
              <a:rPr lang="en-US"/>
              <a:t>Develop the methodology for evaluating methods</a:t>
            </a:r>
          </a:p>
          <a:p>
            <a:r>
              <a:rPr lang="en-US"/>
              <a:t>Use the developed methodology to systematically evaluate a large set of study designs and design choices.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2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force members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826860"/>
              </p:ext>
            </p:extLst>
          </p:nvPr>
        </p:nvGraphicFramePr>
        <p:xfrm>
          <a:off x="755576" y="1340772"/>
          <a:ext cx="7812868" cy="4824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8013"/>
                <a:gridCol w="4144855"/>
              </a:tblGrid>
              <a:tr h="53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Alejandro Schuler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Mike Goodman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Anthony Sena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Nicole Pratt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Brian Saur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smtClean="0">
                          <a:effectLst/>
                        </a:rPr>
                        <a:t>Nigam </a:t>
                      </a:r>
                      <a:r>
                        <a:rPr lang="en-US" sz="2800" u="none" strike="noStrike">
                          <a:effectLst/>
                        </a:rPr>
                        <a:t>Shah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David Madigan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Patrick Ryan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Eldar Allakhverdiiev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Peter Rijnbeek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George Hripcsak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Rae Woong Park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Jamie Weaver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Teng Liaw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Marc Suchard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Vojtech Huser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Martijn Schuemie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Yuxi Tian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Must specify 3 components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3946595" y="4208386"/>
            <a:ext cx="1371600" cy="83820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Data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1929010"/>
            <a:ext cx="114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Methods</a:t>
            </a:r>
            <a:endParaRPr lang="en-US" sz="2000" b="1"/>
          </a:p>
        </p:txBody>
      </p:sp>
      <p:sp>
        <p:nvSpPr>
          <p:cNvPr id="8" name="TextBox 7"/>
          <p:cNvSpPr txBox="1"/>
          <p:nvPr/>
        </p:nvSpPr>
        <p:spPr>
          <a:xfrm>
            <a:off x="54591" y="1775122"/>
            <a:ext cx="295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Gold standard</a:t>
            </a:r>
          </a:p>
          <a:p>
            <a:r>
              <a:rPr lang="en-US" sz="2000" b="1" smtClean="0"/>
              <a:t>(Exposure-Outcome pairs)</a:t>
            </a:r>
            <a:endParaRPr lang="en-US" sz="2000" b="1"/>
          </a:p>
        </p:txBody>
      </p:sp>
      <p:sp>
        <p:nvSpPr>
          <p:cNvPr id="7" name="Up-Down Arrow 6"/>
          <p:cNvSpPr/>
          <p:nvPr/>
        </p:nvSpPr>
        <p:spPr>
          <a:xfrm rot="2547543">
            <a:off x="5494047" y="2208388"/>
            <a:ext cx="381000" cy="2153805"/>
          </a:xfrm>
          <a:prstGeom prst="up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 rot="19052457" flipH="1">
            <a:off x="3361578" y="2208388"/>
            <a:ext cx="381000" cy="2153805"/>
          </a:xfrm>
          <a:prstGeom prst="up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 rot="16200000" flipH="1">
            <a:off x="4381050" y="590853"/>
            <a:ext cx="381001" cy="3124202"/>
          </a:xfrm>
          <a:prstGeom prst="up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Gold standard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Real negative controls</a:t>
            </a:r>
          </a:p>
          <a:p>
            <a:r>
              <a:rPr lang="en-US" smtClean="0"/>
              <a:t>Synthetic positive controls</a:t>
            </a:r>
          </a:p>
          <a:p>
            <a:r>
              <a:rPr lang="en-US" smtClean="0"/>
              <a:t>Recent RCTs: use only data from before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Negative controls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Pro:</a:t>
            </a:r>
          </a:p>
          <a:p>
            <a:r>
              <a:rPr lang="en-US" smtClean="0"/>
              <a:t>Probably unbiased</a:t>
            </a:r>
          </a:p>
          <a:p>
            <a:r>
              <a:rPr lang="en-US" smtClean="0"/>
              <a:t>Includes measured and unmeasured confounding</a:t>
            </a:r>
          </a:p>
          <a:p>
            <a:endParaRPr lang="en-US"/>
          </a:p>
          <a:p>
            <a:pPr marL="0" indent="0">
              <a:buNone/>
            </a:pPr>
            <a:r>
              <a:rPr lang="en-US" smtClean="0"/>
              <a:t>Con:</a:t>
            </a:r>
          </a:p>
          <a:p>
            <a:r>
              <a:rPr lang="en-US" smtClean="0"/>
              <a:t>Null effects only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Synthetic positive controls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mtClean="0"/>
              <a:t>Pro</a:t>
            </a:r>
          </a:p>
          <a:p>
            <a:r>
              <a:rPr lang="en-US" smtClean="0"/>
              <a:t>Probably unbiased</a:t>
            </a:r>
          </a:p>
          <a:p>
            <a:endParaRPr lang="en-US"/>
          </a:p>
          <a:p>
            <a:pPr marL="0" indent="0">
              <a:buNone/>
            </a:pPr>
            <a:r>
              <a:rPr lang="en-US" smtClean="0"/>
              <a:t>Con</a:t>
            </a:r>
          </a:p>
          <a:p>
            <a:r>
              <a:rPr lang="en-US" smtClean="0"/>
              <a:t>Injection doesn’t preserve unmeasured confounding</a:t>
            </a:r>
          </a:p>
          <a:p>
            <a:endParaRPr lang="en-US"/>
          </a:p>
          <a:p>
            <a:pPr marL="0" indent="0">
              <a:buNone/>
            </a:pPr>
            <a:r>
              <a:rPr lang="en-US" smtClean="0"/>
              <a:t>May be addressed by simulating unmeasured confounding by removing confounders from the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Selected research topics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Topic 1: Method </a:t>
            </a:r>
            <a:r>
              <a:rPr lang="en-US" smtClean="0"/>
              <a:t>evaluation</a:t>
            </a:r>
          </a:p>
          <a:p>
            <a:pPr lvl="2"/>
            <a:r>
              <a:rPr lang="en-US" smtClean="0"/>
              <a:t>Have initiated the Method Evaluation Task Force</a:t>
            </a:r>
          </a:p>
          <a:p>
            <a:pPr marL="914400" lvl="2" indent="0">
              <a:buNone/>
            </a:pPr>
            <a:endParaRPr lang="en-US"/>
          </a:p>
          <a:p>
            <a:pPr lvl="1"/>
            <a:r>
              <a:rPr lang="en-US"/>
              <a:t>Topic 3: Smooshed </a:t>
            </a:r>
            <a:r>
              <a:rPr lang="en-US" smtClean="0"/>
              <a:t>comparators</a:t>
            </a:r>
          </a:p>
          <a:p>
            <a:pPr lvl="2"/>
            <a:r>
              <a:rPr lang="en-US" smtClean="0"/>
              <a:t>Collaboration between UPenn and JnJ</a:t>
            </a:r>
          </a:p>
          <a:p>
            <a:pPr marL="914400" lvl="2" indent="0">
              <a:buNone/>
            </a:pPr>
            <a:endParaRPr lang="en-US"/>
          </a:p>
          <a:p>
            <a:pPr lvl="1"/>
            <a:r>
              <a:rPr lang="en-US"/>
              <a:t>Topic 5: Heterogeneous treatment </a:t>
            </a:r>
            <a:r>
              <a:rPr lang="en-US" smtClean="0"/>
              <a:t>effects</a:t>
            </a:r>
          </a:p>
          <a:p>
            <a:pPr lvl="2"/>
            <a:r>
              <a:rPr lang="en-US" smtClean="0"/>
              <a:t>Will be put on hold until 1 is completed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mtClean="0"/>
              <a:t>Pro</a:t>
            </a:r>
          </a:p>
          <a:p>
            <a:r>
              <a:rPr lang="en-US" smtClean="0"/>
              <a:t>Most convincing evidence for most people</a:t>
            </a:r>
          </a:p>
          <a:p>
            <a:endParaRPr lang="en-US"/>
          </a:p>
          <a:p>
            <a:pPr marL="0" indent="0">
              <a:buNone/>
            </a:pPr>
            <a:r>
              <a:rPr lang="en-US" smtClean="0"/>
              <a:t>Con</a:t>
            </a:r>
          </a:p>
          <a:p>
            <a:r>
              <a:rPr lang="en-US"/>
              <a:t>RCTs themselves are likely biased due to non-random acts after the moment of randomization</a:t>
            </a:r>
          </a:p>
          <a:p>
            <a:r>
              <a:rPr lang="en-US"/>
              <a:t>RCTs typically have limited sample size</a:t>
            </a:r>
          </a:p>
          <a:p>
            <a:r>
              <a:rPr lang="en-US"/>
              <a:t>Even though we would like to have RCTs with observational data preceding the moment the effect was known, the effect was probably already known long before the trial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 papers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mtClean="0"/>
              <a:t>Description </a:t>
            </a:r>
            <a:r>
              <a:rPr lang="en-US"/>
              <a:t>of the Standardized Method Evaluation Framework (Benchmark?), demonstrated on one or two vanilla </a:t>
            </a:r>
            <a:r>
              <a:rPr lang="en-US" smtClean="0"/>
              <a:t>methods.</a:t>
            </a:r>
          </a:p>
          <a:p>
            <a:pPr marL="514350" indent="-514350">
              <a:buAutoNum type="arabicPeriod"/>
            </a:pPr>
            <a:r>
              <a:rPr lang="en-US" smtClean="0"/>
              <a:t>Application </a:t>
            </a:r>
            <a:r>
              <a:rPr lang="en-US"/>
              <a:t>of the Standardized Method Eveluation Framework to a large set of </a:t>
            </a:r>
            <a:r>
              <a:rPr lang="en-US" smtClean="0"/>
              <a:t>methods</a:t>
            </a:r>
          </a:p>
          <a:p>
            <a:pPr lvl="1"/>
            <a:r>
              <a:rPr lang="en-US" smtClean="0"/>
              <a:t>new-user </a:t>
            </a:r>
            <a:r>
              <a:rPr lang="en-US"/>
              <a:t>cohort method using propensity </a:t>
            </a:r>
            <a:r>
              <a:rPr lang="en-US" smtClean="0"/>
              <a:t>scores</a:t>
            </a:r>
          </a:p>
          <a:p>
            <a:pPr lvl="1"/>
            <a:r>
              <a:rPr lang="en-US" smtClean="0"/>
              <a:t>self-controlled </a:t>
            </a:r>
            <a:r>
              <a:rPr lang="en-US"/>
              <a:t>case </a:t>
            </a:r>
            <a:r>
              <a:rPr lang="en-US" smtClean="0"/>
              <a:t>series</a:t>
            </a:r>
          </a:p>
          <a:p>
            <a:pPr lvl="1"/>
            <a:r>
              <a:rPr lang="en-US" smtClean="0"/>
              <a:t>case-control</a:t>
            </a:r>
          </a:p>
          <a:p>
            <a:pPr lvl="1"/>
            <a:r>
              <a:rPr lang="en-US" smtClean="0"/>
              <a:t>case-crossover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148064" y="4869160"/>
            <a:ext cx="3132348" cy="1044116"/>
          </a:xfrm>
          <a:prstGeom prst="roundRect">
            <a:avLst/>
          </a:prstGeom>
          <a:effectLst>
            <a:outerShdw blurRad="1397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Including many variations in analysis choices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 evaluation tasks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/>
              <a:t>Identify exposures of interest and negative controls </a:t>
            </a:r>
          </a:p>
          <a:p>
            <a:pPr fontAlgn="base"/>
            <a:r>
              <a:rPr lang="en-US"/>
              <a:t>Refine approach to positive control synthesis </a:t>
            </a:r>
          </a:p>
          <a:p>
            <a:pPr fontAlgn="base"/>
            <a:r>
              <a:rPr lang="en-US"/>
              <a:t>Evaluate effect of unmeasured confounding in positive control synthesis </a:t>
            </a:r>
          </a:p>
          <a:p>
            <a:pPr fontAlgn="base"/>
            <a:r>
              <a:rPr lang="en-US"/>
              <a:t>Identify RCTs and implement inclusion criteria </a:t>
            </a:r>
          </a:p>
          <a:p>
            <a:pPr fontAlgn="base"/>
            <a:r>
              <a:rPr lang="en-US"/>
              <a:t>Implement case-crossover / case-time-control </a:t>
            </a:r>
          </a:p>
          <a:p>
            <a:pPr fontAlgn="base"/>
            <a:r>
              <a:rPr lang="en-US"/>
              <a:t>Define universe of methods to evaluate </a:t>
            </a:r>
          </a:p>
          <a:p>
            <a:pPr fontAlgn="base"/>
            <a:r>
              <a:rPr lang="en-US"/>
              <a:t>Identify list of databases to run on </a:t>
            </a:r>
          </a:p>
          <a:p>
            <a:pPr fontAlgn="base"/>
            <a:r>
              <a:rPr lang="en-US"/>
              <a:t>Develop evaluation metrics </a:t>
            </a:r>
          </a:p>
          <a:p>
            <a:pPr fontAlgn="base"/>
            <a:r>
              <a:rPr lang="en-US"/>
              <a:t>Implement and execute evaluation </a:t>
            </a:r>
          </a:p>
          <a:p>
            <a:pPr fontAlgn="base"/>
            <a:r>
              <a:rPr lang="en-US"/>
              <a:t>Write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workgroup meeting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60748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smtClean="0"/>
              <a:t>Eastern </a:t>
            </a:r>
            <a:r>
              <a:rPr lang="en-US" sz="2400"/>
              <a:t>hemisphere: </a:t>
            </a:r>
            <a:r>
              <a:rPr lang="en-US" sz="2400" b="1" smtClean="0"/>
              <a:t>April 5</a:t>
            </a:r>
            <a:endParaRPr lang="en-US" sz="2400" b="1"/>
          </a:p>
          <a:p>
            <a:r>
              <a:rPr lang="en-US" sz="2400"/>
              <a:t>3pm Hong Kong / Taiwan</a:t>
            </a:r>
          </a:p>
          <a:p>
            <a:r>
              <a:rPr lang="en-US" sz="2400"/>
              <a:t>4pm South Korea</a:t>
            </a:r>
          </a:p>
          <a:p>
            <a:r>
              <a:rPr lang="en-US" sz="2400">
                <a:solidFill>
                  <a:srgbClr val="FF0000"/>
                </a:solidFill>
              </a:rPr>
              <a:t>4</a:t>
            </a:r>
            <a:r>
              <a:rPr lang="en-US" sz="2400" smtClean="0">
                <a:solidFill>
                  <a:srgbClr val="FF0000"/>
                </a:solidFill>
              </a:rPr>
              <a:t>:30pm </a:t>
            </a:r>
            <a:r>
              <a:rPr lang="en-US" sz="2400">
                <a:solidFill>
                  <a:srgbClr val="FF0000"/>
                </a:solidFill>
              </a:rPr>
              <a:t>Adelaide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9am </a:t>
            </a:r>
            <a:r>
              <a:rPr lang="en-US" sz="2400">
                <a:solidFill>
                  <a:srgbClr val="FF0000"/>
                </a:solidFill>
              </a:rPr>
              <a:t>Central European </a:t>
            </a:r>
            <a:r>
              <a:rPr lang="en-US" sz="2400" smtClean="0">
                <a:solidFill>
                  <a:srgbClr val="FF0000"/>
                </a:solidFill>
              </a:rPr>
              <a:t>time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 smtClean="0">
                <a:solidFill>
                  <a:srgbClr val="FF0000"/>
                </a:solidFill>
              </a:rPr>
              <a:t>8am UK time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 smtClean="0"/>
              <a:t>Western hemisphere: March 30</a:t>
            </a:r>
          </a:p>
          <a:p>
            <a:r>
              <a:rPr lang="en-US" sz="2400" smtClean="0"/>
              <a:t>6pm </a:t>
            </a:r>
            <a:r>
              <a:rPr lang="en-US" sz="2400"/>
              <a:t>Central European time</a:t>
            </a:r>
          </a:p>
          <a:p>
            <a:r>
              <a:rPr lang="en-US" sz="2400" smtClean="0"/>
              <a:t>12pm New York</a:t>
            </a:r>
          </a:p>
          <a:p>
            <a:r>
              <a:rPr lang="en-US" sz="2400" smtClean="0"/>
              <a:t>9am Los Angeles / Stanford</a:t>
            </a:r>
          </a:p>
          <a:p>
            <a:pPr marL="0" indent="0">
              <a:buNone/>
            </a:pPr>
            <a:endParaRPr lang="en-US" sz="2400" smtClean="0"/>
          </a:p>
          <a:p>
            <a:endParaRPr lang="en-US" sz="2400"/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576" y="5913276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</p:spTree>
    <p:extLst>
      <p:ext uri="{BB962C8B-B14F-4D97-AF65-F5344CB8AC3E}">
        <p14:creationId xmlns:p14="http://schemas.microsoft.com/office/powerpoint/2010/main" val="24752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 evaluation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Population-level effect size estimation:</a:t>
            </a:r>
          </a:p>
          <a:p>
            <a:pPr lvl="1"/>
            <a:r>
              <a:rPr lang="en-US" smtClean="0"/>
              <a:t>What is the relative risk of outcome X when using drug A?</a:t>
            </a:r>
          </a:p>
          <a:p>
            <a:pPr lvl="1"/>
            <a:r>
              <a:rPr lang="en-US"/>
              <a:t>What is the relative risk of outcome X when using drug </a:t>
            </a:r>
            <a:r>
              <a:rPr lang="en-US" smtClean="0"/>
              <a:t>A compared to drug B?</a:t>
            </a:r>
          </a:p>
          <a:p>
            <a:r>
              <a:rPr lang="en-US" smtClean="0"/>
              <a:t>How accurate and reliable are estimates of a particular method?</a:t>
            </a:r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 evaluation state-of-the-art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smtClean="0"/>
              <a:t>Main evaluation of HDPS:</a:t>
            </a:r>
          </a:p>
          <a:p>
            <a:r>
              <a:rPr lang="en-US" sz="2000" smtClean="0"/>
              <a:t>Selective Cox-2 inhibitors versus nsNSAIDs for GI complications</a:t>
            </a:r>
          </a:p>
          <a:p>
            <a:pPr marL="0" indent="0">
              <a:buNone/>
            </a:pPr>
            <a:r>
              <a:rPr lang="en-US" sz="2000" smtClean="0"/>
              <a:t>Unadjusted: 		RR = 1.09 (0-91 – 1.30)</a:t>
            </a:r>
          </a:p>
          <a:p>
            <a:pPr marL="0" indent="0">
              <a:buNone/>
            </a:pPr>
            <a:r>
              <a:rPr lang="en-US" sz="2000" smtClean="0"/>
              <a:t>Age-sex-race-year: 	RR = 1.01 (0.84 – 1.21)</a:t>
            </a:r>
          </a:p>
          <a:p>
            <a:pPr marL="0" indent="0">
              <a:buNone/>
            </a:pPr>
            <a:r>
              <a:rPr lang="en-US" sz="2000" smtClean="0"/>
              <a:t>+ HDPS: 			RR = 0.87(0.72 - 1.05)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 smtClean="0"/>
              <a:t>Statins and 1 year mortality</a:t>
            </a:r>
          </a:p>
          <a:p>
            <a:pPr marL="0" indent="0">
              <a:buNone/>
            </a:pPr>
            <a:r>
              <a:rPr lang="en-US" sz="2000"/>
              <a:t>Unadjusted: 		RR = </a:t>
            </a:r>
            <a:r>
              <a:rPr lang="en-US" sz="2000" smtClean="0"/>
              <a:t>0.56 </a:t>
            </a:r>
            <a:r>
              <a:rPr lang="en-US" sz="2000"/>
              <a:t>(</a:t>
            </a:r>
            <a:r>
              <a:rPr lang="en-US" sz="2000" smtClean="0"/>
              <a:t>0-51 </a:t>
            </a:r>
            <a:r>
              <a:rPr lang="en-US" sz="2000"/>
              <a:t>– </a:t>
            </a:r>
            <a:r>
              <a:rPr lang="en-US" sz="2000" smtClean="0"/>
              <a:t>0.62)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Age-sex-race-year: 	RR = </a:t>
            </a:r>
            <a:r>
              <a:rPr lang="en-US" sz="2000" smtClean="0"/>
              <a:t>0.77 (0.69 </a:t>
            </a:r>
            <a:r>
              <a:rPr lang="en-US" sz="2000"/>
              <a:t>– </a:t>
            </a:r>
            <a:r>
              <a:rPr lang="en-US" sz="2000" smtClean="0"/>
              <a:t>0.85)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+ HDPS: 			RR = </a:t>
            </a:r>
            <a:r>
              <a:rPr lang="en-US" sz="2000" smtClean="0"/>
              <a:t>0.80 (0.70 – 0.90)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7569"/>
            <a:ext cx="4572000" cy="205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7504" y="4797152"/>
            <a:ext cx="4644516" cy="1963461"/>
          </a:xfrm>
          <a:prstGeom prst="roundRect">
            <a:avLst/>
          </a:prstGeom>
          <a:effectLst>
            <a:outerShdw blurRad="1397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Limitations: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n = 2 (1 showing no effect at 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Effects were well known so could affect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What was the true effect size?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Was the evaluation tailored to the method?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OMOP 2011/2012 experiment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52400" y="1868488"/>
            <a:ext cx="5638800" cy="2749550"/>
            <a:chOff x="152400" y="1868488"/>
            <a:chExt cx="5638800" cy="274955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381000" y="1868488"/>
              <a:ext cx="2286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cs typeface="Arial" pitchFamily="34" charset="0"/>
                </a:rPr>
                <a:t>Drug-outcome pairs</a:t>
              </a:r>
            </a:p>
          </p:txBody>
        </p:sp>
        <p:sp>
          <p:nvSpPr>
            <p:cNvPr id="27" name="Left-Right Arrow 26"/>
            <p:cNvSpPr/>
            <p:nvPr/>
          </p:nvSpPr>
          <p:spPr>
            <a:xfrm>
              <a:off x="2819400" y="2020888"/>
              <a:ext cx="2971800" cy="228600"/>
            </a:xfrm>
            <a:prstGeom prst="leftRightArrow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8" name="Left-Right Arrow 27"/>
            <p:cNvSpPr/>
            <p:nvPr/>
          </p:nvSpPr>
          <p:spPr>
            <a:xfrm rot="3211793">
              <a:off x="2399507" y="3342482"/>
              <a:ext cx="2322512" cy="228600"/>
            </a:xfrm>
            <a:prstGeom prst="leftRightArrow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2287588"/>
              <a:ext cx="2514600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extBox 32"/>
          <p:cNvSpPr txBox="1"/>
          <p:nvPr/>
        </p:nvSpPr>
        <p:spPr>
          <a:xfrm>
            <a:off x="5892800" y="1868488"/>
            <a:ext cx="30571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Methods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Case-Control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New User Cohort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Disproportionality methods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ICTPD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LGPS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Self-Controlled Cohort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SCCS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35539" y="2295526"/>
            <a:ext cx="5170086" cy="3584257"/>
            <a:chOff x="1735539" y="2295526"/>
            <a:chExt cx="5170086" cy="3584257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276600" y="4535488"/>
              <a:ext cx="2133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cs typeface="Arial" pitchFamily="34" charset="0"/>
                </a:rPr>
                <a:t>Observational data</a:t>
              </a: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2492887" y="4853543"/>
              <a:ext cx="32082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cs typeface="Arial" pitchFamily="34" charset="0"/>
                </a:rPr>
                <a:t>Thomson MarketScan</a:t>
              </a:r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6229081" y="4864437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cs typeface="Arial" pitchFamily="34" charset="0"/>
                </a:rPr>
                <a:t>GE</a:t>
              </a:r>
            </a:p>
          </p:txBody>
        </p:sp>
        <p:sp>
          <p:nvSpPr>
            <p:cNvPr id="29" name="Left-Right Arrow 28"/>
            <p:cNvSpPr/>
            <p:nvPr/>
          </p:nvSpPr>
          <p:spPr>
            <a:xfrm rot="18388207" flipH="1">
              <a:off x="3923507" y="3342482"/>
              <a:ext cx="2322512" cy="228600"/>
            </a:xfrm>
            <a:prstGeom prst="leftRightArrow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" name="Flowchart: Magnetic Disk 2"/>
            <p:cNvSpPr/>
            <p:nvPr/>
          </p:nvSpPr>
          <p:spPr>
            <a:xfrm>
              <a:off x="1735539" y="5222875"/>
              <a:ext cx="914400" cy="656908"/>
            </a:xfrm>
            <a:prstGeom prst="flowChartMagneticDisk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395" y="5511085"/>
              <a:ext cx="476250" cy="317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Flowchart: Magnetic Disk 20"/>
            <p:cNvSpPr/>
            <p:nvPr/>
          </p:nvSpPr>
          <p:spPr>
            <a:xfrm>
              <a:off x="2802339" y="5222875"/>
              <a:ext cx="914400" cy="656908"/>
            </a:xfrm>
            <a:prstGeom prst="flowChartMagneticDisk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195" y="5511085"/>
              <a:ext cx="476250" cy="317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Magnetic Disk 22"/>
            <p:cNvSpPr/>
            <p:nvPr/>
          </p:nvSpPr>
          <p:spPr>
            <a:xfrm>
              <a:off x="3848502" y="5222875"/>
              <a:ext cx="914400" cy="656908"/>
            </a:xfrm>
            <a:prstGeom prst="flowChartMagneticDisk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358" y="5511085"/>
              <a:ext cx="476250" cy="317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Flowchart: Magnetic Disk 29"/>
            <p:cNvSpPr/>
            <p:nvPr/>
          </p:nvSpPr>
          <p:spPr>
            <a:xfrm>
              <a:off x="4924425" y="5222875"/>
              <a:ext cx="914400" cy="656908"/>
            </a:xfrm>
            <a:prstGeom prst="flowChartMagneticDisk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281" y="5511085"/>
              <a:ext cx="476250" cy="317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Flowchart: Magnetic Disk 35"/>
            <p:cNvSpPr/>
            <p:nvPr/>
          </p:nvSpPr>
          <p:spPr>
            <a:xfrm>
              <a:off x="5991225" y="5222875"/>
              <a:ext cx="914400" cy="656908"/>
            </a:xfrm>
            <a:prstGeom prst="flowChartMagneticDisk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081" y="5511085"/>
              <a:ext cx="476250" cy="317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97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Heterogeneity in estimates due to choice of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r="937"/>
          <a:stretch/>
        </p:blipFill>
        <p:spPr bwMode="auto">
          <a:xfrm>
            <a:off x="1115616" y="1304763"/>
            <a:ext cx="6646736" cy="51161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5486400"/>
            <a:ext cx="8763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/>
              <a:t>American Journal of Epidemiology, May 5, 2013</a:t>
            </a:r>
          </a:p>
          <a:p>
            <a:r>
              <a:rPr lang="en-US" sz="2000" b="1" smtClean="0"/>
              <a:t>Evaluating </a:t>
            </a:r>
            <a:r>
              <a:rPr lang="en-US" sz="2000" b="1"/>
              <a:t>the Impact of Database Heterogeneity on Observational </a:t>
            </a:r>
            <a:r>
              <a:rPr lang="en-US" sz="2000" b="1" smtClean="0"/>
              <a:t>Study Results.</a:t>
            </a:r>
            <a:endParaRPr lang="en-US" sz="2000" b="1"/>
          </a:p>
          <a:p>
            <a:r>
              <a:rPr lang="en-US" sz="2000"/>
              <a:t>Madigan D, Ryan PB, Schuemie M, Stang PE, Overhage JM, Hartzema AG, Suchard MA, Dumouchel W, Berlin JA.</a:t>
            </a:r>
          </a:p>
        </p:txBody>
      </p:sp>
    </p:spTree>
    <p:extLst>
      <p:ext uri="{BB962C8B-B14F-4D97-AF65-F5344CB8AC3E}">
        <p14:creationId xmlns:p14="http://schemas.microsoft.com/office/powerpoint/2010/main" val="29196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2756"/>
            <a:ext cx="8939332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2756"/>
            <a:ext cx="8939332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flipH="1">
            <a:off x="539552" y="3335535"/>
            <a:ext cx="612068" cy="8280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72662" y="2888940"/>
            <a:ext cx="4644516" cy="1963461"/>
          </a:xfrm>
          <a:prstGeom prst="roundRect">
            <a:avLst/>
          </a:prstGeom>
          <a:effectLst>
            <a:outerShdw blurRad="1397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AUC: ability to separate negative from positive controls</a:t>
            </a:r>
          </a:p>
          <a:p>
            <a:endParaRPr lang="en-US"/>
          </a:p>
          <a:p>
            <a:r>
              <a:rPr lang="en-US" smtClean="0"/>
              <a:t>0.5 is bad</a:t>
            </a:r>
          </a:p>
          <a:p>
            <a:r>
              <a:rPr lang="en-US" smtClean="0"/>
              <a:t>1.0 is perfect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2756"/>
            <a:ext cx="8939332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flipH="1">
            <a:off x="3491880" y="3350243"/>
            <a:ext cx="612068" cy="8280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 flipH="1">
            <a:off x="5400878" y="4995176"/>
            <a:ext cx="936102" cy="8280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95936" y="3306928"/>
            <a:ext cx="4644516" cy="1963461"/>
          </a:xfrm>
          <a:prstGeom prst="roundRect">
            <a:avLst/>
          </a:prstGeom>
          <a:effectLst>
            <a:outerShdw blurRad="1397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Stratified by outcome and database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686</Words>
  <Application>Microsoft Office PowerPoint</Application>
  <PresentationFormat>On-screen Show (4:3)</PresentationFormat>
  <Paragraphs>184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Method evaluation</vt:lpstr>
      <vt:lpstr>Selected research topics</vt:lpstr>
      <vt:lpstr>Method evaluation</vt:lpstr>
      <vt:lpstr>Method evaluation state-of-the-art</vt:lpstr>
      <vt:lpstr>OMOP 2011/2012 experiment</vt:lpstr>
      <vt:lpstr>Heterogeneity in estimates due to choice of database</vt:lpstr>
      <vt:lpstr>Main results</vt:lpstr>
      <vt:lpstr>Main results</vt:lpstr>
      <vt:lpstr>Main results</vt:lpstr>
      <vt:lpstr>Main results</vt:lpstr>
      <vt:lpstr>Main results</vt:lpstr>
      <vt:lpstr>Main results</vt:lpstr>
      <vt:lpstr>Lessons learned from OMOP</vt:lpstr>
      <vt:lpstr>Method Evaluation Task Force</vt:lpstr>
      <vt:lpstr>Task force members</vt:lpstr>
      <vt:lpstr>Must specify 3 components</vt:lpstr>
      <vt:lpstr>Gold standard</vt:lpstr>
      <vt:lpstr>Negative controls</vt:lpstr>
      <vt:lpstr>Synthetic positive controls</vt:lpstr>
      <vt:lpstr>RCTs</vt:lpstr>
      <vt:lpstr>Target papers</vt:lpstr>
      <vt:lpstr>Method evaluation tasks</vt:lpstr>
      <vt:lpstr>Next workgroup meeting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885</cp:revision>
  <dcterms:created xsi:type="dcterms:W3CDTF">2013-12-30T14:14:20Z</dcterms:created>
  <dcterms:modified xsi:type="dcterms:W3CDTF">2017-03-22T07:24:06Z</dcterms:modified>
</cp:coreProperties>
</file>