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9"/>
  </p:notesMasterIdLst>
  <p:sldIdLst>
    <p:sldId id="256" r:id="rId2"/>
    <p:sldId id="321" r:id="rId3"/>
    <p:sldId id="342" r:id="rId4"/>
    <p:sldId id="343" r:id="rId5"/>
    <p:sldId id="344" r:id="rId6"/>
    <p:sldId id="346" r:id="rId7"/>
    <p:sldId id="347" r:id="rId8"/>
    <p:sldId id="345" r:id="rId9"/>
    <p:sldId id="348" r:id="rId10"/>
    <p:sldId id="349" r:id="rId11"/>
    <p:sldId id="358" r:id="rId12"/>
    <p:sldId id="351" r:id="rId13"/>
    <p:sldId id="352" r:id="rId14"/>
    <p:sldId id="353" r:id="rId15"/>
    <p:sldId id="354" r:id="rId16"/>
    <p:sldId id="355" r:id="rId17"/>
    <p:sldId id="356" r:id="rId18"/>
    <p:sldId id="357" r:id="rId19"/>
    <p:sldId id="276" r:id="rId20"/>
    <p:sldId id="359" r:id="rId21"/>
    <p:sldId id="360" r:id="rId22"/>
    <p:sldId id="361" r:id="rId23"/>
    <p:sldId id="362" r:id="rId24"/>
    <p:sldId id="320" r:id="rId25"/>
    <p:sldId id="339" r:id="rId26"/>
    <p:sldId id="340" r:id="rId27"/>
    <p:sldId id="341" r:id="rId2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0425A"/>
    <a:srgbClr val="FCCB10"/>
    <a:srgbClr val="EB6622"/>
    <a:srgbClr val="153153"/>
    <a:srgbClr val="E28700"/>
    <a:srgbClr val="FF9900"/>
    <a:srgbClr val="EB9F1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32" d="100"/>
          <a:sy n="132" d="100"/>
        </p:scale>
        <p:origin x="-1014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CB52742-373F-4A87-92C3-F1BD6DE2FDEE}" type="datetimeFigureOut">
              <a:rPr lang="en-US" smtClean="0"/>
              <a:t>5/17/2016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BCCA093-4890-4B46-98EB-711D340FBB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34056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362200" y="2130425"/>
            <a:ext cx="6096000" cy="1755775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362200" y="4038600"/>
            <a:ext cx="60960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2800">
                <a:solidFill>
                  <a:srgbClr val="153153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pic>
        <p:nvPicPr>
          <p:cNvPr id="1027" name="Picture 3" descr="C:\Users\pryan4\Downloads\want-impact-public-health-help-shape-journey-ahead\OHDSI logo with text - vertical - colored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28600" y="1875375"/>
            <a:ext cx="2682875" cy="3230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Rectangle 9"/>
          <p:cNvSpPr/>
          <p:nvPr userDrawn="1"/>
        </p:nvSpPr>
        <p:spPr>
          <a:xfrm>
            <a:off x="0" y="6400800"/>
            <a:ext cx="9144000" cy="76200"/>
          </a:xfrm>
          <a:prstGeom prst="rect">
            <a:avLst/>
          </a:prstGeom>
          <a:gradFill>
            <a:gsLst>
              <a:gs pos="44000">
                <a:srgbClr val="20425A"/>
              </a:gs>
              <a:gs pos="100000">
                <a:srgbClr val="FCCB10"/>
              </a:gs>
              <a:gs pos="55000">
                <a:srgbClr val="EB6622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53355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9" name="Rectangle 8"/>
          <p:cNvSpPr/>
          <p:nvPr userDrawn="1"/>
        </p:nvSpPr>
        <p:spPr>
          <a:xfrm>
            <a:off x="0" y="6400800"/>
            <a:ext cx="9144000" cy="76200"/>
          </a:xfrm>
          <a:prstGeom prst="rect">
            <a:avLst/>
          </a:prstGeom>
          <a:gradFill>
            <a:gsLst>
              <a:gs pos="44000">
                <a:srgbClr val="20425A"/>
              </a:gs>
              <a:gs pos="100000">
                <a:srgbClr val="FCCB10"/>
              </a:gs>
              <a:gs pos="55000">
                <a:srgbClr val="EB6622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050" name="Picture 2" descr="C:\Users\pryan4\Downloads\want-impact-public-health-help-shape-journey-ahead\OHDSI logo only - colored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6201" y="-38160"/>
            <a:ext cx="1326583" cy="12573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010400" y="64928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20425A"/>
                </a:solidFill>
              </a:defRPr>
            </a:lvl1pPr>
          </a:lstStyle>
          <a:p>
            <a:fld id="{444583ED-F364-40B3-B25B-483B5033DFA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5819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0" name="Rectangle 9"/>
          <p:cNvSpPr/>
          <p:nvPr userDrawn="1"/>
        </p:nvSpPr>
        <p:spPr>
          <a:xfrm>
            <a:off x="0" y="6400800"/>
            <a:ext cx="9144000" cy="76200"/>
          </a:xfrm>
          <a:prstGeom prst="rect">
            <a:avLst/>
          </a:prstGeom>
          <a:gradFill>
            <a:gsLst>
              <a:gs pos="44000">
                <a:srgbClr val="20425A"/>
              </a:gs>
              <a:gs pos="100000">
                <a:srgbClr val="FCCB10"/>
              </a:gs>
              <a:gs pos="55000">
                <a:srgbClr val="EB6622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Picture 2" descr="C:\Users\pryan4\Downloads\want-impact-public-health-help-shape-journey-ahead\OHDSI logo only - colored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6201" y="-38160"/>
            <a:ext cx="1326583" cy="12573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010400" y="64928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20425A"/>
                </a:solidFill>
              </a:defRPr>
            </a:lvl1pPr>
          </a:lstStyle>
          <a:p>
            <a:fld id="{444583ED-F364-40B3-B25B-483B5033DFA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4437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2" name="Rectangle 11"/>
          <p:cNvSpPr/>
          <p:nvPr userDrawn="1"/>
        </p:nvSpPr>
        <p:spPr>
          <a:xfrm>
            <a:off x="0" y="6400800"/>
            <a:ext cx="9144000" cy="76200"/>
          </a:xfrm>
          <a:prstGeom prst="rect">
            <a:avLst/>
          </a:prstGeom>
          <a:gradFill>
            <a:gsLst>
              <a:gs pos="44000">
                <a:srgbClr val="20425A"/>
              </a:gs>
              <a:gs pos="100000">
                <a:srgbClr val="FCCB10"/>
              </a:gs>
              <a:gs pos="55000">
                <a:srgbClr val="EB6622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pryan4\Downloads\want-impact-public-health-help-shape-journey-ahead\OHDSI logo only - colored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6201" y="-38160"/>
            <a:ext cx="1326583" cy="12573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7010400" y="64928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20425A"/>
                </a:solidFill>
              </a:defRPr>
            </a:lvl1pPr>
          </a:lstStyle>
          <a:p>
            <a:fld id="{444583ED-F364-40B3-B25B-483B5033DFA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34915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8" name="Rectangle 7"/>
          <p:cNvSpPr/>
          <p:nvPr userDrawn="1"/>
        </p:nvSpPr>
        <p:spPr>
          <a:xfrm>
            <a:off x="0" y="6400800"/>
            <a:ext cx="9144000" cy="76200"/>
          </a:xfrm>
          <a:prstGeom prst="rect">
            <a:avLst/>
          </a:prstGeom>
          <a:gradFill>
            <a:gsLst>
              <a:gs pos="44000">
                <a:srgbClr val="20425A"/>
              </a:gs>
              <a:gs pos="100000">
                <a:srgbClr val="FCCB10"/>
              </a:gs>
              <a:gs pos="55000">
                <a:srgbClr val="EB6622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Picture 2" descr="C:\Users\pryan4\Downloads\want-impact-public-health-help-shape-journey-ahead\OHDSI logo only - colored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6201" y="-38160"/>
            <a:ext cx="1326583" cy="12573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010400" y="64928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20425A"/>
                </a:solidFill>
              </a:defRPr>
            </a:lvl1pPr>
          </a:lstStyle>
          <a:p>
            <a:fld id="{444583ED-F364-40B3-B25B-483B5033DFA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6601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6400800"/>
            <a:ext cx="9144000" cy="76200"/>
          </a:xfrm>
          <a:prstGeom prst="rect">
            <a:avLst/>
          </a:prstGeom>
          <a:gradFill>
            <a:gsLst>
              <a:gs pos="44000">
                <a:srgbClr val="20425A"/>
              </a:gs>
              <a:gs pos="100000">
                <a:srgbClr val="FCCB10"/>
              </a:gs>
              <a:gs pos="55000">
                <a:srgbClr val="EB6622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2" descr="C:\Users\pryan4\Downloads\want-impact-public-health-help-shape-journey-ahead\OHDSI logo only - colored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6201" y="-38160"/>
            <a:ext cx="1326583" cy="12573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010400" y="64928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20425A"/>
                </a:solidFill>
              </a:defRPr>
            </a:lvl1pPr>
          </a:lstStyle>
          <a:p>
            <a:fld id="{444583ED-F364-40B3-B25B-483B5033DFA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11413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3000" y="152400"/>
            <a:ext cx="7543800" cy="8382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06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02766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000" kern="1200">
          <a:solidFill>
            <a:srgbClr val="20425A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rgbClr val="20425A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rgbClr val="20425A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rgbClr val="20425A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rgbClr val="20425A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rgbClr val="20425A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mtClean="0"/>
              <a:t>SelfControlledCaseSeries package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mtClean="0"/>
              <a:t>Martijn Schuemie, Marc Suchard, </a:t>
            </a:r>
          </a:p>
          <a:p>
            <a:r>
              <a:rPr lang="en-US" smtClean="0"/>
              <a:t>Patrick Ryan</a:t>
            </a:r>
          </a:p>
        </p:txBody>
      </p:sp>
    </p:spTree>
    <p:extLst>
      <p:ext uri="{BB962C8B-B14F-4D97-AF65-F5344CB8AC3E}">
        <p14:creationId xmlns:p14="http://schemas.microsoft.com/office/powerpoint/2010/main" val="13875004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Other exposures</a:t>
            </a:r>
            <a:endParaRPr lang="en-US"/>
          </a:p>
        </p:txBody>
      </p:sp>
      <p:cxnSp>
        <p:nvCxnSpPr>
          <p:cNvPr id="4" name="Straight Arrow Connector 3"/>
          <p:cNvCxnSpPr/>
          <p:nvPr/>
        </p:nvCxnSpPr>
        <p:spPr>
          <a:xfrm>
            <a:off x="648628" y="3409954"/>
            <a:ext cx="6635342" cy="0"/>
          </a:xfrm>
          <a:prstGeom prst="straightConnector1">
            <a:avLst/>
          </a:prstGeom>
          <a:ln w="28575">
            <a:headEnd type="oval" w="med" len="med"/>
            <a:tailEnd type="triangl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" name="Rectangle 4"/>
          <p:cNvSpPr/>
          <p:nvPr/>
        </p:nvSpPr>
        <p:spPr>
          <a:xfrm>
            <a:off x="2782228" y="3105154"/>
            <a:ext cx="1371600" cy="30480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mtClean="0"/>
              <a:t>NSAID</a:t>
            </a:r>
            <a:endParaRPr lang="en-US"/>
          </a:p>
        </p:txBody>
      </p:sp>
      <p:cxnSp>
        <p:nvCxnSpPr>
          <p:cNvPr id="6" name="Straight Connector 5"/>
          <p:cNvCxnSpPr/>
          <p:nvPr/>
        </p:nvCxnSpPr>
        <p:spPr>
          <a:xfrm>
            <a:off x="4997970" y="2994664"/>
            <a:ext cx="0" cy="415290"/>
          </a:xfrm>
          <a:prstGeom prst="line">
            <a:avLst/>
          </a:prstGeom>
          <a:ln w="19050">
            <a:prstDash val="sys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4512099" y="2625332"/>
            <a:ext cx="9717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mtClean="0"/>
              <a:t>GI Bleed</a:t>
            </a: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2782228" y="2809998"/>
            <a:ext cx="1371600" cy="295156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mtClean="0"/>
              <a:t>PPI</a:t>
            </a:r>
            <a:endParaRPr lang="en-US"/>
          </a:p>
        </p:txBody>
      </p:sp>
      <p:grpSp>
        <p:nvGrpSpPr>
          <p:cNvPr id="15" name="Group 14"/>
          <p:cNvGrpSpPr/>
          <p:nvPr/>
        </p:nvGrpSpPr>
        <p:grpSpPr>
          <a:xfrm>
            <a:off x="642025" y="1594264"/>
            <a:ext cx="6543016" cy="1219334"/>
            <a:chOff x="673255" y="1102532"/>
            <a:chExt cx="6543016" cy="1219334"/>
          </a:xfrm>
        </p:grpSpPr>
        <p:sp>
          <p:nvSpPr>
            <p:cNvPr id="9" name="Rectangle 8"/>
            <p:cNvSpPr/>
            <p:nvPr/>
          </p:nvSpPr>
          <p:spPr>
            <a:xfrm>
              <a:off x="3352800" y="2017066"/>
              <a:ext cx="3863471" cy="3048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mtClean="0"/>
                <a:t>Statin</a:t>
              </a:r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679855" y="1712266"/>
              <a:ext cx="4196945" cy="304800"/>
            </a:xfrm>
            <a:prstGeom prst="rect">
              <a:avLst/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mtClean="0"/>
                <a:t>Oral contraceptive</a:t>
              </a:r>
              <a:endParaRPr lang="en-US"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673255" y="1407332"/>
              <a:ext cx="1765145" cy="304800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mtClean="0"/>
                <a:t>Antibiotic</a:t>
              </a:r>
              <a:endParaRPr lang="en-US"/>
            </a:p>
          </p:txBody>
        </p:sp>
        <p:sp>
          <p:nvSpPr>
            <p:cNvPr id="13" name="Rectangle 12"/>
            <p:cNvSpPr/>
            <p:nvPr/>
          </p:nvSpPr>
          <p:spPr>
            <a:xfrm>
              <a:off x="4632497" y="1407332"/>
              <a:ext cx="1765145" cy="304800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mtClean="0"/>
                <a:t>Antibiotic</a:t>
              </a:r>
              <a:endParaRPr lang="en-US"/>
            </a:p>
          </p:txBody>
        </p:sp>
        <p:sp>
          <p:nvSpPr>
            <p:cNvPr id="14" name="Rectangle 13"/>
            <p:cNvSpPr/>
            <p:nvPr/>
          </p:nvSpPr>
          <p:spPr>
            <a:xfrm>
              <a:off x="3772725" y="1102532"/>
              <a:ext cx="1408876" cy="304800"/>
            </a:xfrm>
            <a:prstGeom prst="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mtClean="0"/>
                <a:t>Opioid</a:t>
              </a:r>
              <a:endParaRPr lang="en-US"/>
            </a:p>
          </p:txBody>
        </p:sp>
      </p:grpSp>
      <p:sp>
        <p:nvSpPr>
          <p:cNvPr id="16" name="TextBox 15"/>
          <p:cNvSpPr txBox="1"/>
          <p:nvPr/>
        </p:nvSpPr>
        <p:spPr>
          <a:xfrm>
            <a:off x="617398" y="4269466"/>
            <a:ext cx="39399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mtClean="0"/>
              <a:t>Select additional drugs of interest, or</a:t>
            </a:r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617398" y="4638798"/>
            <a:ext cx="35607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mtClean="0"/>
              <a:t>Throw in all other drugs (MSCCS)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11071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6" grpId="0"/>
      <p:bldP spid="1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A single SCCS study</a:t>
            </a:r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304800" y="1143000"/>
            <a:ext cx="7162800" cy="5678478"/>
          </a:xfrm>
          <a:prstGeom prst="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r>
              <a:rPr lang="en-US" sz="1100"/>
              <a:t>sccsData &lt;- getDbSccsData(connectionDetails,</a:t>
            </a:r>
          </a:p>
          <a:p>
            <a:r>
              <a:rPr lang="en-US" sz="1100"/>
              <a:t>                          </a:t>
            </a:r>
            <a:r>
              <a:rPr lang="en-US" sz="1100" smtClean="0"/>
              <a:t>                      cdmDatabaseSchema </a:t>
            </a:r>
            <a:r>
              <a:rPr lang="en-US" sz="1100"/>
              <a:t>= cdmSchema,</a:t>
            </a:r>
          </a:p>
          <a:p>
            <a:r>
              <a:rPr lang="en-US" sz="1100"/>
              <a:t>                          </a:t>
            </a:r>
            <a:r>
              <a:rPr lang="en-US" sz="1100" smtClean="0"/>
              <a:t>                      outcomeDatabaseSchema </a:t>
            </a:r>
            <a:r>
              <a:rPr lang="en-US" sz="1100"/>
              <a:t>= cdmSchema</a:t>
            </a:r>
            <a:r>
              <a:rPr lang="en-US" sz="1100" smtClean="0"/>
              <a:t>,</a:t>
            </a:r>
            <a:endParaRPr lang="en-US" sz="1100"/>
          </a:p>
          <a:p>
            <a:r>
              <a:rPr lang="en-US" sz="1100"/>
              <a:t>                          </a:t>
            </a:r>
            <a:r>
              <a:rPr lang="en-US" sz="1100" smtClean="0"/>
              <a:t>                      outcomeTable </a:t>
            </a:r>
            <a:r>
              <a:rPr lang="en-US" sz="1100"/>
              <a:t>= " </a:t>
            </a:r>
            <a:r>
              <a:rPr lang="en-US" sz="1100" smtClean="0"/>
              <a:t>cohort</a:t>
            </a:r>
            <a:r>
              <a:rPr lang="en-US" sz="1100"/>
              <a:t> "</a:t>
            </a:r>
            <a:r>
              <a:rPr lang="en-US" sz="1100" smtClean="0"/>
              <a:t>,</a:t>
            </a:r>
            <a:endParaRPr lang="en-US" sz="1100"/>
          </a:p>
          <a:p>
            <a:r>
              <a:rPr lang="en-US" sz="1100"/>
              <a:t>                          </a:t>
            </a:r>
            <a:r>
              <a:rPr lang="en-US" sz="1100" smtClean="0"/>
              <a:t>                      outcomeIds </a:t>
            </a:r>
            <a:r>
              <a:rPr lang="en-US" sz="1100"/>
              <a:t>= 1,</a:t>
            </a:r>
          </a:p>
          <a:p>
            <a:r>
              <a:rPr lang="en-US" sz="1100"/>
              <a:t>                          </a:t>
            </a:r>
            <a:r>
              <a:rPr lang="en-US" sz="1100" smtClean="0"/>
              <a:t>                      exposureIds </a:t>
            </a:r>
            <a:r>
              <a:rPr lang="en-US" sz="1100"/>
              <a:t>= c</a:t>
            </a:r>
            <a:r>
              <a:rPr lang="en-US" sz="1100" smtClean="0"/>
              <a:t>())</a:t>
            </a:r>
            <a:r>
              <a:rPr lang="en-US" sz="1100"/>
              <a:t>		  </a:t>
            </a:r>
          </a:p>
          <a:p>
            <a:r>
              <a:rPr lang="en-US" sz="1100"/>
              <a:t>covarDiclofenac &lt;- createCovariateSettings(label = "Exposure of interest",</a:t>
            </a:r>
          </a:p>
          <a:p>
            <a:r>
              <a:rPr lang="en-US" sz="1100"/>
              <a:t>                                           </a:t>
            </a:r>
            <a:r>
              <a:rPr lang="en-US" sz="1100" smtClean="0"/>
              <a:t>                                  includeCovariateIds </a:t>
            </a:r>
            <a:r>
              <a:rPr lang="en-US" sz="1100"/>
              <a:t>= 1124300,</a:t>
            </a:r>
          </a:p>
          <a:p>
            <a:r>
              <a:rPr lang="en-US" sz="1100"/>
              <a:t>                                          </a:t>
            </a:r>
            <a:r>
              <a:rPr lang="en-US" sz="1100" smtClean="0"/>
              <a:t>                                   </a:t>
            </a:r>
            <a:r>
              <a:rPr lang="en-US" sz="1100"/>
              <a:t>start = 0,</a:t>
            </a:r>
          </a:p>
          <a:p>
            <a:r>
              <a:rPr lang="en-US" sz="1100"/>
              <a:t>                                           </a:t>
            </a:r>
            <a:r>
              <a:rPr lang="en-US" sz="1100" smtClean="0"/>
              <a:t>                                  end </a:t>
            </a:r>
            <a:r>
              <a:rPr lang="en-US" sz="1100"/>
              <a:t>= 0,</a:t>
            </a:r>
          </a:p>
          <a:p>
            <a:r>
              <a:rPr lang="en-US" sz="1100"/>
              <a:t>                                           </a:t>
            </a:r>
            <a:r>
              <a:rPr lang="en-US" sz="1100" smtClean="0"/>
              <a:t>                                  addExposedDaysToEnd </a:t>
            </a:r>
            <a:r>
              <a:rPr lang="en-US" sz="1100"/>
              <a:t>= TRUE)</a:t>
            </a:r>
          </a:p>
          <a:p>
            <a:r>
              <a:rPr lang="en-US" sz="1100" smtClean="0"/>
              <a:t>covarPreDiclofenac </a:t>
            </a:r>
            <a:r>
              <a:rPr lang="en-US" sz="1100"/>
              <a:t>&lt;- createCovariateSettings(label = "Pre-exposure",</a:t>
            </a:r>
          </a:p>
          <a:p>
            <a:r>
              <a:rPr lang="en-US" sz="1100"/>
              <a:t>                                              </a:t>
            </a:r>
            <a:r>
              <a:rPr lang="en-US" sz="1100" smtClean="0"/>
              <a:t>                                     includeCovariateIds </a:t>
            </a:r>
            <a:r>
              <a:rPr lang="en-US" sz="1100"/>
              <a:t>= diclofenac,</a:t>
            </a:r>
          </a:p>
          <a:p>
            <a:r>
              <a:rPr lang="en-US" sz="1100"/>
              <a:t>                                             </a:t>
            </a:r>
            <a:r>
              <a:rPr lang="en-US" sz="1100" smtClean="0"/>
              <a:t>                                      </a:t>
            </a:r>
            <a:r>
              <a:rPr lang="en-US" sz="1100"/>
              <a:t>start = -60,</a:t>
            </a:r>
          </a:p>
          <a:p>
            <a:r>
              <a:rPr lang="en-US" sz="1100"/>
              <a:t>                                              </a:t>
            </a:r>
            <a:r>
              <a:rPr lang="en-US" sz="1100" smtClean="0"/>
              <a:t>                                     end </a:t>
            </a:r>
            <a:r>
              <a:rPr lang="en-US" sz="1100"/>
              <a:t>= -1)</a:t>
            </a:r>
          </a:p>
          <a:p>
            <a:r>
              <a:rPr lang="en-US" sz="1100" smtClean="0"/>
              <a:t>covarAllDrugs </a:t>
            </a:r>
            <a:r>
              <a:rPr lang="en-US" sz="1100"/>
              <a:t>&lt;- createCovariateSettings(label = "Other exposures",</a:t>
            </a:r>
          </a:p>
          <a:p>
            <a:r>
              <a:rPr lang="en-US" sz="1100"/>
              <a:t>                                         </a:t>
            </a:r>
            <a:r>
              <a:rPr lang="en-US" sz="1100" smtClean="0"/>
              <a:t>                               excludeCovariateIds </a:t>
            </a:r>
            <a:r>
              <a:rPr lang="en-US" sz="1100"/>
              <a:t>= 1124300,</a:t>
            </a:r>
          </a:p>
          <a:p>
            <a:r>
              <a:rPr lang="en-US" sz="1100"/>
              <a:t>                                         </a:t>
            </a:r>
            <a:r>
              <a:rPr lang="en-US" sz="1100" smtClean="0"/>
              <a:t>                               stratifyById </a:t>
            </a:r>
            <a:r>
              <a:rPr lang="en-US" sz="1100"/>
              <a:t>= TRUE,</a:t>
            </a:r>
          </a:p>
          <a:p>
            <a:r>
              <a:rPr lang="en-US" sz="1100"/>
              <a:t>                                        </a:t>
            </a:r>
            <a:r>
              <a:rPr lang="en-US" sz="1100" smtClean="0"/>
              <a:t>                                </a:t>
            </a:r>
            <a:r>
              <a:rPr lang="en-US" sz="1100"/>
              <a:t>start = 1,</a:t>
            </a:r>
          </a:p>
          <a:p>
            <a:r>
              <a:rPr lang="en-US" sz="1100"/>
              <a:t>                                         </a:t>
            </a:r>
            <a:r>
              <a:rPr lang="en-US" sz="1100" smtClean="0"/>
              <a:t>                               end </a:t>
            </a:r>
            <a:r>
              <a:rPr lang="en-US" sz="1100"/>
              <a:t>= 0,</a:t>
            </a:r>
          </a:p>
          <a:p>
            <a:r>
              <a:rPr lang="en-US" sz="1100"/>
              <a:t>                                         </a:t>
            </a:r>
            <a:r>
              <a:rPr lang="en-US" sz="1100" smtClean="0"/>
              <a:t>                               addExposedDaysToEnd </a:t>
            </a:r>
            <a:r>
              <a:rPr lang="en-US" sz="1100"/>
              <a:t>= TRUE,</a:t>
            </a:r>
          </a:p>
          <a:p>
            <a:r>
              <a:rPr lang="en-US" sz="1100"/>
              <a:t>                                         </a:t>
            </a:r>
            <a:r>
              <a:rPr lang="en-US" sz="1100" smtClean="0"/>
              <a:t>                               allowRegularization </a:t>
            </a:r>
            <a:r>
              <a:rPr lang="en-US" sz="1100"/>
              <a:t>= TRUE)</a:t>
            </a:r>
          </a:p>
          <a:p>
            <a:r>
              <a:rPr lang="en-US" sz="1100" smtClean="0"/>
              <a:t>ageSettings </a:t>
            </a:r>
            <a:r>
              <a:rPr lang="en-US" sz="1100"/>
              <a:t>&lt;- createAgeSettings(includeAge = TRUE, ageKnots = 5)</a:t>
            </a:r>
          </a:p>
          <a:p>
            <a:r>
              <a:rPr lang="en-US" sz="1100" smtClean="0"/>
              <a:t>seasonalitySettings </a:t>
            </a:r>
            <a:r>
              <a:rPr lang="en-US" sz="1100"/>
              <a:t>&lt;- createSeasonalitySettings(includeSeasonality = TRUE, seasonKnots = 5)</a:t>
            </a:r>
          </a:p>
          <a:p>
            <a:r>
              <a:rPr lang="en-US" sz="1100" smtClean="0"/>
              <a:t>sccsEraData </a:t>
            </a:r>
            <a:r>
              <a:rPr lang="en-US" sz="1100"/>
              <a:t>&lt;- createSccsEraData(sccsData,</a:t>
            </a:r>
          </a:p>
          <a:p>
            <a:r>
              <a:rPr lang="en-US" sz="1100"/>
              <a:t>                                 </a:t>
            </a:r>
            <a:r>
              <a:rPr lang="en-US" sz="1100" smtClean="0"/>
              <a:t>                           naivePeriod </a:t>
            </a:r>
            <a:r>
              <a:rPr lang="en-US" sz="1100"/>
              <a:t>= 180,</a:t>
            </a:r>
          </a:p>
          <a:p>
            <a:r>
              <a:rPr lang="en-US" sz="1100"/>
              <a:t>                                </a:t>
            </a:r>
            <a:r>
              <a:rPr lang="en-US" sz="1100" smtClean="0"/>
              <a:t>                            </a:t>
            </a:r>
            <a:r>
              <a:rPr lang="en-US" sz="1100"/>
              <a:t>firstOutcomeOnly = FALSE,</a:t>
            </a:r>
          </a:p>
          <a:p>
            <a:r>
              <a:rPr lang="en-US" sz="1100"/>
              <a:t>                                 </a:t>
            </a:r>
            <a:r>
              <a:rPr lang="en-US" sz="1100" smtClean="0"/>
              <a:t>                           covariateSettings </a:t>
            </a:r>
            <a:r>
              <a:rPr lang="en-US" sz="1100"/>
              <a:t>= list(covarDiclofenac, </a:t>
            </a:r>
            <a:r>
              <a:rPr lang="en-US" sz="1100" smtClean="0"/>
              <a:t> covarPreDiclofenac, covarAllDrugs</a:t>
            </a:r>
            <a:r>
              <a:rPr lang="en-US" sz="1100"/>
              <a:t>),</a:t>
            </a:r>
          </a:p>
          <a:p>
            <a:r>
              <a:rPr lang="en-US" sz="1100"/>
              <a:t>	</a:t>
            </a:r>
            <a:r>
              <a:rPr lang="en-US" sz="1100" smtClean="0"/>
              <a:t>                               ageSettings </a:t>
            </a:r>
            <a:r>
              <a:rPr lang="en-US" sz="1100"/>
              <a:t>= ageSettings,</a:t>
            </a:r>
          </a:p>
          <a:p>
            <a:r>
              <a:rPr lang="en-US" sz="1100"/>
              <a:t>                                </a:t>
            </a:r>
            <a:r>
              <a:rPr lang="en-US" sz="1100" smtClean="0"/>
              <a:t>                            </a:t>
            </a:r>
            <a:r>
              <a:rPr lang="en-US" sz="1100"/>
              <a:t>seasonalitySettings = seasonalitySettings,</a:t>
            </a:r>
          </a:p>
          <a:p>
            <a:r>
              <a:rPr lang="en-US" sz="1100"/>
              <a:t>	</a:t>
            </a:r>
            <a:r>
              <a:rPr lang="en-US" sz="1100" smtClean="0"/>
              <a:t>                               eventDependentObservation </a:t>
            </a:r>
            <a:r>
              <a:rPr lang="en-US" sz="1100"/>
              <a:t>= </a:t>
            </a:r>
            <a:r>
              <a:rPr lang="en-US" sz="1100" smtClean="0"/>
              <a:t>TRUE)</a:t>
            </a:r>
            <a:endParaRPr lang="en-US" sz="1100"/>
          </a:p>
          <a:p>
            <a:r>
              <a:rPr lang="en-US" sz="1100" smtClean="0"/>
              <a:t>control </a:t>
            </a:r>
            <a:r>
              <a:rPr lang="en-US" sz="1100"/>
              <a:t>&lt;- createControl(cvType = "auto</a:t>
            </a:r>
            <a:r>
              <a:rPr lang="en-US" sz="1100" smtClean="0"/>
              <a:t>", selectorType </a:t>
            </a:r>
            <a:r>
              <a:rPr lang="en-US" sz="1100"/>
              <a:t>= "byPid</a:t>
            </a:r>
            <a:r>
              <a:rPr lang="en-US" sz="1100" smtClean="0"/>
              <a:t>", startingVariance </a:t>
            </a:r>
            <a:r>
              <a:rPr lang="en-US" sz="1100"/>
              <a:t>= </a:t>
            </a:r>
            <a:r>
              <a:rPr lang="en-US" sz="1100" smtClean="0"/>
              <a:t>0.1, threads </a:t>
            </a:r>
            <a:r>
              <a:rPr lang="en-US" sz="1100"/>
              <a:t>= 30</a:t>
            </a:r>
            <a:r>
              <a:rPr lang="en-US" sz="1100" smtClean="0"/>
              <a:t>) </a:t>
            </a:r>
            <a:endParaRPr lang="en-US" sz="1100"/>
          </a:p>
          <a:p>
            <a:r>
              <a:rPr lang="en-US" sz="1100"/>
              <a:t>model &lt;- fitSccsModel(sccsEraData, control = control)</a:t>
            </a:r>
          </a:p>
        </p:txBody>
      </p:sp>
    </p:spTree>
    <p:extLst>
      <p:ext uri="{BB962C8B-B14F-4D97-AF65-F5344CB8AC3E}">
        <p14:creationId xmlns:p14="http://schemas.microsoft.com/office/powerpoint/2010/main" val="3853748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A single SCCS study</a:t>
            </a:r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304800" y="1143000"/>
            <a:ext cx="7162800" cy="5678478"/>
          </a:xfrm>
          <a:prstGeom prst="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r>
              <a:rPr lang="en-US" sz="1100"/>
              <a:t>sccsData &lt;- getDbSccsData(connectionDetails,</a:t>
            </a:r>
          </a:p>
          <a:p>
            <a:r>
              <a:rPr lang="en-US" sz="1100"/>
              <a:t>                          </a:t>
            </a:r>
            <a:r>
              <a:rPr lang="en-US" sz="1100" smtClean="0"/>
              <a:t>                      cdmDatabaseSchema </a:t>
            </a:r>
            <a:r>
              <a:rPr lang="en-US" sz="1100"/>
              <a:t>= cdmSchema,</a:t>
            </a:r>
          </a:p>
          <a:p>
            <a:r>
              <a:rPr lang="en-US" sz="1100"/>
              <a:t>                          </a:t>
            </a:r>
            <a:r>
              <a:rPr lang="en-US" sz="1100" smtClean="0"/>
              <a:t>                      outcomeDatabaseSchema </a:t>
            </a:r>
            <a:r>
              <a:rPr lang="en-US" sz="1100"/>
              <a:t>= cdmSchema</a:t>
            </a:r>
            <a:r>
              <a:rPr lang="en-US" sz="1100" smtClean="0"/>
              <a:t>,</a:t>
            </a:r>
            <a:endParaRPr lang="en-US" sz="1100"/>
          </a:p>
          <a:p>
            <a:r>
              <a:rPr lang="en-US" sz="1100"/>
              <a:t>                          </a:t>
            </a:r>
            <a:r>
              <a:rPr lang="en-US" sz="1100" smtClean="0"/>
              <a:t>                      outcomeTable </a:t>
            </a:r>
            <a:r>
              <a:rPr lang="en-US" sz="1100"/>
              <a:t>= " </a:t>
            </a:r>
            <a:r>
              <a:rPr lang="en-US" sz="1100" smtClean="0"/>
              <a:t>cohort</a:t>
            </a:r>
            <a:r>
              <a:rPr lang="en-US" sz="1100"/>
              <a:t> "</a:t>
            </a:r>
            <a:r>
              <a:rPr lang="en-US" sz="1100" smtClean="0"/>
              <a:t>,</a:t>
            </a:r>
            <a:endParaRPr lang="en-US" sz="1100"/>
          </a:p>
          <a:p>
            <a:r>
              <a:rPr lang="en-US" sz="1100"/>
              <a:t>                          </a:t>
            </a:r>
            <a:r>
              <a:rPr lang="en-US" sz="1100" smtClean="0"/>
              <a:t>                      outcomeIds </a:t>
            </a:r>
            <a:r>
              <a:rPr lang="en-US" sz="1100"/>
              <a:t>= 1,</a:t>
            </a:r>
          </a:p>
          <a:p>
            <a:r>
              <a:rPr lang="en-US" sz="1100"/>
              <a:t>                          </a:t>
            </a:r>
            <a:r>
              <a:rPr lang="en-US" sz="1100" smtClean="0"/>
              <a:t>                      exposureIds </a:t>
            </a:r>
            <a:r>
              <a:rPr lang="en-US" sz="1100"/>
              <a:t>= c</a:t>
            </a:r>
            <a:r>
              <a:rPr lang="en-US" sz="1100" smtClean="0"/>
              <a:t>())</a:t>
            </a:r>
            <a:r>
              <a:rPr lang="en-US" sz="1100"/>
              <a:t>		  </a:t>
            </a:r>
          </a:p>
          <a:p>
            <a:r>
              <a:rPr lang="en-US" sz="1100"/>
              <a:t>covarDiclofenac &lt;- createCovariateSettings(label = "Exposure of interest",</a:t>
            </a:r>
          </a:p>
          <a:p>
            <a:r>
              <a:rPr lang="en-US" sz="1100"/>
              <a:t>                                           </a:t>
            </a:r>
            <a:r>
              <a:rPr lang="en-US" sz="1100" smtClean="0"/>
              <a:t>                                  includeCovariateIds </a:t>
            </a:r>
            <a:r>
              <a:rPr lang="en-US" sz="1100"/>
              <a:t>= 1124300,</a:t>
            </a:r>
          </a:p>
          <a:p>
            <a:r>
              <a:rPr lang="en-US" sz="1100"/>
              <a:t>                                          </a:t>
            </a:r>
            <a:r>
              <a:rPr lang="en-US" sz="1100" smtClean="0"/>
              <a:t>                                   </a:t>
            </a:r>
            <a:r>
              <a:rPr lang="en-US" sz="1100"/>
              <a:t>start = 0,</a:t>
            </a:r>
          </a:p>
          <a:p>
            <a:r>
              <a:rPr lang="en-US" sz="1100"/>
              <a:t>                                           </a:t>
            </a:r>
            <a:r>
              <a:rPr lang="en-US" sz="1100" smtClean="0"/>
              <a:t>                                  end </a:t>
            </a:r>
            <a:r>
              <a:rPr lang="en-US" sz="1100"/>
              <a:t>= 0,</a:t>
            </a:r>
          </a:p>
          <a:p>
            <a:r>
              <a:rPr lang="en-US" sz="1100"/>
              <a:t>                                           </a:t>
            </a:r>
            <a:r>
              <a:rPr lang="en-US" sz="1100" smtClean="0"/>
              <a:t>                                  addExposedDaysToEnd </a:t>
            </a:r>
            <a:r>
              <a:rPr lang="en-US" sz="1100"/>
              <a:t>= TRUE)</a:t>
            </a:r>
          </a:p>
          <a:p>
            <a:r>
              <a:rPr lang="en-US" sz="1100" smtClean="0"/>
              <a:t>covarPreDiclofenac </a:t>
            </a:r>
            <a:r>
              <a:rPr lang="en-US" sz="1100"/>
              <a:t>&lt;- createCovariateSettings(label = "Pre-exposure",</a:t>
            </a:r>
          </a:p>
          <a:p>
            <a:r>
              <a:rPr lang="en-US" sz="1100"/>
              <a:t>                                              </a:t>
            </a:r>
            <a:r>
              <a:rPr lang="en-US" sz="1100" smtClean="0"/>
              <a:t>                                     includeCovariateIds </a:t>
            </a:r>
            <a:r>
              <a:rPr lang="en-US" sz="1100"/>
              <a:t>= diclofenac,</a:t>
            </a:r>
          </a:p>
          <a:p>
            <a:r>
              <a:rPr lang="en-US" sz="1100"/>
              <a:t>                                             </a:t>
            </a:r>
            <a:r>
              <a:rPr lang="en-US" sz="1100" smtClean="0"/>
              <a:t>                                      </a:t>
            </a:r>
            <a:r>
              <a:rPr lang="en-US" sz="1100"/>
              <a:t>start = -60,</a:t>
            </a:r>
          </a:p>
          <a:p>
            <a:r>
              <a:rPr lang="en-US" sz="1100"/>
              <a:t>                                              </a:t>
            </a:r>
            <a:r>
              <a:rPr lang="en-US" sz="1100" smtClean="0"/>
              <a:t>                                     end </a:t>
            </a:r>
            <a:r>
              <a:rPr lang="en-US" sz="1100"/>
              <a:t>= -1)</a:t>
            </a:r>
          </a:p>
          <a:p>
            <a:r>
              <a:rPr lang="en-US" sz="1100" smtClean="0"/>
              <a:t>covarAllDrugs </a:t>
            </a:r>
            <a:r>
              <a:rPr lang="en-US" sz="1100"/>
              <a:t>&lt;- createCovariateSettings(label = "Other exposures",</a:t>
            </a:r>
          </a:p>
          <a:p>
            <a:r>
              <a:rPr lang="en-US" sz="1100"/>
              <a:t>                                         </a:t>
            </a:r>
            <a:r>
              <a:rPr lang="en-US" sz="1100" smtClean="0"/>
              <a:t>                               excludeCovariateIds </a:t>
            </a:r>
            <a:r>
              <a:rPr lang="en-US" sz="1100"/>
              <a:t>= 1124300,</a:t>
            </a:r>
          </a:p>
          <a:p>
            <a:r>
              <a:rPr lang="en-US" sz="1100"/>
              <a:t>                                         </a:t>
            </a:r>
            <a:r>
              <a:rPr lang="en-US" sz="1100" smtClean="0"/>
              <a:t>                               stratifyById </a:t>
            </a:r>
            <a:r>
              <a:rPr lang="en-US" sz="1100"/>
              <a:t>= TRUE,</a:t>
            </a:r>
          </a:p>
          <a:p>
            <a:r>
              <a:rPr lang="en-US" sz="1100"/>
              <a:t>                                        </a:t>
            </a:r>
            <a:r>
              <a:rPr lang="en-US" sz="1100" smtClean="0"/>
              <a:t>                                </a:t>
            </a:r>
            <a:r>
              <a:rPr lang="en-US" sz="1100"/>
              <a:t>start = 1,</a:t>
            </a:r>
          </a:p>
          <a:p>
            <a:r>
              <a:rPr lang="en-US" sz="1100"/>
              <a:t>                                         </a:t>
            </a:r>
            <a:r>
              <a:rPr lang="en-US" sz="1100" smtClean="0"/>
              <a:t>                               end </a:t>
            </a:r>
            <a:r>
              <a:rPr lang="en-US" sz="1100"/>
              <a:t>= 0,</a:t>
            </a:r>
          </a:p>
          <a:p>
            <a:r>
              <a:rPr lang="en-US" sz="1100"/>
              <a:t>                                         </a:t>
            </a:r>
            <a:r>
              <a:rPr lang="en-US" sz="1100" smtClean="0"/>
              <a:t>                               addExposedDaysToEnd </a:t>
            </a:r>
            <a:r>
              <a:rPr lang="en-US" sz="1100"/>
              <a:t>= TRUE,</a:t>
            </a:r>
          </a:p>
          <a:p>
            <a:r>
              <a:rPr lang="en-US" sz="1100"/>
              <a:t>                                         </a:t>
            </a:r>
            <a:r>
              <a:rPr lang="en-US" sz="1100" smtClean="0"/>
              <a:t>                               allowRegularization </a:t>
            </a:r>
            <a:r>
              <a:rPr lang="en-US" sz="1100"/>
              <a:t>= TRUE)</a:t>
            </a:r>
          </a:p>
          <a:p>
            <a:r>
              <a:rPr lang="en-US" sz="1100" smtClean="0"/>
              <a:t>ageSettings </a:t>
            </a:r>
            <a:r>
              <a:rPr lang="en-US" sz="1100"/>
              <a:t>&lt;- createAgeSettings(includeAge = TRUE, ageKnots = 5)</a:t>
            </a:r>
          </a:p>
          <a:p>
            <a:r>
              <a:rPr lang="en-US" sz="1100" smtClean="0"/>
              <a:t>seasonalitySettings </a:t>
            </a:r>
            <a:r>
              <a:rPr lang="en-US" sz="1100"/>
              <a:t>&lt;- createSeasonalitySettings(includeSeasonality = TRUE, seasonKnots = 5)</a:t>
            </a:r>
          </a:p>
          <a:p>
            <a:r>
              <a:rPr lang="en-US" sz="1100" smtClean="0"/>
              <a:t>sccsEraData </a:t>
            </a:r>
            <a:r>
              <a:rPr lang="en-US" sz="1100"/>
              <a:t>&lt;- createSccsEraData(sccsData,</a:t>
            </a:r>
          </a:p>
          <a:p>
            <a:r>
              <a:rPr lang="en-US" sz="1100"/>
              <a:t>                                 </a:t>
            </a:r>
            <a:r>
              <a:rPr lang="en-US" sz="1100" smtClean="0"/>
              <a:t>                           naivePeriod </a:t>
            </a:r>
            <a:r>
              <a:rPr lang="en-US" sz="1100"/>
              <a:t>= 180,</a:t>
            </a:r>
          </a:p>
          <a:p>
            <a:r>
              <a:rPr lang="en-US" sz="1100"/>
              <a:t>                                </a:t>
            </a:r>
            <a:r>
              <a:rPr lang="en-US" sz="1100" smtClean="0"/>
              <a:t>                            </a:t>
            </a:r>
            <a:r>
              <a:rPr lang="en-US" sz="1100"/>
              <a:t>firstOutcomeOnly = FALSE,</a:t>
            </a:r>
          </a:p>
          <a:p>
            <a:r>
              <a:rPr lang="en-US" sz="1100"/>
              <a:t>                                 </a:t>
            </a:r>
            <a:r>
              <a:rPr lang="en-US" sz="1100" smtClean="0"/>
              <a:t>                           covariateSettings </a:t>
            </a:r>
            <a:r>
              <a:rPr lang="en-US" sz="1100"/>
              <a:t>= list(covarDiclofenac, </a:t>
            </a:r>
            <a:r>
              <a:rPr lang="en-US" sz="1100" smtClean="0"/>
              <a:t> covarPreDiclofenac, covarAllDrugs</a:t>
            </a:r>
            <a:r>
              <a:rPr lang="en-US" sz="1100"/>
              <a:t>),</a:t>
            </a:r>
          </a:p>
          <a:p>
            <a:r>
              <a:rPr lang="en-US" sz="1100"/>
              <a:t>	</a:t>
            </a:r>
            <a:r>
              <a:rPr lang="en-US" sz="1100" smtClean="0"/>
              <a:t>                               ageSettings </a:t>
            </a:r>
            <a:r>
              <a:rPr lang="en-US" sz="1100"/>
              <a:t>= ageSettings,</a:t>
            </a:r>
          </a:p>
          <a:p>
            <a:r>
              <a:rPr lang="en-US" sz="1100"/>
              <a:t>                                </a:t>
            </a:r>
            <a:r>
              <a:rPr lang="en-US" sz="1100" smtClean="0"/>
              <a:t>                            </a:t>
            </a:r>
            <a:r>
              <a:rPr lang="en-US" sz="1100"/>
              <a:t>seasonalitySettings = seasonalitySettings,</a:t>
            </a:r>
          </a:p>
          <a:p>
            <a:r>
              <a:rPr lang="en-US" sz="1100"/>
              <a:t>	</a:t>
            </a:r>
            <a:r>
              <a:rPr lang="en-US" sz="1100" smtClean="0"/>
              <a:t>                               eventDependentObservation </a:t>
            </a:r>
            <a:r>
              <a:rPr lang="en-US" sz="1100"/>
              <a:t>= </a:t>
            </a:r>
            <a:r>
              <a:rPr lang="en-US" sz="1100" smtClean="0"/>
              <a:t>TRUE)</a:t>
            </a:r>
            <a:endParaRPr lang="en-US" sz="1100"/>
          </a:p>
          <a:p>
            <a:r>
              <a:rPr lang="en-US" sz="1100" smtClean="0"/>
              <a:t>control </a:t>
            </a:r>
            <a:r>
              <a:rPr lang="en-US" sz="1100"/>
              <a:t>&lt;- createControl(cvType = "auto</a:t>
            </a:r>
            <a:r>
              <a:rPr lang="en-US" sz="1100" smtClean="0"/>
              <a:t>", selectorType </a:t>
            </a:r>
            <a:r>
              <a:rPr lang="en-US" sz="1100"/>
              <a:t>= "byPid</a:t>
            </a:r>
            <a:r>
              <a:rPr lang="en-US" sz="1100" smtClean="0"/>
              <a:t>", startingVariance </a:t>
            </a:r>
            <a:r>
              <a:rPr lang="en-US" sz="1100"/>
              <a:t>= </a:t>
            </a:r>
            <a:r>
              <a:rPr lang="en-US" sz="1100" smtClean="0"/>
              <a:t>0.1, threads </a:t>
            </a:r>
            <a:r>
              <a:rPr lang="en-US" sz="1100"/>
              <a:t>= 30</a:t>
            </a:r>
            <a:r>
              <a:rPr lang="en-US" sz="1100" smtClean="0"/>
              <a:t>) </a:t>
            </a:r>
            <a:endParaRPr lang="en-US" sz="1100"/>
          </a:p>
          <a:p>
            <a:r>
              <a:rPr lang="en-US" sz="1100"/>
              <a:t>model &lt;- fitSccsModel(sccsEraData, control = control)</a:t>
            </a:r>
          </a:p>
        </p:txBody>
      </p:sp>
      <p:sp>
        <p:nvSpPr>
          <p:cNvPr id="5" name="Rectangle 4"/>
          <p:cNvSpPr/>
          <p:nvPr/>
        </p:nvSpPr>
        <p:spPr>
          <a:xfrm>
            <a:off x="228600" y="1143000"/>
            <a:ext cx="6400800" cy="1143000"/>
          </a:xfrm>
          <a:prstGeom prst="rect">
            <a:avLst/>
          </a:prstGeom>
          <a:noFill/>
          <a:ln>
            <a:solidFill>
              <a:srgbClr val="FF00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ounded Rectangle 5"/>
          <p:cNvSpPr/>
          <p:nvPr/>
        </p:nvSpPr>
        <p:spPr>
          <a:xfrm>
            <a:off x="3048000" y="2538380"/>
            <a:ext cx="6096000" cy="2109820"/>
          </a:xfrm>
          <a:prstGeom prst="roundRect">
            <a:avLst>
              <a:gd name="adj" fmla="val 10861"/>
            </a:avLst>
          </a:prstGeom>
          <a:ln w="28575">
            <a:solidFill>
              <a:srgbClr val="FF0000"/>
            </a:solidFill>
          </a:ln>
          <a:effectLst>
            <a:outerShdw blurRad="114300" dist="1778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000" smtClean="0"/>
              <a:t>Get all the data from the CDM database:</a:t>
            </a:r>
          </a:p>
          <a:p>
            <a:pPr marL="342900" indent="-342900">
              <a:buFontTx/>
              <a:buChar char="-"/>
            </a:pPr>
            <a:r>
              <a:rPr lang="en-US" sz="2000" smtClean="0"/>
              <a:t>Specified 1 outcome in the cohort table</a:t>
            </a:r>
          </a:p>
          <a:p>
            <a:pPr marL="342900" indent="-342900">
              <a:buFontTx/>
              <a:buChar char="-"/>
            </a:pPr>
            <a:r>
              <a:rPr lang="en-US" sz="2000" smtClean="0"/>
              <a:t>No exposure table specified: drug_era</a:t>
            </a:r>
          </a:p>
          <a:p>
            <a:pPr marL="342900" indent="-342900">
              <a:buFontTx/>
              <a:buChar char="-"/>
            </a:pPr>
            <a:r>
              <a:rPr lang="en-US" sz="2000" smtClean="0"/>
              <a:t>No exposure IDs: include all exposures in drug_era</a:t>
            </a:r>
          </a:p>
          <a:p>
            <a:pPr marL="342900" indent="-342900">
              <a:buFontTx/>
              <a:buChar char="-"/>
            </a:pPr>
            <a:r>
              <a:rPr lang="en-US" sz="2000" smtClean="0"/>
              <a:t>Get the data ‘as is’</a:t>
            </a:r>
          </a:p>
        </p:txBody>
      </p:sp>
      <p:sp>
        <p:nvSpPr>
          <p:cNvPr id="7" name="Up Arrow 6"/>
          <p:cNvSpPr/>
          <p:nvPr/>
        </p:nvSpPr>
        <p:spPr>
          <a:xfrm>
            <a:off x="5438400" y="2287322"/>
            <a:ext cx="685800" cy="251058"/>
          </a:xfrm>
          <a:prstGeom prst="up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64022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A single SCCS study</a:t>
            </a:r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304800" y="1143000"/>
            <a:ext cx="7162800" cy="5678478"/>
          </a:xfrm>
          <a:prstGeom prst="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r>
              <a:rPr lang="en-US" sz="1100"/>
              <a:t>sccsData &lt;- getDbSccsData(connectionDetails,</a:t>
            </a:r>
          </a:p>
          <a:p>
            <a:r>
              <a:rPr lang="en-US" sz="1100"/>
              <a:t>                          </a:t>
            </a:r>
            <a:r>
              <a:rPr lang="en-US" sz="1100" smtClean="0"/>
              <a:t>                      cdmDatabaseSchema </a:t>
            </a:r>
            <a:r>
              <a:rPr lang="en-US" sz="1100"/>
              <a:t>= cdmSchema,</a:t>
            </a:r>
          </a:p>
          <a:p>
            <a:r>
              <a:rPr lang="en-US" sz="1100"/>
              <a:t>                          </a:t>
            </a:r>
            <a:r>
              <a:rPr lang="en-US" sz="1100" smtClean="0"/>
              <a:t>                      outcomeDatabaseSchema </a:t>
            </a:r>
            <a:r>
              <a:rPr lang="en-US" sz="1100"/>
              <a:t>= cdmSchema</a:t>
            </a:r>
            <a:r>
              <a:rPr lang="en-US" sz="1100" smtClean="0"/>
              <a:t>,</a:t>
            </a:r>
            <a:endParaRPr lang="en-US" sz="1100"/>
          </a:p>
          <a:p>
            <a:r>
              <a:rPr lang="en-US" sz="1100"/>
              <a:t>                          </a:t>
            </a:r>
            <a:r>
              <a:rPr lang="en-US" sz="1100" smtClean="0"/>
              <a:t>                      outcomeTable </a:t>
            </a:r>
            <a:r>
              <a:rPr lang="en-US" sz="1100"/>
              <a:t>= " </a:t>
            </a:r>
            <a:r>
              <a:rPr lang="en-US" sz="1100" smtClean="0"/>
              <a:t>cohort</a:t>
            </a:r>
            <a:r>
              <a:rPr lang="en-US" sz="1100"/>
              <a:t> "</a:t>
            </a:r>
            <a:r>
              <a:rPr lang="en-US" sz="1100" smtClean="0"/>
              <a:t>,</a:t>
            </a:r>
            <a:endParaRPr lang="en-US" sz="1100"/>
          </a:p>
          <a:p>
            <a:r>
              <a:rPr lang="en-US" sz="1100"/>
              <a:t>                          </a:t>
            </a:r>
            <a:r>
              <a:rPr lang="en-US" sz="1100" smtClean="0"/>
              <a:t>                      outcomeIds </a:t>
            </a:r>
            <a:r>
              <a:rPr lang="en-US" sz="1100"/>
              <a:t>= 1,</a:t>
            </a:r>
          </a:p>
          <a:p>
            <a:r>
              <a:rPr lang="en-US" sz="1100"/>
              <a:t>                          </a:t>
            </a:r>
            <a:r>
              <a:rPr lang="en-US" sz="1100" smtClean="0"/>
              <a:t>                      exposureIds </a:t>
            </a:r>
            <a:r>
              <a:rPr lang="en-US" sz="1100"/>
              <a:t>= c</a:t>
            </a:r>
            <a:r>
              <a:rPr lang="en-US" sz="1100" smtClean="0"/>
              <a:t>())</a:t>
            </a:r>
            <a:r>
              <a:rPr lang="en-US" sz="1100"/>
              <a:t>		  </a:t>
            </a:r>
          </a:p>
          <a:p>
            <a:r>
              <a:rPr lang="en-US" sz="1100"/>
              <a:t>covarDiclofenac &lt;- createCovariateSettings(label = "Exposure of interest",</a:t>
            </a:r>
          </a:p>
          <a:p>
            <a:r>
              <a:rPr lang="en-US" sz="1100"/>
              <a:t>                                           </a:t>
            </a:r>
            <a:r>
              <a:rPr lang="en-US" sz="1100" smtClean="0"/>
              <a:t>                                  includeCovariateIds </a:t>
            </a:r>
            <a:r>
              <a:rPr lang="en-US" sz="1100"/>
              <a:t>= 1124300,</a:t>
            </a:r>
          </a:p>
          <a:p>
            <a:r>
              <a:rPr lang="en-US" sz="1100"/>
              <a:t>                                          </a:t>
            </a:r>
            <a:r>
              <a:rPr lang="en-US" sz="1100" smtClean="0"/>
              <a:t>                                   </a:t>
            </a:r>
            <a:r>
              <a:rPr lang="en-US" sz="1100"/>
              <a:t>start = 0,</a:t>
            </a:r>
          </a:p>
          <a:p>
            <a:r>
              <a:rPr lang="en-US" sz="1100"/>
              <a:t>                                           </a:t>
            </a:r>
            <a:r>
              <a:rPr lang="en-US" sz="1100" smtClean="0"/>
              <a:t>                                  end </a:t>
            </a:r>
            <a:r>
              <a:rPr lang="en-US" sz="1100"/>
              <a:t>= 0,</a:t>
            </a:r>
          </a:p>
          <a:p>
            <a:r>
              <a:rPr lang="en-US" sz="1100"/>
              <a:t>                                           </a:t>
            </a:r>
            <a:r>
              <a:rPr lang="en-US" sz="1100" smtClean="0"/>
              <a:t>                                  addExposedDaysToEnd </a:t>
            </a:r>
            <a:r>
              <a:rPr lang="en-US" sz="1100"/>
              <a:t>= TRUE)</a:t>
            </a:r>
          </a:p>
          <a:p>
            <a:r>
              <a:rPr lang="en-US" sz="1100" smtClean="0"/>
              <a:t>covarPreDiclofenac </a:t>
            </a:r>
            <a:r>
              <a:rPr lang="en-US" sz="1100"/>
              <a:t>&lt;- createCovariateSettings(label = "Pre-exposure",</a:t>
            </a:r>
          </a:p>
          <a:p>
            <a:r>
              <a:rPr lang="en-US" sz="1100"/>
              <a:t>                                              </a:t>
            </a:r>
            <a:r>
              <a:rPr lang="en-US" sz="1100" smtClean="0"/>
              <a:t>                                     includeCovariateIds </a:t>
            </a:r>
            <a:r>
              <a:rPr lang="en-US" sz="1100"/>
              <a:t>= diclofenac,</a:t>
            </a:r>
          </a:p>
          <a:p>
            <a:r>
              <a:rPr lang="en-US" sz="1100"/>
              <a:t>                                             </a:t>
            </a:r>
            <a:r>
              <a:rPr lang="en-US" sz="1100" smtClean="0"/>
              <a:t>                                      </a:t>
            </a:r>
            <a:r>
              <a:rPr lang="en-US" sz="1100"/>
              <a:t>start = -60,</a:t>
            </a:r>
          </a:p>
          <a:p>
            <a:r>
              <a:rPr lang="en-US" sz="1100"/>
              <a:t>                                              </a:t>
            </a:r>
            <a:r>
              <a:rPr lang="en-US" sz="1100" smtClean="0"/>
              <a:t>                                     end </a:t>
            </a:r>
            <a:r>
              <a:rPr lang="en-US" sz="1100"/>
              <a:t>= -1)</a:t>
            </a:r>
          </a:p>
          <a:p>
            <a:r>
              <a:rPr lang="en-US" sz="1100" smtClean="0"/>
              <a:t>covarAllDrugs </a:t>
            </a:r>
            <a:r>
              <a:rPr lang="en-US" sz="1100"/>
              <a:t>&lt;- createCovariateSettings(label = "Other exposures",</a:t>
            </a:r>
          </a:p>
          <a:p>
            <a:r>
              <a:rPr lang="en-US" sz="1100"/>
              <a:t>                                         </a:t>
            </a:r>
            <a:r>
              <a:rPr lang="en-US" sz="1100" smtClean="0"/>
              <a:t>                               excludeCovariateIds </a:t>
            </a:r>
            <a:r>
              <a:rPr lang="en-US" sz="1100"/>
              <a:t>= 1124300,</a:t>
            </a:r>
          </a:p>
          <a:p>
            <a:r>
              <a:rPr lang="en-US" sz="1100"/>
              <a:t>                                         </a:t>
            </a:r>
            <a:r>
              <a:rPr lang="en-US" sz="1100" smtClean="0"/>
              <a:t>                               stratifyById </a:t>
            </a:r>
            <a:r>
              <a:rPr lang="en-US" sz="1100"/>
              <a:t>= TRUE,</a:t>
            </a:r>
          </a:p>
          <a:p>
            <a:r>
              <a:rPr lang="en-US" sz="1100"/>
              <a:t>                                        </a:t>
            </a:r>
            <a:r>
              <a:rPr lang="en-US" sz="1100" smtClean="0"/>
              <a:t>                                </a:t>
            </a:r>
            <a:r>
              <a:rPr lang="en-US" sz="1100"/>
              <a:t>start = 1,</a:t>
            </a:r>
          </a:p>
          <a:p>
            <a:r>
              <a:rPr lang="en-US" sz="1100"/>
              <a:t>                                         </a:t>
            </a:r>
            <a:r>
              <a:rPr lang="en-US" sz="1100" smtClean="0"/>
              <a:t>                               end </a:t>
            </a:r>
            <a:r>
              <a:rPr lang="en-US" sz="1100"/>
              <a:t>= 0,</a:t>
            </a:r>
          </a:p>
          <a:p>
            <a:r>
              <a:rPr lang="en-US" sz="1100"/>
              <a:t>                                         </a:t>
            </a:r>
            <a:r>
              <a:rPr lang="en-US" sz="1100" smtClean="0"/>
              <a:t>                               addExposedDaysToEnd </a:t>
            </a:r>
            <a:r>
              <a:rPr lang="en-US" sz="1100"/>
              <a:t>= TRUE,</a:t>
            </a:r>
          </a:p>
          <a:p>
            <a:r>
              <a:rPr lang="en-US" sz="1100"/>
              <a:t>                                         </a:t>
            </a:r>
            <a:r>
              <a:rPr lang="en-US" sz="1100" smtClean="0"/>
              <a:t>                               allowRegularization </a:t>
            </a:r>
            <a:r>
              <a:rPr lang="en-US" sz="1100"/>
              <a:t>= TRUE)</a:t>
            </a:r>
          </a:p>
          <a:p>
            <a:r>
              <a:rPr lang="en-US" sz="1100" smtClean="0"/>
              <a:t>ageSettings </a:t>
            </a:r>
            <a:r>
              <a:rPr lang="en-US" sz="1100"/>
              <a:t>&lt;- createAgeSettings(includeAge = TRUE, ageKnots = 5)</a:t>
            </a:r>
          </a:p>
          <a:p>
            <a:r>
              <a:rPr lang="en-US" sz="1100" smtClean="0"/>
              <a:t>seasonalitySettings </a:t>
            </a:r>
            <a:r>
              <a:rPr lang="en-US" sz="1100"/>
              <a:t>&lt;- createSeasonalitySettings(includeSeasonality = TRUE, seasonKnots = 5)</a:t>
            </a:r>
          </a:p>
          <a:p>
            <a:r>
              <a:rPr lang="en-US" sz="1100" smtClean="0"/>
              <a:t>sccsEraData </a:t>
            </a:r>
            <a:r>
              <a:rPr lang="en-US" sz="1100"/>
              <a:t>&lt;- createSccsEraData(sccsData,</a:t>
            </a:r>
          </a:p>
          <a:p>
            <a:r>
              <a:rPr lang="en-US" sz="1100"/>
              <a:t>                                 </a:t>
            </a:r>
            <a:r>
              <a:rPr lang="en-US" sz="1100" smtClean="0"/>
              <a:t>                           naivePeriod </a:t>
            </a:r>
            <a:r>
              <a:rPr lang="en-US" sz="1100"/>
              <a:t>= 180,</a:t>
            </a:r>
          </a:p>
          <a:p>
            <a:r>
              <a:rPr lang="en-US" sz="1100"/>
              <a:t>                                </a:t>
            </a:r>
            <a:r>
              <a:rPr lang="en-US" sz="1100" smtClean="0"/>
              <a:t>                            </a:t>
            </a:r>
            <a:r>
              <a:rPr lang="en-US" sz="1100"/>
              <a:t>firstOutcomeOnly = FALSE,</a:t>
            </a:r>
          </a:p>
          <a:p>
            <a:r>
              <a:rPr lang="en-US" sz="1100"/>
              <a:t>                                 </a:t>
            </a:r>
            <a:r>
              <a:rPr lang="en-US" sz="1100" smtClean="0"/>
              <a:t>                           covariateSettings </a:t>
            </a:r>
            <a:r>
              <a:rPr lang="en-US" sz="1100"/>
              <a:t>= list(covarDiclofenac, </a:t>
            </a:r>
            <a:r>
              <a:rPr lang="en-US" sz="1100" smtClean="0"/>
              <a:t> covarPreDiclofenac, covarAllDrugs</a:t>
            </a:r>
            <a:r>
              <a:rPr lang="en-US" sz="1100"/>
              <a:t>),</a:t>
            </a:r>
          </a:p>
          <a:p>
            <a:r>
              <a:rPr lang="en-US" sz="1100"/>
              <a:t>	</a:t>
            </a:r>
            <a:r>
              <a:rPr lang="en-US" sz="1100" smtClean="0"/>
              <a:t>                               ageSettings </a:t>
            </a:r>
            <a:r>
              <a:rPr lang="en-US" sz="1100"/>
              <a:t>= ageSettings,</a:t>
            </a:r>
          </a:p>
          <a:p>
            <a:r>
              <a:rPr lang="en-US" sz="1100"/>
              <a:t>                                </a:t>
            </a:r>
            <a:r>
              <a:rPr lang="en-US" sz="1100" smtClean="0"/>
              <a:t>                            </a:t>
            </a:r>
            <a:r>
              <a:rPr lang="en-US" sz="1100"/>
              <a:t>seasonalitySettings = seasonalitySettings,</a:t>
            </a:r>
          </a:p>
          <a:p>
            <a:r>
              <a:rPr lang="en-US" sz="1100"/>
              <a:t>	</a:t>
            </a:r>
            <a:r>
              <a:rPr lang="en-US" sz="1100" smtClean="0"/>
              <a:t>                               eventDependentObservation </a:t>
            </a:r>
            <a:r>
              <a:rPr lang="en-US" sz="1100"/>
              <a:t>= </a:t>
            </a:r>
            <a:r>
              <a:rPr lang="en-US" sz="1100" smtClean="0"/>
              <a:t>TRUE)</a:t>
            </a:r>
            <a:endParaRPr lang="en-US" sz="1100"/>
          </a:p>
          <a:p>
            <a:r>
              <a:rPr lang="en-US" sz="1100" smtClean="0"/>
              <a:t>control </a:t>
            </a:r>
            <a:r>
              <a:rPr lang="en-US" sz="1100"/>
              <a:t>&lt;- createControl(cvType = "auto</a:t>
            </a:r>
            <a:r>
              <a:rPr lang="en-US" sz="1100" smtClean="0"/>
              <a:t>", selectorType </a:t>
            </a:r>
            <a:r>
              <a:rPr lang="en-US" sz="1100"/>
              <a:t>= "byPid</a:t>
            </a:r>
            <a:r>
              <a:rPr lang="en-US" sz="1100" smtClean="0"/>
              <a:t>", startingVariance </a:t>
            </a:r>
            <a:r>
              <a:rPr lang="en-US" sz="1100"/>
              <a:t>= </a:t>
            </a:r>
            <a:r>
              <a:rPr lang="en-US" sz="1100" smtClean="0"/>
              <a:t>0.1, threads </a:t>
            </a:r>
            <a:r>
              <a:rPr lang="en-US" sz="1100"/>
              <a:t>= 30</a:t>
            </a:r>
            <a:r>
              <a:rPr lang="en-US" sz="1100" smtClean="0"/>
              <a:t>) </a:t>
            </a:r>
            <a:endParaRPr lang="en-US" sz="1100"/>
          </a:p>
          <a:p>
            <a:r>
              <a:rPr lang="en-US" sz="1100"/>
              <a:t>model &lt;- fitSccsModel(sccsEraData, control = control)</a:t>
            </a:r>
          </a:p>
        </p:txBody>
      </p:sp>
      <p:sp>
        <p:nvSpPr>
          <p:cNvPr id="5" name="Rectangle 4"/>
          <p:cNvSpPr/>
          <p:nvPr/>
        </p:nvSpPr>
        <p:spPr>
          <a:xfrm>
            <a:off x="228600" y="2133600"/>
            <a:ext cx="6400800" cy="914400"/>
          </a:xfrm>
          <a:prstGeom prst="rect">
            <a:avLst/>
          </a:prstGeom>
          <a:noFill/>
          <a:ln>
            <a:solidFill>
              <a:srgbClr val="FF00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ounded Rectangle 5"/>
          <p:cNvSpPr/>
          <p:nvPr/>
        </p:nvSpPr>
        <p:spPr>
          <a:xfrm>
            <a:off x="3118800" y="3320689"/>
            <a:ext cx="6096000" cy="1784711"/>
          </a:xfrm>
          <a:prstGeom prst="roundRect">
            <a:avLst>
              <a:gd name="adj" fmla="val 10861"/>
            </a:avLst>
          </a:prstGeom>
          <a:ln w="28575">
            <a:solidFill>
              <a:srgbClr val="FF0000"/>
            </a:solidFill>
          </a:ln>
          <a:effectLst>
            <a:outerShdw blurRad="114300" dist="1778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000" smtClean="0"/>
              <a:t>Specify an exposure-based covariate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smtClean="0"/>
              <a:t>Concept ID </a:t>
            </a:r>
            <a:r>
              <a:rPr lang="en-US" sz="2000"/>
              <a:t>1124300 </a:t>
            </a:r>
            <a:r>
              <a:rPr lang="en-US" sz="2000" smtClean="0"/>
              <a:t> (Diclofenac)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smtClean="0"/>
              <a:t>Risk starts at start of exposure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smtClean="0"/>
              <a:t>Risk ends at end of exposure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000" smtClean="0"/>
          </a:p>
        </p:txBody>
      </p:sp>
      <p:sp>
        <p:nvSpPr>
          <p:cNvPr id="7" name="Up Arrow 6"/>
          <p:cNvSpPr/>
          <p:nvPr/>
        </p:nvSpPr>
        <p:spPr>
          <a:xfrm>
            <a:off x="5373900" y="3069631"/>
            <a:ext cx="685800" cy="251058"/>
          </a:xfrm>
          <a:prstGeom prst="up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68870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A single SCCS study</a:t>
            </a:r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304800" y="1143000"/>
            <a:ext cx="7162800" cy="5678478"/>
          </a:xfrm>
          <a:prstGeom prst="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r>
              <a:rPr lang="en-US" sz="1100"/>
              <a:t>sccsData &lt;- getDbSccsData(connectionDetails,</a:t>
            </a:r>
          </a:p>
          <a:p>
            <a:r>
              <a:rPr lang="en-US" sz="1100"/>
              <a:t>                          </a:t>
            </a:r>
            <a:r>
              <a:rPr lang="en-US" sz="1100" smtClean="0"/>
              <a:t>                      cdmDatabaseSchema </a:t>
            </a:r>
            <a:r>
              <a:rPr lang="en-US" sz="1100"/>
              <a:t>= cdmSchema,</a:t>
            </a:r>
          </a:p>
          <a:p>
            <a:r>
              <a:rPr lang="en-US" sz="1100"/>
              <a:t>                          </a:t>
            </a:r>
            <a:r>
              <a:rPr lang="en-US" sz="1100" smtClean="0"/>
              <a:t>                      outcomeDatabaseSchema </a:t>
            </a:r>
            <a:r>
              <a:rPr lang="en-US" sz="1100"/>
              <a:t>= cdmSchema</a:t>
            </a:r>
            <a:r>
              <a:rPr lang="en-US" sz="1100" smtClean="0"/>
              <a:t>,</a:t>
            </a:r>
            <a:endParaRPr lang="en-US" sz="1100"/>
          </a:p>
          <a:p>
            <a:r>
              <a:rPr lang="en-US" sz="1100"/>
              <a:t>                          </a:t>
            </a:r>
            <a:r>
              <a:rPr lang="en-US" sz="1100" smtClean="0"/>
              <a:t>                      outcomeTable </a:t>
            </a:r>
            <a:r>
              <a:rPr lang="en-US" sz="1100"/>
              <a:t>= " </a:t>
            </a:r>
            <a:r>
              <a:rPr lang="en-US" sz="1100" smtClean="0"/>
              <a:t>cohort</a:t>
            </a:r>
            <a:r>
              <a:rPr lang="en-US" sz="1100"/>
              <a:t> "</a:t>
            </a:r>
            <a:r>
              <a:rPr lang="en-US" sz="1100" smtClean="0"/>
              <a:t>,</a:t>
            </a:r>
            <a:endParaRPr lang="en-US" sz="1100"/>
          </a:p>
          <a:p>
            <a:r>
              <a:rPr lang="en-US" sz="1100"/>
              <a:t>                          </a:t>
            </a:r>
            <a:r>
              <a:rPr lang="en-US" sz="1100" smtClean="0"/>
              <a:t>                      outcomeIds </a:t>
            </a:r>
            <a:r>
              <a:rPr lang="en-US" sz="1100"/>
              <a:t>= 1,</a:t>
            </a:r>
          </a:p>
          <a:p>
            <a:r>
              <a:rPr lang="en-US" sz="1100"/>
              <a:t>                          </a:t>
            </a:r>
            <a:r>
              <a:rPr lang="en-US" sz="1100" smtClean="0"/>
              <a:t>                      exposureIds </a:t>
            </a:r>
            <a:r>
              <a:rPr lang="en-US" sz="1100"/>
              <a:t>= c</a:t>
            </a:r>
            <a:r>
              <a:rPr lang="en-US" sz="1100" smtClean="0"/>
              <a:t>())</a:t>
            </a:r>
            <a:r>
              <a:rPr lang="en-US" sz="1100"/>
              <a:t>		  </a:t>
            </a:r>
          </a:p>
          <a:p>
            <a:r>
              <a:rPr lang="en-US" sz="1100"/>
              <a:t>covarDiclofenac &lt;- createCovariateSettings(label = "Exposure of interest",</a:t>
            </a:r>
          </a:p>
          <a:p>
            <a:r>
              <a:rPr lang="en-US" sz="1100"/>
              <a:t>                                           </a:t>
            </a:r>
            <a:r>
              <a:rPr lang="en-US" sz="1100" smtClean="0"/>
              <a:t>                                  includeCovariateIds </a:t>
            </a:r>
            <a:r>
              <a:rPr lang="en-US" sz="1100"/>
              <a:t>= 1124300,</a:t>
            </a:r>
          </a:p>
          <a:p>
            <a:r>
              <a:rPr lang="en-US" sz="1100"/>
              <a:t>                                          </a:t>
            </a:r>
            <a:r>
              <a:rPr lang="en-US" sz="1100" smtClean="0"/>
              <a:t>                                   </a:t>
            </a:r>
            <a:r>
              <a:rPr lang="en-US" sz="1100"/>
              <a:t>start = 0,</a:t>
            </a:r>
          </a:p>
          <a:p>
            <a:r>
              <a:rPr lang="en-US" sz="1100"/>
              <a:t>                                           </a:t>
            </a:r>
            <a:r>
              <a:rPr lang="en-US" sz="1100" smtClean="0"/>
              <a:t>                                  end </a:t>
            </a:r>
            <a:r>
              <a:rPr lang="en-US" sz="1100"/>
              <a:t>= 0,</a:t>
            </a:r>
          </a:p>
          <a:p>
            <a:r>
              <a:rPr lang="en-US" sz="1100"/>
              <a:t>                                           </a:t>
            </a:r>
            <a:r>
              <a:rPr lang="en-US" sz="1100" smtClean="0"/>
              <a:t>                                  addExposedDaysToEnd </a:t>
            </a:r>
            <a:r>
              <a:rPr lang="en-US" sz="1100"/>
              <a:t>= TRUE)</a:t>
            </a:r>
          </a:p>
          <a:p>
            <a:r>
              <a:rPr lang="en-US" sz="1100" smtClean="0"/>
              <a:t>covarPreDiclofenac </a:t>
            </a:r>
            <a:r>
              <a:rPr lang="en-US" sz="1100"/>
              <a:t>&lt;- createCovariateSettings(label = "Pre-exposure",</a:t>
            </a:r>
          </a:p>
          <a:p>
            <a:r>
              <a:rPr lang="en-US" sz="1100"/>
              <a:t>                                              </a:t>
            </a:r>
            <a:r>
              <a:rPr lang="en-US" sz="1100" smtClean="0"/>
              <a:t>                                     includeCovariateIds </a:t>
            </a:r>
            <a:r>
              <a:rPr lang="en-US" sz="1100"/>
              <a:t>= diclofenac,</a:t>
            </a:r>
          </a:p>
          <a:p>
            <a:r>
              <a:rPr lang="en-US" sz="1100"/>
              <a:t>                                             </a:t>
            </a:r>
            <a:r>
              <a:rPr lang="en-US" sz="1100" smtClean="0"/>
              <a:t>                                      </a:t>
            </a:r>
            <a:r>
              <a:rPr lang="en-US" sz="1100"/>
              <a:t>start = -60,</a:t>
            </a:r>
          </a:p>
          <a:p>
            <a:r>
              <a:rPr lang="en-US" sz="1100"/>
              <a:t>                                              </a:t>
            </a:r>
            <a:r>
              <a:rPr lang="en-US" sz="1100" smtClean="0"/>
              <a:t>                                     end </a:t>
            </a:r>
            <a:r>
              <a:rPr lang="en-US" sz="1100"/>
              <a:t>= -1)</a:t>
            </a:r>
          </a:p>
          <a:p>
            <a:r>
              <a:rPr lang="en-US" sz="1100" smtClean="0"/>
              <a:t>covarAllDrugs </a:t>
            </a:r>
            <a:r>
              <a:rPr lang="en-US" sz="1100"/>
              <a:t>&lt;- createCovariateSettings(label = "Other exposures",</a:t>
            </a:r>
          </a:p>
          <a:p>
            <a:r>
              <a:rPr lang="en-US" sz="1100"/>
              <a:t>                                         </a:t>
            </a:r>
            <a:r>
              <a:rPr lang="en-US" sz="1100" smtClean="0"/>
              <a:t>                               excludeCovariateIds </a:t>
            </a:r>
            <a:r>
              <a:rPr lang="en-US" sz="1100"/>
              <a:t>= 1124300,</a:t>
            </a:r>
          </a:p>
          <a:p>
            <a:r>
              <a:rPr lang="en-US" sz="1100"/>
              <a:t>                                         </a:t>
            </a:r>
            <a:r>
              <a:rPr lang="en-US" sz="1100" smtClean="0"/>
              <a:t>                               stratifyById </a:t>
            </a:r>
            <a:r>
              <a:rPr lang="en-US" sz="1100"/>
              <a:t>= TRUE,</a:t>
            </a:r>
          </a:p>
          <a:p>
            <a:r>
              <a:rPr lang="en-US" sz="1100"/>
              <a:t>                                        </a:t>
            </a:r>
            <a:r>
              <a:rPr lang="en-US" sz="1100" smtClean="0"/>
              <a:t>                                </a:t>
            </a:r>
            <a:r>
              <a:rPr lang="en-US" sz="1100"/>
              <a:t>start = 1,</a:t>
            </a:r>
          </a:p>
          <a:p>
            <a:r>
              <a:rPr lang="en-US" sz="1100"/>
              <a:t>                                         </a:t>
            </a:r>
            <a:r>
              <a:rPr lang="en-US" sz="1100" smtClean="0"/>
              <a:t>                               end </a:t>
            </a:r>
            <a:r>
              <a:rPr lang="en-US" sz="1100"/>
              <a:t>= 0,</a:t>
            </a:r>
          </a:p>
          <a:p>
            <a:r>
              <a:rPr lang="en-US" sz="1100"/>
              <a:t>                                         </a:t>
            </a:r>
            <a:r>
              <a:rPr lang="en-US" sz="1100" smtClean="0"/>
              <a:t>                               addExposedDaysToEnd </a:t>
            </a:r>
            <a:r>
              <a:rPr lang="en-US" sz="1100"/>
              <a:t>= TRUE,</a:t>
            </a:r>
          </a:p>
          <a:p>
            <a:r>
              <a:rPr lang="en-US" sz="1100"/>
              <a:t>                                         </a:t>
            </a:r>
            <a:r>
              <a:rPr lang="en-US" sz="1100" smtClean="0"/>
              <a:t>                               allowRegularization </a:t>
            </a:r>
            <a:r>
              <a:rPr lang="en-US" sz="1100"/>
              <a:t>= TRUE)</a:t>
            </a:r>
          </a:p>
          <a:p>
            <a:r>
              <a:rPr lang="en-US" sz="1100" smtClean="0"/>
              <a:t>ageSettings </a:t>
            </a:r>
            <a:r>
              <a:rPr lang="en-US" sz="1100"/>
              <a:t>&lt;- createAgeSettings(includeAge = TRUE, ageKnots = 5)</a:t>
            </a:r>
          </a:p>
          <a:p>
            <a:r>
              <a:rPr lang="en-US" sz="1100" smtClean="0"/>
              <a:t>seasonalitySettings </a:t>
            </a:r>
            <a:r>
              <a:rPr lang="en-US" sz="1100"/>
              <a:t>&lt;- createSeasonalitySettings(includeSeasonality = TRUE, seasonKnots = 5)</a:t>
            </a:r>
          </a:p>
          <a:p>
            <a:r>
              <a:rPr lang="en-US" sz="1100" smtClean="0"/>
              <a:t>sccsEraData </a:t>
            </a:r>
            <a:r>
              <a:rPr lang="en-US" sz="1100"/>
              <a:t>&lt;- createSccsEraData(sccsData,</a:t>
            </a:r>
          </a:p>
          <a:p>
            <a:r>
              <a:rPr lang="en-US" sz="1100"/>
              <a:t>                                 </a:t>
            </a:r>
            <a:r>
              <a:rPr lang="en-US" sz="1100" smtClean="0"/>
              <a:t>                           naivePeriod </a:t>
            </a:r>
            <a:r>
              <a:rPr lang="en-US" sz="1100"/>
              <a:t>= 180,</a:t>
            </a:r>
          </a:p>
          <a:p>
            <a:r>
              <a:rPr lang="en-US" sz="1100"/>
              <a:t>                                </a:t>
            </a:r>
            <a:r>
              <a:rPr lang="en-US" sz="1100" smtClean="0"/>
              <a:t>                            </a:t>
            </a:r>
            <a:r>
              <a:rPr lang="en-US" sz="1100"/>
              <a:t>firstOutcomeOnly = FALSE,</a:t>
            </a:r>
          </a:p>
          <a:p>
            <a:r>
              <a:rPr lang="en-US" sz="1100"/>
              <a:t>                                 </a:t>
            </a:r>
            <a:r>
              <a:rPr lang="en-US" sz="1100" smtClean="0"/>
              <a:t>                           covariateSettings </a:t>
            </a:r>
            <a:r>
              <a:rPr lang="en-US" sz="1100"/>
              <a:t>= list(covarDiclofenac, </a:t>
            </a:r>
            <a:r>
              <a:rPr lang="en-US" sz="1100" smtClean="0"/>
              <a:t> covarPreDiclofenac, covarAllDrugs</a:t>
            </a:r>
            <a:r>
              <a:rPr lang="en-US" sz="1100"/>
              <a:t>),</a:t>
            </a:r>
          </a:p>
          <a:p>
            <a:r>
              <a:rPr lang="en-US" sz="1100"/>
              <a:t>	</a:t>
            </a:r>
            <a:r>
              <a:rPr lang="en-US" sz="1100" smtClean="0"/>
              <a:t>                               ageSettings </a:t>
            </a:r>
            <a:r>
              <a:rPr lang="en-US" sz="1100"/>
              <a:t>= ageSettings,</a:t>
            </a:r>
          </a:p>
          <a:p>
            <a:r>
              <a:rPr lang="en-US" sz="1100"/>
              <a:t>                                </a:t>
            </a:r>
            <a:r>
              <a:rPr lang="en-US" sz="1100" smtClean="0"/>
              <a:t>                            </a:t>
            </a:r>
            <a:r>
              <a:rPr lang="en-US" sz="1100"/>
              <a:t>seasonalitySettings = seasonalitySettings,</a:t>
            </a:r>
          </a:p>
          <a:p>
            <a:r>
              <a:rPr lang="en-US" sz="1100"/>
              <a:t>	</a:t>
            </a:r>
            <a:r>
              <a:rPr lang="en-US" sz="1100" smtClean="0"/>
              <a:t>                               eventDependentObservation </a:t>
            </a:r>
            <a:r>
              <a:rPr lang="en-US" sz="1100"/>
              <a:t>= </a:t>
            </a:r>
            <a:r>
              <a:rPr lang="en-US" sz="1100" smtClean="0"/>
              <a:t>TRUE)</a:t>
            </a:r>
            <a:endParaRPr lang="en-US" sz="1100"/>
          </a:p>
          <a:p>
            <a:r>
              <a:rPr lang="en-US" sz="1100" smtClean="0"/>
              <a:t>control </a:t>
            </a:r>
            <a:r>
              <a:rPr lang="en-US" sz="1100"/>
              <a:t>&lt;- createControl(cvType = "auto</a:t>
            </a:r>
            <a:r>
              <a:rPr lang="en-US" sz="1100" smtClean="0"/>
              <a:t>", selectorType </a:t>
            </a:r>
            <a:r>
              <a:rPr lang="en-US" sz="1100"/>
              <a:t>= "byPid</a:t>
            </a:r>
            <a:r>
              <a:rPr lang="en-US" sz="1100" smtClean="0"/>
              <a:t>", startingVariance </a:t>
            </a:r>
            <a:r>
              <a:rPr lang="en-US" sz="1100"/>
              <a:t>= </a:t>
            </a:r>
            <a:r>
              <a:rPr lang="en-US" sz="1100" smtClean="0"/>
              <a:t>0.1, threads </a:t>
            </a:r>
            <a:r>
              <a:rPr lang="en-US" sz="1100"/>
              <a:t>= 30</a:t>
            </a:r>
            <a:r>
              <a:rPr lang="en-US" sz="1100" smtClean="0"/>
              <a:t>) </a:t>
            </a:r>
            <a:endParaRPr lang="en-US" sz="1100"/>
          </a:p>
          <a:p>
            <a:r>
              <a:rPr lang="en-US" sz="1100"/>
              <a:t>model &lt;- fitSccsModel(sccsEraData, control = control)</a:t>
            </a:r>
          </a:p>
        </p:txBody>
      </p:sp>
      <p:sp>
        <p:nvSpPr>
          <p:cNvPr id="5" name="Rectangle 4"/>
          <p:cNvSpPr/>
          <p:nvPr/>
        </p:nvSpPr>
        <p:spPr>
          <a:xfrm>
            <a:off x="228600" y="2971800"/>
            <a:ext cx="6400800" cy="838200"/>
          </a:xfrm>
          <a:prstGeom prst="rect">
            <a:avLst/>
          </a:prstGeom>
          <a:noFill/>
          <a:ln>
            <a:solidFill>
              <a:srgbClr val="FF00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ounded Rectangle 5"/>
          <p:cNvSpPr/>
          <p:nvPr/>
        </p:nvSpPr>
        <p:spPr>
          <a:xfrm>
            <a:off x="3129000" y="4061059"/>
            <a:ext cx="6096000" cy="1730142"/>
          </a:xfrm>
          <a:prstGeom prst="roundRect">
            <a:avLst>
              <a:gd name="adj" fmla="val 10861"/>
            </a:avLst>
          </a:prstGeom>
          <a:ln w="28575">
            <a:solidFill>
              <a:srgbClr val="FF0000"/>
            </a:solidFill>
          </a:ln>
          <a:effectLst>
            <a:outerShdw blurRad="114300" dist="1778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000" smtClean="0"/>
              <a:t>Specify another exposure-based covariate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smtClean="0"/>
              <a:t>Concept ID </a:t>
            </a:r>
            <a:r>
              <a:rPr lang="en-US" sz="2000"/>
              <a:t>1124300 </a:t>
            </a:r>
            <a:r>
              <a:rPr lang="en-US" sz="2000" smtClean="0"/>
              <a:t> (Diclofenac)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smtClean="0"/>
              <a:t>Risk starts 60 days before start of exposure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smtClean="0"/>
              <a:t>Risk ends 1 day before start of exposure</a:t>
            </a:r>
          </a:p>
        </p:txBody>
      </p:sp>
      <p:sp>
        <p:nvSpPr>
          <p:cNvPr id="7" name="Up Arrow 6"/>
          <p:cNvSpPr/>
          <p:nvPr/>
        </p:nvSpPr>
        <p:spPr>
          <a:xfrm>
            <a:off x="5373900" y="3810000"/>
            <a:ext cx="685800" cy="251058"/>
          </a:xfrm>
          <a:prstGeom prst="up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40053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A single SCCS study</a:t>
            </a:r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304800" y="1143000"/>
            <a:ext cx="7162800" cy="5678478"/>
          </a:xfrm>
          <a:prstGeom prst="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r>
              <a:rPr lang="en-US" sz="1100"/>
              <a:t>sccsData &lt;- getDbSccsData(connectionDetails,</a:t>
            </a:r>
          </a:p>
          <a:p>
            <a:r>
              <a:rPr lang="en-US" sz="1100"/>
              <a:t>                          </a:t>
            </a:r>
            <a:r>
              <a:rPr lang="en-US" sz="1100" smtClean="0"/>
              <a:t>                      cdmDatabaseSchema </a:t>
            </a:r>
            <a:r>
              <a:rPr lang="en-US" sz="1100"/>
              <a:t>= cdmSchema,</a:t>
            </a:r>
          </a:p>
          <a:p>
            <a:r>
              <a:rPr lang="en-US" sz="1100"/>
              <a:t>                          </a:t>
            </a:r>
            <a:r>
              <a:rPr lang="en-US" sz="1100" smtClean="0"/>
              <a:t>                      outcomeDatabaseSchema </a:t>
            </a:r>
            <a:r>
              <a:rPr lang="en-US" sz="1100"/>
              <a:t>= cdmSchema</a:t>
            </a:r>
            <a:r>
              <a:rPr lang="en-US" sz="1100" smtClean="0"/>
              <a:t>,</a:t>
            </a:r>
            <a:endParaRPr lang="en-US" sz="1100"/>
          </a:p>
          <a:p>
            <a:r>
              <a:rPr lang="en-US" sz="1100"/>
              <a:t>                          </a:t>
            </a:r>
            <a:r>
              <a:rPr lang="en-US" sz="1100" smtClean="0"/>
              <a:t>                      outcomeTable </a:t>
            </a:r>
            <a:r>
              <a:rPr lang="en-US" sz="1100"/>
              <a:t>= " </a:t>
            </a:r>
            <a:r>
              <a:rPr lang="en-US" sz="1100" smtClean="0"/>
              <a:t>cohort</a:t>
            </a:r>
            <a:r>
              <a:rPr lang="en-US" sz="1100"/>
              <a:t> "</a:t>
            </a:r>
            <a:r>
              <a:rPr lang="en-US" sz="1100" smtClean="0"/>
              <a:t>,</a:t>
            </a:r>
            <a:endParaRPr lang="en-US" sz="1100"/>
          </a:p>
          <a:p>
            <a:r>
              <a:rPr lang="en-US" sz="1100"/>
              <a:t>                          </a:t>
            </a:r>
            <a:r>
              <a:rPr lang="en-US" sz="1100" smtClean="0"/>
              <a:t>                      outcomeIds </a:t>
            </a:r>
            <a:r>
              <a:rPr lang="en-US" sz="1100"/>
              <a:t>= 1,</a:t>
            </a:r>
          </a:p>
          <a:p>
            <a:r>
              <a:rPr lang="en-US" sz="1100"/>
              <a:t>                          </a:t>
            </a:r>
            <a:r>
              <a:rPr lang="en-US" sz="1100" smtClean="0"/>
              <a:t>                      exposureIds </a:t>
            </a:r>
            <a:r>
              <a:rPr lang="en-US" sz="1100"/>
              <a:t>= c</a:t>
            </a:r>
            <a:r>
              <a:rPr lang="en-US" sz="1100" smtClean="0"/>
              <a:t>())</a:t>
            </a:r>
            <a:r>
              <a:rPr lang="en-US" sz="1100"/>
              <a:t>		  </a:t>
            </a:r>
          </a:p>
          <a:p>
            <a:r>
              <a:rPr lang="en-US" sz="1100"/>
              <a:t>covarDiclofenac &lt;- createCovariateSettings(label = "Exposure of interest",</a:t>
            </a:r>
          </a:p>
          <a:p>
            <a:r>
              <a:rPr lang="en-US" sz="1100"/>
              <a:t>                                           </a:t>
            </a:r>
            <a:r>
              <a:rPr lang="en-US" sz="1100" smtClean="0"/>
              <a:t>                                  includeCovariateIds </a:t>
            </a:r>
            <a:r>
              <a:rPr lang="en-US" sz="1100"/>
              <a:t>= 1124300,</a:t>
            </a:r>
          </a:p>
          <a:p>
            <a:r>
              <a:rPr lang="en-US" sz="1100"/>
              <a:t>                                          </a:t>
            </a:r>
            <a:r>
              <a:rPr lang="en-US" sz="1100" smtClean="0"/>
              <a:t>                                   </a:t>
            </a:r>
            <a:r>
              <a:rPr lang="en-US" sz="1100"/>
              <a:t>start = 0,</a:t>
            </a:r>
          </a:p>
          <a:p>
            <a:r>
              <a:rPr lang="en-US" sz="1100"/>
              <a:t>                                           </a:t>
            </a:r>
            <a:r>
              <a:rPr lang="en-US" sz="1100" smtClean="0"/>
              <a:t>                                  end </a:t>
            </a:r>
            <a:r>
              <a:rPr lang="en-US" sz="1100"/>
              <a:t>= 0,</a:t>
            </a:r>
          </a:p>
          <a:p>
            <a:r>
              <a:rPr lang="en-US" sz="1100"/>
              <a:t>                                           </a:t>
            </a:r>
            <a:r>
              <a:rPr lang="en-US" sz="1100" smtClean="0"/>
              <a:t>                                  addExposedDaysToEnd </a:t>
            </a:r>
            <a:r>
              <a:rPr lang="en-US" sz="1100"/>
              <a:t>= TRUE)</a:t>
            </a:r>
          </a:p>
          <a:p>
            <a:r>
              <a:rPr lang="en-US" sz="1100" smtClean="0"/>
              <a:t>covarPreDiclofenac </a:t>
            </a:r>
            <a:r>
              <a:rPr lang="en-US" sz="1100"/>
              <a:t>&lt;- createCovariateSettings(label = "Pre-exposure",</a:t>
            </a:r>
          </a:p>
          <a:p>
            <a:r>
              <a:rPr lang="en-US" sz="1100"/>
              <a:t>                                              </a:t>
            </a:r>
            <a:r>
              <a:rPr lang="en-US" sz="1100" smtClean="0"/>
              <a:t>                                     includeCovariateIds </a:t>
            </a:r>
            <a:r>
              <a:rPr lang="en-US" sz="1100"/>
              <a:t>= diclofenac,</a:t>
            </a:r>
          </a:p>
          <a:p>
            <a:r>
              <a:rPr lang="en-US" sz="1100"/>
              <a:t>                                             </a:t>
            </a:r>
            <a:r>
              <a:rPr lang="en-US" sz="1100" smtClean="0"/>
              <a:t>                                      </a:t>
            </a:r>
            <a:r>
              <a:rPr lang="en-US" sz="1100"/>
              <a:t>start = -60,</a:t>
            </a:r>
          </a:p>
          <a:p>
            <a:r>
              <a:rPr lang="en-US" sz="1100"/>
              <a:t>                                              </a:t>
            </a:r>
            <a:r>
              <a:rPr lang="en-US" sz="1100" smtClean="0"/>
              <a:t>                                     end </a:t>
            </a:r>
            <a:r>
              <a:rPr lang="en-US" sz="1100"/>
              <a:t>= -1)</a:t>
            </a:r>
          </a:p>
          <a:p>
            <a:r>
              <a:rPr lang="en-US" sz="1100" smtClean="0"/>
              <a:t>covarAllDrugs </a:t>
            </a:r>
            <a:r>
              <a:rPr lang="en-US" sz="1100"/>
              <a:t>&lt;- createCovariateSettings(label = "Other exposures",</a:t>
            </a:r>
          </a:p>
          <a:p>
            <a:r>
              <a:rPr lang="en-US" sz="1100"/>
              <a:t>                                         </a:t>
            </a:r>
            <a:r>
              <a:rPr lang="en-US" sz="1100" smtClean="0"/>
              <a:t>                               excludeCovariateIds </a:t>
            </a:r>
            <a:r>
              <a:rPr lang="en-US" sz="1100"/>
              <a:t>= 1124300,</a:t>
            </a:r>
          </a:p>
          <a:p>
            <a:r>
              <a:rPr lang="en-US" sz="1100"/>
              <a:t>                                         </a:t>
            </a:r>
            <a:r>
              <a:rPr lang="en-US" sz="1100" smtClean="0"/>
              <a:t>                               stratifyById </a:t>
            </a:r>
            <a:r>
              <a:rPr lang="en-US" sz="1100"/>
              <a:t>= TRUE,</a:t>
            </a:r>
          </a:p>
          <a:p>
            <a:r>
              <a:rPr lang="en-US" sz="1100"/>
              <a:t>                                        </a:t>
            </a:r>
            <a:r>
              <a:rPr lang="en-US" sz="1100" smtClean="0"/>
              <a:t>                                </a:t>
            </a:r>
            <a:r>
              <a:rPr lang="en-US" sz="1100"/>
              <a:t>start = 1,</a:t>
            </a:r>
          </a:p>
          <a:p>
            <a:r>
              <a:rPr lang="en-US" sz="1100"/>
              <a:t>                                         </a:t>
            </a:r>
            <a:r>
              <a:rPr lang="en-US" sz="1100" smtClean="0"/>
              <a:t>                               end </a:t>
            </a:r>
            <a:r>
              <a:rPr lang="en-US" sz="1100"/>
              <a:t>= 0,</a:t>
            </a:r>
          </a:p>
          <a:p>
            <a:r>
              <a:rPr lang="en-US" sz="1100"/>
              <a:t>                                         </a:t>
            </a:r>
            <a:r>
              <a:rPr lang="en-US" sz="1100" smtClean="0"/>
              <a:t>                               addExposedDaysToEnd </a:t>
            </a:r>
            <a:r>
              <a:rPr lang="en-US" sz="1100"/>
              <a:t>= TRUE,</a:t>
            </a:r>
          </a:p>
          <a:p>
            <a:r>
              <a:rPr lang="en-US" sz="1100"/>
              <a:t>                                         </a:t>
            </a:r>
            <a:r>
              <a:rPr lang="en-US" sz="1100" smtClean="0"/>
              <a:t>                               allowRegularization </a:t>
            </a:r>
            <a:r>
              <a:rPr lang="en-US" sz="1100"/>
              <a:t>= TRUE)</a:t>
            </a:r>
          </a:p>
          <a:p>
            <a:r>
              <a:rPr lang="en-US" sz="1100" smtClean="0"/>
              <a:t>ageSettings </a:t>
            </a:r>
            <a:r>
              <a:rPr lang="en-US" sz="1100"/>
              <a:t>&lt;- createAgeSettings(includeAge = TRUE, ageKnots = 5)</a:t>
            </a:r>
          </a:p>
          <a:p>
            <a:r>
              <a:rPr lang="en-US" sz="1100" smtClean="0"/>
              <a:t>seasonalitySettings </a:t>
            </a:r>
            <a:r>
              <a:rPr lang="en-US" sz="1100"/>
              <a:t>&lt;- createSeasonalitySettings(includeSeasonality = TRUE, seasonKnots = 5)</a:t>
            </a:r>
          </a:p>
          <a:p>
            <a:r>
              <a:rPr lang="en-US" sz="1100" smtClean="0"/>
              <a:t>sccsEraData </a:t>
            </a:r>
            <a:r>
              <a:rPr lang="en-US" sz="1100"/>
              <a:t>&lt;- createSccsEraData(sccsData,</a:t>
            </a:r>
          </a:p>
          <a:p>
            <a:r>
              <a:rPr lang="en-US" sz="1100"/>
              <a:t>                                 </a:t>
            </a:r>
            <a:r>
              <a:rPr lang="en-US" sz="1100" smtClean="0"/>
              <a:t>                           naivePeriod </a:t>
            </a:r>
            <a:r>
              <a:rPr lang="en-US" sz="1100"/>
              <a:t>= 180,</a:t>
            </a:r>
          </a:p>
          <a:p>
            <a:r>
              <a:rPr lang="en-US" sz="1100"/>
              <a:t>                                </a:t>
            </a:r>
            <a:r>
              <a:rPr lang="en-US" sz="1100" smtClean="0"/>
              <a:t>                            </a:t>
            </a:r>
            <a:r>
              <a:rPr lang="en-US" sz="1100"/>
              <a:t>firstOutcomeOnly = FALSE,</a:t>
            </a:r>
          </a:p>
          <a:p>
            <a:r>
              <a:rPr lang="en-US" sz="1100"/>
              <a:t>                                 </a:t>
            </a:r>
            <a:r>
              <a:rPr lang="en-US" sz="1100" smtClean="0"/>
              <a:t>                           covariateSettings </a:t>
            </a:r>
            <a:r>
              <a:rPr lang="en-US" sz="1100"/>
              <a:t>= list(covarDiclofenac, </a:t>
            </a:r>
            <a:r>
              <a:rPr lang="en-US" sz="1100" smtClean="0"/>
              <a:t> covarPreDiclofenac, covarAllDrugs</a:t>
            </a:r>
            <a:r>
              <a:rPr lang="en-US" sz="1100"/>
              <a:t>),</a:t>
            </a:r>
          </a:p>
          <a:p>
            <a:r>
              <a:rPr lang="en-US" sz="1100"/>
              <a:t>	</a:t>
            </a:r>
            <a:r>
              <a:rPr lang="en-US" sz="1100" smtClean="0"/>
              <a:t>                               ageSettings </a:t>
            </a:r>
            <a:r>
              <a:rPr lang="en-US" sz="1100"/>
              <a:t>= ageSettings,</a:t>
            </a:r>
          </a:p>
          <a:p>
            <a:r>
              <a:rPr lang="en-US" sz="1100"/>
              <a:t>                                </a:t>
            </a:r>
            <a:r>
              <a:rPr lang="en-US" sz="1100" smtClean="0"/>
              <a:t>                            </a:t>
            </a:r>
            <a:r>
              <a:rPr lang="en-US" sz="1100"/>
              <a:t>seasonalitySettings = seasonalitySettings,</a:t>
            </a:r>
          </a:p>
          <a:p>
            <a:r>
              <a:rPr lang="en-US" sz="1100"/>
              <a:t>	</a:t>
            </a:r>
            <a:r>
              <a:rPr lang="en-US" sz="1100" smtClean="0"/>
              <a:t>                               eventDependentObservation </a:t>
            </a:r>
            <a:r>
              <a:rPr lang="en-US" sz="1100"/>
              <a:t>= </a:t>
            </a:r>
            <a:r>
              <a:rPr lang="en-US" sz="1100" smtClean="0"/>
              <a:t>TRUE)</a:t>
            </a:r>
            <a:endParaRPr lang="en-US" sz="1100"/>
          </a:p>
          <a:p>
            <a:r>
              <a:rPr lang="en-US" sz="1100" smtClean="0"/>
              <a:t>control </a:t>
            </a:r>
            <a:r>
              <a:rPr lang="en-US" sz="1100"/>
              <a:t>&lt;- createControl(cvType = "auto</a:t>
            </a:r>
            <a:r>
              <a:rPr lang="en-US" sz="1100" smtClean="0"/>
              <a:t>", selectorType </a:t>
            </a:r>
            <a:r>
              <a:rPr lang="en-US" sz="1100"/>
              <a:t>= "byPid</a:t>
            </a:r>
            <a:r>
              <a:rPr lang="en-US" sz="1100" smtClean="0"/>
              <a:t>", startingVariance </a:t>
            </a:r>
            <a:r>
              <a:rPr lang="en-US" sz="1100"/>
              <a:t>= </a:t>
            </a:r>
            <a:r>
              <a:rPr lang="en-US" sz="1100" smtClean="0"/>
              <a:t>0.1, threads </a:t>
            </a:r>
            <a:r>
              <a:rPr lang="en-US" sz="1100"/>
              <a:t>= 30</a:t>
            </a:r>
            <a:r>
              <a:rPr lang="en-US" sz="1100" smtClean="0"/>
              <a:t>) </a:t>
            </a:r>
            <a:endParaRPr lang="en-US" sz="1100"/>
          </a:p>
          <a:p>
            <a:r>
              <a:rPr lang="en-US" sz="1100"/>
              <a:t>model &lt;- fitSccsModel(sccsEraData, control = control)</a:t>
            </a:r>
          </a:p>
        </p:txBody>
      </p:sp>
      <p:sp>
        <p:nvSpPr>
          <p:cNvPr id="5" name="Rectangle 4"/>
          <p:cNvSpPr/>
          <p:nvPr/>
        </p:nvSpPr>
        <p:spPr>
          <a:xfrm>
            <a:off x="228600" y="3657600"/>
            <a:ext cx="6400800" cy="1257258"/>
          </a:xfrm>
          <a:prstGeom prst="rect">
            <a:avLst/>
          </a:prstGeom>
          <a:noFill/>
          <a:ln>
            <a:solidFill>
              <a:srgbClr val="FF00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ounded Rectangle 5"/>
          <p:cNvSpPr/>
          <p:nvPr/>
        </p:nvSpPr>
        <p:spPr>
          <a:xfrm>
            <a:off x="2133600" y="1066800"/>
            <a:ext cx="6096000" cy="2309314"/>
          </a:xfrm>
          <a:prstGeom prst="roundRect">
            <a:avLst>
              <a:gd name="adj" fmla="val 10861"/>
            </a:avLst>
          </a:prstGeom>
          <a:ln w="28575">
            <a:solidFill>
              <a:srgbClr val="FF0000"/>
            </a:solidFill>
          </a:ln>
          <a:effectLst>
            <a:outerShdw blurRad="114300" dist="1778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000" smtClean="0"/>
              <a:t>Specify other exposure-based covariates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smtClean="0"/>
              <a:t>All concepts except 1124300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/>
              <a:t>Risk starts </a:t>
            </a:r>
            <a:r>
              <a:rPr lang="en-US" sz="2000" smtClean="0"/>
              <a:t>1 day after start </a:t>
            </a:r>
            <a:r>
              <a:rPr lang="en-US" sz="2000"/>
              <a:t>of exposure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/>
              <a:t>Risk ends at end of </a:t>
            </a:r>
            <a:r>
              <a:rPr lang="en-US" sz="2000" smtClean="0"/>
              <a:t>exposure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smtClean="0"/>
              <a:t>Create 1 covariate per concept ID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smtClean="0"/>
              <a:t>Allow regularization for these covariates</a:t>
            </a:r>
            <a:endParaRPr lang="en-US" sz="2000"/>
          </a:p>
        </p:txBody>
      </p:sp>
      <p:sp>
        <p:nvSpPr>
          <p:cNvPr id="7" name="Up Arrow 6"/>
          <p:cNvSpPr/>
          <p:nvPr/>
        </p:nvSpPr>
        <p:spPr>
          <a:xfrm rot="10800000">
            <a:off x="5383500" y="3375856"/>
            <a:ext cx="685800" cy="251058"/>
          </a:xfrm>
          <a:prstGeom prst="up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5007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A single SCCS study</a:t>
            </a:r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304800" y="1143000"/>
            <a:ext cx="7162800" cy="5678478"/>
          </a:xfrm>
          <a:prstGeom prst="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r>
              <a:rPr lang="en-US" sz="1100"/>
              <a:t>sccsData &lt;- getDbSccsData(connectionDetails,</a:t>
            </a:r>
          </a:p>
          <a:p>
            <a:r>
              <a:rPr lang="en-US" sz="1100"/>
              <a:t>                          </a:t>
            </a:r>
            <a:r>
              <a:rPr lang="en-US" sz="1100" smtClean="0"/>
              <a:t>                      cdmDatabaseSchema </a:t>
            </a:r>
            <a:r>
              <a:rPr lang="en-US" sz="1100"/>
              <a:t>= cdmSchema,</a:t>
            </a:r>
          </a:p>
          <a:p>
            <a:r>
              <a:rPr lang="en-US" sz="1100"/>
              <a:t>                          </a:t>
            </a:r>
            <a:r>
              <a:rPr lang="en-US" sz="1100" smtClean="0"/>
              <a:t>                      outcomeDatabaseSchema </a:t>
            </a:r>
            <a:r>
              <a:rPr lang="en-US" sz="1100"/>
              <a:t>= cdmSchema</a:t>
            </a:r>
            <a:r>
              <a:rPr lang="en-US" sz="1100" smtClean="0"/>
              <a:t>,</a:t>
            </a:r>
            <a:endParaRPr lang="en-US" sz="1100"/>
          </a:p>
          <a:p>
            <a:r>
              <a:rPr lang="en-US" sz="1100"/>
              <a:t>                          </a:t>
            </a:r>
            <a:r>
              <a:rPr lang="en-US" sz="1100" smtClean="0"/>
              <a:t>                      outcomeTable </a:t>
            </a:r>
            <a:r>
              <a:rPr lang="en-US" sz="1100"/>
              <a:t>= " </a:t>
            </a:r>
            <a:r>
              <a:rPr lang="en-US" sz="1100" smtClean="0"/>
              <a:t>cohort</a:t>
            </a:r>
            <a:r>
              <a:rPr lang="en-US" sz="1100"/>
              <a:t> "</a:t>
            </a:r>
            <a:r>
              <a:rPr lang="en-US" sz="1100" smtClean="0"/>
              <a:t>,</a:t>
            </a:r>
            <a:endParaRPr lang="en-US" sz="1100"/>
          </a:p>
          <a:p>
            <a:r>
              <a:rPr lang="en-US" sz="1100"/>
              <a:t>                          </a:t>
            </a:r>
            <a:r>
              <a:rPr lang="en-US" sz="1100" smtClean="0"/>
              <a:t>                      outcomeIds </a:t>
            </a:r>
            <a:r>
              <a:rPr lang="en-US" sz="1100"/>
              <a:t>= 1,</a:t>
            </a:r>
          </a:p>
          <a:p>
            <a:r>
              <a:rPr lang="en-US" sz="1100"/>
              <a:t>                          </a:t>
            </a:r>
            <a:r>
              <a:rPr lang="en-US" sz="1100" smtClean="0"/>
              <a:t>                      exposureIds </a:t>
            </a:r>
            <a:r>
              <a:rPr lang="en-US" sz="1100"/>
              <a:t>= c</a:t>
            </a:r>
            <a:r>
              <a:rPr lang="en-US" sz="1100" smtClean="0"/>
              <a:t>())</a:t>
            </a:r>
            <a:r>
              <a:rPr lang="en-US" sz="1100"/>
              <a:t>		  </a:t>
            </a:r>
          </a:p>
          <a:p>
            <a:r>
              <a:rPr lang="en-US" sz="1100"/>
              <a:t>covarDiclofenac &lt;- createCovariateSettings(label = "Exposure of interest",</a:t>
            </a:r>
          </a:p>
          <a:p>
            <a:r>
              <a:rPr lang="en-US" sz="1100"/>
              <a:t>                                           </a:t>
            </a:r>
            <a:r>
              <a:rPr lang="en-US" sz="1100" smtClean="0"/>
              <a:t>                                  includeCovariateIds </a:t>
            </a:r>
            <a:r>
              <a:rPr lang="en-US" sz="1100"/>
              <a:t>= 1124300,</a:t>
            </a:r>
          </a:p>
          <a:p>
            <a:r>
              <a:rPr lang="en-US" sz="1100"/>
              <a:t>                                          </a:t>
            </a:r>
            <a:r>
              <a:rPr lang="en-US" sz="1100" smtClean="0"/>
              <a:t>                                   </a:t>
            </a:r>
            <a:r>
              <a:rPr lang="en-US" sz="1100"/>
              <a:t>start = 0,</a:t>
            </a:r>
          </a:p>
          <a:p>
            <a:r>
              <a:rPr lang="en-US" sz="1100"/>
              <a:t>                                           </a:t>
            </a:r>
            <a:r>
              <a:rPr lang="en-US" sz="1100" smtClean="0"/>
              <a:t>                                  end </a:t>
            </a:r>
            <a:r>
              <a:rPr lang="en-US" sz="1100"/>
              <a:t>= 0,</a:t>
            </a:r>
          </a:p>
          <a:p>
            <a:r>
              <a:rPr lang="en-US" sz="1100"/>
              <a:t>                                           </a:t>
            </a:r>
            <a:r>
              <a:rPr lang="en-US" sz="1100" smtClean="0"/>
              <a:t>                                  addExposedDaysToEnd </a:t>
            </a:r>
            <a:r>
              <a:rPr lang="en-US" sz="1100"/>
              <a:t>= TRUE)</a:t>
            </a:r>
          </a:p>
          <a:p>
            <a:r>
              <a:rPr lang="en-US" sz="1100" smtClean="0"/>
              <a:t>covarPreDiclofenac </a:t>
            </a:r>
            <a:r>
              <a:rPr lang="en-US" sz="1100"/>
              <a:t>&lt;- createCovariateSettings(label = "Pre-exposure",</a:t>
            </a:r>
          </a:p>
          <a:p>
            <a:r>
              <a:rPr lang="en-US" sz="1100"/>
              <a:t>                                              </a:t>
            </a:r>
            <a:r>
              <a:rPr lang="en-US" sz="1100" smtClean="0"/>
              <a:t>                                     includeCovariateIds </a:t>
            </a:r>
            <a:r>
              <a:rPr lang="en-US" sz="1100"/>
              <a:t>= diclofenac,</a:t>
            </a:r>
          </a:p>
          <a:p>
            <a:r>
              <a:rPr lang="en-US" sz="1100"/>
              <a:t>                                             </a:t>
            </a:r>
            <a:r>
              <a:rPr lang="en-US" sz="1100" smtClean="0"/>
              <a:t>                                      </a:t>
            </a:r>
            <a:r>
              <a:rPr lang="en-US" sz="1100"/>
              <a:t>start = -60,</a:t>
            </a:r>
          </a:p>
          <a:p>
            <a:r>
              <a:rPr lang="en-US" sz="1100"/>
              <a:t>                                              </a:t>
            </a:r>
            <a:r>
              <a:rPr lang="en-US" sz="1100" smtClean="0"/>
              <a:t>                                     end </a:t>
            </a:r>
            <a:r>
              <a:rPr lang="en-US" sz="1100"/>
              <a:t>= -1)</a:t>
            </a:r>
          </a:p>
          <a:p>
            <a:r>
              <a:rPr lang="en-US" sz="1100" smtClean="0"/>
              <a:t>covarAllDrugs </a:t>
            </a:r>
            <a:r>
              <a:rPr lang="en-US" sz="1100"/>
              <a:t>&lt;- createCovariateSettings(label = "Other exposures",</a:t>
            </a:r>
          </a:p>
          <a:p>
            <a:r>
              <a:rPr lang="en-US" sz="1100"/>
              <a:t>                                         </a:t>
            </a:r>
            <a:r>
              <a:rPr lang="en-US" sz="1100" smtClean="0"/>
              <a:t>                               excludeCovariateIds </a:t>
            </a:r>
            <a:r>
              <a:rPr lang="en-US" sz="1100"/>
              <a:t>= 1124300,</a:t>
            </a:r>
          </a:p>
          <a:p>
            <a:r>
              <a:rPr lang="en-US" sz="1100"/>
              <a:t>                                         </a:t>
            </a:r>
            <a:r>
              <a:rPr lang="en-US" sz="1100" smtClean="0"/>
              <a:t>                               stratifyById </a:t>
            </a:r>
            <a:r>
              <a:rPr lang="en-US" sz="1100"/>
              <a:t>= TRUE,</a:t>
            </a:r>
          </a:p>
          <a:p>
            <a:r>
              <a:rPr lang="en-US" sz="1100"/>
              <a:t>                                        </a:t>
            </a:r>
            <a:r>
              <a:rPr lang="en-US" sz="1100" smtClean="0"/>
              <a:t>                                </a:t>
            </a:r>
            <a:r>
              <a:rPr lang="en-US" sz="1100"/>
              <a:t>start = 1,</a:t>
            </a:r>
          </a:p>
          <a:p>
            <a:r>
              <a:rPr lang="en-US" sz="1100"/>
              <a:t>                                         </a:t>
            </a:r>
            <a:r>
              <a:rPr lang="en-US" sz="1100" smtClean="0"/>
              <a:t>                               end </a:t>
            </a:r>
            <a:r>
              <a:rPr lang="en-US" sz="1100"/>
              <a:t>= 0,</a:t>
            </a:r>
          </a:p>
          <a:p>
            <a:r>
              <a:rPr lang="en-US" sz="1100"/>
              <a:t>                                         </a:t>
            </a:r>
            <a:r>
              <a:rPr lang="en-US" sz="1100" smtClean="0"/>
              <a:t>                               addExposedDaysToEnd </a:t>
            </a:r>
            <a:r>
              <a:rPr lang="en-US" sz="1100"/>
              <a:t>= TRUE,</a:t>
            </a:r>
          </a:p>
          <a:p>
            <a:r>
              <a:rPr lang="en-US" sz="1100"/>
              <a:t>                                         </a:t>
            </a:r>
            <a:r>
              <a:rPr lang="en-US" sz="1100" smtClean="0"/>
              <a:t>                               allowRegularization </a:t>
            </a:r>
            <a:r>
              <a:rPr lang="en-US" sz="1100"/>
              <a:t>= TRUE)</a:t>
            </a:r>
          </a:p>
          <a:p>
            <a:r>
              <a:rPr lang="en-US" sz="1100" smtClean="0"/>
              <a:t>ageSettings </a:t>
            </a:r>
            <a:r>
              <a:rPr lang="en-US" sz="1100"/>
              <a:t>&lt;- createAgeSettings(includeAge = TRUE, ageKnots = 5)</a:t>
            </a:r>
          </a:p>
          <a:p>
            <a:r>
              <a:rPr lang="en-US" sz="1100" smtClean="0"/>
              <a:t>seasonalitySettings </a:t>
            </a:r>
            <a:r>
              <a:rPr lang="en-US" sz="1100"/>
              <a:t>&lt;- createSeasonalitySettings(includeSeasonality = TRUE, seasonKnots = 5)</a:t>
            </a:r>
          </a:p>
          <a:p>
            <a:r>
              <a:rPr lang="en-US" sz="1100" smtClean="0"/>
              <a:t>sccsEraData </a:t>
            </a:r>
            <a:r>
              <a:rPr lang="en-US" sz="1100"/>
              <a:t>&lt;- createSccsEraData(sccsData,</a:t>
            </a:r>
          </a:p>
          <a:p>
            <a:r>
              <a:rPr lang="en-US" sz="1100"/>
              <a:t>                                 </a:t>
            </a:r>
            <a:r>
              <a:rPr lang="en-US" sz="1100" smtClean="0"/>
              <a:t>                           naivePeriod </a:t>
            </a:r>
            <a:r>
              <a:rPr lang="en-US" sz="1100"/>
              <a:t>= 180,</a:t>
            </a:r>
          </a:p>
          <a:p>
            <a:r>
              <a:rPr lang="en-US" sz="1100"/>
              <a:t>                                </a:t>
            </a:r>
            <a:r>
              <a:rPr lang="en-US" sz="1100" smtClean="0"/>
              <a:t>                            </a:t>
            </a:r>
            <a:r>
              <a:rPr lang="en-US" sz="1100"/>
              <a:t>firstOutcomeOnly = FALSE,</a:t>
            </a:r>
          </a:p>
          <a:p>
            <a:r>
              <a:rPr lang="en-US" sz="1100"/>
              <a:t>                                 </a:t>
            </a:r>
            <a:r>
              <a:rPr lang="en-US" sz="1100" smtClean="0"/>
              <a:t>                           covariateSettings </a:t>
            </a:r>
            <a:r>
              <a:rPr lang="en-US" sz="1100"/>
              <a:t>= list(covarDiclofenac, </a:t>
            </a:r>
            <a:r>
              <a:rPr lang="en-US" sz="1100" smtClean="0"/>
              <a:t> covarPreDiclofenac, covarAllDrugs</a:t>
            </a:r>
            <a:r>
              <a:rPr lang="en-US" sz="1100"/>
              <a:t>),</a:t>
            </a:r>
          </a:p>
          <a:p>
            <a:r>
              <a:rPr lang="en-US" sz="1100"/>
              <a:t>	</a:t>
            </a:r>
            <a:r>
              <a:rPr lang="en-US" sz="1100" smtClean="0"/>
              <a:t>                               ageSettings </a:t>
            </a:r>
            <a:r>
              <a:rPr lang="en-US" sz="1100"/>
              <a:t>= ageSettings,</a:t>
            </a:r>
          </a:p>
          <a:p>
            <a:r>
              <a:rPr lang="en-US" sz="1100"/>
              <a:t>                                </a:t>
            </a:r>
            <a:r>
              <a:rPr lang="en-US" sz="1100" smtClean="0"/>
              <a:t>                            </a:t>
            </a:r>
            <a:r>
              <a:rPr lang="en-US" sz="1100"/>
              <a:t>seasonalitySettings = seasonalitySettings,</a:t>
            </a:r>
          </a:p>
          <a:p>
            <a:r>
              <a:rPr lang="en-US" sz="1100"/>
              <a:t>	</a:t>
            </a:r>
            <a:r>
              <a:rPr lang="en-US" sz="1100" smtClean="0"/>
              <a:t>                               eventDependentObservation </a:t>
            </a:r>
            <a:r>
              <a:rPr lang="en-US" sz="1100"/>
              <a:t>= </a:t>
            </a:r>
            <a:r>
              <a:rPr lang="en-US" sz="1100" smtClean="0"/>
              <a:t>TRUE)</a:t>
            </a:r>
            <a:endParaRPr lang="en-US" sz="1100"/>
          </a:p>
          <a:p>
            <a:r>
              <a:rPr lang="en-US" sz="1100" smtClean="0"/>
              <a:t>control </a:t>
            </a:r>
            <a:r>
              <a:rPr lang="en-US" sz="1100"/>
              <a:t>&lt;- createControl(cvType = "auto</a:t>
            </a:r>
            <a:r>
              <a:rPr lang="en-US" sz="1100" smtClean="0"/>
              <a:t>", selectorType </a:t>
            </a:r>
            <a:r>
              <a:rPr lang="en-US" sz="1100"/>
              <a:t>= "byPid</a:t>
            </a:r>
            <a:r>
              <a:rPr lang="en-US" sz="1100" smtClean="0"/>
              <a:t>", startingVariance </a:t>
            </a:r>
            <a:r>
              <a:rPr lang="en-US" sz="1100"/>
              <a:t>= </a:t>
            </a:r>
            <a:r>
              <a:rPr lang="en-US" sz="1100" smtClean="0"/>
              <a:t>0.1, threads </a:t>
            </a:r>
            <a:r>
              <a:rPr lang="en-US" sz="1100"/>
              <a:t>= 30</a:t>
            </a:r>
            <a:r>
              <a:rPr lang="en-US" sz="1100" smtClean="0"/>
              <a:t>) </a:t>
            </a:r>
            <a:endParaRPr lang="en-US" sz="1100"/>
          </a:p>
          <a:p>
            <a:r>
              <a:rPr lang="en-US" sz="1100"/>
              <a:t>model &lt;- fitSccsModel(sccsEraData, control = control)</a:t>
            </a:r>
          </a:p>
        </p:txBody>
      </p:sp>
      <p:sp>
        <p:nvSpPr>
          <p:cNvPr id="5" name="Rectangle 4"/>
          <p:cNvSpPr/>
          <p:nvPr/>
        </p:nvSpPr>
        <p:spPr>
          <a:xfrm>
            <a:off x="228600" y="4800599"/>
            <a:ext cx="6400800" cy="438897"/>
          </a:xfrm>
          <a:prstGeom prst="rect">
            <a:avLst/>
          </a:prstGeom>
          <a:noFill/>
          <a:ln>
            <a:solidFill>
              <a:srgbClr val="FF00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ounded Rectangle 5"/>
          <p:cNvSpPr/>
          <p:nvPr/>
        </p:nvSpPr>
        <p:spPr>
          <a:xfrm>
            <a:off x="1981200" y="3124200"/>
            <a:ext cx="6096000" cy="1377124"/>
          </a:xfrm>
          <a:prstGeom prst="roundRect">
            <a:avLst>
              <a:gd name="adj" fmla="val 10861"/>
            </a:avLst>
          </a:prstGeom>
          <a:ln w="28575">
            <a:solidFill>
              <a:srgbClr val="FF0000"/>
            </a:solidFill>
          </a:ln>
          <a:effectLst>
            <a:outerShdw blurRad="114300" dist="1778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000" smtClean="0"/>
              <a:t>Specify age and seasonality covariates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smtClean="0"/>
              <a:t>5 knots for age spline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smtClean="0"/>
              <a:t>5 knots for seasonality spline</a:t>
            </a:r>
            <a:endParaRPr lang="en-US" sz="2000"/>
          </a:p>
        </p:txBody>
      </p:sp>
      <p:sp>
        <p:nvSpPr>
          <p:cNvPr id="7" name="Up Arrow 6"/>
          <p:cNvSpPr/>
          <p:nvPr/>
        </p:nvSpPr>
        <p:spPr>
          <a:xfrm rot="10800000">
            <a:off x="5257800" y="4501325"/>
            <a:ext cx="685800" cy="251058"/>
          </a:xfrm>
          <a:prstGeom prst="up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47900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A single SCCS study</a:t>
            </a:r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304800" y="1143000"/>
            <a:ext cx="7162800" cy="5678478"/>
          </a:xfrm>
          <a:prstGeom prst="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r>
              <a:rPr lang="en-US" sz="1100"/>
              <a:t>sccsData &lt;- getDbSccsData(connectionDetails,</a:t>
            </a:r>
          </a:p>
          <a:p>
            <a:r>
              <a:rPr lang="en-US" sz="1100"/>
              <a:t>                          </a:t>
            </a:r>
            <a:r>
              <a:rPr lang="en-US" sz="1100" smtClean="0"/>
              <a:t>                      cdmDatabaseSchema </a:t>
            </a:r>
            <a:r>
              <a:rPr lang="en-US" sz="1100"/>
              <a:t>= cdmSchema,</a:t>
            </a:r>
          </a:p>
          <a:p>
            <a:r>
              <a:rPr lang="en-US" sz="1100"/>
              <a:t>                          </a:t>
            </a:r>
            <a:r>
              <a:rPr lang="en-US" sz="1100" smtClean="0"/>
              <a:t>                      outcomeDatabaseSchema </a:t>
            </a:r>
            <a:r>
              <a:rPr lang="en-US" sz="1100"/>
              <a:t>= cdmSchema</a:t>
            </a:r>
            <a:r>
              <a:rPr lang="en-US" sz="1100" smtClean="0"/>
              <a:t>,</a:t>
            </a:r>
            <a:endParaRPr lang="en-US" sz="1100"/>
          </a:p>
          <a:p>
            <a:r>
              <a:rPr lang="en-US" sz="1100"/>
              <a:t>                          </a:t>
            </a:r>
            <a:r>
              <a:rPr lang="en-US" sz="1100" smtClean="0"/>
              <a:t>                      outcomeTable </a:t>
            </a:r>
            <a:r>
              <a:rPr lang="en-US" sz="1100"/>
              <a:t>= " </a:t>
            </a:r>
            <a:r>
              <a:rPr lang="en-US" sz="1100" smtClean="0"/>
              <a:t>cohort</a:t>
            </a:r>
            <a:r>
              <a:rPr lang="en-US" sz="1100"/>
              <a:t> "</a:t>
            </a:r>
            <a:r>
              <a:rPr lang="en-US" sz="1100" smtClean="0"/>
              <a:t>,</a:t>
            </a:r>
            <a:endParaRPr lang="en-US" sz="1100"/>
          </a:p>
          <a:p>
            <a:r>
              <a:rPr lang="en-US" sz="1100"/>
              <a:t>                          </a:t>
            </a:r>
            <a:r>
              <a:rPr lang="en-US" sz="1100" smtClean="0"/>
              <a:t>                      outcomeIds </a:t>
            </a:r>
            <a:r>
              <a:rPr lang="en-US" sz="1100"/>
              <a:t>= 1,</a:t>
            </a:r>
          </a:p>
          <a:p>
            <a:r>
              <a:rPr lang="en-US" sz="1100"/>
              <a:t>                          </a:t>
            </a:r>
            <a:r>
              <a:rPr lang="en-US" sz="1100" smtClean="0"/>
              <a:t>                      exposureIds </a:t>
            </a:r>
            <a:r>
              <a:rPr lang="en-US" sz="1100"/>
              <a:t>= c</a:t>
            </a:r>
            <a:r>
              <a:rPr lang="en-US" sz="1100" smtClean="0"/>
              <a:t>())</a:t>
            </a:r>
            <a:r>
              <a:rPr lang="en-US" sz="1100"/>
              <a:t>		  </a:t>
            </a:r>
          </a:p>
          <a:p>
            <a:r>
              <a:rPr lang="en-US" sz="1100"/>
              <a:t>covarDiclofenac &lt;- createCovariateSettings(label = "Exposure of interest",</a:t>
            </a:r>
          </a:p>
          <a:p>
            <a:r>
              <a:rPr lang="en-US" sz="1100"/>
              <a:t>                                           </a:t>
            </a:r>
            <a:r>
              <a:rPr lang="en-US" sz="1100" smtClean="0"/>
              <a:t>                                  includeCovariateIds </a:t>
            </a:r>
            <a:r>
              <a:rPr lang="en-US" sz="1100"/>
              <a:t>= 1124300,</a:t>
            </a:r>
          </a:p>
          <a:p>
            <a:r>
              <a:rPr lang="en-US" sz="1100"/>
              <a:t>                                          </a:t>
            </a:r>
            <a:r>
              <a:rPr lang="en-US" sz="1100" smtClean="0"/>
              <a:t>                                   </a:t>
            </a:r>
            <a:r>
              <a:rPr lang="en-US" sz="1100"/>
              <a:t>start = 0,</a:t>
            </a:r>
          </a:p>
          <a:p>
            <a:r>
              <a:rPr lang="en-US" sz="1100"/>
              <a:t>                                           </a:t>
            </a:r>
            <a:r>
              <a:rPr lang="en-US" sz="1100" smtClean="0"/>
              <a:t>                                  end </a:t>
            </a:r>
            <a:r>
              <a:rPr lang="en-US" sz="1100"/>
              <a:t>= 0,</a:t>
            </a:r>
          </a:p>
          <a:p>
            <a:r>
              <a:rPr lang="en-US" sz="1100"/>
              <a:t>                                           </a:t>
            </a:r>
            <a:r>
              <a:rPr lang="en-US" sz="1100" smtClean="0"/>
              <a:t>                                  addExposedDaysToEnd </a:t>
            </a:r>
            <a:r>
              <a:rPr lang="en-US" sz="1100"/>
              <a:t>= TRUE)</a:t>
            </a:r>
          </a:p>
          <a:p>
            <a:r>
              <a:rPr lang="en-US" sz="1100" smtClean="0"/>
              <a:t>covarPreDiclofenac </a:t>
            </a:r>
            <a:r>
              <a:rPr lang="en-US" sz="1100"/>
              <a:t>&lt;- createCovariateSettings(label = "Pre-exposure",</a:t>
            </a:r>
          </a:p>
          <a:p>
            <a:r>
              <a:rPr lang="en-US" sz="1100"/>
              <a:t>                                              </a:t>
            </a:r>
            <a:r>
              <a:rPr lang="en-US" sz="1100" smtClean="0"/>
              <a:t>                                     includeCovariateIds </a:t>
            </a:r>
            <a:r>
              <a:rPr lang="en-US" sz="1100"/>
              <a:t>= diclofenac,</a:t>
            </a:r>
          </a:p>
          <a:p>
            <a:r>
              <a:rPr lang="en-US" sz="1100"/>
              <a:t>                                             </a:t>
            </a:r>
            <a:r>
              <a:rPr lang="en-US" sz="1100" smtClean="0"/>
              <a:t>                                      </a:t>
            </a:r>
            <a:r>
              <a:rPr lang="en-US" sz="1100"/>
              <a:t>start = -60,</a:t>
            </a:r>
          </a:p>
          <a:p>
            <a:r>
              <a:rPr lang="en-US" sz="1100"/>
              <a:t>                                              </a:t>
            </a:r>
            <a:r>
              <a:rPr lang="en-US" sz="1100" smtClean="0"/>
              <a:t>                                     end </a:t>
            </a:r>
            <a:r>
              <a:rPr lang="en-US" sz="1100"/>
              <a:t>= -1)</a:t>
            </a:r>
          </a:p>
          <a:p>
            <a:r>
              <a:rPr lang="en-US" sz="1100" smtClean="0"/>
              <a:t>covarAllDrugs </a:t>
            </a:r>
            <a:r>
              <a:rPr lang="en-US" sz="1100"/>
              <a:t>&lt;- createCovariateSettings(label = "Other exposures",</a:t>
            </a:r>
          </a:p>
          <a:p>
            <a:r>
              <a:rPr lang="en-US" sz="1100"/>
              <a:t>                                         </a:t>
            </a:r>
            <a:r>
              <a:rPr lang="en-US" sz="1100" smtClean="0"/>
              <a:t>                               excludeCovariateIds </a:t>
            </a:r>
            <a:r>
              <a:rPr lang="en-US" sz="1100"/>
              <a:t>= 1124300,</a:t>
            </a:r>
          </a:p>
          <a:p>
            <a:r>
              <a:rPr lang="en-US" sz="1100"/>
              <a:t>                                         </a:t>
            </a:r>
            <a:r>
              <a:rPr lang="en-US" sz="1100" smtClean="0"/>
              <a:t>                               stratifyById </a:t>
            </a:r>
            <a:r>
              <a:rPr lang="en-US" sz="1100"/>
              <a:t>= TRUE,</a:t>
            </a:r>
          </a:p>
          <a:p>
            <a:r>
              <a:rPr lang="en-US" sz="1100"/>
              <a:t>                                        </a:t>
            </a:r>
            <a:r>
              <a:rPr lang="en-US" sz="1100" smtClean="0"/>
              <a:t>                                </a:t>
            </a:r>
            <a:r>
              <a:rPr lang="en-US" sz="1100"/>
              <a:t>start = 1,</a:t>
            </a:r>
          </a:p>
          <a:p>
            <a:r>
              <a:rPr lang="en-US" sz="1100"/>
              <a:t>                                         </a:t>
            </a:r>
            <a:r>
              <a:rPr lang="en-US" sz="1100" smtClean="0"/>
              <a:t>                               end </a:t>
            </a:r>
            <a:r>
              <a:rPr lang="en-US" sz="1100"/>
              <a:t>= 0,</a:t>
            </a:r>
          </a:p>
          <a:p>
            <a:r>
              <a:rPr lang="en-US" sz="1100"/>
              <a:t>                                         </a:t>
            </a:r>
            <a:r>
              <a:rPr lang="en-US" sz="1100" smtClean="0"/>
              <a:t>                               addExposedDaysToEnd </a:t>
            </a:r>
            <a:r>
              <a:rPr lang="en-US" sz="1100"/>
              <a:t>= TRUE,</a:t>
            </a:r>
          </a:p>
          <a:p>
            <a:r>
              <a:rPr lang="en-US" sz="1100"/>
              <a:t>                                         </a:t>
            </a:r>
            <a:r>
              <a:rPr lang="en-US" sz="1100" smtClean="0"/>
              <a:t>                               allowRegularization </a:t>
            </a:r>
            <a:r>
              <a:rPr lang="en-US" sz="1100"/>
              <a:t>= TRUE)</a:t>
            </a:r>
          </a:p>
          <a:p>
            <a:r>
              <a:rPr lang="en-US" sz="1100" smtClean="0"/>
              <a:t>ageSettings </a:t>
            </a:r>
            <a:r>
              <a:rPr lang="en-US" sz="1100"/>
              <a:t>&lt;- createAgeSettings(includeAge = TRUE, ageKnots = 5)</a:t>
            </a:r>
          </a:p>
          <a:p>
            <a:r>
              <a:rPr lang="en-US" sz="1100" smtClean="0"/>
              <a:t>seasonalitySettings </a:t>
            </a:r>
            <a:r>
              <a:rPr lang="en-US" sz="1100"/>
              <a:t>&lt;- createSeasonalitySettings(includeSeasonality = TRUE, seasonKnots = 5)</a:t>
            </a:r>
          </a:p>
          <a:p>
            <a:r>
              <a:rPr lang="en-US" sz="1100" smtClean="0"/>
              <a:t>sccsEraData </a:t>
            </a:r>
            <a:r>
              <a:rPr lang="en-US" sz="1100"/>
              <a:t>&lt;- createSccsEraData(sccsData,</a:t>
            </a:r>
          </a:p>
          <a:p>
            <a:r>
              <a:rPr lang="en-US" sz="1100"/>
              <a:t>                                 </a:t>
            </a:r>
            <a:r>
              <a:rPr lang="en-US" sz="1100" smtClean="0"/>
              <a:t>                           naivePeriod </a:t>
            </a:r>
            <a:r>
              <a:rPr lang="en-US" sz="1100"/>
              <a:t>= 180,</a:t>
            </a:r>
          </a:p>
          <a:p>
            <a:r>
              <a:rPr lang="en-US" sz="1100"/>
              <a:t>                                </a:t>
            </a:r>
            <a:r>
              <a:rPr lang="en-US" sz="1100" smtClean="0"/>
              <a:t>                            </a:t>
            </a:r>
            <a:r>
              <a:rPr lang="en-US" sz="1100"/>
              <a:t>firstOutcomeOnly = FALSE,</a:t>
            </a:r>
          </a:p>
          <a:p>
            <a:r>
              <a:rPr lang="en-US" sz="1100"/>
              <a:t>                                 </a:t>
            </a:r>
            <a:r>
              <a:rPr lang="en-US" sz="1100" smtClean="0"/>
              <a:t>                           covariateSettings </a:t>
            </a:r>
            <a:r>
              <a:rPr lang="en-US" sz="1100"/>
              <a:t>= list(covarDiclofenac, </a:t>
            </a:r>
            <a:r>
              <a:rPr lang="en-US" sz="1100" smtClean="0"/>
              <a:t> covarPreDiclofenac, covarAllDrugs</a:t>
            </a:r>
            <a:r>
              <a:rPr lang="en-US" sz="1100"/>
              <a:t>),</a:t>
            </a:r>
          </a:p>
          <a:p>
            <a:r>
              <a:rPr lang="en-US" sz="1100"/>
              <a:t>	</a:t>
            </a:r>
            <a:r>
              <a:rPr lang="en-US" sz="1100" smtClean="0"/>
              <a:t>                               ageSettings </a:t>
            </a:r>
            <a:r>
              <a:rPr lang="en-US" sz="1100"/>
              <a:t>= ageSettings,</a:t>
            </a:r>
          </a:p>
          <a:p>
            <a:r>
              <a:rPr lang="en-US" sz="1100"/>
              <a:t>                                </a:t>
            </a:r>
            <a:r>
              <a:rPr lang="en-US" sz="1100" smtClean="0"/>
              <a:t>                            </a:t>
            </a:r>
            <a:r>
              <a:rPr lang="en-US" sz="1100"/>
              <a:t>seasonalitySettings = seasonalitySettings,</a:t>
            </a:r>
          </a:p>
          <a:p>
            <a:r>
              <a:rPr lang="en-US" sz="1100"/>
              <a:t>	</a:t>
            </a:r>
            <a:r>
              <a:rPr lang="en-US" sz="1100" smtClean="0"/>
              <a:t>                               eventDependentObservation </a:t>
            </a:r>
            <a:r>
              <a:rPr lang="en-US" sz="1100"/>
              <a:t>= </a:t>
            </a:r>
            <a:r>
              <a:rPr lang="en-US" sz="1100" smtClean="0"/>
              <a:t>TRUE)</a:t>
            </a:r>
            <a:endParaRPr lang="en-US" sz="1100"/>
          </a:p>
          <a:p>
            <a:r>
              <a:rPr lang="en-US" sz="1100" smtClean="0"/>
              <a:t>control </a:t>
            </a:r>
            <a:r>
              <a:rPr lang="en-US" sz="1100"/>
              <a:t>&lt;- createControl(cvType = "auto</a:t>
            </a:r>
            <a:r>
              <a:rPr lang="en-US" sz="1100" smtClean="0"/>
              <a:t>", selectorType </a:t>
            </a:r>
            <a:r>
              <a:rPr lang="en-US" sz="1100"/>
              <a:t>= "byPid</a:t>
            </a:r>
            <a:r>
              <a:rPr lang="en-US" sz="1100" smtClean="0"/>
              <a:t>", startingVariance </a:t>
            </a:r>
            <a:r>
              <a:rPr lang="en-US" sz="1100"/>
              <a:t>= </a:t>
            </a:r>
            <a:r>
              <a:rPr lang="en-US" sz="1100" smtClean="0"/>
              <a:t>0.1, threads </a:t>
            </a:r>
            <a:r>
              <a:rPr lang="en-US" sz="1100"/>
              <a:t>= 30</a:t>
            </a:r>
            <a:r>
              <a:rPr lang="en-US" sz="1100" smtClean="0"/>
              <a:t>) </a:t>
            </a:r>
            <a:endParaRPr lang="en-US" sz="1100"/>
          </a:p>
          <a:p>
            <a:r>
              <a:rPr lang="en-US" sz="1100"/>
              <a:t>model &lt;- fitSccsModel(sccsEraData, control = control)</a:t>
            </a:r>
          </a:p>
        </p:txBody>
      </p:sp>
      <p:sp>
        <p:nvSpPr>
          <p:cNvPr id="5" name="Rectangle 4"/>
          <p:cNvSpPr/>
          <p:nvPr/>
        </p:nvSpPr>
        <p:spPr>
          <a:xfrm>
            <a:off x="228600" y="5181600"/>
            <a:ext cx="6629400" cy="1295400"/>
          </a:xfrm>
          <a:prstGeom prst="rect">
            <a:avLst/>
          </a:prstGeom>
          <a:noFill/>
          <a:ln>
            <a:solidFill>
              <a:srgbClr val="FF00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ounded Rectangle 5"/>
          <p:cNvSpPr/>
          <p:nvPr/>
        </p:nvSpPr>
        <p:spPr>
          <a:xfrm>
            <a:off x="1450200" y="2240872"/>
            <a:ext cx="7162800" cy="2672524"/>
          </a:xfrm>
          <a:prstGeom prst="roundRect">
            <a:avLst>
              <a:gd name="adj" fmla="val 10861"/>
            </a:avLst>
          </a:prstGeom>
          <a:ln w="28575">
            <a:solidFill>
              <a:srgbClr val="FF0000"/>
            </a:solidFill>
          </a:ln>
          <a:effectLst>
            <a:outerShdw blurRad="114300" dist="1778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000" smtClean="0"/>
              <a:t>Create data in SCCS format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smtClean="0"/>
              <a:t>Impose naive period (time not at risk at start of observation)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smtClean="0"/>
              <a:t>Fit censoring model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smtClean="0"/>
              <a:t>Generate covariate time windows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smtClean="0"/>
              <a:t>Split patient time in chunks where covariates are constant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smtClean="0"/>
              <a:t>Reweigh chunks using fitted censoring model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smtClean="0"/>
              <a:t>Group rows per person with similar covariate values</a:t>
            </a:r>
            <a:endParaRPr lang="en-US" sz="2000"/>
          </a:p>
        </p:txBody>
      </p:sp>
      <p:sp>
        <p:nvSpPr>
          <p:cNvPr id="7" name="Up Arrow 6"/>
          <p:cNvSpPr/>
          <p:nvPr/>
        </p:nvSpPr>
        <p:spPr>
          <a:xfrm rot="10800000">
            <a:off x="5257800" y="4913396"/>
            <a:ext cx="685800" cy="251058"/>
          </a:xfrm>
          <a:prstGeom prst="up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79816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A single SCCS study</a:t>
            </a:r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304800" y="1143000"/>
            <a:ext cx="7162800" cy="5678478"/>
          </a:xfrm>
          <a:prstGeom prst="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r>
              <a:rPr lang="en-US" sz="1100"/>
              <a:t>sccsData &lt;- getDbSccsData(connectionDetails,</a:t>
            </a:r>
          </a:p>
          <a:p>
            <a:r>
              <a:rPr lang="en-US" sz="1100"/>
              <a:t>                          </a:t>
            </a:r>
            <a:r>
              <a:rPr lang="en-US" sz="1100" smtClean="0"/>
              <a:t>                      cdmDatabaseSchema </a:t>
            </a:r>
            <a:r>
              <a:rPr lang="en-US" sz="1100"/>
              <a:t>= cdmSchema,</a:t>
            </a:r>
          </a:p>
          <a:p>
            <a:r>
              <a:rPr lang="en-US" sz="1100"/>
              <a:t>                          </a:t>
            </a:r>
            <a:r>
              <a:rPr lang="en-US" sz="1100" smtClean="0"/>
              <a:t>                      outcomeDatabaseSchema </a:t>
            </a:r>
            <a:r>
              <a:rPr lang="en-US" sz="1100"/>
              <a:t>= cdmSchema</a:t>
            </a:r>
            <a:r>
              <a:rPr lang="en-US" sz="1100" smtClean="0"/>
              <a:t>,</a:t>
            </a:r>
            <a:endParaRPr lang="en-US" sz="1100"/>
          </a:p>
          <a:p>
            <a:r>
              <a:rPr lang="en-US" sz="1100"/>
              <a:t>                          </a:t>
            </a:r>
            <a:r>
              <a:rPr lang="en-US" sz="1100" smtClean="0"/>
              <a:t>                      outcomeTable </a:t>
            </a:r>
            <a:r>
              <a:rPr lang="en-US" sz="1100"/>
              <a:t>= " </a:t>
            </a:r>
            <a:r>
              <a:rPr lang="en-US" sz="1100" smtClean="0"/>
              <a:t>cohort</a:t>
            </a:r>
            <a:r>
              <a:rPr lang="en-US" sz="1100"/>
              <a:t> "</a:t>
            </a:r>
            <a:r>
              <a:rPr lang="en-US" sz="1100" smtClean="0"/>
              <a:t>,</a:t>
            </a:r>
            <a:endParaRPr lang="en-US" sz="1100"/>
          </a:p>
          <a:p>
            <a:r>
              <a:rPr lang="en-US" sz="1100"/>
              <a:t>                          </a:t>
            </a:r>
            <a:r>
              <a:rPr lang="en-US" sz="1100" smtClean="0"/>
              <a:t>                      outcomeIds </a:t>
            </a:r>
            <a:r>
              <a:rPr lang="en-US" sz="1100"/>
              <a:t>= 1,</a:t>
            </a:r>
          </a:p>
          <a:p>
            <a:r>
              <a:rPr lang="en-US" sz="1100"/>
              <a:t>                          </a:t>
            </a:r>
            <a:r>
              <a:rPr lang="en-US" sz="1100" smtClean="0"/>
              <a:t>                      exposureIds </a:t>
            </a:r>
            <a:r>
              <a:rPr lang="en-US" sz="1100"/>
              <a:t>= c</a:t>
            </a:r>
            <a:r>
              <a:rPr lang="en-US" sz="1100" smtClean="0"/>
              <a:t>())</a:t>
            </a:r>
            <a:r>
              <a:rPr lang="en-US" sz="1100"/>
              <a:t>		  </a:t>
            </a:r>
          </a:p>
          <a:p>
            <a:r>
              <a:rPr lang="en-US" sz="1100"/>
              <a:t>covarDiclofenac &lt;- createCovariateSettings(label = "Exposure of interest",</a:t>
            </a:r>
          </a:p>
          <a:p>
            <a:r>
              <a:rPr lang="en-US" sz="1100"/>
              <a:t>                                           </a:t>
            </a:r>
            <a:r>
              <a:rPr lang="en-US" sz="1100" smtClean="0"/>
              <a:t>                                  includeCovariateIds </a:t>
            </a:r>
            <a:r>
              <a:rPr lang="en-US" sz="1100"/>
              <a:t>= 1124300,</a:t>
            </a:r>
          </a:p>
          <a:p>
            <a:r>
              <a:rPr lang="en-US" sz="1100"/>
              <a:t>                                          </a:t>
            </a:r>
            <a:r>
              <a:rPr lang="en-US" sz="1100" smtClean="0"/>
              <a:t>                                   </a:t>
            </a:r>
            <a:r>
              <a:rPr lang="en-US" sz="1100"/>
              <a:t>start = 0,</a:t>
            </a:r>
          </a:p>
          <a:p>
            <a:r>
              <a:rPr lang="en-US" sz="1100"/>
              <a:t>                                           </a:t>
            </a:r>
            <a:r>
              <a:rPr lang="en-US" sz="1100" smtClean="0"/>
              <a:t>                                  end </a:t>
            </a:r>
            <a:r>
              <a:rPr lang="en-US" sz="1100"/>
              <a:t>= 0,</a:t>
            </a:r>
          </a:p>
          <a:p>
            <a:r>
              <a:rPr lang="en-US" sz="1100"/>
              <a:t>                                           </a:t>
            </a:r>
            <a:r>
              <a:rPr lang="en-US" sz="1100" smtClean="0"/>
              <a:t>                                  addExposedDaysToEnd </a:t>
            </a:r>
            <a:r>
              <a:rPr lang="en-US" sz="1100"/>
              <a:t>= TRUE)</a:t>
            </a:r>
          </a:p>
          <a:p>
            <a:r>
              <a:rPr lang="en-US" sz="1100" smtClean="0"/>
              <a:t>covarPreDiclofenac </a:t>
            </a:r>
            <a:r>
              <a:rPr lang="en-US" sz="1100"/>
              <a:t>&lt;- createCovariateSettings(label = "Pre-exposure",</a:t>
            </a:r>
          </a:p>
          <a:p>
            <a:r>
              <a:rPr lang="en-US" sz="1100"/>
              <a:t>                                              </a:t>
            </a:r>
            <a:r>
              <a:rPr lang="en-US" sz="1100" smtClean="0"/>
              <a:t>                                     includeCovariateIds </a:t>
            </a:r>
            <a:r>
              <a:rPr lang="en-US" sz="1100"/>
              <a:t>= diclofenac,</a:t>
            </a:r>
          </a:p>
          <a:p>
            <a:r>
              <a:rPr lang="en-US" sz="1100"/>
              <a:t>                                             </a:t>
            </a:r>
            <a:r>
              <a:rPr lang="en-US" sz="1100" smtClean="0"/>
              <a:t>                                      </a:t>
            </a:r>
            <a:r>
              <a:rPr lang="en-US" sz="1100"/>
              <a:t>start = -60,</a:t>
            </a:r>
          </a:p>
          <a:p>
            <a:r>
              <a:rPr lang="en-US" sz="1100"/>
              <a:t>                                              </a:t>
            </a:r>
            <a:r>
              <a:rPr lang="en-US" sz="1100" smtClean="0"/>
              <a:t>                                     end </a:t>
            </a:r>
            <a:r>
              <a:rPr lang="en-US" sz="1100"/>
              <a:t>= -1)</a:t>
            </a:r>
          </a:p>
          <a:p>
            <a:r>
              <a:rPr lang="en-US" sz="1100" smtClean="0"/>
              <a:t>covarAllDrugs </a:t>
            </a:r>
            <a:r>
              <a:rPr lang="en-US" sz="1100"/>
              <a:t>&lt;- createCovariateSettings(label = "Other exposures",</a:t>
            </a:r>
          </a:p>
          <a:p>
            <a:r>
              <a:rPr lang="en-US" sz="1100"/>
              <a:t>                                         </a:t>
            </a:r>
            <a:r>
              <a:rPr lang="en-US" sz="1100" smtClean="0"/>
              <a:t>                               excludeCovariateIds </a:t>
            </a:r>
            <a:r>
              <a:rPr lang="en-US" sz="1100"/>
              <a:t>= 1124300,</a:t>
            </a:r>
          </a:p>
          <a:p>
            <a:r>
              <a:rPr lang="en-US" sz="1100"/>
              <a:t>                                         </a:t>
            </a:r>
            <a:r>
              <a:rPr lang="en-US" sz="1100" smtClean="0"/>
              <a:t>                               stratifyById </a:t>
            </a:r>
            <a:r>
              <a:rPr lang="en-US" sz="1100"/>
              <a:t>= TRUE,</a:t>
            </a:r>
          </a:p>
          <a:p>
            <a:r>
              <a:rPr lang="en-US" sz="1100"/>
              <a:t>                                        </a:t>
            </a:r>
            <a:r>
              <a:rPr lang="en-US" sz="1100" smtClean="0"/>
              <a:t>                                </a:t>
            </a:r>
            <a:r>
              <a:rPr lang="en-US" sz="1100"/>
              <a:t>start = 1,</a:t>
            </a:r>
          </a:p>
          <a:p>
            <a:r>
              <a:rPr lang="en-US" sz="1100"/>
              <a:t>                                         </a:t>
            </a:r>
            <a:r>
              <a:rPr lang="en-US" sz="1100" smtClean="0"/>
              <a:t>                               end </a:t>
            </a:r>
            <a:r>
              <a:rPr lang="en-US" sz="1100"/>
              <a:t>= 0,</a:t>
            </a:r>
          </a:p>
          <a:p>
            <a:r>
              <a:rPr lang="en-US" sz="1100"/>
              <a:t>                                         </a:t>
            </a:r>
            <a:r>
              <a:rPr lang="en-US" sz="1100" smtClean="0"/>
              <a:t>                               addExposedDaysToEnd </a:t>
            </a:r>
            <a:r>
              <a:rPr lang="en-US" sz="1100"/>
              <a:t>= TRUE,</a:t>
            </a:r>
          </a:p>
          <a:p>
            <a:r>
              <a:rPr lang="en-US" sz="1100"/>
              <a:t>                                         </a:t>
            </a:r>
            <a:r>
              <a:rPr lang="en-US" sz="1100" smtClean="0"/>
              <a:t>                               allowRegularization </a:t>
            </a:r>
            <a:r>
              <a:rPr lang="en-US" sz="1100"/>
              <a:t>= TRUE)</a:t>
            </a:r>
          </a:p>
          <a:p>
            <a:r>
              <a:rPr lang="en-US" sz="1100" smtClean="0"/>
              <a:t>ageSettings </a:t>
            </a:r>
            <a:r>
              <a:rPr lang="en-US" sz="1100"/>
              <a:t>&lt;- createAgeSettings(includeAge = TRUE, ageKnots = 5)</a:t>
            </a:r>
          </a:p>
          <a:p>
            <a:r>
              <a:rPr lang="en-US" sz="1100" smtClean="0"/>
              <a:t>seasonalitySettings </a:t>
            </a:r>
            <a:r>
              <a:rPr lang="en-US" sz="1100"/>
              <a:t>&lt;- createSeasonalitySettings(includeSeasonality = TRUE, seasonKnots = 5)</a:t>
            </a:r>
          </a:p>
          <a:p>
            <a:r>
              <a:rPr lang="en-US" sz="1100" smtClean="0"/>
              <a:t>sccsEraData </a:t>
            </a:r>
            <a:r>
              <a:rPr lang="en-US" sz="1100"/>
              <a:t>&lt;- createSccsEraData(sccsData,</a:t>
            </a:r>
          </a:p>
          <a:p>
            <a:r>
              <a:rPr lang="en-US" sz="1100"/>
              <a:t>                                 </a:t>
            </a:r>
            <a:r>
              <a:rPr lang="en-US" sz="1100" smtClean="0"/>
              <a:t>                           naivePeriod </a:t>
            </a:r>
            <a:r>
              <a:rPr lang="en-US" sz="1100"/>
              <a:t>= 180,</a:t>
            </a:r>
          </a:p>
          <a:p>
            <a:r>
              <a:rPr lang="en-US" sz="1100"/>
              <a:t>                                </a:t>
            </a:r>
            <a:r>
              <a:rPr lang="en-US" sz="1100" smtClean="0"/>
              <a:t>                            </a:t>
            </a:r>
            <a:r>
              <a:rPr lang="en-US" sz="1100"/>
              <a:t>firstOutcomeOnly = FALSE,</a:t>
            </a:r>
          </a:p>
          <a:p>
            <a:r>
              <a:rPr lang="en-US" sz="1100"/>
              <a:t>                                 </a:t>
            </a:r>
            <a:r>
              <a:rPr lang="en-US" sz="1100" smtClean="0"/>
              <a:t>                           covariateSettings </a:t>
            </a:r>
            <a:r>
              <a:rPr lang="en-US" sz="1100"/>
              <a:t>= list(covarDiclofenac, </a:t>
            </a:r>
            <a:r>
              <a:rPr lang="en-US" sz="1100" smtClean="0"/>
              <a:t> covarPreDiclofenac, covarAllDrugs</a:t>
            </a:r>
            <a:r>
              <a:rPr lang="en-US" sz="1100"/>
              <a:t>),</a:t>
            </a:r>
          </a:p>
          <a:p>
            <a:r>
              <a:rPr lang="en-US" sz="1100"/>
              <a:t>	</a:t>
            </a:r>
            <a:r>
              <a:rPr lang="en-US" sz="1100" smtClean="0"/>
              <a:t>                               ageSettings </a:t>
            </a:r>
            <a:r>
              <a:rPr lang="en-US" sz="1100"/>
              <a:t>= ageSettings,</a:t>
            </a:r>
          </a:p>
          <a:p>
            <a:r>
              <a:rPr lang="en-US" sz="1100"/>
              <a:t>                                </a:t>
            </a:r>
            <a:r>
              <a:rPr lang="en-US" sz="1100" smtClean="0"/>
              <a:t>                            </a:t>
            </a:r>
            <a:r>
              <a:rPr lang="en-US" sz="1100"/>
              <a:t>seasonalitySettings = seasonalitySettings,</a:t>
            </a:r>
          </a:p>
          <a:p>
            <a:r>
              <a:rPr lang="en-US" sz="1100"/>
              <a:t>	</a:t>
            </a:r>
            <a:r>
              <a:rPr lang="en-US" sz="1100" smtClean="0"/>
              <a:t>                               eventDependentObservation </a:t>
            </a:r>
            <a:r>
              <a:rPr lang="en-US" sz="1100"/>
              <a:t>= </a:t>
            </a:r>
            <a:r>
              <a:rPr lang="en-US" sz="1100" smtClean="0"/>
              <a:t>TRUE)</a:t>
            </a:r>
            <a:endParaRPr lang="en-US" sz="1100"/>
          </a:p>
          <a:p>
            <a:r>
              <a:rPr lang="en-US" sz="1100" smtClean="0"/>
              <a:t>control </a:t>
            </a:r>
            <a:r>
              <a:rPr lang="en-US" sz="1100"/>
              <a:t>&lt;- createControl(cvType = "auto</a:t>
            </a:r>
            <a:r>
              <a:rPr lang="en-US" sz="1100" smtClean="0"/>
              <a:t>", selectorType </a:t>
            </a:r>
            <a:r>
              <a:rPr lang="en-US" sz="1100"/>
              <a:t>= "byPid</a:t>
            </a:r>
            <a:r>
              <a:rPr lang="en-US" sz="1100" smtClean="0"/>
              <a:t>", startingVariance </a:t>
            </a:r>
            <a:r>
              <a:rPr lang="en-US" sz="1100"/>
              <a:t>= </a:t>
            </a:r>
            <a:r>
              <a:rPr lang="en-US" sz="1100" smtClean="0"/>
              <a:t>0.1, threads </a:t>
            </a:r>
            <a:r>
              <a:rPr lang="en-US" sz="1100"/>
              <a:t>= 30</a:t>
            </a:r>
            <a:r>
              <a:rPr lang="en-US" sz="1100" smtClean="0"/>
              <a:t>) </a:t>
            </a:r>
            <a:endParaRPr lang="en-US" sz="1100"/>
          </a:p>
          <a:p>
            <a:r>
              <a:rPr lang="en-US" sz="1100"/>
              <a:t>model &lt;- fitSccsModel(sccsEraData, control = control)</a:t>
            </a:r>
          </a:p>
        </p:txBody>
      </p:sp>
      <p:sp>
        <p:nvSpPr>
          <p:cNvPr id="5" name="Rectangle 4"/>
          <p:cNvSpPr/>
          <p:nvPr/>
        </p:nvSpPr>
        <p:spPr>
          <a:xfrm>
            <a:off x="228600" y="6324600"/>
            <a:ext cx="6629400" cy="457200"/>
          </a:xfrm>
          <a:prstGeom prst="rect">
            <a:avLst/>
          </a:prstGeom>
          <a:noFill/>
          <a:ln>
            <a:solidFill>
              <a:srgbClr val="FF00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ounded Rectangle 5"/>
          <p:cNvSpPr/>
          <p:nvPr/>
        </p:nvSpPr>
        <p:spPr>
          <a:xfrm>
            <a:off x="1447800" y="4876800"/>
            <a:ext cx="7162800" cy="1143000"/>
          </a:xfrm>
          <a:prstGeom prst="roundRect">
            <a:avLst>
              <a:gd name="adj" fmla="val 10861"/>
            </a:avLst>
          </a:prstGeom>
          <a:ln w="28575">
            <a:solidFill>
              <a:srgbClr val="FF0000"/>
            </a:solidFill>
          </a:ln>
          <a:effectLst>
            <a:outerShdw blurRad="114300" dist="1778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000" smtClean="0"/>
              <a:t>Specify some parameters for the regularization, and</a:t>
            </a:r>
          </a:p>
          <a:p>
            <a:r>
              <a:rPr lang="en-US" sz="2000" smtClean="0"/>
              <a:t>fit the model (using Cyclops)</a:t>
            </a:r>
            <a:endParaRPr lang="en-US" sz="2000"/>
          </a:p>
        </p:txBody>
      </p:sp>
      <p:sp>
        <p:nvSpPr>
          <p:cNvPr id="7" name="Up Arrow 6"/>
          <p:cNvSpPr/>
          <p:nvPr/>
        </p:nvSpPr>
        <p:spPr>
          <a:xfrm rot="10800000">
            <a:off x="5285698" y="6019800"/>
            <a:ext cx="685800" cy="251058"/>
          </a:xfrm>
          <a:prstGeom prst="up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59123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Evaluating residual bias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00050" lvl="1" indent="0">
              <a:buNone/>
            </a:pPr>
            <a:r>
              <a:rPr lang="en-US" smtClean="0"/>
              <a:t>A negative control is a hypothesis </a:t>
            </a:r>
            <a:r>
              <a:rPr lang="en-US"/>
              <a:t>(</a:t>
            </a:r>
            <a:r>
              <a:rPr lang="en-US" smtClean="0"/>
              <a:t>related to the main study hypothesis)  where the null hypothesis (no effect) is believed to be true</a:t>
            </a:r>
          </a:p>
          <a:p>
            <a:pPr marL="400050" lvl="1" indent="0">
              <a:buNone/>
            </a:pPr>
            <a:endParaRPr lang="en-US"/>
          </a:p>
          <a:p>
            <a:pPr marL="400050" lvl="1" indent="0">
              <a:buNone/>
            </a:pPr>
            <a:r>
              <a:rPr lang="en-US" smtClean="0"/>
              <a:t>For an unbiased estimate, only 5% of negative controls should have p &lt; .05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17517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Quick recap of previous meeting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smtClean="0"/>
              <a:t>We discussed the CohortMethod package</a:t>
            </a:r>
          </a:p>
          <a:p>
            <a:pPr lvl="1"/>
            <a:r>
              <a:rPr lang="en-US" sz="1600"/>
              <a:t>Large scale regression propensity models</a:t>
            </a:r>
          </a:p>
          <a:p>
            <a:pPr lvl="1"/>
            <a:r>
              <a:rPr lang="en-US" sz="1600"/>
              <a:t>Large scale regression outcome models</a:t>
            </a:r>
          </a:p>
          <a:p>
            <a:pPr lvl="1"/>
            <a:r>
              <a:rPr lang="en-US" sz="1600"/>
              <a:t>Using negative controls, we see a reduction in residual bias when using PS matching + full outcome </a:t>
            </a:r>
            <a:r>
              <a:rPr lang="en-US" sz="1600" smtClean="0"/>
              <a:t>model</a:t>
            </a:r>
          </a:p>
          <a:p>
            <a:r>
              <a:rPr lang="en-US" sz="2000" smtClean="0"/>
              <a:t>Interest to learn about the other methods packages as well</a:t>
            </a:r>
          </a:p>
        </p:txBody>
      </p:sp>
    </p:spTree>
    <p:extLst>
      <p:ext uri="{BB962C8B-B14F-4D97-AF65-F5344CB8AC3E}">
        <p14:creationId xmlns:p14="http://schemas.microsoft.com/office/powerpoint/2010/main" val="8483431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Simplest model</a:t>
            </a:r>
          </a:p>
        </p:txBody>
      </p:sp>
      <p:pic>
        <p:nvPicPr>
          <p:cNvPr id="1026" name="Picture 2" descr="C:\Users\mschuemi\Desktop\cal1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0" y="1371600"/>
            <a:ext cx="6705600" cy="5029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80315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Including </a:t>
            </a:r>
            <a:r>
              <a:rPr lang="en-US" smtClean="0"/>
              <a:t>PPIs</a:t>
            </a:r>
            <a:endParaRPr lang="en-US"/>
          </a:p>
        </p:txBody>
      </p:sp>
      <p:pic>
        <p:nvPicPr>
          <p:cNvPr id="2050" name="Picture 2" descr="C:\Users\mschuemi\Desktop\cal2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0" y="1371600"/>
            <a:ext cx="6705600" cy="5029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688536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/>
              <a:t>Including </a:t>
            </a:r>
            <a:r>
              <a:rPr lang="en-US" sz="3200" smtClean="0"/>
              <a:t>PPIs, </a:t>
            </a:r>
            <a:r>
              <a:rPr lang="en-US" sz="3200"/>
              <a:t>age, season, and censoring</a:t>
            </a:r>
          </a:p>
        </p:txBody>
      </p:sp>
      <p:pic>
        <p:nvPicPr>
          <p:cNvPr id="3074" name="Picture 2" descr="C:\Users\mschuemi\Desktop\cal3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0" y="1371600"/>
            <a:ext cx="6705600" cy="5029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171092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Including all other drugs</a:t>
            </a:r>
          </a:p>
        </p:txBody>
      </p:sp>
      <p:pic>
        <p:nvPicPr>
          <p:cNvPr id="4098" name="Picture 2" descr="C:\Users\mschuemi\Desktop\cal4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0" y="1371600"/>
            <a:ext cx="6705600" cy="5029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5" name="Group 14"/>
          <p:cNvGrpSpPr/>
          <p:nvPr/>
        </p:nvGrpSpPr>
        <p:grpSpPr>
          <a:xfrm>
            <a:off x="5181600" y="3352800"/>
            <a:ext cx="3276600" cy="2590800"/>
            <a:chOff x="5181600" y="3352800"/>
            <a:chExt cx="3276600" cy="2590800"/>
          </a:xfrm>
        </p:grpSpPr>
        <p:sp>
          <p:nvSpPr>
            <p:cNvPr id="5" name="Rounded Rectangle 4"/>
            <p:cNvSpPr/>
            <p:nvPr/>
          </p:nvSpPr>
          <p:spPr>
            <a:xfrm>
              <a:off x="6629400" y="5257800"/>
              <a:ext cx="1828800" cy="685800"/>
            </a:xfrm>
            <a:prstGeom prst="roundRect">
              <a:avLst>
                <a:gd name="adj" fmla="val 10861"/>
              </a:avLst>
            </a:prstGeom>
            <a:ln w="28575">
              <a:solidFill>
                <a:srgbClr val="FF0000"/>
              </a:solidFill>
            </a:ln>
            <a:effectLst>
              <a:outerShdw blurRad="114300" dist="1778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r>
                <a:rPr lang="en-US" sz="2000" smtClean="0"/>
                <a:t>Dicyclomine</a:t>
              </a:r>
              <a:endParaRPr lang="en-US" sz="2000"/>
            </a:p>
          </p:txBody>
        </p:sp>
        <p:sp>
          <p:nvSpPr>
            <p:cNvPr id="6" name="Rounded Rectangle 5"/>
            <p:cNvSpPr/>
            <p:nvPr/>
          </p:nvSpPr>
          <p:spPr>
            <a:xfrm>
              <a:off x="5715000" y="3352800"/>
              <a:ext cx="1828800" cy="685800"/>
            </a:xfrm>
            <a:prstGeom prst="roundRect">
              <a:avLst>
                <a:gd name="adj" fmla="val 10861"/>
              </a:avLst>
            </a:prstGeom>
            <a:ln w="28575">
              <a:solidFill>
                <a:srgbClr val="FF0000"/>
              </a:solidFill>
            </a:ln>
            <a:effectLst>
              <a:outerShdw blurRad="114300" dist="1778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r>
                <a:rPr lang="en-US" sz="2000" smtClean="0"/>
                <a:t>Glucagon</a:t>
              </a:r>
              <a:endParaRPr lang="en-US" sz="2000"/>
            </a:p>
          </p:txBody>
        </p:sp>
        <p:sp>
          <p:nvSpPr>
            <p:cNvPr id="7" name="Rounded Rectangle 6"/>
            <p:cNvSpPr/>
            <p:nvPr/>
          </p:nvSpPr>
          <p:spPr>
            <a:xfrm>
              <a:off x="6019800" y="4343400"/>
              <a:ext cx="1828800" cy="685800"/>
            </a:xfrm>
            <a:prstGeom prst="roundRect">
              <a:avLst>
                <a:gd name="adj" fmla="val 10861"/>
              </a:avLst>
            </a:prstGeom>
            <a:ln w="28575">
              <a:solidFill>
                <a:srgbClr val="FF0000"/>
              </a:solidFill>
            </a:ln>
            <a:effectLst>
              <a:outerShdw blurRad="114300" dist="1778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r>
                <a:rPr lang="en-US" sz="2000" smtClean="0"/>
                <a:t>Vitamin K</a:t>
              </a:r>
              <a:r>
                <a:rPr lang="en-US" sz="2000" baseline="-25000" smtClean="0"/>
                <a:t>1</a:t>
              </a:r>
              <a:endParaRPr lang="en-US" sz="2000" baseline="-25000"/>
            </a:p>
          </p:txBody>
        </p:sp>
        <p:cxnSp>
          <p:nvCxnSpPr>
            <p:cNvPr id="8" name="Straight Arrow Connector 7"/>
            <p:cNvCxnSpPr>
              <a:stCxn id="5" idx="1"/>
            </p:cNvCxnSpPr>
            <p:nvPr/>
          </p:nvCxnSpPr>
          <p:spPr>
            <a:xfrm flipH="1">
              <a:off x="5257800" y="5600700"/>
              <a:ext cx="1371600" cy="0"/>
            </a:xfrm>
            <a:prstGeom prst="straightConnector1">
              <a:avLst/>
            </a:prstGeom>
            <a:ln w="19050">
              <a:solidFill>
                <a:srgbClr val="FF0000"/>
              </a:solidFill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1" name="Straight Arrow Connector 10"/>
            <p:cNvCxnSpPr/>
            <p:nvPr/>
          </p:nvCxnSpPr>
          <p:spPr>
            <a:xfrm flipH="1">
              <a:off x="5181600" y="4038600"/>
              <a:ext cx="762000" cy="1219200"/>
            </a:xfrm>
            <a:prstGeom prst="straightConnector1">
              <a:avLst/>
            </a:prstGeom>
            <a:ln w="19050">
              <a:solidFill>
                <a:srgbClr val="FF0000"/>
              </a:solidFill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4" name="Straight Arrow Connector 13"/>
            <p:cNvCxnSpPr/>
            <p:nvPr/>
          </p:nvCxnSpPr>
          <p:spPr>
            <a:xfrm flipH="1">
              <a:off x="5257800" y="4820992"/>
              <a:ext cx="762000" cy="609600"/>
            </a:xfrm>
            <a:prstGeom prst="straightConnector1">
              <a:avLst/>
            </a:prstGeom>
            <a:ln w="19050">
              <a:solidFill>
                <a:srgbClr val="FF0000"/>
              </a:solidFill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7557197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Conclusions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mtClean="0"/>
              <a:t>SelfControlCaseSeries package </a:t>
            </a:r>
            <a:r>
              <a:rPr lang="en-US" smtClean="0"/>
              <a:t>features</a:t>
            </a:r>
          </a:p>
          <a:p>
            <a:pPr lvl="1"/>
            <a:r>
              <a:rPr lang="en-US" smtClean="0"/>
              <a:t>Correcting for age and season through splines</a:t>
            </a:r>
            <a:endParaRPr lang="en-US" smtClean="0"/>
          </a:p>
          <a:p>
            <a:pPr lvl="1"/>
            <a:r>
              <a:rPr lang="en-US" smtClean="0"/>
              <a:t>Pre-exposure windows (e.g. contra-indications)</a:t>
            </a:r>
          </a:p>
          <a:p>
            <a:pPr lvl="1"/>
            <a:r>
              <a:rPr lang="en-US" smtClean="0"/>
              <a:t>Other exposures (including all drugs)</a:t>
            </a:r>
          </a:p>
          <a:p>
            <a:pPr lvl="1"/>
            <a:r>
              <a:rPr lang="en-US" smtClean="0"/>
              <a:t>Event-dependent censoring</a:t>
            </a:r>
            <a:endParaRPr lang="en-US" smtClean="0"/>
          </a:p>
          <a:p>
            <a:r>
              <a:rPr lang="en-US" smtClean="0"/>
              <a:t>Using negative controls, </a:t>
            </a:r>
            <a:r>
              <a:rPr lang="en-US" smtClean="0"/>
              <a:t>we still see residual bias even after extensive adjustment</a:t>
            </a:r>
          </a:p>
          <a:p>
            <a:r>
              <a:rPr lang="en-US" smtClean="0"/>
              <a:t>Prone to time-varying confounding?</a:t>
            </a:r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11564639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Next steps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Investigate residual bias</a:t>
            </a:r>
          </a:p>
          <a:p>
            <a:r>
              <a:rPr lang="en-US" smtClean="0"/>
              <a:t>Add more covariates into the model? (conditions, procedures, measurements)</a:t>
            </a:r>
          </a:p>
          <a:p>
            <a:r>
              <a:rPr lang="en-US" smtClean="0"/>
              <a:t>Automatic selection of appropriate risk window</a:t>
            </a:r>
          </a:p>
          <a:p>
            <a:endParaRPr lang="en-US" smtClean="0"/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28402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Topic of next meeting(s)?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smtClean="0"/>
              <a:t>Method evaluation</a:t>
            </a:r>
          </a:p>
          <a:p>
            <a:r>
              <a:rPr lang="en-US" sz="2800" smtClean="0"/>
              <a:t>Identifying the important questions that can be answered using observational research</a:t>
            </a:r>
          </a:p>
          <a:p>
            <a:r>
              <a:rPr lang="en-US" sz="2800" smtClean="0"/>
              <a:t>TMU’s </a:t>
            </a:r>
            <a:r>
              <a:rPr lang="en-US" sz="2800" smtClean="0"/>
              <a:t>web-based case-control study app</a:t>
            </a:r>
          </a:p>
          <a:p>
            <a:r>
              <a:rPr lang="en-US" sz="2800"/>
              <a:t>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44583ED-F364-40B3-B25B-483B5033DFA3}" type="slidenum">
              <a:rPr lang="en-US" smtClean="0"/>
              <a:pPr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50937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Next workgroup meeting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mtClean="0"/>
              <a:t>June 1</a:t>
            </a:r>
            <a:r>
              <a:rPr lang="en-US" baseline="30000" smtClean="0"/>
              <a:t>st</a:t>
            </a:r>
            <a:r>
              <a:rPr lang="en-US" smtClean="0"/>
              <a:t> </a:t>
            </a:r>
            <a:endParaRPr lang="en-US"/>
          </a:p>
          <a:p>
            <a:r>
              <a:rPr lang="en-US"/>
              <a:t>3pm Hong Kong / Taiwan</a:t>
            </a:r>
          </a:p>
          <a:p>
            <a:r>
              <a:rPr lang="en-US"/>
              <a:t>4pm South Korea</a:t>
            </a:r>
          </a:p>
          <a:p>
            <a:r>
              <a:rPr lang="en-US"/>
              <a:t>4:30pm Adelaide</a:t>
            </a:r>
          </a:p>
          <a:p>
            <a:r>
              <a:rPr lang="en-US" smtClean="0"/>
              <a:t>9am </a:t>
            </a:r>
            <a:r>
              <a:rPr lang="en-US"/>
              <a:t>Central European </a:t>
            </a:r>
            <a:r>
              <a:rPr lang="en-US" smtClean="0"/>
              <a:t>time</a:t>
            </a:r>
            <a:endParaRPr lang="en-US"/>
          </a:p>
          <a:p>
            <a:pPr marL="0" indent="0">
              <a:buNone/>
            </a:pPr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762000" y="5943600"/>
            <a:ext cx="76962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u="sng">
                <a:solidFill>
                  <a:schemeClr val="tx2"/>
                </a:solidFill>
              </a:rPr>
              <a:t>http://www.ohdsi.org/web/wiki/doku.php?id=projects:workgroups:est-methods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44583ED-F364-40B3-B25B-483B5033DFA3}" type="slidenum">
              <a:rPr lang="en-US" smtClean="0"/>
              <a:pPr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55667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Self-Controlled Case Series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44583ED-F364-40B3-B25B-483B5033DFA3}" type="slidenum">
              <a:rPr lang="en-US" smtClean="0"/>
              <a:pPr/>
              <a:t>3</a:t>
            </a:fld>
            <a:endParaRPr lang="en-US"/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838200" y="3699510"/>
            <a:ext cx="6934200" cy="0"/>
          </a:xfrm>
          <a:prstGeom prst="straightConnector1">
            <a:avLst/>
          </a:prstGeom>
          <a:ln w="28575">
            <a:headEnd type="oval" w="med" len="med"/>
            <a:tailEnd type="triangl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" name="Rectangle 6"/>
          <p:cNvSpPr/>
          <p:nvPr/>
        </p:nvSpPr>
        <p:spPr>
          <a:xfrm>
            <a:off x="2971800" y="3394710"/>
            <a:ext cx="1371600" cy="30480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mtClean="0"/>
              <a:t>Exposure</a:t>
            </a:r>
            <a:endParaRPr lang="en-US"/>
          </a:p>
        </p:txBody>
      </p:sp>
      <p:cxnSp>
        <p:nvCxnSpPr>
          <p:cNvPr id="8" name="Straight Arrow Connector 7"/>
          <p:cNvCxnSpPr/>
          <p:nvPr/>
        </p:nvCxnSpPr>
        <p:spPr>
          <a:xfrm>
            <a:off x="830580" y="4850130"/>
            <a:ext cx="7696200" cy="0"/>
          </a:xfrm>
          <a:prstGeom prst="straightConnector1">
            <a:avLst/>
          </a:prstGeom>
          <a:ln w="28575">
            <a:headEnd type="oval" w="med" len="med"/>
            <a:tailEnd type="triangl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" name="Rectangle 8"/>
          <p:cNvSpPr/>
          <p:nvPr/>
        </p:nvSpPr>
        <p:spPr>
          <a:xfrm>
            <a:off x="1447800" y="4545330"/>
            <a:ext cx="1143000" cy="30480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Exposure</a:t>
            </a:r>
          </a:p>
        </p:txBody>
      </p:sp>
      <p:sp>
        <p:nvSpPr>
          <p:cNvPr id="10" name="Rectangle 9"/>
          <p:cNvSpPr/>
          <p:nvPr/>
        </p:nvSpPr>
        <p:spPr>
          <a:xfrm>
            <a:off x="6400800" y="4537710"/>
            <a:ext cx="1828800" cy="30480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Exposure</a:t>
            </a:r>
          </a:p>
        </p:txBody>
      </p:sp>
      <p:cxnSp>
        <p:nvCxnSpPr>
          <p:cNvPr id="11" name="Straight Arrow Connector 10"/>
          <p:cNvCxnSpPr/>
          <p:nvPr/>
        </p:nvCxnSpPr>
        <p:spPr>
          <a:xfrm>
            <a:off x="838200" y="6061710"/>
            <a:ext cx="7848600" cy="0"/>
          </a:xfrm>
          <a:prstGeom prst="straightConnector1">
            <a:avLst/>
          </a:prstGeom>
          <a:ln w="28575">
            <a:headEnd type="oval" w="med" len="med"/>
            <a:tailEnd type="triangl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/>
        </p:nvSpPr>
        <p:spPr>
          <a:xfrm>
            <a:off x="5265420" y="5749290"/>
            <a:ext cx="2971800" cy="30480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Exposure</a:t>
            </a:r>
          </a:p>
        </p:txBody>
      </p:sp>
      <p:cxnSp>
        <p:nvCxnSpPr>
          <p:cNvPr id="16" name="Straight Connector 15"/>
          <p:cNvCxnSpPr/>
          <p:nvPr/>
        </p:nvCxnSpPr>
        <p:spPr>
          <a:xfrm>
            <a:off x="5721040" y="4427220"/>
            <a:ext cx="0" cy="415290"/>
          </a:xfrm>
          <a:prstGeom prst="line">
            <a:avLst/>
          </a:prstGeom>
          <a:ln w="19050">
            <a:prstDash val="sys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5213040" y="4055864"/>
            <a:ext cx="10503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/>
              <a:t>Outcome</a:t>
            </a:r>
          </a:p>
        </p:txBody>
      </p:sp>
      <p:cxnSp>
        <p:nvCxnSpPr>
          <p:cNvPr id="18" name="Straight Connector 17"/>
          <p:cNvCxnSpPr/>
          <p:nvPr/>
        </p:nvCxnSpPr>
        <p:spPr>
          <a:xfrm>
            <a:off x="4165492" y="3284220"/>
            <a:ext cx="0" cy="415290"/>
          </a:xfrm>
          <a:prstGeom prst="line">
            <a:avLst/>
          </a:prstGeom>
          <a:ln w="19050">
            <a:prstDash val="sys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3622927" y="2914888"/>
            <a:ext cx="10503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/>
              <a:t>Outcome</a:t>
            </a:r>
            <a:endParaRPr lang="en-US"/>
          </a:p>
        </p:txBody>
      </p:sp>
      <p:cxnSp>
        <p:nvCxnSpPr>
          <p:cNvPr id="20" name="Straight Connector 19"/>
          <p:cNvCxnSpPr/>
          <p:nvPr/>
        </p:nvCxnSpPr>
        <p:spPr>
          <a:xfrm>
            <a:off x="5392668" y="5594866"/>
            <a:ext cx="0" cy="415290"/>
          </a:xfrm>
          <a:prstGeom prst="line">
            <a:avLst/>
          </a:prstGeom>
          <a:ln w="19050">
            <a:prstDash val="sys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4884668" y="5223510"/>
            <a:ext cx="10503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/>
              <a:t>Outcome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336336" y="1371600"/>
            <a:ext cx="868468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smtClean="0">
                <a:solidFill>
                  <a:srgbClr val="20425A"/>
                </a:solidFill>
              </a:rPr>
              <a:t>Is the outcome more likely during exposed time compared to non-exposed time?</a:t>
            </a:r>
            <a:endParaRPr lang="en-US" sz="2400">
              <a:solidFill>
                <a:srgbClr val="20425A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0" y="3307199"/>
            <a:ext cx="10347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/>
              <a:t>Patient A</a:t>
            </a:r>
            <a:endParaRPr lang="en-US"/>
          </a:p>
        </p:txBody>
      </p:sp>
      <p:sp>
        <p:nvSpPr>
          <p:cNvPr id="25" name="TextBox 24"/>
          <p:cNvSpPr txBox="1"/>
          <p:nvPr/>
        </p:nvSpPr>
        <p:spPr>
          <a:xfrm>
            <a:off x="-15240" y="4473178"/>
            <a:ext cx="10347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/>
              <a:t>Patient B</a:t>
            </a:r>
            <a:endParaRPr lang="en-US"/>
          </a:p>
        </p:txBody>
      </p:sp>
      <p:sp>
        <p:nvSpPr>
          <p:cNvPr id="26" name="TextBox 25"/>
          <p:cNvSpPr txBox="1"/>
          <p:nvPr/>
        </p:nvSpPr>
        <p:spPr>
          <a:xfrm>
            <a:off x="0" y="5684758"/>
            <a:ext cx="10347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/>
              <a:t>Patient C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99132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Self-Controlled Case Series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44583ED-F364-40B3-B25B-483B5033DFA3}" type="slidenum">
              <a:rPr lang="en-US" smtClean="0"/>
              <a:pPr/>
              <a:t>4</a:t>
            </a:fld>
            <a:endParaRPr lang="en-US"/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838200" y="3699510"/>
            <a:ext cx="6934200" cy="0"/>
          </a:xfrm>
          <a:prstGeom prst="straightConnector1">
            <a:avLst/>
          </a:prstGeom>
          <a:ln w="28575">
            <a:headEnd type="oval" w="med" len="med"/>
            <a:tailEnd type="triangl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" name="Rectangle 6"/>
          <p:cNvSpPr/>
          <p:nvPr/>
        </p:nvSpPr>
        <p:spPr>
          <a:xfrm>
            <a:off x="2971800" y="3394710"/>
            <a:ext cx="1371600" cy="30480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mtClean="0"/>
              <a:t>Exposure</a:t>
            </a:r>
            <a:endParaRPr lang="en-US"/>
          </a:p>
        </p:txBody>
      </p:sp>
      <p:cxnSp>
        <p:nvCxnSpPr>
          <p:cNvPr id="8" name="Straight Arrow Connector 7"/>
          <p:cNvCxnSpPr/>
          <p:nvPr/>
        </p:nvCxnSpPr>
        <p:spPr>
          <a:xfrm>
            <a:off x="830580" y="4850130"/>
            <a:ext cx="7696200" cy="0"/>
          </a:xfrm>
          <a:prstGeom prst="straightConnector1">
            <a:avLst/>
          </a:prstGeom>
          <a:ln w="28575">
            <a:headEnd type="oval" w="med" len="med"/>
            <a:tailEnd type="triangl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" name="Rectangle 8"/>
          <p:cNvSpPr/>
          <p:nvPr/>
        </p:nvSpPr>
        <p:spPr>
          <a:xfrm>
            <a:off x="1447800" y="4545330"/>
            <a:ext cx="1143000" cy="30480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Exposure</a:t>
            </a:r>
          </a:p>
        </p:txBody>
      </p:sp>
      <p:sp>
        <p:nvSpPr>
          <p:cNvPr id="10" name="Rectangle 9"/>
          <p:cNvSpPr/>
          <p:nvPr/>
        </p:nvSpPr>
        <p:spPr>
          <a:xfrm>
            <a:off x="6400800" y="4537710"/>
            <a:ext cx="1828800" cy="30480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Exposure</a:t>
            </a:r>
          </a:p>
        </p:txBody>
      </p:sp>
      <p:cxnSp>
        <p:nvCxnSpPr>
          <p:cNvPr id="11" name="Straight Arrow Connector 10"/>
          <p:cNvCxnSpPr/>
          <p:nvPr/>
        </p:nvCxnSpPr>
        <p:spPr>
          <a:xfrm>
            <a:off x="838200" y="6061710"/>
            <a:ext cx="7848600" cy="0"/>
          </a:xfrm>
          <a:prstGeom prst="straightConnector1">
            <a:avLst/>
          </a:prstGeom>
          <a:ln w="28575">
            <a:headEnd type="oval" w="med" len="med"/>
            <a:tailEnd type="triangl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/>
        </p:nvSpPr>
        <p:spPr>
          <a:xfrm>
            <a:off x="5265420" y="5749290"/>
            <a:ext cx="2971800" cy="30480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Exposure</a:t>
            </a:r>
          </a:p>
        </p:txBody>
      </p:sp>
      <p:cxnSp>
        <p:nvCxnSpPr>
          <p:cNvPr id="16" name="Straight Connector 15"/>
          <p:cNvCxnSpPr/>
          <p:nvPr/>
        </p:nvCxnSpPr>
        <p:spPr>
          <a:xfrm>
            <a:off x="5721040" y="4427220"/>
            <a:ext cx="0" cy="415290"/>
          </a:xfrm>
          <a:prstGeom prst="line">
            <a:avLst/>
          </a:prstGeom>
          <a:ln w="19050">
            <a:prstDash val="sys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5213040" y="4055864"/>
            <a:ext cx="10503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/>
              <a:t>Outcome</a:t>
            </a:r>
          </a:p>
        </p:txBody>
      </p:sp>
      <p:cxnSp>
        <p:nvCxnSpPr>
          <p:cNvPr id="18" name="Straight Connector 17"/>
          <p:cNvCxnSpPr/>
          <p:nvPr/>
        </p:nvCxnSpPr>
        <p:spPr>
          <a:xfrm>
            <a:off x="4165492" y="3284220"/>
            <a:ext cx="0" cy="415290"/>
          </a:xfrm>
          <a:prstGeom prst="line">
            <a:avLst/>
          </a:prstGeom>
          <a:ln w="19050">
            <a:prstDash val="sys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3622927" y="2914888"/>
            <a:ext cx="10503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/>
              <a:t>Outcome</a:t>
            </a:r>
            <a:endParaRPr lang="en-US"/>
          </a:p>
        </p:txBody>
      </p:sp>
      <p:cxnSp>
        <p:nvCxnSpPr>
          <p:cNvPr id="20" name="Straight Connector 19"/>
          <p:cNvCxnSpPr/>
          <p:nvPr/>
        </p:nvCxnSpPr>
        <p:spPr>
          <a:xfrm>
            <a:off x="5392668" y="5594866"/>
            <a:ext cx="0" cy="415290"/>
          </a:xfrm>
          <a:prstGeom prst="line">
            <a:avLst/>
          </a:prstGeom>
          <a:ln w="19050">
            <a:prstDash val="sys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4884668" y="5223510"/>
            <a:ext cx="10503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/>
              <a:t>Outcome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336336" y="1371600"/>
            <a:ext cx="868468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i="1" smtClean="0">
                <a:solidFill>
                  <a:srgbClr val="20425A"/>
                </a:solidFill>
              </a:rPr>
              <a:t>Given that a patient has the outcome</a:t>
            </a:r>
            <a:r>
              <a:rPr lang="en-US" sz="2400" smtClean="0">
                <a:solidFill>
                  <a:srgbClr val="20425A"/>
                </a:solidFill>
              </a:rPr>
              <a:t>, is the outcome more likely during exposed time compared to non-exposed time?</a:t>
            </a:r>
            <a:endParaRPr lang="en-US" sz="2400">
              <a:solidFill>
                <a:srgbClr val="20425A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0" y="3307199"/>
            <a:ext cx="10347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/>
              <a:t>Patient A</a:t>
            </a:r>
            <a:endParaRPr lang="en-US"/>
          </a:p>
        </p:txBody>
      </p:sp>
      <p:sp>
        <p:nvSpPr>
          <p:cNvPr id="25" name="TextBox 24"/>
          <p:cNvSpPr txBox="1"/>
          <p:nvPr/>
        </p:nvSpPr>
        <p:spPr>
          <a:xfrm>
            <a:off x="-15240" y="4473178"/>
            <a:ext cx="10347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/>
              <a:t>Patient B</a:t>
            </a:r>
            <a:endParaRPr lang="en-US"/>
          </a:p>
        </p:txBody>
      </p:sp>
      <p:sp>
        <p:nvSpPr>
          <p:cNvPr id="26" name="TextBox 25"/>
          <p:cNvSpPr txBox="1"/>
          <p:nvPr/>
        </p:nvSpPr>
        <p:spPr>
          <a:xfrm>
            <a:off x="0" y="5684758"/>
            <a:ext cx="10347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/>
              <a:t>Patient C</a:t>
            </a:r>
            <a:endParaRPr lang="en-US"/>
          </a:p>
        </p:txBody>
      </p:sp>
      <p:sp>
        <p:nvSpPr>
          <p:cNvPr id="23" name="Rounded Rectangle 22"/>
          <p:cNvSpPr/>
          <p:nvPr/>
        </p:nvSpPr>
        <p:spPr>
          <a:xfrm>
            <a:off x="152400" y="2297434"/>
            <a:ext cx="8305800" cy="2360410"/>
          </a:xfrm>
          <a:prstGeom prst="roundRect">
            <a:avLst/>
          </a:prstGeom>
          <a:ln w="28575"/>
          <a:effectLst>
            <a:outerShdw blurRad="114300" dist="1778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000" smtClean="0"/>
              <a:t>Conditioning on the outcome helps:</a:t>
            </a:r>
          </a:p>
          <a:p>
            <a:endParaRPr lang="en-US" sz="2000" smtClean="0"/>
          </a:p>
          <a:p>
            <a:pPr marL="342900" indent="-342900">
              <a:buFontTx/>
              <a:buChar char="-"/>
            </a:pPr>
            <a:r>
              <a:rPr lang="en-US" sz="2000" smtClean="0"/>
              <a:t>Insensitive to differences between subjects that are </a:t>
            </a:r>
            <a:r>
              <a:rPr lang="en-US" sz="2000" b="1" smtClean="0"/>
              <a:t>constant over time</a:t>
            </a:r>
          </a:p>
          <a:p>
            <a:pPr marL="342900" indent="-342900">
              <a:buFontTx/>
              <a:buChar char="-"/>
            </a:pPr>
            <a:endParaRPr lang="en-US" sz="2000" smtClean="0"/>
          </a:p>
          <a:p>
            <a:pPr marL="342900" indent="-342900">
              <a:buFontTx/>
              <a:buChar char="-"/>
            </a:pPr>
            <a:r>
              <a:rPr lang="en-US" sz="2000" smtClean="0"/>
              <a:t>Only require data on subjects with the outcome</a:t>
            </a:r>
          </a:p>
          <a:p>
            <a:endParaRPr lang="en-US" sz="2000"/>
          </a:p>
        </p:txBody>
      </p:sp>
      <p:sp>
        <p:nvSpPr>
          <p:cNvPr id="27" name="Rounded Rectangle 26"/>
          <p:cNvSpPr/>
          <p:nvPr/>
        </p:nvSpPr>
        <p:spPr>
          <a:xfrm>
            <a:off x="220980" y="4733580"/>
            <a:ext cx="8305800" cy="1328130"/>
          </a:xfrm>
          <a:prstGeom prst="roundRect">
            <a:avLst/>
          </a:prstGeom>
          <a:ln w="28575"/>
          <a:effectLst>
            <a:outerShdw blurRad="114300" dist="1778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000" smtClean="0"/>
              <a:t>Biggest problem left: correct for </a:t>
            </a:r>
            <a:r>
              <a:rPr lang="en-US" sz="2000" b="1" smtClean="0"/>
              <a:t>time-varying confounding</a:t>
            </a:r>
            <a:endParaRPr lang="en-US" sz="2000"/>
          </a:p>
        </p:txBody>
      </p:sp>
    </p:spTree>
    <p:extLst>
      <p:ext uri="{BB962C8B-B14F-4D97-AF65-F5344CB8AC3E}">
        <p14:creationId xmlns:p14="http://schemas.microsoft.com/office/powerpoint/2010/main" val="30040427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animBg="1"/>
      <p:bldP spid="2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Correcting for age and season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smtClean="0"/>
              <a:t>SCCS can be confounded if</a:t>
            </a:r>
          </a:p>
          <a:p>
            <a:pPr marL="0" indent="0">
              <a:buNone/>
            </a:pPr>
            <a:endParaRPr lang="en-US" sz="2000" smtClean="0"/>
          </a:p>
          <a:p>
            <a:r>
              <a:rPr lang="en-US" sz="2000" smtClean="0"/>
              <a:t>prevalence of both the drug and the outcome </a:t>
            </a:r>
            <a:r>
              <a:rPr lang="en-US" sz="2000" b="1" smtClean="0"/>
              <a:t>change with age</a:t>
            </a:r>
          </a:p>
          <a:p>
            <a:endParaRPr lang="en-US" sz="2000" b="1" smtClean="0"/>
          </a:p>
          <a:p>
            <a:r>
              <a:rPr lang="en-US" sz="2000" smtClean="0"/>
              <a:t>prevalence of both the drug and the outcome </a:t>
            </a:r>
            <a:r>
              <a:rPr lang="en-US" sz="2000" b="1" smtClean="0"/>
              <a:t>vary by season</a:t>
            </a:r>
          </a:p>
          <a:p>
            <a:endParaRPr lang="en-US" sz="2000" b="1"/>
          </a:p>
        </p:txBody>
      </p:sp>
    </p:spTree>
    <p:extLst>
      <p:ext uri="{BB962C8B-B14F-4D97-AF65-F5344CB8AC3E}">
        <p14:creationId xmlns:p14="http://schemas.microsoft.com/office/powerpoint/2010/main" val="13119809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193719" y="2636106"/>
            <a:ext cx="1507954" cy="36968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mtClean="0"/>
              <a:t>January</a:t>
            </a: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701673" y="2637906"/>
            <a:ext cx="3962400" cy="36968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mtClean="0"/>
              <a:t>Februari</a:t>
            </a: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6664073" y="2636105"/>
            <a:ext cx="1447800" cy="36968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mtClean="0"/>
              <a:t>March</a:t>
            </a: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Correcting for age and season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smtClean="0"/>
              <a:t>Solution: include age and season in the model:</a:t>
            </a:r>
          </a:p>
          <a:p>
            <a:endParaRPr lang="en-US" sz="2000"/>
          </a:p>
        </p:txBody>
      </p:sp>
      <p:cxnSp>
        <p:nvCxnSpPr>
          <p:cNvPr id="4" name="Straight Arrow Connector 3"/>
          <p:cNvCxnSpPr/>
          <p:nvPr/>
        </p:nvCxnSpPr>
        <p:spPr>
          <a:xfrm>
            <a:off x="1193719" y="2636106"/>
            <a:ext cx="6934200" cy="0"/>
          </a:xfrm>
          <a:prstGeom prst="straightConnector1">
            <a:avLst/>
          </a:prstGeom>
          <a:ln w="28575">
            <a:headEnd type="oval" w="med" len="med"/>
            <a:tailEnd type="triangl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" name="Rectangle 4"/>
          <p:cNvSpPr/>
          <p:nvPr/>
        </p:nvSpPr>
        <p:spPr>
          <a:xfrm>
            <a:off x="3327319" y="2331306"/>
            <a:ext cx="1371600" cy="30480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mtClean="0"/>
              <a:t>Exposure</a:t>
            </a:r>
            <a:endParaRPr lang="en-US"/>
          </a:p>
        </p:txBody>
      </p:sp>
      <p:cxnSp>
        <p:nvCxnSpPr>
          <p:cNvPr id="6" name="Straight Connector 5"/>
          <p:cNvCxnSpPr/>
          <p:nvPr/>
        </p:nvCxnSpPr>
        <p:spPr>
          <a:xfrm>
            <a:off x="4521011" y="2220816"/>
            <a:ext cx="0" cy="415290"/>
          </a:xfrm>
          <a:prstGeom prst="line">
            <a:avLst/>
          </a:prstGeom>
          <a:ln w="19050">
            <a:prstDash val="sys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3978446" y="1851484"/>
            <a:ext cx="10503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/>
              <a:t>Outcome</a:t>
            </a:r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317419" y="3599175"/>
                <a:ext cx="8686800" cy="86107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l-GR" sz="2400" b="0" smtClean="0">
                    <a:solidFill>
                      <a:srgbClr val="20425A"/>
                    </a:solidFill>
                  </a:rPr>
                  <a:t>λ</a:t>
                </a:r>
                <a:r>
                  <a:rPr lang="en-US" sz="2400" b="0" smtClean="0">
                    <a:solidFill>
                      <a:srgbClr val="20425A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solidFill>
                          <a:srgbClr val="20425A"/>
                        </a:solidFill>
                        <a:latin typeface="Cambria Math"/>
                      </a:rPr>
                      <m:t>=</m:t>
                    </m:r>
                    <m:r>
                      <a:rPr lang="en-US" sz="2400" b="0" i="1" smtClean="0">
                        <a:solidFill>
                          <a:srgbClr val="20425A"/>
                        </a:solidFill>
                        <a:latin typeface="Cambria Math"/>
                      </a:rPr>
                      <m:t>𝑒𝑥𝑝</m:t>
                    </m:r>
                    <m:r>
                      <a:rPr lang="en-US" sz="2400" b="0" i="1" smtClean="0">
                        <a:solidFill>
                          <a:srgbClr val="20425A"/>
                        </a:solidFill>
                        <a:latin typeface="Cambria Math"/>
                      </a:rPr>
                      <m:t>⁡(</m:t>
                    </m:r>
                    <m:sSub>
                      <m:sSubPr>
                        <m:ctrlPr>
                          <a:rPr lang="en-US" sz="2400" b="0" i="1" smtClean="0">
                            <a:solidFill>
                              <a:srgbClr val="20425A"/>
                            </a:solidFill>
                            <a:latin typeface="Cambria Math"/>
                            <a:ea typeface="Cambria Math"/>
                          </a:rPr>
                        </m:ctrlPr>
                      </m:sSubPr>
                      <m:e>
                        <m:r>
                          <a:rPr lang="en-US" sz="2400" i="1">
                            <a:solidFill>
                              <a:srgbClr val="20425A"/>
                            </a:solidFill>
                            <a:latin typeface="Cambria Math"/>
                            <a:ea typeface="Cambria Math"/>
                          </a:rPr>
                          <m:t>𝛽</m:t>
                        </m:r>
                      </m:e>
                      <m:sub>
                        <m:r>
                          <a:rPr lang="en-US" sz="2400" b="0" i="1" smtClean="0">
                            <a:solidFill>
                              <a:srgbClr val="20425A"/>
                            </a:solidFill>
                            <a:latin typeface="Cambria Math"/>
                            <a:ea typeface="Cambria Math"/>
                          </a:rPr>
                          <m:t>0</m:t>
                        </m:r>
                      </m:sub>
                    </m:sSub>
                  </m:oMath>
                </a14:m>
                <a:r>
                  <a:rPr lang="en-US" sz="2400" smtClean="0">
                    <a:solidFill>
                      <a:srgbClr val="20425A"/>
                    </a:solidFill>
                  </a:rPr>
                  <a:t> +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>
                            <a:solidFill>
                              <a:srgbClr val="20425A"/>
                            </a:solidFill>
                            <a:latin typeface="Cambria Math"/>
                            <a:ea typeface="Cambria Math"/>
                          </a:rPr>
                        </m:ctrlPr>
                      </m:sSubPr>
                      <m:e>
                        <m:r>
                          <a:rPr lang="en-US" sz="2400" i="1">
                            <a:solidFill>
                              <a:srgbClr val="20425A"/>
                            </a:solidFill>
                            <a:latin typeface="Cambria Math"/>
                            <a:ea typeface="Cambria Math"/>
                          </a:rPr>
                          <m:t>𝛽</m:t>
                        </m:r>
                      </m:e>
                      <m:sub>
                        <m:r>
                          <a:rPr lang="en-US" sz="2400" b="0" i="1" smtClean="0">
                            <a:solidFill>
                              <a:srgbClr val="20425A"/>
                            </a:solidFill>
                            <a:latin typeface="Cambria Math"/>
                            <a:ea typeface="Cambria Math"/>
                          </a:rPr>
                          <m:t>1</m:t>
                        </m:r>
                      </m:sub>
                    </m:sSub>
                    <m:sSub>
                      <m:sSubPr>
                        <m:ctrlPr>
                          <a:rPr lang="en-US" sz="2400" i="1" smtClean="0">
                            <a:solidFill>
                              <a:srgbClr val="20425A"/>
                            </a:solidFill>
                            <a:latin typeface="Cambria Math"/>
                            <a:ea typeface="Cambria Math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solidFill>
                              <a:srgbClr val="20425A"/>
                            </a:solidFill>
                            <a:latin typeface="Cambria Math"/>
                            <a:ea typeface="Cambria Math"/>
                          </a:rPr>
                          <m:t>𝑥</m:t>
                        </m:r>
                      </m:e>
                      <m:sub>
                        <m:r>
                          <a:rPr lang="en-US" sz="2400" b="0" i="1" smtClean="0">
                            <a:solidFill>
                              <a:srgbClr val="20425A"/>
                            </a:solidFill>
                            <a:latin typeface="Cambria Math"/>
                            <a:ea typeface="Cambria Math"/>
                          </a:rPr>
                          <m:t>𝑒𝑥𝑝𝑜𝑠𝑢𝑟𝑒</m:t>
                        </m:r>
                      </m:sub>
                    </m:sSub>
                  </m:oMath>
                </a14:m>
                <a:r>
                  <a:rPr lang="en-US" sz="2400" smtClean="0">
                    <a:solidFill>
                      <a:srgbClr val="20425A"/>
                    </a:solidFill>
                  </a:rPr>
                  <a:t> </a:t>
                </a:r>
                <a:r>
                  <a:rPr lang="en-US" sz="2400">
                    <a:solidFill>
                      <a:srgbClr val="20425A"/>
                    </a:solidFill>
                  </a:rPr>
                  <a:t>+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>
                            <a:solidFill>
                              <a:srgbClr val="20425A"/>
                            </a:solidFill>
                            <a:latin typeface="Cambria Math"/>
                            <a:ea typeface="Cambria Math"/>
                          </a:rPr>
                        </m:ctrlPr>
                      </m:sSubPr>
                      <m:e>
                        <m:r>
                          <a:rPr lang="en-US" sz="2400" i="1">
                            <a:solidFill>
                              <a:srgbClr val="20425A"/>
                            </a:solidFill>
                            <a:latin typeface="Cambria Math"/>
                            <a:ea typeface="Cambria Math"/>
                          </a:rPr>
                          <m:t>𝛽</m:t>
                        </m:r>
                      </m:e>
                      <m:sub>
                        <m:r>
                          <a:rPr lang="en-US" sz="2400" b="0" i="1" smtClean="0">
                            <a:solidFill>
                              <a:srgbClr val="20425A"/>
                            </a:solidFill>
                            <a:latin typeface="Cambria Math"/>
                            <a:ea typeface="Cambria Math"/>
                          </a:rPr>
                          <m:t>2</m:t>
                        </m:r>
                      </m:sub>
                    </m:sSub>
                    <m:sSub>
                      <m:sSubPr>
                        <m:ctrlPr>
                          <a:rPr lang="en-US" sz="2400" i="1">
                            <a:solidFill>
                              <a:srgbClr val="20425A"/>
                            </a:solidFill>
                            <a:latin typeface="Cambria Math"/>
                            <a:ea typeface="Cambria Math"/>
                          </a:rPr>
                        </m:ctrlPr>
                      </m:sSubPr>
                      <m:e>
                        <m:r>
                          <a:rPr lang="en-US" sz="2400" i="1">
                            <a:solidFill>
                              <a:srgbClr val="20425A"/>
                            </a:solidFill>
                            <a:latin typeface="Cambria Math"/>
                            <a:ea typeface="Cambria Math"/>
                          </a:rPr>
                          <m:t>𝑥</m:t>
                        </m:r>
                      </m:e>
                      <m:sub>
                        <m:r>
                          <a:rPr lang="en-US" sz="2400" b="0" i="1" smtClean="0">
                            <a:solidFill>
                              <a:srgbClr val="20425A"/>
                            </a:solidFill>
                            <a:latin typeface="Cambria Math"/>
                            <a:ea typeface="Cambria Math"/>
                          </a:rPr>
                          <m:t>𝑗𝑎𝑛</m:t>
                        </m:r>
                      </m:sub>
                    </m:sSub>
                  </m:oMath>
                </a14:m>
                <a:r>
                  <a:rPr lang="en-US" sz="2400" smtClean="0">
                    <a:solidFill>
                      <a:srgbClr val="20425A"/>
                    </a:solidFill>
                  </a:rPr>
                  <a:t> </a:t>
                </a:r>
                <a:r>
                  <a:rPr lang="en-US" sz="2400">
                    <a:solidFill>
                      <a:srgbClr val="20425A"/>
                    </a:solidFill>
                  </a:rPr>
                  <a:t>+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>
                            <a:solidFill>
                              <a:srgbClr val="20425A"/>
                            </a:solidFill>
                            <a:latin typeface="Cambria Math"/>
                            <a:ea typeface="Cambria Math"/>
                          </a:rPr>
                        </m:ctrlPr>
                      </m:sSubPr>
                      <m:e>
                        <m:r>
                          <a:rPr lang="en-US" sz="2400" i="1">
                            <a:solidFill>
                              <a:srgbClr val="20425A"/>
                            </a:solidFill>
                            <a:latin typeface="Cambria Math"/>
                            <a:ea typeface="Cambria Math"/>
                          </a:rPr>
                          <m:t>𝛽</m:t>
                        </m:r>
                      </m:e>
                      <m:sub>
                        <m:r>
                          <a:rPr lang="en-US" sz="2400" b="0" i="1" smtClean="0">
                            <a:solidFill>
                              <a:srgbClr val="20425A"/>
                            </a:solidFill>
                            <a:latin typeface="Cambria Math"/>
                            <a:ea typeface="Cambria Math"/>
                          </a:rPr>
                          <m:t>3</m:t>
                        </m:r>
                      </m:sub>
                    </m:sSub>
                    <m:sSub>
                      <m:sSubPr>
                        <m:ctrlPr>
                          <a:rPr lang="en-US" sz="2400" i="1">
                            <a:solidFill>
                              <a:srgbClr val="20425A"/>
                            </a:solidFill>
                            <a:latin typeface="Cambria Math"/>
                            <a:ea typeface="Cambria Math"/>
                          </a:rPr>
                        </m:ctrlPr>
                      </m:sSubPr>
                      <m:e>
                        <m:r>
                          <a:rPr lang="en-US" sz="2400" i="1">
                            <a:solidFill>
                              <a:srgbClr val="20425A"/>
                            </a:solidFill>
                            <a:latin typeface="Cambria Math"/>
                            <a:ea typeface="Cambria Math"/>
                          </a:rPr>
                          <m:t>𝑥</m:t>
                        </m:r>
                      </m:e>
                      <m:sub>
                        <m:r>
                          <a:rPr lang="en-US" sz="2400" b="0" i="1" smtClean="0">
                            <a:solidFill>
                              <a:srgbClr val="20425A"/>
                            </a:solidFill>
                            <a:latin typeface="Cambria Math"/>
                            <a:ea typeface="Cambria Math"/>
                          </a:rPr>
                          <m:t>𝑓𝑒𝑏</m:t>
                        </m:r>
                      </m:sub>
                    </m:sSub>
                  </m:oMath>
                </a14:m>
                <a:r>
                  <a:rPr lang="en-US" sz="2400" smtClean="0">
                    <a:solidFill>
                      <a:srgbClr val="20425A"/>
                    </a:solidFill>
                  </a:rPr>
                  <a:t> + … + </a:t>
                </a:r>
                <a:r>
                  <a:rPr lang="en-US" sz="2400" i="1" smtClean="0">
                    <a:solidFill>
                      <a:srgbClr val="20425A"/>
                    </a:solidFill>
                  </a:rPr>
                  <a:t>log(time)</a:t>
                </a:r>
                <a:r>
                  <a:rPr lang="en-US" sz="2400" smtClean="0">
                    <a:solidFill>
                      <a:srgbClr val="20425A"/>
                    </a:solidFill>
                  </a:rPr>
                  <a:t>)</a:t>
                </a:r>
                <a:endParaRPr lang="en-US" sz="2400" i="1">
                  <a:solidFill>
                    <a:srgbClr val="20425A"/>
                  </a:solidFill>
                </a:endParaRPr>
              </a:p>
              <a:p>
                <a:endParaRPr lang="en-US" sz="2400">
                  <a:solidFill>
                    <a:srgbClr val="20425A"/>
                  </a:solidFill>
                </a:endParaRPr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7419" y="3599175"/>
                <a:ext cx="8686800" cy="861070"/>
              </a:xfrm>
              <a:prstGeom prst="rect">
                <a:avLst/>
              </a:prstGeom>
              <a:blipFill rotWithShape="1">
                <a:blip r:embed="rId2"/>
                <a:stretch>
                  <a:fillRect l="-1053" t="-493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25" name="Group 24"/>
          <p:cNvGrpSpPr/>
          <p:nvPr/>
        </p:nvGrpSpPr>
        <p:grpSpPr>
          <a:xfrm>
            <a:off x="1182330" y="2631738"/>
            <a:ext cx="6935454" cy="771300"/>
            <a:chOff x="1182330" y="2631738"/>
            <a:chExt cx="6935454" cy="771300"/>
          </a:xfrm>
        </p:grpSpPr>
        <p:cxnSp>
          <p:nvCxnSpPr>
            <p:cNvPr id="13" name="Straight Connector 12"/>
            <p:cNvCxnSpPr/>
            <p:nvPr/>
          </p:nvCxnSpPr>
          <p:spPr>
            <a:xfrm>
              <a:off x="1182330" y="2663199"/>
              <a:ext cx="0" cy="609034"/>
            </a:xfrm>
            <a:prstGeom prst="line">
              <a:avLst/>
            </a:prstGeom>
            <a:ln w="19050">
              <a:solidFill>
                <a:schemeClr val="bg1">
                  <a:lumMod val="50000"/>
                </a:schemeClr>
              </a:solidFill>
              <a:prstDash val="sysDash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>
              <a:off x="2710403" y="2631738"/>
              <a:ext cx="0" cy="609034"/>
            </a:xfrm>
            <a:prstGeom prst="line">
              <a:avLst/>
            </a:prstGeom>
            <a:ln w="19050">
              <a:solidFill>
                <a:schemeClr val="bg1">
                  <a:lumMod val="50000"/>
                </a:schemeClr>
              </a:solidFill>
              <a:prstDash val="sysDash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>
              <a:off x="3330919" y="2631738"/>
              <a:ext cx="0" cy="609034"/>
            </a:xfrm>
            <a:prstGeom prst="line">
              <a:avLst/>
            </a:prstGeom>
            <a:ln w="19050">
              <a:solidFill>
                <a:schemeClr val="bg1">
                  <a:lumMod val="50000"/>
                </a:schemeClr>
              </a:solidFill>
              <a:prstDash val="sysDash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>
              <a:off x="4703438" y="2631738"/>
              <a:ext cx="0" cy="609034"/>
            </a:xfrm>
            <a:prstGeom prst="line">
              <a:avLst/>
            </a:prstGeom>
            <a:ln w="19050">
              <a:solidFill>
                <a:schemeClr val="bg1">
                  <a:lumMod val="50000"/>
                </a:schemeClr>
              </a:solidFill>
              <a:prstDash val="sysDash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673111" y="2631738"/>
              <a:ext cx="0" cy="609034"/>
            </a:xfrm>
            <a:prstGeom prst="line">
              <a:avLst/>
            </a:prstGeom>
            <a:ln w="19050">
              <a:solidFill>
                <a:schemeClr val="bg1">
                  <a:lumMod val="50000"/>
                </a:schemeClr>
              </a:solidFill>
              <a:prstDash val="sysDash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8117784" y="2631738"/>
              <a:ext cx="0" cy="609034"/>
            </a:xfrm>
            <a:prstGeom prst="line">
              <a:avLst/>
            </a:prstGeom>
            <a:ln w="19050">
              <a:solidFill>
                <a:schemeClr val="bg1">
                  <a:lumMod val="50000"/>
                </a:schemeClr>
              </a:solidFill>
              <a:prstDash val="sysDash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20" name="TextBox 19"/>
            <p:cNvSpPr txBox="1"/>
            <p:nvPr/>
          </p:nvSpPr>
          <p:spPr>
            <a:xfrm>
              <a:off x="1588857" y="3141428"/>
              <a:ext cx="724878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100" smtClean="0">
                  <a:solidFill>
                    <a:schemeClr val="bg1">
                      <a:lumMod val="50000"/>
                    </a:schemeClr>
                  </a:solidFill>
                </a:rPr>
                <a:t>interval 1</a:t>
              </a:r>
              <a:endParaRPr lang="en-US" sz="1100">
                <a:solidFill>
                  <a:schemeClr val="bg1">
                    <a:lumMod val="50000"/>
                  </a:schemeClr>
                </a:solidFill>
              </a:endParaRPr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2651041" y="3141428"/>
              <a:ext cx="724878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100" smtClean="0">
                  <a:solidFill>
                    <a:schemeClr val="bg1">
                      <a:lumMod val="50000"/>
                    </a:schemeClr>
                  </a:solidFill>
                </a:rPr>
                <a:t>interval 2</a:t>
              </a:r>
              <a:endParaRPr lang="en-US" sz="1100">
                <a:solidFill>
                  <a:schemeClr val="bg1">
                    <a:lumMod val="50000"/>
                  </a:schemeClr>
                </a:solidFill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3619607" y="3141428"/>
              <a:ext cx="724878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100" smtClean="0">
                  <a:solidFill>
                    <a:schemeClr val="bg1">
                      <a:lumMod val="50000"/>
                    </a:schemeClr>
                  </a:solidFill>
                </a:rPr>
                <a:t>interval 3</a:t>
              </a:r>
              <a:endParaRPr lang="en-US" sz="1100">
                <a:solidFill>
                  <a:schemeClr val="bg1">
                    <a:lumMod val="50000"/>
                  </a:schemeClr>
                </a:solidFill>
              </a:endParaRPr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5261400" y="3141428"/>
              <a:ext cx="724878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100" smtClean="0">
                  <a:solidFill>
                    <a:schemeClr val="bg1">
                      <a:lumMod val="50000"/>
                    </a:schemeClr>
                  </a:solidFill>
                </a:rPr>
                <a:t>interval 4</a:t>
              </a:r>
              <a:endParaRPr lang="en-US" sz="1100">
                <a:solidFill>
                  <a:schemeClr val="bg1">
                    <a:lumMod val="50000"/>
                  </a:schemeClr>
                </a:solidFill>
              </a:endParaRPr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7029134" y="3141428"/>
              <a:ext cx="724878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100" smtClean="0">
                  <a:solidFill>
                    <a:schemeClr val="bg1">
                      <a:lumMod val="50000"/>
                    </a:schemeClr>
                  </a:solidFill>
                </a:rPr>
                <a:t>interval 5</a:t>
              </a:r>
              <a:endParaRPr lang="en-US" sz="1100">
                <a:solidFill>
                  <a:schemeClr val="bg1">
                    <a:lumMod val="50000"/>
                  </a:schemeClr>
                </a:solidFill>
              </a:endParaRPr>
            </a:p>
          </p:txBody>
        </p:sp>
      </p:grpSp>
      <p:sp>
        <p:nvSpPr>
          <p:cNvPr id="26" name="Rounded Rectangle 25"/>
          <p:cNvSpPr/>
          <p:nvPr/>
        </p:nvSpPr>
        <p:spPr>
          <a:xfrm>
            <a:off x="2281935" y="4460245"/>
            <a:ext cx="4073273" cy="1295400"/>
          </a:xfrm>
          <a:prstGeom prst="roundRect">
            <a:avLst/>
          </a:prstGeom>
          <a:ln w="28575"/>
          <a:effectLst>
            <a:outerShdw blurRad="114300" dist="1778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000" smtClean="0"/>
              <a:t>Lots of parameters to estimate!</a:t>
            </a:r>
          </a:p>
        </p:txBody>
      </p:sp>
    </p:spTree>
    <p:extLst>
      <p:ext uri="{BB962C8B-B14F-4D97-AF65-F5344CB8AC3E}">
        <p14:creationId xmlns:p14="http://schemas.microsoft.com/office/powerpoint/2010/main" val="35384853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1" grpId="0" animBg="1"/>
      <p:bldP spid="12" grpId="0"/>
      <p:bldP spid="2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Correcting for age and season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smtClean="0"/>
              <a:t>Solution: use splines </a:t>
            </a:r>
          </a:p>
          <a:p>
            <a:pPr marL="0" indent="0">
              <a:buNone/>
            </a:pPr>
            <a:r>
              <a:rPr lang="en-US" sz="2400" smtClean="0"/>
              <a:t>(assume effect constant within calendar month)</a:t>
            </a:r>
            <a:endParaRPr lang="en-US" sz="2400"/>
          </a:p>
        </p:txBody>
      </p:sp>
      <p:cxnSp>
        <p:nvCxnSpPr>
          <p:cNvPr id="4" name="Straight Arrow Connector 3"/>
          <p:cNvCxnSpPr/>
          <p:nvPr/>
        </p:nvCxnSpPr>
        <p:spPr>
          <a:xfrm flipV="1">
            <a:off x="1722819" y="2423563"/>
            <a:ext cx="0" cy="2362200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" name="Straight Arrow Connector 4"/>
          <p:cNvCxnSpPr/>
          <p:nvPr/>
        </p:nvCxnSpPr>
        <p:spPr>
          <a:xfrm flipV="1">
            <a:off x="1669479" y="4773430"/>
            <a:ext cx="5638800" cy="10104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1821879" y="4783534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/>
              <a:t>1</a:t>
            </a:r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2241790" y="4783534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/>
              <a:t>2</a:t>
            </a:r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2661701" y="4783534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/>
              <a:t>3</a:t>
            </a:r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3081612" y="4783534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/>
              <a:t>4</a:t>
            </a:r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3501523" y="4783534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/>
              <a:t>5</a:t>
            </a:r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3921434" y="4783534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/>
              <a:t>6</a:t>
            </a:r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4341345" y="4783534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/>
              <a:t>7</a:t>
            </a:r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4761256" y="4783534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/>
              <a:t>8</a:t>
            </a:r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5181167" y="478867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/>
              <a:t>9</a:t>
            </a:r>
            <a:endParaRPr lang="en-US"/>
          </a:p>
        </p:txBody>
      </p:sp>
      <p:sp>
        <p:nvSpPr>
          <p:cNvPr id="15" name="TextBox 14"/>
          <p:cNvSpPr txBox="1"/>
          <p:nvPr/>
        </p:nvSpPr>
        <p:spPr>
          <a:xfrm>
            <a:off x="5601078" y="4783534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/>
              <a:t>10</a:t>
            </a:r>
            <a:endParaRPr lang="en-US"/>
          </a:p>
        </p:txBody>
      </p:sp>
      <p:sp>
        <p:nvSpPr>
          <p:cNvPr id="16" name="TextBox 15"/>
          <p:cNvSpPr txBox="1"/>
          <p:nvPr/>
        </p:nvSpPr>
        <p:spPr>
          <a:xfrm>
            <a:off x="6138007" y="479143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/>
              <a:t>11</a:t>
            </a:r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6674934" y="4773430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/>
              <a:t>12</a:t>
            </a:r>
            <a:endParaRPr lang="en-US"/>
          </a:p>
        </p:txBody>
      </p:sp>
      <p:sp>
        <p:nvSpPr>
          <p:cNvPr id="18" name="Freeform 17"/>
          <p:cNvSpPr/>
          <p:nvPr/>
        </p:nvSpPr>
        <p:spPr>
          <a:xfrm>
            <a:off x="1722819" y="2767130"/>
            <a:ext cx="5451180" cy="1706989"/>
          </a:xfrm>
          <a:custGeom>
            <a:avLst/>
            <a:gdLst>
              <a:gd name="connsiteX0" fmla="*/ 0 w 6478074"/>
              <a:gd name="connsiteY0" fmla="*/ 142583 h 1706989"/>
              <a:gd name="connsiteX1" fmla="*/ 643944 w 6478074"/>
              <a:gd name="connsiteY1" fmla="*/ 129704 h 1706989"/>
              <a:gd name="connsiteX2" fmla="*/ 2485623 w 6478074"/>
              <a:gd name="connsiteY2" fmla="*/ 1520622 h 1706989"/>
              <a:gd name="connsiteX3" fmla="*/ 4932609 w 6478074"/>
              <a:gd name="connsiteY3" fmla="*/ 1559259 h 1706989"/>
              <a:gd name="connsiteX4" fmla="*/ 6478074 w 6478074"/>
              <a:gd name="connsiteY4" fmla="*/ 284250 h 17069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478074" h="1706989">
                <a:moveTo>
                  <a:pt x="0" y="142583"/>
                </a:moveTo>
                <a:cubicBezTo>
                  <a:pt x="114837" y="21307"/>
                  <a:pt x="229674" y="-99969"/>
                  <a:pt x="643944" y="129704"/>
                </a:cubicBezTo>
                <a:cubicBezTo>
                  <a:pt x="1058214" y="359377"/>
                  <a:pt x="1770846" y="1282363"/>
                  <a:pt x="2485623" y="1520622"/>
                </a:cubicBezTo>
                <a:cubicBezTo>
                  <a:pt x="3200400" y="1758881"/>
                  <a:pt x="4267201" y="1765321"/>
                  <a:pt x="4932609" y="1559259"/>
                </a:cubicBezTo>
                <a:cubicBezTo>
                  <a:pt x="5598018" y="1353197"/>
                  <a:pt x="6216204" y="370109"/>
                  <a:pt x="6478074" y="284250"/>
                </a:cubicBezTo>
              </a:path>
            </a:pathLst>
          </a:custGeom>
          <a:noFill/>
          <a:ln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9" name="Straight Connector 18"/>
          <p:cNvCxnSpPr/>
          <p:nvPr/>
        </p:nvCxnSpPr>
        <p:spPr>
          <a:xfrm>
            <a:off x="1722819" y="2780009"/>
            <a:ext cx="454086" cy="0"/>
          </a:xfrm>
          <a:prstGeom prst="line">
            <a:avLst/>
          </a:prstGeom>
          <a:ln w="28575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2167068" y="3054600"/>
            <a:ext cx="454086" cy="0"/>
          </a:xfrm>
          <a:prstGeom prst="line">
            <a:avLst/>
          </a:prstGeom>
          <a:ln w="28575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2653851" y="3479361"/>
            <a:ext cx="454086" cy="0"/>
          </a:xfrm>
          <a:prstGeom prst="line">
            <a:avLst/>
          </a:prstGeom>
          <a:ln w="28575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3128715" y="4045200"/>
            <a:ext cx="454086" cy="0"/>
          </a:xfrm>
          <a:prstGeom prst="line">
            <a:avLst/>
          </a:prstGeom>
          <a:ln w="28575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3582801" y="4273800"/>
            <a:ext cx="454086" cy="0"/>
          </a:xfrm>
          <a:prstGeom prst="line">
            <a:avLst/>
          </a:prstGeom>
          <a:ln w="28575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4016271" y="4410960"/>
            <a:ext cx="454086" cy="0"/>
          </a:xfrm>
          <a:prstGeom prst="line">
            <a:avLst/>
          </a:prstGeom>
          <a:ln w="28575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>
            <a:off x="4465162" y="4458879"/>
            <a:ext cx="454086" cy="0"/>
          </a:xfrm>
          <a:prstGeom prst="line">
            <a:avLst/>
          </a:prstGeom>
          <a:ln w="28575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>
            <a:off x="4919248" y="4458879"/>
            <a:ext cx="454086" cy="0"/>
          </a:xfrm>
          <a:prstGeom prst="line">
            <a:avLst/>
          </a:prstGeom>
          <a:ln w="28575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5347524" y="4410960"/>
            <a:ext cx="454086" cy="0"/>
          </a:xfrm>
          <a:prstGeom prst="line">
            <a:avLst/>
          </a:prstGeom>
          <a:ln w="28575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>
            <a:off x="5779284" y="4273800"/>
            <a:ext cx="454086" cy="0"/>
          </a:xfrm>
          <a:prstGeom prst="line">
            <a:avLst/>
          </a:prstGeom>
          <a:ln w="28575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>
            <a:off x="6233370" y="3892800"/>
            <a:ext cx="454086" cy="0"/>
          </a:xfrm>
          <a:prstGeom prst="line">
            <a:avLst/>
          </a:prstGeom>
          <a:ln w="28575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>
            <a:off x="6719913" y="3283200"/>
            <a:ext cx="454086" cy="0"/>
          </a:xfrm>
          <a:prstGeom prst="line">
            <a:avLst/>
          </a:prstGeom>
          <a:ln w="28575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31" name="TextBox 30"/>
          <p:cNvSpPr txBox="1"/>
          <p:nvPr/>
        </p:nvSpPr>
        <p:spPr>
          <a:xfrm>
            <a:off x="3849427" y="5179580"/>
            <a:ext cx="98383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/>
              <a:t>Month</a:t>
            </a:r>
            <a:endParaRPr lang="en-US"/>
          </a:p>
        </p:txBody>
      </p:sp>
      <p:sp>
        <p:nvSpPr>
          <p:cNvPr id="32" name="TextBox 31"/>
          <p:cNvSpPr txBox="1"/>
          <p:nvPr/>
        </p:nvSpPr>
        <p:spPr>
          <a:xfrm rot="16200000">
            <a:off x="962797" y="3285652"/>
            <a:ext cx="98383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/>
              <a:t>Rate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72813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Contra-indication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1"/>
            <a:ext cx="8229600" cy="16002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smtClean="0"/>
              <a:t>Contra-indication tends to bias to higher estimates</a:t>
            </a:r>
            <a:endParaRPr lang="en-US" sz="2000"/>
          </a:p>
        </p:txBody>
      </p:sp>
      <p:cxnSp>
        <p:nvCxnSpPr>
          <p:cNvPr id="4" name="Straight Arrow Connector 3"/>
          <p:cNvCxnSpPr/>
          <p:nvPr/>
        </p:nvCxnSpPr>
        <p:spPr>
          <a:xfrm>
            <a:off x="679858" y="2918222"/>
            <a:ext cx="5562600" cy="0"/>
          </a:xfrm>
          <a:prstGeom prst="straightConnector1">
            <a:avLst/>
          </a:prstGeom>
          <a:ln w="28575">
            <a:headEnd type="oval" w="med" len="med"/>
            <a:tailEnd type="triangl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" name="Rectangle 4"/>
          <p:cNvSpPr/>
          <p:nvPr/>
        </p:nvSpPr>
        <p:spPr>
          <a:xfrm>
            <a:off x="2813458" y="2613422"/>
            <a:ext cx="1371600" cy="30480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mtClean="0"/>
              <a:t>NSAID</a:t>
            </a:r>
            <a:endParaRPr lang="en-US"/>
          </a:p>
        </p:txBody>
      </p:sp>
      <p:cxnSp>
        <p:nvCxnSpPr>
          <p:cNvPr id="6" name="Straight Connector 5"/>
          <p:cNvCxnSpPr/>
          <p:nvPr/>
        </p:nvCxnSpPr>
        <p:spPr>
          <a:xfrm>
            <a:off x="4007150" y="2502932"/>
            <a:ext cx="0" cy="415290"/>
          </a:xfrm>
          <a:prstGeom prst="line">
            <a:avLst/>
          </a:prstGeom>
          <a:ln w="19050">
            <a:prstDash val="sys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3521279" y="2133600"/>
            <a:ext cx="9717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mtClean="0"/>
              <a:t>GI Bleed</a:t>
            </a:r>
            <a:endParaRPr lang="en-US"/>
          </a:p>
        </p:txBody>
      </p:sp>
      <p:grpSp>
        <p:nvGrpSpPr>
          <p:cNvPr id="31" name="Group 30"/>
          <p:cNvGrpSpPr/>
          <p:nvPr/>
        </p:nvGrpSpPr>
        <p:grpSpPr>
          <a:xfrm>
            <a:off x="250407" y="3266445"/>
            <a:ext cx="8386220" cy="2426853"/>
            <a:chOff x="250407" y="3266445"/>
            <a:chExt cx="8386220" cy="2426853"/>
          </a:xfrm>
        </p:grpSpPr>
        <p:cxnSp>
          <p:nvCxnSpPr>
            <p:cNvPr id="9" name="Straight Arrow Connector 8"/>
            <p:cNvCxnSpPr/>
            <p:nvPr/>
          </p:nvCxnSpPr>
          <p:spPr>
            <a:xfrm flipV="1">
              <a:off x="673077" y="3266445"/>
              <a:ext cx="0" cy="1219200"/>
            </a:xfrm>
            <a:prstGeom prst="straightConnector1">
              <a:avLst/>
            </a:prstGeom>
            <a:ln w="28575"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0" name="Straight Arrow Connector 9"/>
            <p:cNvCxnSpPr/>
            <p:nvPr/>
          </p:nvCxnSpPr>
          <p:spPr>
            <a:xfrm flipV="1">
              <a:off x="619737" y="4473312"/>
              <a:ext cx="5638800" cy="10104"/>
            </a:xfrm>
            <a:prstGeom prst="straightConnector1">
              <a:avLst/>
            </a:prstGeom>
            <a:ln w="28575"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2" name="TextBox 11"/>
            <p:cNvSpPr txBox="1"/>
            <p:nvPr/>
          </p:nvSpPr>
          <p:spPr>
            <a:xfrm rot="16200000">
              <a:off x="156791" y="3664861"/>
              <a:ext cx="55656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mtClean="0"/>
                <a:t>Risk</a:t>
              </a:r>
              <a:endParaRPr lang="en-US"/>
            </a:p>
          </p:txBody>
        </p:sp>
        <p:cxnSp>
          <p:nvCxnSpPr>
            <p:cNvPr id="15" name="Straight Connector 14"/>
            <p:cNvCxnSpPr/>
            <p:nvPr/>
          </p:nvCxnSpPr>
          <p:spPr>
            <a:xfrm>
              <a:off x="673077" y="3908445"/>
              <a:ext cx="5715000" cy="0"/>
            </a:xfrm>
            <a:prstGeom prst="line">
              <a:avLst/>
            </a:prstGeom>
            <a:ln>
              <a:solidFill>
                <a:schemeClr val="bg1">
                  <a:lumMod val="50000"/>
                </a:schemeClr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7" name="Freeform 16"/>
            <p:cNvSpPr/>
            <p:nvPr/>
          </p:nvSpPr>
          <p:spPr>
            <a:xfrm>
              <a:off x="670077" y="3571245"/>
              <a:ext cx="5472000" cy="712800"/>
            </a:xfrm>
            <a:custGeom>
              <a:avLst/>
              <a:gdLst>
                <a:gd name="connsiteX0" fmla="*/ 0 w 5472000"/>
                <a:gd name="connsiteY0" fmla="*/ 331200 h 712800"/>
                <a:gd name="connsiteX1" fmla="*/ 1130400 w 5472000"/>
                <a:gd name="connsiteY1" fmla="*/ 331200 h 712800"/>
                <a:gd name="connsiteX2" fmla="*/ 1130400 w 5472000"/>
                <a:gd name="connsiteY2" fmla="*/ 712800 h 712800"/>
                <a:gd name="connsiteX3" fmla="*/ 2152800 w 5472000"/>
                <a:gd name="connsiteY3" fmla="*/ 691200 h 712800"/>
                <a:gd name="connsiteX4" fmla="*/ 2138400 w 5472000"/>
                <a:gd name="connsiteY4" fmla="*/ 0 h 712800"/>
                <a:gd name="connsiteX5" fmla="*/ 3513600 w 5472000"/>
                <a:gd name="connsiteY5" fmla="*/ 0 h 712800"/>
                <a:gd name="connsiteX6" fmla="*/ 3513600 w 5472000"/>
                <a:gd name="connsiteY6" fmla="*/ 338400 h 712800"/>
                <a:gd name="connsiteX7" fmla="*/ 5472000 w 5472000"/>
                <a:gd name="connsiteY7" fmla="*/ 331200 h 712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472000" h="712800">
                  <a:moveTo>
                    <a:pt x="0" y="331200"/>
                  </a:moveTo>
                  <a:lnTo>
                    <a:pt x="1130400" y="331200"/>
                  </a:lnTo>
                  <a:lnTo>
                    <a:pt x="1130400" y="712800"/>
                  </a:lnTo>
                  <a:lnTo>
                    <a:pt x="2152800" y="691200"/>
                  </a:lnTo>
                  <a:lnTo>
                    <a:pt x="2138400" y="0"/>
                  </a:lnTo>
                  <a:lnTo>
                    <a:pt x="3513600" y="0"/>
                  </a:lnTo>
                  <a:lnTo>
                    <a:pt x="3513600" y="338400"/>
                  </a:lnTo>
                  <a:lnTo>
                    <a:pt x="5472000" y="331200"/>
                  </a:lnTo>
                </a:path>
              </a:pathLst>
            </a:cu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1" name="Straight Arrow Connector 20"/>
            <p:cNvCxnSpPr/>
            <p:nvPr/>
          </p:nvCxnSpPr>
          <p:spPr>
            <a:xfrm flipV="1">
              <a:off x="3649592" y="3733800"/>
              <a:ext cx="1" cy="990600"/>
            </a:xfrm>
            <a:prstGeom prst="straightConnector1">
              <a:avLst/>
            </a:prstGeom>
            <a:ln w="19050">
              <a:solidFill>
                <a:schemeClr val="accent2">
                  <a:lumMod val="75000"/>
                </a:schemeClr>
              </a:solidFill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25" name="TextBox 24"/>
            <p:cNvSpPr txBox="1"/>
            <p:nvPr/>
          </p:nvSpPr>
          <p:spPr>
            <a:xfrm>
              <a:off x="2092207" y="5323966"/>
              <a:ext cx="654442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mtClean="0"/>
                <a:t>Decreased risk because GI Bleed would have prevented prescription</a:t>
              </a:r>
              <a:endParaRPr lang="en-US"/>
            </a:p>
          </p:txBody>
        </p:sp>
        <p:cxnSp>
          <p:nvCxnSpPr>
            <p:cNvPr id="28" name="Straight Arrow Connector 27"/>
            <p:cNvCxnSpPr/>
            <p:nvPr/>
          </p:nvCxnSpPr>
          <p:spPr>
            <a:xfrm flipV="1">
              <a:off x="2320807" y="4333366"/>
              <a:ext cx="1" cy="990600"/>
            </a:xfrm>
            <a:prstGeom prst="straightConnector1">
              <a:avLst/>
            </a:prstGeom>
            <a:ln w="19050">
              <a:solidFill>
                <a:schemeClr val="accent2">
                  <a:lumMod val="75000"/>
                </a:schemeClr>
              </a:solidFill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29" name="TextBox 28"/>
            <p:cNvSpPr txBox="1"/>
            <p:nvPr/>
          </p:nvSpPr>
          <p:spPr>
            <a:xfrm>
              <a:off x="3499258" y="4719166"/>
              <a:ext cx="277300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mtClean="0"/>
                <a:t>Increased risk due to NSAID</a:t>
              </a:r>
              <a:endParaRPr lang="en-US"/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6391677" y="3733800"/>
              <a:ext cx="96853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mtClean="0"/>
                <a:t>Baseline</a:t>
              </a:r>
              <a:endParaRPr lang="en-US"/>
            </a:p>
          </p:txBody>
        </p:sp>
      </p:grpSp>
      <p:grpSp>
        <p:nvGrpSpPr>
          <p:cNvPr id="35" name="Group 34"/>
          <p:cNvGrpSpPr/>
          <p:nvPr/>
        </p:nvGrpSpPr>
        <p:grpSpPr>
          <a:xfrm>
            <a:off x="696354" y="3804643"/>
            <a:ext cx="7961534" cy="646331"/>
            <a:chOff x="696354" y="3804643"/>
            <a:chExt cx="7961534" cy="646331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696354" y="4060845"/>
              <a:ext cx="6847446" cy="0"/>
            </a:xfrm>
            <a:prstGeom prst="line">
              <a:avLst/>
            </a:prstGeom>
            <a:ln>
              <a:solidFill>
                <a:schemeClr val="bg1">
                  <a:lumMod val="50000"/>
                </a:schemeClr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4" name="TextBox 33"/>
            <p:cNvSpPr txBox="1"/>
            <p:nvPr/>
          </p:nvSpPr>
          <p:spPr>
            <a:xfrm>
              <a:off x="7543800" y="3804643"/>
              <a:ext cx="1114088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mtClean="0"/>
                <a:t>Apparent </a:t>
              </a:r>
            </a:p>
            <a:p>
              <a:r>
                <a:rPr lang="en-US" smtClean="0"/>
                <a:t>Baseline</a:t>
              </a:r>
              <a:endParaRPr lang="en-US"/>
            </a:p>
          </p:txBody>
        </p:sp>
      </p:grpSp>
      <p:sp>
        <p:nvSpPr>
          <p:cNvPr id="36" name="Rectangle 35"/>
          <p:cNvSpPr/>
          <p:nvPr/>
        </p:nvSpPr>
        <p:spPr>
          <a:xfrm>
            <a:off x="1752600" y="2613422"/>
            <a:ext cx="1060858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smtClean="0"/>
              <a:t>Pre-exposure</a:t>
            </a:r>
            <a:endParaRPr lang="en-US" sz="1200"/>
          </a:p>
        </p:txBody>
      </p:sp>
      <p:grpSp>
        <p:nvGrpSpPr>
          <p:cNvPr id="16" name="Group 15"/>
          <p:cNvGrpSpPr/>
          <p:nvPr/>
        </p:nvGrpSpPr>
        <p:grpSpPr>
          <a:xfrm>
            <a:off x="4007149" y="2980603"/>
            <a:ext cx="3329601" cy="1080242"/>
            <a:chOff x="4007149" y="2980603"/>
            <a:chExt cx="3329601" cy="1080242"/>
          </a:xfrm>
        </p:grpSpPr>
        <p:cxnSp>
          <p:nvCxnSpPr>
            <p:cNvPr id="11" name="Straight Arrow Connector 10"/>
            <p:cNvCxnSpPr/>
            <p:nvPr/>
          </p:nvCxnSpPr>
          <p:spPr>
            <a:xfrm>
              <a:off x="4007149" y="3571245"/>
              <a:ext cx="1" cy="489600"/>
            </a:xfrm>
            <a:prstGeom prst="straightConnector1">
              <a:avLst/>
            </a:prstGeom>
            <a:ln w="19050">
              <a:solidFill>
                <a:schemeClr val="accent2">
                  <a:lumMod val="75000"/>
                </a:schemeClr>
              </a:solidFill>
              <a:headEnd type="arrow" w="med" len="med"/>
              <a:tailEnd type="arrow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6" name="Straight Arrow Connector 25"/>
            <p:cNvCxnSpPr/>
            <p:nvPr/>
          </p:nvCxnSpPr>
          <p:spPr>
            <a:xfrm flipH="1">
              <a:off x="4007150" y="3429000"/>
              <a:ext cx="1174450" cy="375644"/>
            </a:xfrm>
            <a:prstGeom prst="straightConnector1">
              <a:avLst/>
            </a:prstGeom>
            <a:ln w="19050">
              <a:solidFill>
                <a:schemeClr val="accent2">
                  <a:lumMod val="75000"/>
                </a:schemeClr>
              </a:solidFill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33" name="TextBox 32"/>
            <p:cNvSpPr txBox="1"/>
            <p:nvPr/>
          </p:nvSpPr>
          <p:spPr>
            <a:xfrm>
              <a:off x="5221427" y="2980603"/>
              <a:ext cx="2115323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mtClean="0"/>
                <a:t>Apparent </a:t>
              </a:r>
            </a:p>
            <a:p>
              <a:r>
                <a:rPr lang="en-US" smtClean="0"/>
                <a:t>relative risk is higher</a:t>
              </a:r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42351133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Event-dependent censoring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1"/>
            <a:ext cx="8229600" cy="13716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smtClean="0"/>
              <a:t>If the outcome increases the probability of censoring, this can lead to bias</a:t>
            </a:r>
            <a:endParaRPr lang="en-US" sz="2400"/>
          </a:p>
        </p:txBody>
      </p:sp>
      <p:cxnSp>
        <p:nvCxnSpPr>
          <p:cNvPr id="4" name="Straight Arrow Connector 3"/>
          <p:cNvCxnSpPr/>
          <p:nvPr/>
        </p:nvCxnSpPr>
        <p:spPr>
          <a:xfrm flipV="1">
            <a:off x="753087" y="3886200"/>
            <a:ext cx="6863942" cy="6178"/>
          </a:xfrm>
          <a:prstGeom prst="straightConnector1">
            <a:avLst/>
          </a:prstGeom>
          <a:ln w="28575">
            <a:headEnd type="oval" w="med" len="med"/>
            <a:tailEnd type="triangl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" name="Rectangle 4"/>
          <p:cNvSpPr/>
          <p:nvPr/>
        </p:nvSpPr>
        <p:spPr>
          <a:xfrm>
            <a:off x="2886687" y="3587578"/>
            <a:ext cx="1371600" cy="30480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mtClean="0"/>
              <a:t>Vioxx</a:t>
            </a:r>
            <a:endParaRPr lang="en-US"/>
          </a:p>
        </p:txBody>
      </p:sp>
      <p:cxnSp>
        <p:nvCxnSpPr>
          <p:cNvPr id="6" name="Straight Connector 5"/>
          <p:cNvCxnSpPr/>
          <p:nvPr/>
        </p:nvCxnSpPr>
        <p:spPr>
          <a:xfrm>
            <a:off x="4080379" y="3477088"/>
            <a:ext cx="0" cy="415290"/>
          </a:xfrm>
          <a:prstGeom prst="line">
            <a:avLst/>
          </a:prstGeom>
          <a:ln w="19050">
            <a:prstDash val="sys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3440495" y="2833157"/>
            <a:ext cx="127977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mtClean="0"/>
              <a:t>Myocardial </a:t>
            </a:r>
          </a:p>
          <a:p>
            <a:pPr algn="ctr"/>
            <a:r>
              <a:rPr lang="en-US" smtClean="0"/>
              <a:t>Infarction</a:t>
            </a:r>
            <a:endParaRPr lang="en-US"/>
          </a:p>
        </p:txBody>
      </p:sp>
      <p:pic>
        <p:nvPicPr>
          <p:cNvPr id="8" name="Picture 2" descr="Alive And Dead Icons Design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600" t="50000" r="27117" b="21446"/>
          <a:stretch/>
        </p:blipFill>
        <p:spPr bwMode="auto">
          <a:xfrm>
            <a:off x="4720269" y="3162495"/>
            <a:ext cx="352559" cy="3145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9" name="Straight Connector 8"/>
          <p:cNvCxnSpPr/>
          <p:nvPr/>
        </p:nvCxnSpPr>
        <p:spPr>
          <a:xfrm>
            <a:off x="4892827" y="3473999"/>
            <a:ext cx="0" cy="415290"/>
          </a:xfrm>
          <a:prstGeom prst="line">
            <a:avLst/>
          </a:prstGeom>
          <a:ln w="19050">
            <a:prstDash val="sys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19" name="Group 18"/>
          <p:cNvGrpSpPr/>
          <p:nvPr/>
        </p:nvGrpSpPr>
        <p:grpSpPr>
          <a:xfrm>
            <a:off x="4896548" y="3587578"/>
            <a:ext cx="2568081" cy="304800"/>
            <a:chOff x="4896548" y="3587578"/>
            <a:chExt cx="2568081" cy="304800"/>
          </a:xfrm>
        </p:grpSpPr>
        <p:sp>
          <p:nvSpPr>
            <p:cNvPr id="11" name="Rectangle 10"/>
            <p:cNvSpPr/>
            <p:nvPr/>
          </p:nvSpPr>
          <p:spPr>
            <a:xfrm>
              <a:off x="4896548" y="3587578"/>
              <a:ext cx="2568081" cy="304800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3" name="Straight Connector 12"/>
            <p:cNvCxnSpPr/>
            <p:nvPr/>
          </p:nvCxnSpPr>
          <p:spPr>
            <a:xfrm>
              <a:off x="4896548" y="3587578"/>
              <a:ext cx="2568081" cy="298622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flipV="1">
              <a:off x="4896548" y="3587578"/>
              <a:ext cx="2568081" cy="298622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20" name="Group 19"/>
          <p:cNvGrpSpPr/>
          <p:nvPr/>
        </p:nvGrpSpPr>
        <p:grpSpPr>
          <a:xfrm>
            <a:off x="753087" y="4191001"/>
            <a:ext cx="4139741" cy="688530"/>
            <a:chOff x="753087" y="4191001"/>
            <a:chExt cx="4139741" cy="688530"/>
          </a:xfrm>
        </p:grpSpPr>
        <p:sp>
          <p:nvSpPr>
            <p:cNvPr id="17" name="Right Brace 16"/>
            <p:cNvSpPr/>
            <p:nvPr/>
          </p:nvSpPr>
          <p:spPr>
            <a:xfrm rot="5400000">
              <a:off x="2670559" y="2273529"/>
              <a:ext cx="304798" cy="4139741"/>
            </a:xfrm>
            <a:prstGeom prst="rightBrac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1353198" y="4510199"/>
              <a:ext cx="293028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mtClean="0"/>
                <a:t>Solution: reweigh time at risk</a:t>
              </a:r>
              <a:endParaRPr lang="en-US"/>
            </a:p>
          </p:txBody>
        </p:sp>
      </p:grpSp>
      <p:sp>
        <p:nvSpPr>
          <p:cNvPr id="21" name="Rounded Rectangle 20"/>
          <p:cNvSpPr/>
          <p:nvPr/>
        </p:nvSpPr>
        <p:spPr>
          <a:xfrm>
            <a:off x="3440495" y="4974000"/>
            <a:ext cx="4648200" cy="1676400"/>
          </a:xfrm>
          <a:prstGeom prst="roundRect">
            <a:avLst/>
          </a:prstGeom>
          <a:ln w="28575"/>
          <a:effectLst>
            <a:outerShdw blurRad="114300" dist="1778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mtClean="0"/>
              <a:t>Stolen (with permission) from R package by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mtClean="0"/>
              <a:t>Yonas Ghebremichael-Weldeselassie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mtClean="0"/>
              <a:t>Heather Whitaker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mtClean="0"/>
              <a:t>Paddy Farrington</a:t>
            </a:r>
          </a:p>
          <a:p>
            <a:r>
              <a:rPr lang="en-US" smtClean="0"/>
              <a:t>(Re-implemented in C++ for speed)</a:t>
            </a:r>
          </a:p>
        </p:txBody>
      </p:sp>
    </p:spTree>
    <p:extLst>
      <p:ext uri="{BB962C8B-B14F-4D97-AF65-F5344CB8AC3E}">
        <p14:creationId xmlns:p14="http://schemas.microsoft.com/office/powerpoint/2010/main" val="24140765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742</TotalTime>
  <Words>1067</Words>
  <Application>Microsoft Office PowerPoint</Application>
  <PresentationFormat>On-screen Show (4:3)</PresentationFormat>
  <Paragraphs>453</Paragraphs>
  <Slides>27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28" baseType="lpstr">
      <vt:lpstr>Office Theme</vt:lpstr>
      <vt:lpstr>SelfControlledCaseSeries package</vt:lpstr>
      <vt:lpstr>Quick recap of previous meeting</vt:lpstr>
      <vt:lpstr>Self-Controlled Case Series</vt:lpstr>
      <vt:lpstr>Self-Controlled Case Series</vt:lpstr>
      <vt:lpstr>Correcting for age and season</vt:lpstr>
      <vt:lpstr>Correcting for age and season</vt:lpstr>
      <vt:lpstr>Correcting for age and season</vt:lpstr>
      <vt:lpstr>Contra-indication</vt:lpstr>
      <vt:lpstr>Event-dependent censoring</vt:lpstr>
      <vt:lpstr>Other exposures</vt:lpstr>
      <vt:lpstr>A single SCCS study</vt:lpstr>
      <vt:lpstr>A single SCCS study</vt:lpstr>
      <vt:lpstr>A single SCCS study</vt:lpstr>
      <vt:lpstr>A single SCCS study</vt:lpstr>
      <vt:lpstr>A single SCCS study</vt:lpstr>
      <vt:lpstr>A single SCCS study</vt:lpstr>
      <vt:lpstr>A single SCCS study</vt:lpstr>
      <vt:lpstr>A single SCCS study</vt:lpstr>
      <vt:lpstr>Evaluating residual bias</vt:lpstr>
      <vt:lpstr>Simplest model</vt:lpstr>
      <vt:lpstr>Including PPIs</vt:lpstr>
      <vt:lpstr>Including PPIs, age, season, and censoring</vt:lpstr>
      <vt:lpstr>Including all other drugs</vt:lpstr>
      <vt:lpstr>Conclusions</vt:lpstr>
      <vt:lpstr>Next steps</vt:lpstr>
      <vt:lpstr>Topic of next meeting(s)?</vt:lpstr>
      <vt:lpstr>Next workgroup meeting</vt:lpstr>
    </vt:vector>
  </TitlesOfParts>
  <Company>Johnson &amp; Johnson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Patrick Ryan</dc:creator>
  <cp:lastModifiedBy>Schuemie, Martijn [JRDNL]</cp:lastModifiedBy>
  <cp:revision>187</cp:revision>
  <dcterms:created xsi:type="dcterms:W3CDTF">2013-12-30T14:14:20Z</dcterms:created>
  <dcterms:modified xsi:type="dcterms:W3CDTF">2016-05-17T10:21:40Z</dcterms:modified>
</cp:coreProperties>
</file>