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50" r:id="rId1"/>
  </p:sldMasterIdLst>
  <p:notesMasterIdLst>
    <p:notesMasterId r:id="rId22"/>
  </p:notesMasterIdLst>
  <p:sldIdLst>
    <p:sldId id="256" r:id="rId2"/>
    <p:sldId id="309" r:id="rId3"/>
    <p:sldId id="319" r:id="rId4"/>
    <p:sldId id="295" r:id="rId5"/>
    <p:sldId id="310" r:id="rId6"/>
    <p:sldId id="320" r:id="rId7"/>
    <p:sldId id="323" r:id="rId8"/>
    <p:sldId id="321" r:id="rId9"/>
    <p:sldId id="322" r:id="rId10"/>
    <p:sldId id="318" r:id="rId11"/>
    <p:sldId id="307" r:id="rId12"/>
    <p:sldId id="298" r:id="rId13"/>
    <p:sldId id="324" r:id="rId14"/>
    <p:sldId id="303" r:id="rId15"/>
    <p:sldId id="312" r:id="rId16"/>
    <p:sldId id="299" r:id="rId17"/>
    <p:sldId id="314" r:id="rId18"/>
    <p:sldId id="315" r:id="rId19"/>
    <p:sldId id="316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9" autoAdjust="0"/>
    <p:restoredTop sz="87563" autoAdjust="0"/>
  </p:normalViewPr>
  <p:slideViewPr>
    <p:cSldViewPr snapToGrid="0" snapToObjects="1">
      <p:cViewPr varScale="1">
        <p:scale>
          <a:sx n="130" d="100"/>
          <a:sy n="130" d="100"/>
        </p:scale>
        <p:origin x="184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4CDC-AABA-9244-BD88-54BC93586A90}" type="datetimeFigureOut">
              <a:rPr lang="en-US" smtClean="0"/>
              <a:t>10/7/15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EA905-1B59-7A4C-A37A-FCF691FE4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9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A905-1B59-7A4C-A37A-FCF691FE41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A905-1B59-7A4C-A37A-FCF691FE41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4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A905-1B59-7A4C-A37A-FCF691FE41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A905-1B59-7A4C-A37A-FCF691FE41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9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A905-1B59-7A4C-A37A-FCF691FE41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9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44059"/>
            <a:ext cx="82296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4008"/>
            <a:ext cx="8229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6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5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4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5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6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1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7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5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9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D55EBF-FE47-3648-A0A6-354D60613EC4}" type="datetimeFigureOut">
              <a:rPr lang="en-US" smtClean="0"/>
              <a:t>10/7/15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D69656-2AA4-0A42-9691-2F0AE026FA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400" y="206159"/>
            <a:ext cx="8657226" cy="708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400" y="1208003"/>
            <a:ext cx="8657226" cy="5421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2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accent5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521" y="1212145"/>
            <a:ext cx="8140713" cy="2388305"/>
          </a:xfrm>
        </p:spPr>
        <p:txBody>
          <a:bodyPr>
            <a:normAutofit/>
          </a:bodyPr>
          <a:lstStyle/>
          <a:p>
            <a:r>
              <a:rPr lang="en-US" dirty="0" smtClean="0"/>
              <a:t>Clinical NLP schemas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3519" y="3770757"/>
            <a:ext cx="8306716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Noémie Elhadad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noemie@gmail.com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Columbia University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Types of NLP outputs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Unstructured text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 structured output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Unstructured text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bag of words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Unstructured text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word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Wingdings"/>
              </a:rPr>
              <a:t>embeddings</a:t>
            </a:r>
            <a:endParaRPr lang="en-US" dirty="0">
              <a:solidFill>
                <a:schemeClr val="bg1">
                  <a:lumMod val="65000"/>
                </a:schemeClr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The </a:t>
            </a:r>
            <a:r>
              <a:rPr lang="en-US" dirty="0" err="1" smtClean="0">
                <a:sym typeface="Wingdings"/>
              </a:rPr>
              <a:t>ShARe</a:t>
            </a:r>
            <a:r>
              <a:rPr lang="en-US" dirty="0" smtClean="0">
                <a:sym typeface="Wingdings"/>
              </a:rPr>
              <a:t> schema for structured output</a:t>
            </a:r>
          </a:p>
          <a:p>
            <a:r>
              <a:rPr lang="en-US" dirty="0" smtClean="0">
                <a:sym typeface="Wingdings"/>
              </a:rPr>
              <a:t>Some low level details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9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output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Element Model templates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Data </a:t>
            </a:r>
            <a:r>
              <a:rPr lang="en-US" dirty="0" smtClean="0">
                <a:sym typeface="Wingdings"/>
              </a:rPr>
              <a:t>modeling </a:t>
            </a:r>
            <a:r>
              <a:rPr lang="en-US" dirty="0" smtClean="0">
                <a:sym typeface="Wingdings"/>
              </a:rPr>
              <a:t>across several initiatives and institutions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ShARe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ym typeface="Wingdings"/>
              </a:rPr>
              <a:t>SHARP, THYME)</a:t>
            </a: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64417" y="4951399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Patient should come back </a:t>
            </a:r>
            <a:r>
              <a:rPr lang="en-US" i="1" u="sng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severe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u="sng" dirty="0" smtClean="0">
                <a:solidFill>
                  <a:srgbClr val="000000"/>
                </a:solidFill>
              </a:rPr>
              <a:t>facial</a:t>
            </a:r>
            <a:r>
              <a:rPr lang="en-US" i="1" dirty="0" smtClean="0">
                <a:solidFill>
                  <a:srgbClr val="000000"/>
                </a:solidFill>
              </a:rPr>
              <a:t> rash </a:t>
            </a:r>
            <a:r>
              <a:rPr lang="en-US" dirty="0" smtClean="0">
                <a:solidFill>
                  <a:srgbClr val="000000"/>
                </a:solidFill>
              </a:rPr>
              <a:t>occurs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05524" y="3625539"/>
            <a:ext cx="4574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Disorder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05524" y="3942387"/>
            <a:ext cx="4574059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span:</a:t>
            </a:r>
            <a:r>
              <a:rPr lang="en-US" sz="1600" dirty="0" smtClean="0">
                <a:solidFill>
                  <a:schemeClr val="accent6"/>
                </a:solidFill>
              </a:rPr>
              <a:t> 35-45 (facial rash)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CUI:</a:t>
            </a:r>
            <a:r>
              <a:rPr lang="en-US" sz="1600" dirty="0" smtClean="0">
                <a:solidFill>
                  <a:srgbClr val="F79646"/>
                </a:solidFill>
              </a:rPr>
              <a:t> </a:t>
            </a:r>
            <a:r>
              <a:rPr lang="en-US" sz="1600" dirty="0">
                <a:solidFill>
                  <a:srgbClr val="F79646"/>
                </a:solidFill>
              </a:rPr>
              <a:t>C0239521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body location: </a:t>
            </a:r>
            <a:r>
              <a:rPr lang="en-US" sz="1600" dirty="0">
                <a:solidFill>
                  <a:srgbClr val="F79646"/>
                </a:solidFill>
              </a:rPr>
              <a:t>C0015450 (facial; 27-32)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conditional</a:t>
            </a:r>
            <a:r>
              <a:rPr lang="en-US" sz="1600" dirty="0" smtClean="0"/>
              <a:t>:</a:t>
            </a:r>
            <a:r>
              <a:rPr lang="en-US" sz="1600" dirty="0" smtClean="0">
                <a:solidFill>
                  <a:srgbClr val="F79646"/>
                </a:solidFill>
              </a:rPr>
              <a:t> </a:t>
            </a:r>
            <a:r>
              <a:rPr lang="en-US" sz="1600" dirty="0">
                <a:solidFill>
                  <a:srgbClr val="F79646"/>
                </a:solidFill>
              </a:rPr>
              <a:t>true (if; 25-26)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negation:</a:t>
            </a:r>
            <a:r>
              <a:rPr lang="en-US" sz="1600" dirty="0" smtClean="0">
                <a:solidFill>
                  <a:schemeClr val="accent6"/>
                </a:solidFill>
              </a:rPr>
              <a:t> false (NULL)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severity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F79646"/>
                </a:solidFill>
              </a:rPr>
              <a:t>severe (severe; 28-33)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38" name="Cloud 37"/>
          <p:cNvSpPr/>
          <p:nvPr/>
        </p:nvSpPr>
        <p:spPr>
          <a:xfrm>
            <a:off x="628377" y="3625539"/>
            <a:ext cx="2064996" cy="92574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erminology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934989" y="4149285"/>
            <a:ext cx="2065881" cy="1755830"/>
          </a:xfrm>
          <a:custGeom>
            <a:avLst/>
            <a:gdLst>
              <a:gd name="connsiteX0" fmla="*/ 0 w 2329973"/>
              <a:gd name="connsiteY0" fmla="*/ 1443549 h 1819785"/>
              <a:gd name="connsiteX1" fmla="*/ 1160418 w 2329973"/>
              <a:gd name="connsiteY1" fmla="*/ 1809005 h 1819785"/>
              <a:gd name="connsiteX2" fmla="*/ 1644686 w 2329973"/>
              <a:gd name="connsiteY2" fmla="*/ 1580595 h 1819785"/>
              <a:gd name="connsiteX3" fmla="*/ 2001035 w 2329973"/>
              <a:gd name="connsiteY3" fmla="*/ 237546 h 1819785"/>
              <a:gd name="connsiteX4" fmla="*/ 2329973 w 2329973"/>
              <a:gd name="connsiteY4" fmla="*/ 0 h 181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973" h="1819785">
                <a:moveTo>
                  <a:pt x="0" y="1443549"/>
                </a:moveTo>
                <a:cubicBezTo>
                  <a:pt x="443152" y="1614856"/>
                  <a:pt x="886304" y="1786164"/>
                  <a:pt x="1160418" y="1809005"/>
                </a:cubicBezTo>
                <a:cubicBezTo>
                  <a:pt x="1434532" y="1831846"/>
                  <a:pt x="1504583" y="1842505"/>
                  <a:pt x="1644686" y="1580595"/>
                </a:cubicBezTo>
                <a:cubicBezTo>
                  <a:pt x="1784789" y="1318685"/>
                  <a:pt x="1886821" y="500978"/>
                  <a:pt x="2001035" y="237546"/>
                </a:cubicBezTo>
                <a:cubicBezTo>
                  <a:pt x="2115250" y="-25887"/>
                  <a:pt x="2278196" y="36545"/>
                  <a:pt x="2329973" y="0"/>
                </a:cubicBezTo>
              </a:path>
            </a:pathLst>
          </a:custGeom>
          <a:ln w="19050" cmpd="sng">
            <a:solidFill>
              <a:srgbClr val="F7964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821388" y="5373561"/>
            <a:ext cx="3178597" cy="459905"/>
          </a:xfrm>
          <a:custGeom>
            <a:avLst/>
            <a:gdLst>
              <a:gd name="connsiteX0" fmla="*/ 163338 w 3178597"/>
              <a:gd name="connsiteY0" fmla="*/ 164455 h 459905"/>
              <a:gd name="connsiteX1" fmla="*/ 336944 w 3178597"/>
              <a:gd name="connsiteY1" fmla="*/ 456819 h 459905"/>
              <a:gd name="connsiteX2" fmla="*/ 3178597 w 3178597"/>
              <a:gd name="connsiteY2" fmla="*/ 0 h 45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8597" h="459905">
                <a:moveTo>
                  <a:pt x="163338" y="164455"/>
                </a:moveTo>
                <a:cubicBezTo>
                  <a:pt x="-1131" y="324341"/>
                  <a:pt x="-165599" y="484228"/>
                  <a:pt x="336944" y="456819"/>
                </a:cubicBezTo>
                <a:cubicBezTo>
                  <a:pt x="839487" y="429410"/>
                  <a:pt x="3178597" y="0"/>
                  <a:pt x="3178597" y="0"/>
                </a:cubicBezTo>
              </a:path>
            </a:pathLst>
          </a:custGeom>
          <a:ln w="19050" cmpd="sng">
            <a:solidFill>
              <a:srgbClr val="F7964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495365" y="4633270"/>
            <a:ext cx="2504620" cy="1245221"/>
          </a:xfrm>
          <a:custGeom>
            <a:avLst/>
            <a:gdLst>
              <a:gd name="connsiteX0" fmla="*/ 1041 w 2504620"/>
              <a:gd name="connsiteY0" fmla="*/ 895609 h 1245221"/>
              <a:gd name="connsiteX1" fmla="*/ 339116 w 2504620"/>
              <a:gd name="connsiteY1" fmla="*/ 1233655 h 1245221"/>
              <a:gd name="connsiteX2" fmla="*/ 2084311 w 2504620"/>
              <a:gd name="connsiteY2" fmla="*/ 1069201 h 1245221"/>
              <a:gd name="connsiteX3" fmla="*/ 2203094 w 2504620"/>
              <a:gd name="connsiteY3" fmla="*/ 164698 h 1245221"/>
              <a:gd name="connsiteX4" fmla="*/ 2504620 w 2504620"/>
              <a:gd name="connsiteY4" fmla="*/ 243 h 124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620" h="1245221">
                <a:moveTo>
                  <a:pt x="1041" y="895609"/>
                </a:moveTo>
                <a:cubicBezTo>
                  <a:pt x="-3528" y="1050166"/>
                  <a:pt x="-8096" y="1204723"/>
                  <a:pt x="339116" y="1233655"/>
                </a:cubicBezTo>
                <a:cubicBezTo>
                  <a:pt x="686328" y="1262587"/>
                  <a:pt x="1773648" y="1247360"/>
                  <a:pt x="2084311" y="1069201"/>
                </a:cubicBezTo>
                <a:cubicBezTo>
                  <a:pt x="2394974" y="891042"/>
                  <a:pt x="2133043" y="342858"/>
                  <a:pt x="2203094" y="164698"/>
                </a:cubicBezTo>
                <a:cubicBezTo>
                  <a:pt x="2273145" y="-13462"/>
                  <a:pt x="2504620" y="243"/>
                  <a:pt x="2504620" y="243"/>
                </a:cubicBezTo>
              </a:path>
            </a:pathLst>
          </a:custGeom>
          <a:ln w="19050" cmpd="sng">
            <a:solidFill>
              <a:schemeClr val="accent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2574590" y="3703132"/>
            <a:ext cx="1434532" cy="446153"/>
          </a:xfrm>
          <a:custGeom>
            <a:avLst/>
            <a:gdLst>
              <a:gd name="connsiteX0" fmla="*/ 1434532 w 1434532"/>
              <a:gd name="connsiteY0" fmla="*/ 446153 h 446153"/>
              <a:gd name="connsiteX1" fmla="*/ 822343 w 1434532"/>
              <a:gd name="connsiteY1" fmla="*/ 16743 h 446153"/>
              <a:gd name="connsiteX2" fmla="*/ 0 w 1434532"/>
              <a:gd name="connsiteY2" fmla="*/ 80697 h 44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532" h="446153">
                <a:moveTo>
                  <a:pt x="1434532" y="446153"/>
                </a:moveTo>
                <a:cubicBezTo>
                  <a:pt x="1247982" y="261902"/>
                  <a:pt x="1061432" y="77652"/>
                  <a:pt x="822343" y="16743"/>
                </a:cubicBezTo>
                <a:cubicBezTo>
                  <a:pt x="583254" y="-44166"/>
                  <a:pt x="0" y="80697"/>
                  <a:pt x="0" y="80697"/>
                </a:cubicBezTo>
              </a:path>
            </a:pathLst>
          </a:custGeom>
          <a:ln w="19050" cmpd="sng">
            <a:solidFill>
              <a:schemeClr val="accent6"/>
            </a:solidFill>
            <a:prstDash val="sys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492355" y="4249785"/>
            <a:ext cx="1507630" cy="294348"/>
          </a:xfrm>
          <a:custGeom>
            <a:avLst/>
            <a:gdLst>
              <a:gd name="connsiteX0" fmla="*/ 0 w 1507630"/>
              <a:gd name="connsiteY0" fmla="*/ 0 h 294348"/>
              <a:gd name="connsiteX1" fmla="*/ 721835 w 1507630"/>
              <a:gd name="connsiteY1" fmla="*/ 292364 h 294348"/>
              <a:gd name="connsiteX2" fmla="*/ 1297475 w 1507630"/>
              <a:gd name="connsiteY2" fmla="*/ 127910 h 294348"/>
              <a:gd name="connsiteX3" fmla="*/ 1507630 w 1507630"/>
              <a:gd name="connsiteY3" fmla="*/ 118773 h 29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30" h="294348">
                <a:moveTo>
                  <a:pt x="0" y="0"/>
                </a:moveTo>
                <a:cubicBezTo>
                  <a:pt x="252794" y="135523"/>
                  <a:pt x="505589" y="271046"/>
                  <a:pt x="721835" y="292364"/>
                </a:cubicBezTo>
                <a:cubicBezTo>
                  <a:pt x="938081" y="313682"/>
                  <a:pt x="1166509" y="156842"/>
                  <a:pt x="1297475" y="127910"/>
                </a:cubicBezTo>
                <a:cubicBezTo>
                  <a:pt x="1428441" y="98978"/>
                  <a:pt x="1507630" y="118773"/>
                  <a:pt x="1507630" y="118773"/>
                </a:cubicBezTo>
              </a:path>
            </a:pathLst>
          </a:custGeom>
          <a:ln w="19050" cmpd="sng">
            <a:solidFill>
              <a:schemeClr val="accent6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150472" y="4705187"/>
            <a:ext cx="840376" cy="339464"/>
          </a:xfrm>
          <a:custGeom>
            <a:avLst/>
            <a:gdLst>
              <a:gd name="connsiteX0" fmla="*/ 8895 w 840376"/>
              <a:gd name="connsiteY0" fmla="*/ 257236 h 257236"/>
              <a:gd name="connsiteX1" fmla="*/ 118541 w 840376"/>
              <a:gd name="connsiteY1" fmla="*/ 1417 h 257236"/>
              <a:gd name="connsiteX2" fmla="*/ 840376 w 840376"/>
              <a:gd name="connsiteY2" fmla="*/ 147600 h 257236"/>
              <a:gd name="connsiteX3" fmla="*/ 840376 w 840376"/>
              <a:gd name="connsiteY3" fmla="*/ 147600 h 2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376" h="257236">
                <a:moveTo>
                  <a:pt x="8895" y="257236"/>
                </a:moveTo>
                <a:cubicBezTo>
                  <a:pt x="-5572" y="138463"/>
                  <a:pt x="-20039" y="19690"/>
                  <a:pt x="118541" y="1417"/>
                </a:cubicBezTo>
                <a:cubicBezTo>
                  <a:pt x="257121" y="-16856"/>
                  <a:pt x="840376" y="147600"/>
                  <a:pt x="840376" y="147600"/>
                </a:cubicBezTo>
                <a:lnTo>
                  <a:pt x="840376" y="147600"/>
                </a:lnTo>
              </a:path>
            </a:pathLst>
          </a:custGeom>
          <a:ln w="19050">
            <a:solidFill>
              <a:schemeClr val="accent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</a:t>
            </a:r>
            <a:r>
              <a:rPr lang="en-US" dirty="0" smtClean="0"/>
              <a:t> disorder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99" y="1213974"/>
            <a:ext cx="4289679" cy="5404270"/>
          </a:xfrm>
        </p:spPr>
        <p:txBody>
          <a:bodyPr>
            <a:normAutofit/>
          </a:bodyPr>
          <a:lstStyle/>
          <a:p>
            <a:r>
              <a:rPr lang="en-US" dirty="0" smtClean="0"/>
              <a:t>CUI (normalization)</a:t>
            </a:r>
          </a:p>
          <a:p>
            <a:pPr marL="457200" lvl="1" indent="0">
              <a:buNone/>
            </a:pPr>
            <a:r>
              <a:rPr lang="en-US" sz="2000" dirty="0" smtClean="0"/>
              <a:t>“presented with </a:t>
            </a:r>
            <a:r>
              <a:rPr lang="en-US" sz="2000" dirty="0" smtClean="0">
                <a:solidFill>
                  <a:srgbClr val="FF0000"/>
                </a:solidFill>
              </a:rPr>
              <a:t>facial rash</a:t>
            </a:r>
            <a:r>
              <a:rPr lang="en-US" sz="2000" dirty="0" smtClean="0"/>
              <a:t>”</a:t>
            </a:r>
          </a:p>
          <a:p>
            <a:pPr marL="457200" lvl="1" indent="0">
              <a:buNone/>
            </a:pPr>
            <a:r>
              <a:rPr lang="en-US" sz="2000" dirty="0" smtClean="0"/>
              <a:t>Facial rash (CUI C0239521)</a:t>
            </a:r>
          </a:p>
          <a:p>
            <a:r>
              <a:rPr lang="en-US" dirty="0" smtClean="0"/>
              <a:t>Negation</a:t>
            </a:r>
          </a:p>
          <a:p>
            <a:pPr marL="457200" lvl="1" indent="0">
              <a:buNone/>
            </a:pPr>
            <a:r>
              <a:rPr lang="en-US" sz="2000" dirty="0" smtClean="0"/>
              <a:t>“patient </a:t>
            </a:r>
            <a:r>
              <a:rPr lang="en-US" sz="2000" u="sng" dirty="0" smtClean="0"/>
              <a:t>denies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numbness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Subject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u="sng" dirty="0" smtClean="0">
                <a:solidFill>
                  <a:srgbClr val="000000"/>
                </a:solidFill>
              </a:rPr>
              <a:t>son</a:t>
            </a:r>
            <a:r>
              <a:rPr lang="en-US" sz="2000" dirty="0" smtClean="0">
                <a:solidFill>
                  <a:srgbClr val="000000"/>
                </a:solidFill>
              </a:rPr>
              <a:t> has </a:t>
            </a:r>
            <a:r>
              <a:rPr lang="en-US" sz="2000" dirty="0" smtClean="0">
                <a:solidFill>
                  <a:srgbClr val="FF0000"/>
                </a:solidFill>
              </a:rPr>
              <a:t>schizophrenia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Uncertainty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u="sng" dirty="0" smtClean="0">
                <a:solidFill>
                  <a:srgbClr val="000000"/>
                </a:solidFill>
              </a:rPr>
              <a:t>evaluation</a:t>
            </a:r>
            <a:r>
              <a:rPr lang="en-US" sz="2000" dirty="0" smtClean="0">
                <a:solidFill>
                  <a:srgbClr val="000000"/>
                </a:solidFill>
              </a:rPr>
              <a:t> of </a:t>
            </a:r>
            <a:r>
              <a:rPr lang="en-US" sz="2000" dirty="0" smtClean="0">
                <a:solidFill>
                  <a:srgbClr val="FF0000"/>
                </a:solidFill>
              </a:rPr>
              <a:t>MI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</a:p>
          <a:p>
            <a:r>
              <a:rPr lang="en-US" dirty="0"/>
              <a:t>Course</a:t>
            </a:r>
          </a:p>
          <a:p>
            <a:pPr marL="457200" lvl="1" indent="0">
              <a:buNone/>
            </a:pPr>
            <a:r>
              <a:rPr lang="en-US" sz="2000" dirty="0"/>
              <a:t>“The </a:t>
            </a:r>
            <a:r>
              <a:rPr lang="en-US" sz="2000" dirty="0">
                <a:solidFill>
                  <a:srgbClr val="FF0000"/>
                </a:solidFill>
              </a:rPr>
              <a:t>cough</a:t>
            </a:r>
            <a:r>
              <a:rPr lang="en-US" sz="2000" dirty="0"/>
              <a:t> got </a:t>
            </a:r>
            <a:r>
              <a:rPr lang="en-US" sz="2000" u="sng" dirty="0"/>
              <a:t>worse</a:t>
            </a:r>
            <a:r>
              <a:rPr lang="en-US" sz="2000" dirty="0"/>
              <a:t> over the next two </a:t>
            </a:r>
            <a:r>
              <a:rPr lang="en-US" sz="2000" dirty="0" smtClean="0"/>
              <a:t>weeks.”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066" y="1213974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Severity</a:t>
            </a:r>
          </a:p>
          <a:p>
            <a:pPr marL="457200" lvl="1" indent="0">
              <a:buNone/>
            </a:pPr>
            <a:r>
              <a:rPr lang="en-US" sz="2000" dirty="0" smtClean="0"/>
              <a:t>“</a:t>
            </a:r>
            <a:r>
              <a:rPr lang="en-US" sz="2000" u="sng" dirty="0" smtClean="0"/>
              <a:t>slight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bleeding</a:t>
            </a:r>
            <a:r>
              <a:rPr lang="en-US" sz="2000" dirty="0" smtClean="0"/>
              <a:t>”</a:t>
            </a:r>
          </a:p>
          <a:p>
            <a:r>
              <a:rPr lang="en-US" dirty="0" smtClean="0"/>
              <a:t>Conditional</a:t>
            </a:r>
          </a:p>
          <a:p>
            <a:pPr marL="457200" lvl="1" indent="0">
              <a:buNone/>
            </a:pPr>
            <a:r>
              <a:rPr lang="en-US" sz="2000" dirty="0" smtClean="0"/>
              <a:t>“</a:t>
            </a:r>
            <a:r>
              <a:rPr lang="en-US" sz="2000" dirty="0" err="1"/>
              <a:t>Pt</a:t>
            </a:r>
            <a:r>
              <a:rPr lang="en-US" sz="2000" dirty="0"/>
              <a:t> should come back </a:t>
            </a:r>
            <a:r>
              <a:rPr lang="en-US" sz="2000" u="sng" dirty="0"/>
              <a:t>if</a:t>
            </a:r>
            <a:r>
              <a:rPr lang="en-US" sz="2000" dirty="0"/>
              <a:t> any </a:t>
            </a:r>
            <a:r>
              <a:rPr lang="en-US" sz="2000" dirty="0">
                <a:solidFill>
                  <a:srgbClr val="FF0000"/>
                </a:solidFill>
              </a:rPr>
              <a:t>rash</a:t>
            </a:r>
            <a:r>
              <a:rPr lang="en-US" sz="2000" dirty="0"/>
              <a:t> </a:t>
            </a:r>
            <a:r>
              <a:rPr lang="en-US" sz="2000" dirty="0" smtClean="0"/>
              <a:t>occurs”</a:t>
            </a:r>
          </a:p>
          <a:p>
            <a:r>
              <a:rPr lang="en-US" dirty="0" smtClean="0"/>
              <a:t>Generic</a:t>
            </a:r>
          </a:p>
          <a:p>
            <a:pPr marL="457200" lvl="1" indent="0">
              <a:buNone/>
            </a:pPr>
            <a:r>
              <a:rPr lang="en-US" sz="2000" dirty="0" smtClean="0"/>
              <a:t>“she went to the </a:t>
            </a:r>
            <a:r>
              <a:rPr lang="en-US" sz="2000" dirty="0" smtClean="0">
                <a:solidFill>
                  <a:srgbClr val="FF0000"/>
                </a:solidFill>
              </a:rPr>
              <a:t>HIV</a:t>
            </a:r>
            <a:r>
              <a:rPr lang="en-US" sz="2000" dirty="0" smtClean="0"/>
              <a:t> </a:t>
            </a:r>
            <a:r>
              <a:rPr lang="en-US" sz="2000" u="sng" dirty="0" smtClean="0"/>
              <a:t>clinic</a:t>
            </a:r>
            <a:r>
              <a:rPr lang="en-US" sz="2000" dirty="0" smtClean="0"/>
              <a:t>”</a:t>
            </a:r>
          </a:p>
          <a:p>
            <a:r>
              <a:rPr lang="en-US" dirty="0" smtClean="0"/>
              <a:t>Body Location</a:t>
            </a:r>
          </a:p>
          <a:p>
            <a:pPr marL="457200" lvl="1" indent="0">
              <a:buNone/>
            </a:pPr>
            <a:r>
              <a:rPr lang="en-US" sz="2000" dirty="0" smtClean="0"/>
              <a:t>“patient presented with </a:t>
            </a:r>
            <a:r>
              <a:rPr lang="en-US" sz="2000" u="sng" dirty="0" smtClean="0">
                <a:solidFill>
                  <a:srgbClr val="FF0000"/>
                </a:solidFill>
              </a:rPr>
              <a:t>facial</a:t>
            </a:r>
            <a:r>
              <a:rPr lang="en-US" sz="2000" dirty="0" smtClean="0">
                <a:solidFill>
                  <a:srgbClr val="FF0000"/>
                </a:solidFill>
              </a:rPr>
              <a:t> rash</a:t>
            </a:r>
            <a:r>
              <a:rPr lang="en-US" sz="2000" dirty="0" smtClean="0"/>
              <a:t>”</a:t>
            </a:r>
          </a:p>
          <a:p>
            <a:pPr marL="457200" lvl="1" indent="0">
              <a:buNone/>
            </a:pPr>
            <a:r>
              <a:rPr lang="en-US" sz="2000" dirty="0" smtClean="0"/>
              <a:t>Face (CUI: C0015450)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417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semantic types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7000" y="2330287"/>
            <a:ext cx="1883094" cy="952749"/>
          </a:xfrm>
          <a:prstGeom prst="roundRect">
            <a:avLst/>
          </a:prstGeom>
          <a:gradFill flip="none" rotWithShape="1">
            <a:gsLst>
              <a:gs pos="84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159306" y="5083041"/>
            <a:ext cx="1883094" cy="952749"/>
          </a:xfrm>
          <a:prstGeom prst="roundRect">
            <a:avLst/>
          </a:prstGeom>
          <a:gradFill flip="none" rotWithShape="1">
            <a:gsLst>
              <a:gs pos="84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664196" y="3420596"/>
            <a:ext cx="1883094" cy="952749"/>
          </a:xfrm>
          <a:prstGeom prst="roundRect">
            <a:avLst/>
          </a:prstGeom>
          <a:gradFill flip="none" rotWithShape="1">
            <a:gsLst>
              <a:gs pos="84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664196" y="1588225"/>
            <a:ext cx="1883094" cy="952749"/>
          </a:xfrm>
          <a:prstGeom prst="roundRect">
            <a:avLst/>
          </a:prstGeom>
          <a:gradFill flip="none" rotWithShape="1">
            <a:gsLst>
              <a:gs pos="84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679667" y="4752741"/>
            <a:ext cx="1883094" cy="952749"/>
          </a:xfrm>
          <a:prstGeom prst="roundRect">
            <a:avLst/>
          </a:prstGeom>
          <a:gradFill flip="none" rotWithShape="1">
            <a:gsLst>
              <a:gs pos="84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637923" y="2278367"/>
            <a:ext cx="1883094" cy="952749"/>
          </a:xfrm>
          <a:prstGeom prst="roundRect">
            <a:avLst/>
          </a:prstGeom>
          <a:gradFill flip="none" rotWithShape="1">
            <a:gsLst>
              <a:gs pos="84000">
                <a:schemeClr val="tx2">
                  <a:lumMod val="20000"/>
                  <a:lumOff val="80000"/>
                </a:schemeClr>
              </a:gs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2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20133" y="3043576"/>
            <a:ext cx="2970106" cy="1668203"/>
            <a:chOff x="1218559" y="922822"/>
            <a:chExt cx="1711109" cy="2930100"/>
          </a:xfrm>
        </p:grpSpPr>
        <p:sp>
          <p:nvSpPr>
            <p:cNvPr id="13" name="Rounded Rectangle 12"/>
            <p:cNvSpPr/>
            <p:nvPr/>
          </p:nvSpPr>
          <p:spPr>
            <a:xfrm>
              <a:off x="1219201" y="990600"/>
              <a:ext cx="1710467" cy="2862322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92798" y="922822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Lab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8559" y="1329770"/>
              <a:ext cx="1711109" cy="2492990"/>
            </a:xfrm>
            <a:prstGeom prst="rect">
              <a:avLst/>
            </a:prstGeom>
            <a:noFill/>
          </p:spPr>
          <p:txBody>
            <a:bodyPr wrap="none" numCol="2" rtlCol="0">
              <a:spAutoFit/>
            </a:bodyPr>
            <a:lstStyle/>
            <a:p>
              <a:r>
                <a:rPr lang="en-US" sz="1200" dirty="0" smtClean="0"/>
                <a:t>Abnormal Interpretation</a:t>
              </a:r>
            </a:p>
            <a:p>
              <a:r>
                <a:rPr lang="en-US" sz="1200" b="1" dirty="0" smtClean="0"/>
                <a:t>Associated Code</a:t>
              </a:r>
            </a:p>
            <a:p>
              <a:r>
                <a:rPr lang="en-US" sz="1200" dirty="0" smtClean="0"/>
                <a:t>Conditional</a:t>
              </a:r>
            </a:p>
            <a:p>
              <a:r>
                <a:rPr lang="en-US" sz="1200" dirty="0" smtClean="0"/>
                <a:t>Delta Flag</a:t>
              </a:r>
            </a:p>
            <a:p>
              <a:r>
                <a:rPr lang="en-US" sz="1200" dirty="0" smtClean="0"/>
                <a:t>Estimated flag</a:t>
              </a:r>
            </a:p>
            <a:p>
              <a:r>
                <a:rPr lang="en-US" sz="1200" i="1" dirty="0" smtClean="0"/>
                <a:t>Generic</a:t>
              </a:r>
            </a:p>
            <a:p>
              <a:r>
                <a:rPr lang="en-US" sz="1200" dirty="0" smtClean="0"/>
                <a:t>Lab Value</a:t>
              </a:r>
            </a:p>
            <a:p>
              <a:r>
                <a:rPr lang="en-US" sz="1200" i="1" dirty="0" smtClean="0"/>
                <a:t>Negation Indicator</a:t>
              </a:r>
            </a:p>
            <a:p>
              <a:r>
                <a:rPr lang="en-US" sz="1200" dirty="0" smtClean="0"/>
                <a:t>Ordinal Interpretation</a:t>
              </a:r>
            </a:p>
            <a:p>
              <a:r>
                <a:rPr lang="en-US" sz="1200" dirty="0" smtClean="0"/>
                <a:t>Reference Range</a:t>
              </a:r>
            </a:p>
            <a:p>
              <a:r>
                <a:rPr lang="en-US" sz="1200" dirty="0"/>
                <a:t> </a:t>
              </a:r>
              <a:r>
                <a:rPr lang="en-US" sz="1200" dirty="0" smtClean="0"/>
                <a:t>        Narrative</a:t>
              </a:r>
            </a:p>
            <a:p>
              <a:r>
                <a:rPr lang="en-US" sz="1200" i="1" dirty="0" smtClean="0"/>
                <a:t>Subject</a:t>
              </a:r>
            </a:p>
            <a:p>
              <a:r>
                <a:rPr lang="en-US" sz="1200" i="1" dirty="0" smtClean="0"/>
                <a:t>Uncertainty Indicator</a:t>
              </a:r>
              <a:endParaRPr lang="en-US" sz="12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16669" y="1096012"/>
            <a:ext cx="2942396" cy="1937176"/>
            <a:chOff x="1217464" y="990600"/>
            <a:chExt cx="1474607" cy="3382327"/>
          </a:xfrm>
        </p:grpSpPr>
        <p:sp>
          <p:nvSpPr>
            <p:cNvPr id="17" name="Rounded Rectangle 16"/>
            <p:cNvSpPr/>
            <p:nvPr/>
          </p:nvSpPr>
          <p:spPr>
            <a:xfrm>
              <a:off x="1219200" y="990600"/>
              <a:ext cx="1472871" cy="338232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81402" y="990600"/>
              <a:ext cx="696536" cy="644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Procedure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17464" y="1510605"/>
              <a:ext cx="1470596" cy="2740641"/>
            </a:xfrm>
            <a:prstGeom prst="rect">
              <a:avLst/>
            </a:prstGeom>
            <a:noFill/>
          </p:spPr>
          <p:txBody>
            <a:bodyPr wrap="none" numCol="2" rtlCol="0">
              <a:spAutoFit/>
            </a:bodyPr>
            <a:lstStyle/>
            <a:p>
              <a:r>
                <a:rPr lang="en-US" sz="1200" b="1" dirty="0" smtClean="0"/>
                <a:t>Associated Code</a:t>
              </a:r>
            </a:p>
            <a:p>
              <a:r>
                <a:rPr lang="en-US" sz="1200" dirty="0"/>
                <a:t>Body Laterality</a:t>
              </a:r>
            </a:p>
            <a:p>
              <a:r>
                <a:rPr lang="en-US" sz="1200" dirty="0"/>
                <a:t>Body Location</a:t>
              </a:r>
            </a:p>
            <a:p>
              <a:r>
                <a:rPr lang="en-US" sz="1200" dirty="0"/>
                <a:t>Body Side</a:t>
              </a:r>
            </a:p>
            <a:p>
              <a:r>
                <a:rPr lang="en-US" sz="1200" dirty="0" smtClean="0"/>
                <a:t>Conditional</a:t>
              </a:r>
            </a:p>
            <a:p>
              <a:r>
                <a:rPr lang="en-US" sz="1200" dirty="0" smtClean="0"/>
                <a:t>Device</a:t>
              </a:r>
            </a:p>
            <a:p>
              <a:r>
                <a:rPr lang="en-US" sz="1200" dirty="0" smtClean="0"/>
                <a:t>End Date</a:t>
              </a:r>
            </a:p>
            <a:p>
              <a:r>
                <a:rPr lang="en-US" sz="1200" i="1" dirty="0" smtClean="0"/>
                <a:t>Generic</a:t>
              </a:r>
            </a:p>
            <a:p>
              <a:r>
                <a:rPr lang="en-US" sz="1200" dirty="0" smtClean="0"/>
                <a:t>Method</a:t>
              </a:r>
            </a:p>
            <a:p>
              <a:r>
                <a:rPr lang="en-US" sz="1200" i="1" dirty="0" smtClean="0"/>
                <a:t>Negation Indicator</a:t>
              </a:r>
              <a:endParaRPr lang="en-US" sz="1200" i="1" dirty="0"/>
            </a:p>
            <a:p>
              <a:r>
                <a:rPr lang="en-US" sz="1200" dirty="0"/>
                <a:t>Relative Temporal </a:t>
              </a:r>
            </a:p>
            <a:p>
              <a:r>
                <a:rPr lang="en-US" sz="1200" dirty="0"/>
                <a:t>         Context </a:t>
              </a:r>
              <a:endParaRPr lang="en-US" sz="1200" dirty="0" smtClean="0"/>
            </a:p>
            <a:p>
              <a:r>
                <a:rPr lang="en-US" sz="1200" dirty="0" smtClean="0"/>
                <a:t>Start Date</a:t>
              </a:r>
            </a:p>
            <a:p>
              <a:r>
                <a:rPr lang="en-US" sz="1200" i="1" dirty="0" smtClean="0"/>
                <a:t>Subject</a:t>
              </a:r>
            </a:p>
            <a:p>
              <a:r>
                <a:rPr lang="en-US" sz="1200" i="1" dirty="0" smtClean="0"/>
                <a:t>Uncertainty Indicator</a:t>
              </a:r>
              <a:endParaRPr lang="en-US" sz="1200" i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865" y="1712143"/>
            <a:ext cx="2956788" cy="2179883"/>
            <a:chOff x="1219200" y="990600"/>
            <a:chExt cx="1391877" cy="2041013"/>
          </a:xfrm>
        </p:grpSpPr>
        <p:sp>
          <p:nvSpPr>
            <p:cNvPr id="21" name="Rounded Rectangle 20"/>
            <p:cNvSpPr/>
            <p:nvPr/>
          </p:nvSpPr>
          <p:spPr>
            <a:xfrm>
              <a:off x="1219200" y="990600"/>
              <a:ext cx="1391877" cy="204101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6223" y="998965"/>
              <a:ext cx="844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Sign/Symptom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0" y="1281933"/>
              <a:ext cx="1391877" cy="1642566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dirty="0" smtClean="0"/>
                <a:t>Alleviating Factor</a:t>
              </a:r>
            </a:p>
            <a:p>
              <a:r>
                <a:rPr lang="en-US" sz="1200" b="1" dirty="0" smtClean="0"/>
                <a:t>Associated Code</a:t>
              </a:r>
            </a:p>
            <a:p>
              <a:r>
                <a:rPr lang="en-US" sz="1200" dirty="0"/>
                <a:t>Body Laterality</a:t>
              </a:r>
            </a:p>
            <a:p>
              <a:r>
                <a:rPr lang="en-US" sz="1200" dirty="0"/>
                <a:t>Body Location</a:t>
              </a:r>
            </a:p>
            <a:p>
              <a:r>
                <a:rPr lang="en-US" sz="1200" dirty="0"/>
                <a:t>Body Side</a:t>
              </a:r>
            </a:p>
            <a:p>
              <a:r>
                <a:rPr lang="en-US" sz="1200" dirty="0"/>
                <a:t>Conditional</a:t>
              </a:r>
            </a:p>
            <a:p>
              <a:r>
                <a:rPr lang="en-US" sz="1200" dirty="0"/>
                <a:t>Course</a:t>
              </a:r>
            </a:p>
            <a:p>
              <a:r>
                <a:rPr lang="en-US" sz="1200" dirty="0"/>
                <a:t>Duration</a:t>
              </a:r>
            </a:p>
            <a:p>
              <a:r>
                <a:rPr lang="en-US" sz="1200" dirty="0"/>
                <a:t>End Time</a:t>
              </a:r>
            </a:p>
            <a:p>
              <a:r>
                <a:rPr lang="en-US" sz="1200" dirty="0"/>
                <a:t>Exacerbating Factor</a:t>
              </a:r>
            </a:p>
            <a:p>
              <a:r>
                <a:rPr lang="en-US" sz="1200" i="1" dirty="0"/>
                <a:t>Generic</a:t>
              </a:r>
            </a:p>
            <a:p>
              <a:r>
                <a:rPr lang="en-US" sz="1200" i="1" dirty="0"/>
                <a:t>Negation Indicator</a:t>
              </a:r>
            </a:p>
            <a:p>
              <a:r>
                <a:rPr lang="en-US" sz="1200" dirty="0"/>
                <a:t>Relative Temporal </a:t>
              </a:r>
            </a:p>
            <a:p>
              <a:r>
                <a:rPr lang="en-US" sz="1200" dirty="0"/>
                <a:t>         Context</a:t>
              </a:r>
            </a:p>
            <a:p>
              <a:r>
                <a:rPr lang="en-US" sz="1200" dirty="0"/>
                <a:t>Severity</a:t>
              </a:r>
            </a:p>
            <a:p>
              <a:r>
                <a:rPr lang="en-US" sz="1200" dirty="0"/>
                <a:t>Start Time</a:t>
              </a:r>
            </a:p>
            <a:p>
              <a:r>
                <a:rPr lang="en-US" sz="1200" i="1" dirty="0" smtClean="0"/>
                <a:t>Subject</a:t>
              </a:r>
            </a:p>
            <a:p>
              <a:r>
                <a:rPr lang="en-US" sz="1200" i="1" dirty="0" smtClean="0"/>
                <a:t>Uncertainty Indicator</a:t>
              </a:r>
              <a:endParaRPr lang="en-US" sz="12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83090" y="4836535"/>
            <a:ext cx="2825264" cy="1149081"/>
            <a:chOff x="1219200" y="990600"/>
            <a:chExt cx="1345048" cy="1614483"/>
          </a:xfrm>
        </p:grpSpPr>
        <p:sp>
          <p:nvSpPr>
            <p:cNvPr id="25" name="Rounded Rectangle 24"/>
            <p:cNvSpPr/>
            <p:nvPr/>
          </p:nvSpPr>
          <p:spPr>
            <a:xfrm>
              <a:off x="1219200" y="990600"/>
              <a:ext cx="1345048" cy="1614483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20712" y="990600"/>
              <a:ext cx="906930" cy="518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Anatomical Site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0" y="1390647"/>
              <a:ext cx="1345048" cy="1167568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b="1" dirty="0" smtClean="0"/>
                <a:t>Associated Code</a:t>
              </a:r>
            </a:p>
            <a:p>
              <a:r>
                <a:rPr lang="en-US" sz="1200" dirty="0"/>
                <a:t>Body Laterality</a:t>
              </a:r>
            </a:p>
            <a:p>
              <a:r>
                <a:rPr lang="en-US" sz="1200" dirty="0" smtClean="0"/>
                <a:t>Body Site</a:t>
              </a:r>
              <a:endParaRPr lang="en-US" sz="1200" dirty="0"/>
            </a:p>
            <a:p>
              <a:r>
                <a:rPr lang="en-US" sz="1200" dirty="0"/>
                <a:t>Conditional</a:t>
              </a:r>
            </a:p>
            <a:p>
              <a:r>
                <a:rPr lang="en-US" sz="1200" i="1" dirty="0" smtClean="0"/>
                <a:t>Generic</a:t>
              </a:r>
            </a:p>
            <a:p>
              <a:r>
                <a:rPr lang="en-US" sz="1200" i="1" dirty="0" smtClean="0"/>
                <a:t>Negation Indicator</a:t>
              </a:r>
            </a:p>
            <a:p>
              <a:r>
                <a:rPr lang="en-US" sz="1200" i="1" dirty="0" smtClean="0"/>
                <a:t>Subject</a:t>
              </a:r>
            </a:p>
            <a:p>
              <a:r>
                <a:rPr lang="en-US" sz="1200" i="1" dirty="0" smtClean="0"/>
                <a:t>Uncertainty Indicator</a:t>
              </a:r>
              <a:endParaRPr lang="en-US" sz="1200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31444" y="1613758"/>
            <a:ext cx="2896052" cy="2281968"/>
            <a:chOff x="1219201" y="1027607"/>
            <a:chExt cx="1507720" cy="4117977"/>
          </a:xfrm>
        </p:grpSpPr>
        <p:sp>
          <p:nvSpPr>
            <p:cNvPr id="29" name="Rounded Rectangle 28"/>
            <p:cNvSpPr/>
            <p:nvPr/>
          </p:nvSpPr>
          <p:spPr>
            <a:xfrm>
              <a:off x="1219201" y="1027607"/>
              <a:ext cx="1507720" cy="411797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25904" y="1058779"/>
              <a:ext cx="980721" cy="66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Disease/Disorder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19201" y="1528735"/>
              <a:ext cx="1497971" cy="3499052"/>
            </a:xfrm>
            <a:prstGeom prst="rect">
              <a:avLst/>
            </a:prstGeom>
            <a:noFill/>
          </p:spPr>
          <p:txBody>
            <a:bodyPr wrap="none" numCol="2" rtlCol="0">
              <a:spAutoFit/>
            </a:bodyPr>
            <a:lstStyle/>
            <a:p>
              <a:r>
                <a:rPr lang="en-US" sz="1200" dirty="0" smtClean="0"/>
                <a:t>Alleviating Factor</a:t>
              </a:r>
            </a:p>
            <a:p>
              <a:r>
                <a:rPr lang="en-US" sz="1200" dirty="0" smtClean="0"/>
                <a:t>Associated Sign </a:t>
              </a:r>
            </a:p>
            <a:p>
              <a:r>
                <a:rPr lang="en-US" sz="1200" dirty="0"/>
                <a:t> </a:t>
              </a:r>
              <a:r>
                <a:rPr lang="en-US" sz="1200" dirty="0" smtClean="0"/>
                <a:t>        or Symptom</a:t>
              </a:r>
            </a:p>
            <a:p>
              <a:r>
                <a:rPr lang="en-US" sz="1200" b="1" dirty="0" smtClean="0"/>
                <a:t>Associated Code</a:t>
              </a:r>
            </a:p>
            <a:p>
              <a:r>
                <a:rPr lang="en-US" sz="1200" dirty="0" smtClean="0"/>
                <a:t>Body Laterality</a:t>
              </a:r>
            </a:p>
            <a:p>
              <a:r>
                <a:rPr lang="en-US" sz="1200" dirty="0" smtClean="0"/>
                <a:t>Body Location</a:t>
              </a:r>
            </a:p>
            <a:p>
              <a:r>
                <a:rPr lang="en-US" sz="1200" dirty="0" smtClean="0"/>
                <a:t>Body Side</a:t>
              </a:r>
            </a:p>
            <a:p>
              <a:r>
                <a:rPr lang="en-US" sz="1200" dirty="0" smtClean="0"/>
                <a:t>Conditional</a:t>
              </a:r>
            </a:p>
            <a:p>
              <a:r>
                <a:rPr lang="en-US" sz="1200" dirty="0" smtClean="0"/>
                <a:t>Course</a:t>
              </a:r>
            </a:p>
            <a:p>
              <a:r>
                <a:rPr lang="en-US" sz="1200" dirty="0" smtClean="0"/>
                <a:t>Duration</a:t>
              </a:r>
            </a:p>
            <a:p>
              <a:r>
                <a:rPr lang="en-US" sz="1200" dirty="0" smtClean="0"/>
                <a:t>End Time</a:t>
              </a:r>
            </a:p>
            <a:p>
              <a:r>
                <a:rPr lang="en-US" sz="1200" dirty="0" smtClean="0"/>
                <a:t>Exacerbating Factor</a:t>
              </a:r>
            </a:p>
            <a:p>
              <a:r>
                <a:rPr lang="en-US" sz="1200" i="1" dirty="0" smtClean="0"/>
                <a:t>Generic</a:t>
              </a:r>
            </a:p>
            <a:p>
              <a:r>
                <a:rPr lang="en-US" sz="1200" i="1" dirty="0" smtClean="0"/>
                <a:t>Negation Indicator</a:t>
              </a:r>
            </a:p>
            <a:p>
              <a:r>
                <a:rPr lang="en-US" sz="1200" dirty="0" smtClean="0"/>
                <a:t>Relative Temporal </a:t>
              </a:r>
            </a:p>
            <a:p>
              <a:r>
                <a:rPr lang="en-US" sz="1200" dirty="0"/>
                <a:t> </a:t>
              </a:r>
              <a:r>
                <a:rPr lang="en-US" sz="1200" dirty="0" smtClean="0"/>
                <a:t>        Context</a:t>
              </a:r>
            </a:p>
            <a:p>
              <a:r>
                <a:rPr lang="en-US" sz="1200" dirty="0" smtClean="0"/>
                <a:t>Severity</a:t>
              </a:r>
            </a:p>
            <a:p>
              <a:r>
                <a:rPr lang="en-US" sz="1200" dirty="0" smtClean="0"/>
                <a:t>Start Time</a:t>
              </a:r>
            </a:p>
            <a:p>
              <a:r>
                <a:rPr lang="en-US" sz="1200" i="1" dirty="0" smtClean="0"/>
                <a:t>Subject</a:t>
              </a:r>
            </a:p>
            <a:p>
              <a:r>
                <a:rPr lang="en-US" sz="1200" i="1" dirty="0" smtClean="0"/>
                <a:t>Uncertainty Indicator</a:t>
              </a:r>
              <a:endParaRPr lang="en-US" sz="1200" i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54886" y="4277700"/>
            <a:ext cx="2837098" cy="1863257"/>
            <a:chOff x="1217495" y="920471"/>
            <a:chExt cx="1534093" cy="3301783"/>
          </a:xfrm>
        </p:grpSpPr>
        <p:sp>
          <p:nvSpPr>
            <p:cNvPr id="33" name="Rounded Rectangle 32"/>
            <p:cNvSpPr/>
            <p:nvPr/>
          </p:nvSpPr>
          <p:spPr>
            <a:xfrm>
              <a:off x="1219200" y="990600"/>
              <a:ext cx="1532388" cy="3231654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46186" y="920471"/>
              <a:ext cx="728382" cy="654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Medication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7495" y="1348224"/>
              <a:ext cx="1534093" cy="2862324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/>
            <a:p>
              <a:r>
                <a:rPr lang="en-US" sz="1200" b="1" dirty="0" smtClean="0"/>
                <a:t>Associated Code</a:t>
              </a:r>
            </a:p>
            <a:p>
              <a:r>
                <a:rPr lang="en-US" sz="1200" dirty="0" smtClean="0"/>
                <a:t>Change Status</a:t>
              </a:r>
            </a:p>
            <a:p>
              <a:r>
                <a:rPr lang="en-US" sz="1200" dirty="0" smtClean="0"/>
                <a:t>Conditional</a:t>
              </a:r>
            </a:p>
            <a:p>
              <a:r>
                <a:rPr lang="en-US" sz="1200" dirty="0" smtClean="0"/>
                <a:t>Dosage</a:t>
              </a:r>
            </a:p>
            <a:p>
              <a:r>
                <a:rPr lang="en-US" sz="1200" dirty="0" smtClean="0"/>
                <a:t>Duration</a:t>
              </a:r>
            </a:p>
            <a:p>
              <a:r>
                <a:rPr lang="en-US" sz="1200" dirty="0" smtClean="0"/>
                <a:t>End Date</a:t>
              </a:r>
            </a:p>
            <a:p>
              <a:r>
                <a:rPr lang="en-US" sz="1200" dirty="0" smtClean="0"/>
                <a:t>Form</a:t>
              </a:r>
            </a:p>
            <a:p>
              <a:r>
                <a:rPr lang="en-US" sz="1200" dirty="0" smtClean="0"/>
                <a:t>Frequency</a:t>
              </a:r>
            </a:p>
            <a:p>
              <a:r>
                <a:rPr lang="en-US" sz="1200" i="1" dirty="0" smtClean="0"/>
                <a:t>Generic</a:t>
              </a:r>
            </a:p>
            <a:p>
              <a:r>
                <a:rPr lang="en-US" sz="1200" i="1" dirty="0" smtClean="0"/>
                <a:t>Negation Indicator</a:t>
              </a:r>
            </a:p>
            <a:p>
              <a:r>
                <a:rPr lang="en-US" sz="1200" dirty="0" smtClean="0"/>
                <a:t>Route</a:t>
              </a:r>
            </a:p>
            <a:p>
              <a:r>
                <a:rPr lang="en-US" sz="1200" dirty="0" smtClean="0"/>
                <a:t>Start Date</a:t>
              </a:r>
            </a:p>
            <a:p>
              <a:r>
                <a:rPr lang="en-US" sz="1200" dirty="0" smtClean="0"/>
                <a:t>Strength</a:t>
              </a:r>
            </a:p>
            <a:p>
              <a:r>
                <a:rPr lang="en-US" sz="1200" i="1" dirty="0" smtClean="0"/>
                <a:t>Subject</a:t>
              </a:r>
            </a:p>
            <a:p>
              <a:r>
                <a:rPr lang="en-US" sz="1200" i="1" dirty="0" smtClean="0"/>
                <a:t>Uncertainty Indicator</a:t>
              </a:r>
              <a:endParaRPr lang="en-US" sz="1200" i="1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6545681"/>
            <a:ext cx="2131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courtesy of G. </a:t>
            </a:r>
            <a:r>
              <a:rPr lang="en-US" sz="1400" dirty="0" err="1" smtClean="0"/>
              <a:t>Savova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2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ShARe</a:t>
            </a:r>
            <a:r>
              <a:rPr lang="en-US" dirty="0" smtClean="0"/>
              <a:t> community task </a:t>
            </a:r>
            <a:br>
              <a:rPr lang="en-US" dirty="0" smtClean="0"/>
            </a:br>
            <a:r>
              <a:rPr lang="en-US" dirty="0" smtClean="0"/>
              <a:t>(disorders only)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 1 – 16 </a:t>
            </a:r>
            <a:r>
              <a:rPr lang="en-US" dirty="0" smtClean="0"/>
              <a:t>teams </a:t>
            </a:r>
            <a:r>
              <a:rPr lang="en-US" sz="2400" dirty="0" smtClean="0"/>
              <a:t>(concept recognition and normalization)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Task </a:t>
            </a:r>
            <a:r>
              <a:rPr lang="en-US" dirty="0" smtClean="0"/>
              <a:t>2b – 9 </a:t>
            </a:r>
            <a:r>
              <a:rPr lang="en-US" dirty="0" smtClean="0"/>
              <a:t>teams </a:t>
            </a:r>
            <a:r>
              <a:rPr lang="en-US" sz="2400" dirty="0" smtClean="0"/>
              <a:t>(concept + attributes normalization)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" y="1679051"/>
            <a:ext cx="7997756" cy="630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8509"/>
            <a:ext cx="9144000" cy="552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59" y="5987845"/>
            <a:ext cx="8917858" cy="830997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 err="1" smtClean="0"/>
              <a:t>Elhadad</a:t>
            </a:r>
            <a:r>
              <a:rPr lang="en-US" sz="1600" dirty="0" smtClean="0"/>
              <a:t> et al (2015</a:t>
            </a:r>
            <a:r>
              <a:rPr lang="en-US" sz="1600" dirty="0"/>
              <a:t>) </a:t>
            </a:r>
            <a:r>
              <a:rPr lang="en-US" sz="1600" dirty="0" smtClean="0"/>
              <a:t>SemEval-2015 </a:t>
            </a:r>
            <a:r>
              <a:rPr lang="en-US" sz="1600" dirty="0"/>
              <a:t>Task 14: Analysis of Clinical Text. </a:t>
            </a:r>
            <a:r>
              <a:rPr lang="en-US" sz="1600" dirty="0" smtClean="0"/>
              <a:t>Proc. SemEval’15.</a:t>
            </a:r>
          </a:p>
          <a:p>
            <a:r>
              <a:rPr lang="en-US" sz="1600" dirty="0" smtClean="0"/>
              <a:t>- Pradhan et al (2015) Evaluating the state of the art in disorder recognition and normalization of the clinical narrative. J Am Med Inform Assoc.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98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Types of NLP outputs 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Unstructured text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 structured output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Unstructured text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bag of words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Unstructured text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Wingdings"/>
              </a:rPr>
              <a:t> word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Wingdings"/>
              </a:rPr>
              <a:t>embeddings</a:t>
            </a:r>
            <a:endParaRPr lang="en-US" dirty="0">
              <a:solidFill>
                <a:schemeClr val="bg1">
                  <a:lumMod val="65000"/>
                </a:schemeClr>
              </a:solidFill>
              <a:sym typeface="Wingdings"/>
            </a:endParaRP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The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ShARe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sym typeface="Wingdings"/>
              </a:rPr>
              <a:t> schema for structured output</a:t>
            </a:r>
          </a:p>
          <a:p>
            <a:r>
              <a:rPr lang="en-US" dirty="0" smtClean="0">
                <a:sym typeface="Wingdings"/>
              </a:rPr>
              <a:t>Some low level details</a:t>
            </a:r>
            <a:endParaRPr lang="en-US" dirty="0">
              <a:sym typeface="Wingdings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ShARe</a:t>
            </a:r>
            <a:r>
              <a:rPr lang="en-US" dirty="0" smtClean="0"/>
              <a:t> dataset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Annotated clinical notes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Un-annotated clinical notes</a:t>
            </a:r>
          </a:p>
          <a:p>
            <a:pPr lvl="1"/>
            <a:r>
              <a:rPr lang="en-US" dirty="0" smtClean="0"/>
              <a:t>400,000+ notes</a:t>
            </a:r>
          </a:p>
          <a:p>
            <a:pPr lvl="1"/>
            <a:r>
              <a:rPr lang="en-US" dirty="0" smtClean="0"/>
              <a:t>122 M words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53" y="0"/>
            <a:ext cx="355473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06" y="1819663"/>
            <a:ext cx="2857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concepts and attributes can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Pipe delimited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report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name|disorder-span|cui|Norm_NI|Cue_NI|Norm_SC|Cue_SC|Norm_UI|Cue_UI| Norm_CC|Cue_CC|Norm_SV|Cue_SV|Norm_CO|Cue_CO|Norm_GC|Cue_GC|Norm_BL|Cue_BL|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Norm_DT|Norm_TE|Cue_TE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br>
              <a:rPr lang="en-US" sz="1400" dirty="0">
                <a:latin typeface="Courier" charset="0"/>
                <a:ea typeface="Courier" charset="0"/>
                <a:cs typeface="Courier" charset="0"/>
              </a:rPr>
            </a:b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400" dirty="0"/>
              <a:t>09388-093839-DISCHARGE_SUMMARY.txt|30-36|C0040128|*no|*NULL|*patient|*NULL|*no| *NULL|*false|*NULL| *unmarked|*</a:t>
            </a:r>
            <a:r>
              <a:rPr lang="en-US" sz="1400" dirty="0" err="1"/>
              <a:t>NULL|severe</a:t>
            </a:r>
            <a:r>
              <a:rPr lang="en-US" sz="1400" dirty="0"/>
              <a:t>|*NULL|*false|*NULL|C0040132|*NULL| Before|*None|*</a:t>
            </a:r>
            <a:r>
              <a:rPr lang="en-US" sz="1400" dirty="0" smtClean="0"/>
              <a:t>NULL</a:t>
            </a:r>
          </a:p>
          <a:p>
            <a:pPr marL="0" indent="0">
              <a:buNone/>
            </a:pPr>
            <a:endParaRPr lang="en-US" sz="1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concepts and attributes can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Pipe delimited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report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name|disorder-span|cui|Norm_NI|Cue_NI|Norm_SC|Cue_SC|Norm_UI|Cue_UI| Norm_CC|Cue_CC|Norm_SV|Cue_SV|Norm_CO|Cue_CO|Norm_GC|Cue_GC|Norm_BL|Cue_BL|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Norm_DT|Norm_TE|Cue_TE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br>
              <a:rPr lang="en-US" sz="1400" dirty="0">
                <a:latin typeface="Courier" charset="0"/>
                <a:ea typeface="Courier" charset="0"/>
                <a:cs typeface="Courier" charset="0"/>
              </a:rPr>
            </a:b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400" dirty="0"/>
              <a:t>09388-093839-DISCHARGE_SUMMARY.txt|30-36|C0040128|*no|*NULL|*patient|*NULL|*no| *NULL|*false|*NULL| *unmarked|*</a:t>
            </a:r>
            <a:r>
              <a:rPr lang="en-US" sz="1400" dirty="0" err="1"/>
              <a:t>NULL|severe</a:t>
            </a:r>
            <a:r>
              <a:rPr lang="en-US" sz="1400" dirty="0"/>
              <a:t>|*NULL|*false|*NULL|C0040132|*NULL| Before|*None|*</a:t>
            </a:r>
            <a:r>
              <a:rPr lang="en-US" sz="1400" dirty="0" smtClean="0"/>
              <a:t>NULL</a:t>
            </a:r>
          </a:p>
          <a:p>
            <a:pPr marL="0" indent="0">
              <a:buNone/>
            </a:pP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Composed in</a:t>
            </a:r>
          </a:p>
          <a:p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4" name="Picture 4" descr="logo fh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91" y="3248685"/>
            <a:ext cx="1264478" cy="5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:\Active Grants\NCI U24 Cancer Deep Phenotyping\Presentations\Prototype 2015\Screenshot from 2015-04-27 13_53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41" y="858979"/>
            <a:ext cx="4111274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5135" y="6550223"/>
            <a:ext cx="2593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Screenshot courtesy of G. </a:t>
            </a:r>
            <a:r>
              <a:rPr lang="en-US" sz="1400" dirty="0" err="1" smtClean="0"/>
              <a:t>Savova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05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concepts and attributes can be…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Pipe delimited</a:t>
            </a: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 charset="0"/>
                <a:ea typeface="Courier" charset="0"/>
                <a:cs typeface="Courier" charset="0"/>
              </a:rPr>
              <a:t>report 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name|disorder-span|cui|Norm_NI|Cue_NI|Norm_SC|Cue_SC|Norm_UI|Cue_UI| Norm_CC|Cue_CC|Norm_SV|Cue_SV|Norm_CO|Cue_CO|Norm_GC|Cue_GC|Norm_BL|Cue_BL| </a:t>
            </a:r>
            <a:r>
              <a:rPr lang="en-US" sz="1400" dirty="0" err="1">
                <a:latin typeface="Courier" charset="0"/>
                <a:ea typeface="Courier" charset="0"/>
                <a:cs typeface="Courier" charset="0"/>
              </a:rPr>
              <a:t>Norm_DT|Norm_TE|Cue_TE</a:t>
            </a:r>
            <a:r>
              <a:rPr lang="en-US" sz="1400" dirty="0">
                <a:latin typeface="Courier" charset="0"/>
                <a:ea typeface="Courier" charset="0"/>
                <a:cs typeface="Courier" charset="0"/>
              </a:rPr>
              <a:t> </a:t>
            </a:r>
            <a:br>
              <a:rPr lang="en-US" sz="1400" dirty="0">
                <a:latin typeface="Courier" charset="0"/>
                <a:ea typeface="Courier" charset="0"/>
                <a:cs typeface="Courier" charset="0"/>
              </a:rPr>
            </a:br>
            <a:endParaRPr lang="en-US" sz="1400" dirty="0" smtClean="0">
              <a:latin typeface="Courier" charset="0"/>
              <a:ea typeface="Courier" charset="0"/>
              <a:cs typeface="Courier" charset="0"/>
            </a:endParaRPr>
          </a:p>
          <a:p>
            <a:pPr marL="0" indent="0">
              <a:buNone/>
            </a:pPr>
            <a:r>
              <a:rPr lang="en-US" sz="1400" dirty="0"/>
              <a:t>09388-093839-DISCHARGE_SUMMARY.txt|30-36|C0040128|*no|*NULL|*patient|*NULL|*no| *NULL|*false|*NULL| *unmarked|*</a:t>
            </a:r>
            <a:r>
              <a:rPr lang="en-US" sz="1400" dirty="0" err="1"/>
              <a:t>NULL|severe</a:t>
            </a:r>
            <a:r>
              <a:rPr lang="en-US" sz="1400" dirty="0"/>
              <a:t>|*NULL|*false|*NULL|C0040132|*NULL| Before|*None|*</a:t>
            </a:r>
            <a:r>
              <a:rPr lang="en-US" sz="1400" dirty="0" smtClean="0"/>
              <a:t>NULL</a:t>
            </a:r>
          </a:p>
          <a:p>
            <a:pPr marL="0" indent="0">
              <a:buNone/>
            </a:pPr>
            <a:endParaRPr lang="en-US" sz="1400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Composed in</a:t>
            </a:r>
          </a:p>
          <a:p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 err="1" smtClean="0">
                <a:latin typeface="Corbel" charset="0"/>
                <a:ea typeface="Corbel" charset="0"/>
                <a:cs typeface="Corbel" charset="0"/>
              </a:rPr>
              <a:t>Lucene</a:t>
            </a:r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 indexes 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4" name="Picture 4" descr="logo fh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191" y="3248685"/>
            <a:ext cx="1264478" cy="5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Y:\Active Grants\NCI U24 Cancer Deep Phenotyping\Presentations\Prototype 2015\Screenshot from 2015-04-27 13_53_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41" y="858979"/>
            <a:ext cx="4111274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45135" y="6550223"/>
            <a:ext cx="2593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Screenshot courtesy of G. </a:t>
            </a:r>
            <a:r>
              <a:rPr lang="en-US" sz="1400" dirty="0" err="1" smtClean="0"/>
              <a:t>Savova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79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NLP outputs </a:t>
            </a:r>
          </a:p>
          <a:p>
            <a:pPr lvl="1"/>
            <a:r>
              <a:rPr lang="en-US" dirty="0" smtClean="0"/>
              <a:t>Unstructured text </a:t>
            </a:r>
            <a:r>
              <a:rPr lang="en-US" dirty="0" smtClean="0">
                <a:sym typeface="Wingdings"/>
              </a:rPr>
              <a:t> structured output</a:t>
            </a:r>
            <a:endParaRPr lang="en-US" dirty="0" smtClean="0"/>
          </a:p>
          <a:p>
            <a:pPr lvl="1"/>
            <a:r>
              <a:rPr lang="en-US" dirty="0" smtClean="0"/>
              <a:t>Unstructured text </a:t>
            </a:r>
            <a:r>
              <a:rPr lang="en-US" dirty="0" smtClean="0">
                <a:sym typeface="Wingdings"/>
              </a:rPr>
              <a:t> bag of words</a:t>
            </a:r>
          </a:p>
          <a:p>
            <a:pPr lvl="1"/>
            <a:r>
              <a:rPr lang="en-US" dirty="0" smtClean="0"/>
              <a:t>Unstructured text </a:t>
            </a:r>
            <a:r>
              <a:rPr lang="en-US" dirty="0" smtClean="0">
                <a:sym typeface="Wingdings"/>
              </a:rPr>
              <a:t> word </a:t>
            </a:r>
            <a:r>
              <a:rPr lang="en-US" dirty="0" err="1" smtClean="0">
                <a:sym typeface="Wingdings"/>
              </a:rPr>
              <a:t>embeddings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The </a:t>
            </a:r>
            <a:r>
              <a:rPr lang="en-US" dirty="0" err="1" smtClean="0">
                <a:sym typeface="Wingdings"/>
              </a:rPr>
              <a:t>ShARe</a:t>
            </a:r>
            <a:r>
              <a:rPr lang="en-US" dirty="0" smtClean="0">
                <a:sym typeface="Wingdings"/>
              </a:rPr>
              <a:t> schema for structured output</a:t>
            </a:r>
          </a:p>
          <a:p>
            <a:r>
              <a:rPr lang="en-US" dirty="0" smtClean="0">
                <a:sym typeface="Wingdings"/>
              </a:rPr>
              <a:t>Some low level details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NLP for what tasks and requirements on NLP output</a:t>
            </a:r>
          </a:p>
          <a:p>
            <a:r>
              <a:rPr lang="en-US" dirty="0" smtClean="0"/>
              <a:t>Tables and schema as minimum viable products given NLP technology </a:t>
            </a:r>
          </a:p>
          <a:p>
            <a:pPr lvl="1"/>
            <a:r>
              <a:rPr lang="en-US" dirty="0" smtClean="0"/>
              <a:t>Note table vs/and NLP output table</a:t>
            </a:r>
          </a:p>
          <a:p>
            <a:r>
              <a:rPr lang="en-US" dirty="0" smtClean="0"/>
              <a:t>How to store many observations and their attributes</a:t>
            </a:r>
          </a:p>
        </p:txBody>
      </p:sp>
    </p:spTree>
    <p:extLst>
      <p:ext uri="{BB962C8B-B14F-4D97-AF65-F5344CB8AC3E}">
        <p14:creationId xmlns:p14="http://schemas.microsoft.com/office/powerpoint/2010/main" val="1434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Unstructured text</a:t>
            </a:r>
            <a:endParaRPr lang="en-US" dirty="0"/>
          </a:p>
        </p:txBody>
      </p:sp>
      <p:pic>
        <p:nvPicPr>
          <p:cNvPr id="5" name="Picture 4" descr="Screen shot 2011-02-15 at 3.37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474" y="915126"/>
            <a:ext cx="6323077" cy="59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0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output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 NLP pipeline output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4417" y="3948507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Patient should come back </a:t>
            </a:r>
            <a:r>
              <a:rPr lang="en-US" i="1" u="sng" dirty="0" smtClean="0">
                <a:solidFill>
                  <a:srgbClr val="000000"/>
                </a:solidFill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severe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i="1" u="sng" dirty="0" smtClean="0">
                <a:solidFill>
                  <a:srgbClr val="000000"/>
                </a:solidFill>
              </a:rPr>
              <a:t>facial</a:t>
            </a:r>
            <a:r>
              <a:rPr lang="en-US" i="1" dirty="0" smtClean="0">
                <a:solidFill>
                  <a:srgbClr val="000000"/>
                </a:solidFill>
              </a:rPr>
              <a:t> rash </a:t>
            </a:r>
            <a:r>
              <a:rPr lang="en-US" dirty="0" smtClean="0">
                <a:solidFill>
                  <a:srgbClr val="000000"/>
                </a:solidFill>
              </a:rPr>
              <a:t>occurs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5524" y="2622647"/>
            <a:ext cx="457406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Disorder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5524" y="2939495"/>
            <a:ext cx="4574059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span:</a:t>
            </a:r>
            <a:r>
              <a:rPr lang="en-US" sz="1600" dirty="0" smtClean="0">
                <a:solidFill>
                  <a:schemeClr val="accent6"/>
                </a:solidFill>
              </a:rPr>
              <a:t> 35-45 (facial rash)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CUI:</a:t>
            </a:r>
            <a:r>
              <a:rPr lang="en-US" sz="1600" dirty="0" smtClean="0">
                <a:solidFill>
                  <a:srgbClr val="F79646"/>
                </a:solidFill>
              </a:rPr>
              <a:t> </a:t>
            </a:r>
            <a:r>
              <a:rPr lang="en-US" sz="1600" dirty="0">
                <a:solidFill>
                  <a:srgbClr val="F79646"/>
                </a:solidFill>
              </a:rPr>
              <a:t>C0239521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body location: </a:t>
            </a:r>
            <a:r>
              <a:rPr lang="en-US" sz="1600" dirty="0">
                <a:solidFill>
                  <a:srgbClr val="F79646"/>
                </a:solidFill>
              </a:rPr>
              <a:t>C0015450 (facial; 27-32)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conditional</a:t>
            </a:r>
            <a:r>
              <a:rPr lang="en-US" sz="1600" dirty="0" smtClean="0"/>
              <a:t>:</a:t>
            </a:r>
            <a:r>
              <a:rPr lang="en-US" sz="1600" dirty="0" smtClean="0">
                <a:solidFill>
                  <a:srgbClr val="F79646"/>
                </a:solidFill>
              </a:rPr>
              <a:t> </a:t>
            </a:r>
            <a:r>
              <a:rPr lang="en-US" sz="1600" dirty="0">
                <a:solidFill>
                  <a:srgbClr val="F79646"/>
                </a:solidFill>
              </a:rPr>
              <a:t>true (if; 25-26)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negation:</a:t>
            </a:r>
            <a:r>
              <a:rPr lang="en-US" sz="1600" dirty="0" smtClean="0">
                <a:solidFill>
                  <a:schemeClr val="accent6"/>
                </a:solidFill>
              </a:rPr>
              <a:t> false (NULL)</a:t>
            </a:r>
            <a:endParaRPr lang="en-US" sz="1600" dirty="0">
              <a:solidFill>
                <a:schemeClr val="accent6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severity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F79646"/>
                </a:solidFill>
              </a:rPr>
              <a:t>severe (severe; 28-33)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...</a:t>
            </a:r>
          </a:p>
        </p:txBody>
      </p:sp>
      <p:sp>
        <p:nvSpPr>
          <p:cNvPr id="8" name="Cloud 7"/>
          <p:cNvSpPr/>
          <p:nvPr/>
        </p:nvSpPr>
        <p:spPr>
          <a:xfrm>
            <a:off x="628377" y="2622647"/>
            <a:ext cx="2064996" cy="925747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erminology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34989" y="3146393"/>
            <a:ext cx="2065881" cy="1755830"/>
          </a:xfrm>
          <a:custGeom>
            <a:avLst/>
            <a:gdLst>
              <a:gd name="connsiteX0" fmla="*/ 0 w 2329973"/>
              <a:gd name="connsiteY0" fmla="*/ 1443549 h 1819785"/>
              <a:gd name="connsiteX1" fmla="*/ 1160418 w 2329973"/>
              <a:gd name="connsiteY1" fmla="*/ 1809005 h 1819785"/>
              <a:gd name="connsiteX2" fmla="*/ 1644686 w 2329973"/>
              <a:gd name="connsiteY2" fmla="*/ 1580595 h 1819785"/>
              <a:gd name="connsiteX3" fmla="*/ 2001035 w 2329973"/>
              <a:gd name="connsiteY3" fmla="*/ 237546 h 1819785"/>
              <a:gd name="connsiteX4" fmla="*/ 2329973 w 2329973"/>
              <a:gd name="connsiteY4" fmla="*/ 0 h 181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9973" h="1819785">
                <a:moveTo>
                  <a:pt x="0" y="1443549"/>
                </a:moveTo>
                <a:cubicBezTo>
                  <a:pt x="443152" y="1614856"/>
                  <a:pt x="886304" y="1786164"/>
                  <a:pt x="1160418" y="1809005"/>
                </a:cubicBezTo>
                <a:cubicBezTo>
                  <a:pt x="1434532" y="1831846"/>
                  <a:pt x="1504583" y="1842505"/>
                  <a:pt x="1644686" y="1580595"/>
                </a:cubicBezTo>
                <a:cubicBezTo>
                  <a:pt x="1784789" y="1318685"/>
                  <a:pt x="1886821" y="500978"/>
                  <a:pt x="2001035" y="237546"/>
                </a:cubicBezTo>
                <a:cubicBezTo>
                  <a:pt x="2115250" y="-25887"/>
                  <a:pt x="2278196" y="36545"/>
                  <a:pt x="2329973" y="0"/>
                </a:cubicBezTo>
              </a:path>
            </a:pathLst>
          </a:custGeom>
          <a:ln w="19050" cmpd="sng">
            <a:solidFill>
              <a:srgbClr val="F7964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821388" y="4370669"/>
            <a:ext cx="3178597" cy="459905"/>
          </a:xfrm>
          <a:custGeom>
            <a:avLst/>
            <a:gdLst>
              <a:gd name="connsiteX0" fmla="*/ 163338 w 3178597"/>
              <a:gd name="connsiteY0" fmla="*/ 164455 h 459905"/>
              <a:gd name="connsiteX1" fmla="*/ 336944 w 3178597"/>
              <a:gd name="connsiteY1" fmla="*/ 456819 h 459905"/>
              <a:gd name="connsiteX2" fmla="*/ 3178597 w 3178597"/>
              <a:gd name="connsiteY2" fmla="*/ 0 h 45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8597" h="459905">
                <a:moveTo>
                  <a:pt x="163338" y="164455"/>
                </a:moveTo>
                <a:cubicBezTo>
                  <a:pt x="-1131" y="324341"/>
                  <a:pt x="-165599" y="484228"/>
                  <a:pt x="336944" y="456819"/>
                </a:cubicBezTo>
                <a:cubicBezTo>
                  <a:pt x="839487" y="429410"/>
                  <a:pt x="3178597" y="0"/>
                  <a:pt x="3178597" y="0"/>
                </a:cubicBezTo>
              </a:path>
            </a:pathLst>
          </a:custGeom>
          <a:ln w="19050" cmpd="sng">
            <a:solidFill>
              <a:srgbClr val="F7964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495365" y="3630378"/>
            <a:ext cx="2504620" cy="1245221"/>
          </a:xfrm>
          <a:custGeom>
            <a:avLst/>
            <a:gdLst>
              <a:gd name="connsiteX0" fmla="*/ 1041 w 2504620"/>
              <a:gd name="connsiteY0" fmla="*/ 895609 h 1245221"/>
              <a:gd name="connsiteX1" fmla="*/ 339116 w 2504620"/>
              <a:gd name="connsiteY1" fmla="*/ 1233655 h 1245221"/>
              <a:gd name="connsiteX2" fmla="*/ 2084311 w 2504620"/>
              <a:gd name="connsiteY2" fmla="*/ 1069201 h 1245221"/>
              <a:gd name="connsiteX3" fmla="*/ 2203094 w 2504620"/>
              <a:gd name="connsiteY3" fmla="*/ 164698 h 1245221"/>
              <a:gd name="connsiteX4" fmla="*/ 2504620 w 2504620"/>
              <a:gd name="connsiteY4" fmla="*/ 243 h 124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4620" h="1245221">
                <a:moveTo>
                  <a:pt x="1041" y="895609"/>
                </a:moveTo>
                <a:cubicBezTo>
                  <a:pt x="-3528" y="1050166"/>
                  <a:pt x="-8096" y="1204723"/>
                  <a:pt x="339116" y="1233655"/>
                </a:cubicBezTo>
                <a:cubicBezTo>
                  <a:pt x="686328" y="1262587"/>
                  <a:pt x="1773648" y="1247360"/>
                  <a:pt x="2084311" y="1069201"/>
                </a:cubicBezTo>
                <a:cubicBezTo>
                  <a:pt x="2394974" y="891042"/>
                  <a:pt x="2133043" y="342858"/>
                  <a:pt x="2203094" y="164698"/>
                </a:cubicBezTo>
                <a:cubicBezTo>
                  <a:pt x="2273145" y="-13462"/>
                  <a:pt x="2504620" y="243"/>
                  <a:pt x="2504620" y="243"/>
                </a:cubicBezTo>
              </a:path>
            </a:pathLst>
          </a:custGeom>
          <a:ln w="19050" cmpd="sng">
            <a:solidFill>
              <a:schemeClr val="accent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574590" y="2700240"/>
            <a:ext cx="1434532" cy="446153"/>
          </a:xfrm>
          <a:custGeom>
            <a:avLst/>
            <a:gdLst>
              <a:gd name="connsiteX0" fmla="*/ 1434532 w 1434532"/>
              <a:gd name="connsiteY0" fmla="*/ 446153 h 446153"/>
              <a:gd name="connsiteX1" fmla="*/ 822343 w 1434532"/>
              <a:gd name="connsiteY1" fmla="*/ 16743 h 446153"/>
              <a:gd name="connsiteX2" fmla="*/ 0 w 1434532"/>
              <a:gd name="connsiteY2" fmla="*/ 80697 h 44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532" h="446153">
                <a:moveTo>
                  <a:pt x="1434532" y="446153"/>
                </a:moveTo>
                <a:cubicBezTo>
                  <a:pt x="1247982" y="261902"/>
                  <a:pt x="1061432" y="77652"/>
                  <a:pt x="822343" y="16743"/>
                </a:cubicBezTo>
                <a:cubicBezTo>
                  <a:pt x="583254" y="-44166"/>
                  <a:pt x="0" y="80697"/>
                  <a:pt x="0" y="80697"/>
                </a:cubicBezTo>
              </a:path>
            </a:pathLst>
          </a:custGeom>
          <a:ln w="19050" cmpd="sng">
            <a:solidFill>
              <a:schemeClr val="accent6"/>
            </a:solidFill>
            <a:prstDash val="sysDash"/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492355" y="3246893"/>
            <a:ext cx="1507630" cy="294348"/>
          </a:xfrm>
          <a:custGeom>
            <a:avLst/>
            <a:gdLst>
              <a:gd name="connsiteX0" fmla="*/ 0 w 1507630"/>
              <a:gd name="connsiteY0" fmla="*/ 0 h 294348"/>
              <a:gd name="connsiteX1" fmla="*/ 721835 w 1507630"/>
              <a:gd name="connsiteY1" fmla="*/ 292364 h 294348"/>
              <a:gd name="connsiteX2" fmla="*/ 1297475 w 1507630"/>
              <a:gd name="connsiteY2" fmla="*/ 127910 h 294348"/>
              <a:gd name="connsiteX3" fmla="*/ 1507630 w 1507630"/>
              <a:gd name="connsiteY3" fmla="*/ 118773 h 29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630" h="294348">
                <a:moveTo>
                  <a:pt x="0" y="0"/>
                </a:moveTo>
                <a:cubicBezTo>
                  <a:pt x="252794" y="135523"/>
                  <a:pt x="505589" y="271046"/>
                  <a:pt x="721835" y="292364"/>
                </a:cubicBezTo>
                <a:cubicBezTo>
                  <a:pt x="938081" y="313682"/>
                  <a:pt x="1166509" y="156842"/>
                  <a:pt x="1297475" y="127910"/>
                </a:cubicBezTo>
                <a:cubicBezTo>
                  <a:pt x="1428441" y="98978"/>
                  <a:pt x="1507630" y="118773"/>
                  <a:pt x="1507630" y="118773"/>
                </a:cubicBezTo>
              </a:path>
            </a:pathLst>
          </a:custGeom>
          <a:ln w="19050" cmpd="sng">
            <a:solidFill>
              <a:schemeClr val="accent6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150472" y="3702295"/>
            <a:ext cx="840376" cy="339464"/>
          </a:xfrm>
          <a:custGeom>
            <a:avLst/>
            <a:gdLst>
              <a:gd name="connsiteX0" fmla="*/ 8895 w 840376"/>
              <a:gd name="connsiteY0" fmla="*/ 257236 h 257236"/>
              <a:gd name="connsiteX1" fmla="*/ 118541 w 840376"/>
              <a:gd name="connsiteY1" fmla="*/ 1417 h 257236"/>
              <a:gd name="connsiteX2" fmla="*/ 840376 w 840376"/>
              <a:gd name="connsiteY2" fmla="*/ 147600 h 257236"/>
              <a:gd name="connsiteX3" fmla="*/ 840376 w 840376"/>
              <a:gd name="connsiteY3" fmla="*/ 147600 h 25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376" h="257236">
                <a:moveTo>
                  <a:pt x="8895" y="257236"/>
                </a:moveTo>
                <a:cubicBezTo>
                  <a:pt x="-5572" y="138463"/>
                  <a:pt x="-20039" y="19690"/>
                  <a:pt x="118541" y="1417"/>
                </a:cubicBezTo>
                <a:cubicBezTo>
                  <a:pt x="257121" y="-16856"/>
                  <a:pt x="840376" y="147600"/>
                  <a:pt x="840376" y="147600"/>
                </a:cubicBezTo>
                <a:lnTo>
                  <a:pt x="840376" y="147600"/>
                </a:lnTo>
              </a:path>
            </a:pathLst>
          </a:custGeom>
          <a:ln w="19050">
            <a:solidFill>
              <a:schemeClr val="accent6"/>
            </a:solidFill>
            <a:prstDash val="sysDash"/>
            <a:headEnd type="triangle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for </a:t>
            </a:r>
          </a:p>
          <a:p>
            <a:pPr lvl="1"/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cohort identification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nformation extraction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 (observations)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 of all the words in the given notes of an institution</a:t>
            </a:r>
          </a:p>
          <a:p>
            <a:pPr lvl="1"/>
            <a:r>
              <a:rPr lang="en-US" dirty="0" smtClean="0"/>
              <a:t>Filter out </a:t>
            </a:r>
            <a:r>
              <a:rPr lang="en-US" dirty="0"/>
              <a:t>i</a:t>
            </a:r>
            <a:r>
              <a:rPr lang="en-US" dirty="0" smtClean="0"/>
              <a:t>nfrequent words, stop words, identifiers</a:t>
            </a:r>
          </a:p>
          <a:p>
            <a:pPr lvl="1"/>
            <a:r>
              <a:rPr lang="en-US" dirty="0"/>
              <a:t>Words are not filtered according to a terminology</a:t>
            </a:r>
          </a:p>
          <a:p>
            <a:r>
              <a:rPr lang="en-US" dirty="0" smtClean="0"/>
              <a:t>Each note is represented as a bag of words</a:t>
            </a:r>
          </a:p>
          <a:p>
            <a:pPr lvl="1"/>
            <a:r>
              <a:rPr lang="en-US" dirty="0" smtClean="0"/>
              <a:t>Note n =  w</a:t>
            </a:r>
            <a:r>
              <a:rPr lang="en-US" baseline="-25000" dirty="0" smtClean="0"/>
              <a:t>43</a:t>
            </a:r>
            <a:r>
              <a:rPr lang="en-US" dirty="0" smtClean="0"/>
              <a:t>:3, w</a:t>
            </a:r>
            <a:r>
              <a:rPr lang="en-US" baseline="-25000" dirty="0" smtClean="0"/>
              <a:t>118</a:t>
            </a:r>
            <a:r>
              <a:rPr lang="en-US" dirty="0" smtClean="0"/>
              <a:t>:9, w</a:t>
            </a:r>
            <a:r>
              <a:rPr lang="en-US" baseline="-25000" dirty="0" smtClean="0"/>
              <a:t>210</a:t>
            </a:r>
            <a:r>
              <a:rPr lang="en-US" dirty="0" smtClean="0"/>
              <a:t>:2, w</a:t>
            </a:r>
            <a:r>
              <a:rPr lang="en-US" baseline="-25000" dirty="0" smtClean="0"/>
              <a:t>534</a:t>
            </a:r>
            <a:r>
              <a:rPr lang="en-US" dirty="0" smtClean="0"/>
              <a:t>:10, …</a:t>
            </a:r>
          </a:p>
          <a:p>
            <a:pPr lvl="1"/>
            <a:r>
              <a:rPr lang="en-US" dirty="0" smtClean="0"/>
              <a:t>Lose the sequence of the words</a:t>
            </a:r>
          </a:p>
          <a:p>
            <a:pPr lvl="1"/>
            <a:r>
              <a:rPr lang="en-US" dirty="0" smtClean="0"/>
              <a:t>Less semantic interpretation, more raw individual observations</a:t>
            </a:r>
          </a:p>
        </p:txBody>
      </p:sp>
    </p:spTree>
    <p:extLst>
      <p:ext uri="{BB962C8B-B14F-4D97-AF65-F5344CB8AC3E}">
        <p14:creationId xmlns:p14="http://schemas.microsoft.com/office/powerpoint/2010/main" val="10326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words (observations)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burden of identifying features to further processes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323" y="5683045"/>
            <a:ext cx="877330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 err="1" smtClean="0"/>
              <a:t>Perotte</a:t>
            </a:r>
            <a:r>
              <a:rPr lang="en-US" sz="1600" dirty="0" smtClean="0"/>
              <a:t> et al (2015) Risk </a:t>
            </a:r>
            <a:r>
              <a:rPr lang="en-US" sz="1600" dirty="0"/>
              <a:t>Prediction for Chronic Kidney Disease Progression Using Heterogeneous Electronic Health Record Data and Time Series </a:t>
            </a:r>
            <a:r>
              <a:rPr lang="en-US" sz="1600" dirty="0" smtClean="0"/>
              <a:t>Analysis. J Am Med Inform Assoc.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Pivovarov</a:t>
            </a:r>
            <a:r>
              <a:rPr lang="en-US" sz="1600" dirty="0" smtClean="0"/>
              <a:t> et al (2015) </a:t>
            </a:r>
            <a:r>
              <a:rPr lang="en-US" sz="1600" dirty="0"/>
              <a:t>Learning Probabilistic Phenotypes from Heterogeneous EHR </a:t>
            </a:r>
            <a:r>
              <a:rPr lang="en-US" sz="1600" dirty="0" smtClean="0"/>
              <a:t>Data. J Biomed Inform. In Press.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614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Bag of observations (words)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burden of identifying features to further processes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323" y="5683045"/>
            <a:ext cx="877330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 err="1" smtClean="0"/>
              <a:t>Perotte</a:t>
            </a:r>
            <a:r>
              <a:rPr lang="en-US" sz="1600" dirty="0" smtClean="0"/>
              <a:t> et al (2015) Risk </a:t>
            </a:r>
            <a:r>
              <a:rPr lang="en-US" sz="1600" dirty="0"/>
              <a:t>Prediction for Chronic Kidney Disease Progression Using Heterogeneous Electronic Health Record Data and Time Series </a:t>
            </a:r>
            <a:r>
              <a:rPr lang="en-US" sz="1600" dirty="0" smtClean="0"/>
              <a:t>Analysis. J Am Med Inform Assoc.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Pivovarov</a:t>
            </a:r>
            <a:r>
              <a:rPr lang="en-US" sz="1600" dirty="0" smtClean="0"/>
              <a:t> et al (2015) </a:t>
            </a:r>
            <a:r>
              <a:rPr lang="en-US" sz="1600" dirty="0"/>
              <a:t>Learning Probabilistic Phenotypes from Heterogeneous EHR </a:t>
            </a:r>
            <a:r>
              <a:rPr lang="en-US" sz="1600" dirty="0" smtClean="0"/>
              <a:t>Data. J Biomed Inform. In Press.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596"/>
            <a:ext cx="9144000" cy="144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 are still words, but now a word is represented as a vector </a:t>
            </a:r>
          </a:p>
          <a:p>
            <a:pPr lvl="1"/>
            <a:r>
              <a:rPr lang="en-US" dirty="0" smtClean="0"/>
              <a:t>Dimension reduction</a:t>
            </a:r>
          </a:p>
          <a:p>
            <a:pPr lvl="1"/>
            <a:r>
              <a:rPr lang="en-US" dirty="0" smtClean="0"/>
              <a:t>Distributional semantics, word </a:t>
            </a:r>
            <a:r>
              <a:rPr lang="en-US" dirty="0" err="1" smtClean="0"/>
              <a:t>embeddings</a:t>
            </a:r>
            <a:endParaRPr lang="en-US" dirty="0"/>
          </a:p>
          <a:p>
            <a:r>
              <a:rPr lang="en-US" dirty="0" smtClean="0"/>
              <a:t>For each word, the representation is learned optimized for a particular task</a:t>
            </a:r>
          </a:p>
          <a:p>
            <a:pPr lvl="1"/>
            <a:r>
              <a:rPr lang="en-US" dirty="0" smtClean="0"/>
              <a:t>Optimize for language model</a:t>
            </a:r>
          </a:p>
          <a:p>
            <a:pPr lvl="1"/>
            <a:r>
              <a:rPr lang="en-US" dirty="0" smtClean="0"/>
              <a:t>Optimize for phenotype recognition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Often need to keep some sequential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</TotalTime>
  <Words>932</Words>
  <Application>Microsoft Macintosh PowerPoint</Application>
  <PresentationFormat>On-screen Show (4:3)</PresentationFormat>
  <Paragraphs>247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Corbel</vt:lpstr>
      <vt:lpstr>Courier</vt:lpstr>
      <vt:lpstr>Wingdings</vt:lpstr>
      <vt:lpstr>Arial</vt:lpstr>
      <vt:lpstr>Office Theme</vt:lpstr>
      <vt:lpstr>Clinical NLP schemas</vt:lpstr>
      <vt:lpstr>Outline</vt:lpstr>
      <vt:lpstr>Unstructured text</vt:lpstr>
      <vt:lpstr>Structured output</vt:lpstr>
      <vt:lpstr>Structured output</vt:lpstr>
      <vt:lpstr>Bag of words (observations)</vt:lpstr>
      <vt:lpstr>Bag of words (observations)</vt:lpstr>
      <vt:lpstr>Bag of observations (words)</vt:lpstr>
      <vt:lpstr>Word embeddings</vt:lpstr>
      <vt:lpstr>Outline</vt:lpstr>
      <vt:lpstr>Structured output schema</vt:lpstr>
      <vt:lpstr>ShARe disorder annotations</vt:lpstr>
      <vt:lpstr>Other semantic types</vt:lpstr>
      <vt:lpstr>ShARe community task  (disorders only)</vt:lpstr>
      <vt:lpstr>Outline</vt:lpstr>
      <vt:lpstr>ShARe dataset</vt:lpstr>
      <vt:lpstr>Many concepts and attributes can be…</vt:lpstr>
      <vt:lpstr>Many concepts and attributes can be…</vt:lpstr>
      <vt:lpstr>Many concepts and attributes can be…</vt:lpstr>
      <vt:lpstr>Points for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state of the art in disorder recognition and normalization of the clinical narrative  </dc:title>
  <dc:creator>Sameer Pradhan</dc:creator>
  <cp:lastModifiedBy>Microsoft Office User</cp:lastModifiedBy>
  <cp:revision>656</cp:revision>
  <dcterms:created xsi:type="dcterms:W3CDTF">2014-05-12T04:40:01Z</dcterms:created>
  <dcterms:modified xsi:type="dcterms:W3CDTF">2015-10-07T17:48:06Z</dcterms:modified>
</cp:coreProperties>
</file>