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402" r:id="rId2"/>
    <p:sldId id="259" r:id="rId3"/>
    <p:sldId id="746" r:id="rId4"/>
    <p:sldId id="765" r:id="rId5"/>
    <p:sldId id="772" r:id="rId6"/>
    <p:sldId id="264" r:id="rId7"/>
    <p:sldId id="998" r:id="rId8"/>
    <p:sldId id="799" r:id="rId9"/>
    <p:sldId id="800" r:id="rId10"/>
    <p:sldId id="797" r:id="rId11"/>
    <p:sldId id="999" r:id="rId12"/>
    <p:sldId id="766" r:id="rId13"/>
    <p:sldId id="779" r:id="rId14"/>
    <p:sldId id="803" r:id="rId15"/>
    <p:sldId id="989" r:id="rId16"/>
    <p:sldId id="990" r:id="rId17"/>
    <p:sldId id="767" r:id="rId18"/>
    <p:sldId id="292" r:id="rId19"/>
    <p:sldId id="623" r:id="rId20"/>
    <p:sldId id="722" r:id="rId21"/>
    <p:sldId id="991" r:id="rId22"/>
    <p:sldId id="732" r:id="rId23"/>
    <p:sldId id="735" r:id="rId24"/>
    <p:sldId id="992" r:id="rId25"/>
    <p:sldId id="996" r:id="rId26"/>
    <p:sldId id="993" r:id="rId27"/>
    <p:sldId id="788" r:id="rId28"/>
    <p:sldId id="1000" r:id="rId29"/>
    <p:sldId id="1001" r:id="rId30"/>
    <p:sldId id="1002" r:id="rId31"/>
    <p:sldId id="1003" r:id="rId32"/>
    <p:sldId id="1004" r:id="rId33"/>
    <p:sldId id="1006" r:id="rId34"/>
    <p:sldId id="1007" r:id="rId35"/>
    <p:sldId id="1008" r:id="rId36"/>
    <p:sldId id="1009" r:id="rId37"/>
    <p:sldId id="774" r:id="rId38"/>
    <p:sldId id="775" r:id="rId39"/>
    <p:sldId id="791" r:id="rId40"/>
    <p:sldId id="790" r:id="rId41"/>
    <p:sldId id="50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E28700"/>
    <a:srgbClr val="FF9900"/>
    <a:srgbClr val="EB6622"/>
    <a:srgbClr val="EB9F15"/>
    <a:srgbClr val="FCCB10"/>
    <a:srgbClr val="153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D39D0A-3F75-4531-A77C-A9AC25A4BEC7}" v="49" dt="2018-11-20T02:21:56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45" autoAdjust="0"/>
    <p:restoredTop sz="92938" autoAdjust="0"/>
  </p:normalViewPr>
  <p:slideViewPr>
    <p:cSldViewPr>
      <p:cViewPr>
        <p:scale>
          <a:sx n="75" d="100"/>
          <a:sy n="75" d="100"/>
        </p:scale>
        <p:origin x="3012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승찬 유" userId="3e64f0b268d3a8c7" providerId="LiveId" clId="{5EF4729B-4733-497A-BE9F-C1AC51D51CD1}"/>
    <pc:docChg chg="undo custSel addSld delSld modSld">
      <pc:chgData name="승찬 유" userId="3e64f0b268d3a8c7" providerId="LiveId" clId="{5EF4729B-4733-497A-BE9F-C1AC51D51CD1}" dt="2018-11-20T02:21:56.396" v="476" actId="207"/>
      <pc:docMkLst>
        <pc:docMk/>
      </pc:docMkLst>
      <pc:sldChg chg="del">
        <pc:chgData name="승찬 유" userId="3e64f0b268d3a8c7" providerId="LiveId" clId="{5EF4729B-4733-497A-BE9F-C1AC51D51CD1}" dt="2018-11-20T00:17:40.213" v="34" actId="2696"/>
        <pc:sldMkLst>
          <pc:docMk/>
          <pc:sldMk cId="522342028" sldId="306"/>
        </pc:sldMkLst>
      </pc:sldChg>
      <pc:sldChg chg="modSp">
        <pc:chgData name="승찬 유" userId="3e64f0b268d3a8c7" providerId="LiveId" clId="{5EF4729B-4733-497A-BE9F-C1AC51D51CD1}" dt="2018-11-20T00:17:31.836" v="31" actId="20577"/>
        <pc:sldMkLst>
          <pc:docMk/>
          <pc:sldMk cId="4285959440" sldId="402"/>
        </pc:sldMkLst>
        <pc:spChg chg="mod">
          <ac:chgData name="승찬 유" userId="3e64f0b268d3a8c7" providerId="LiveId" clId="{5EF4729B-4733-497A-BE9F-C1AC51D51CD1}" dt="2018-11-20T00:17:31.836" v="31" actId="20577"/>
          <ac:spMkLst>
            <pc:docMk/>
            <pc:sldMk cId="4285959440" sldId="402"/>
            <ac:spMk id="5" creationId="{00000000-0000-0000-0000-000000000000}"/>
          </ac:spMkLst>
        </pc:spChg>
      </pc:sldChg>
      <pc:sldChg chg="del">
        <pc:chgData name="승찬 유" userId="3e64f0b268d3a8c7" providerId="LiveId" clId="{5EF4729B-4733-497A-BE9F-C1AC51D51CD1}" dt="2018-11-20T00:20:11.186" v="56" actId="2696"/>
        <pc:sldMkLst>
          <pc:docMk/>
          <pc:sldMk cId="2906489997" sldId="421"/>
        </pc:sldMkLst>
      </pc:sldChg>
      <pc:sldChg chg="del">
        <pc:chgData name="승찬 유" userId="3e64f0b268d3a8c7" providerId="LiveId" clId="{5EF4729B-4733-497A-BE9F-C1AC51D51CD1}" dt="2018-11-20T00:17:44.246" v="37" actId="2696"/>
        <pc:sldMkLst>
          <pc:docMk/>
          <pc:sldMk cId="2061783359" sldId="657"/>
        </pc:sldMkLst>
      </pc:sldChg>
      <pc:sldChg chg="del">
        <pc:chgData name="승찬 유" userId="3e64f0b268d3a8c7" providerId="LiveId" clId="{5EF4729B-4733-497A-BE9F-C1AC51D51CD1}" dt="2018-11-20T00:20:12.070" v="58" actId="2696"/>
        <pc:sldMkLst>
          <pc:docMk/>
          <pc:sldMk cId="2233629227" sldId="689"/>
        </pc:sldMkLst>
      </pc:sldChg>
      <pc:sldChg chg="del">
        <pc:chgData name="승찬 유" userId="3e64f0b268d3a8c7" providerId="LiveId" clId="{5EF4729B-4733-497A-BE9F-C1AC51D51CD1}" dt="2018-11-20T00:17:43.808" v="36" actId="2696"/>
        <pc:sldMkLst>
          <pc:docMk/>
          <pc:sldMk cId="2210335165" sldId="739"/>
        </pc:sldMkLst>
      </pc:sldChg>
      <pc:sldChg chg="del">
        <pc:chgData name="승찬 유" userId="3e64f0b268d3a8c7" providerId="LiveId" clId="{5EF4729B-4733-497A-BE9F-C1AC51D51CD1}" dt="2018-11-20T00:18:48.922" v="44" actId="2696"/>
        <pc:sldMkLst>
          <pc:docMk/>
          <pc:sldMk cId="3588910565" sldId="757"/>
        </pc:sldMkLst>
      </pc:sldChg>
      <pc:sldChg chg="del">
        <pc:chgData name="승찬 유" userId="3e64f0b268d3a8c7" providerId="LiveId" clId="{5EF4729B-4733-497A-BE9F-C1AC51D51CD1}" dt="2018-11-20T00:18:48.917" v="42" actId="2696"/>
        <pc:sldMkLst>
          <pc:docMk/>
          <pc:sldMk cId="727870940" sldId="780"/>
        </pc:sldMkLst>
      </pc:sldChg>
      <pc:sldChg chg="del">
        <pc:chgData name="승찬 유" userId="3e64f0b268d3a8c7" providerId="LiveId" clId="{5EF4729B-4733-497A-BE9F-C1AC51D51CD1}" dt="2018-11-20T00:18:48.920" v="43" actId="2696"/>
        <pc:sldMkLst>
          <pc:docMk/>
          <pc:sldMk cId="1726991211" sldId="781"/>
        </pc:sldMkLst>
      </pc:sldChg>
      <pc:sldChg chg="del">
        <pc:chgData name="승찬 유" userId="3e64f0b268d3a8c7" providerId="LiveId" clId="{5EF4729B-4733-497A-BE9F-C1AC51D51CD1}" dt="2018-11-20T00:18:48.914" v="41" actId="2696"/>
        <pc:sldMkLst>
          <pc:docMk/>
          <pc:sldMk cId="2767160961" sldId="786"/>
        </pc:sldMkLst>
      </pc:sldChg>
      <pc:sldChg chg="add del">
        <pc:chgData name="승찬 유" userId="3e64f0b268d3a8c7" providerId="LiveId" clId="{5EF4729B-4733-497A-BE9F-C1AC51D51CD1}" dt="2018-11-20T02:21:48.653" v="474" actId="2696"/>
        <pc:sldMkLst>
          <pc:docMk/>
          <pc:sldMk cId="1163012903" sldId="788"/>
        </pc:sldMkLst>
      </pc:sldChg>
      <pc:sldChg chg="del">
        <pc:chgData name="승찬 유" userId="3e64f0b268d3a8c7" providerId="LiveId" clId="{5EF4729B-4733-497A-BE9F-C1AC51D51CD1}" dt="2018-11-20T00:17:40.192" v="32" actId="2696"/>
        <pc:sldMkLst>
          <pc:docMk/>
          <pc:sldMk cId="1824547433" sldId="984"/>
        </pc:sldMkLst>
      </pc:sldChg>
      <pc:sldChg chg="del">
        <pc:chgData name="승찬 유" userId="3e64f0b268d3a8c7" providerId="LiveId" clId="{5EF4729B-4733-497A-BE9F-C1AC51D51CD1}" dt="2018-11-20T00:17:40.202" v="33" actId="2696"/>
        <pc:sldMkLst>
          <pc:docMk/>
          <pc:sldMk cId="2675930146" sldId="985"/>
        </pc:sldMkLst>
      </pc:sldChg>
      <pc:sldChg chg="del">
        <pc:chgData name="승찬 유" userId="3e64f0b268d3a8c7" providerId="LiveId" clId="{5EF4729B-4733-497A-BE9F-C1AC51D51CD1}" dt="2018-11-20T00:17:40.222" v="35" actId="2696"/>
        <pc:sldMkLst>
          <pc:docMk/>
          <pc:sldMk cId="1519326948" sldId="988"/>
        </pc:sldMkLst>
      </pc:sldChg>
      <pc:sldChg chg="addSp modSp">
        <pc:chgData name="승찬 유" userId="3e64f0b268d3a8c7" providerId="LiveId" clId="{5EF4729B-4733-497A-BE9F-C1AC51D51CD1}" dt="2018-11-20T00:19:45.560" v="55" actId="732"/>
        <pc:sldMkLst>
          <pc:docMk/>
          <pc:sldMk cId="2943630422" sldId="990"/>
        </pc:sldMkLst>
        <pc:spChg chg="mod">
          <ac:chgData name="승찬 유" userId="3e64f0b268d3a8c7" providerId="LiveId" clId="{5EF4729B-4733-497A-BE9F-C1AC51D51CD1}" dt="2018-11-20T00:19:31.959" v="51" actId="1076"/>
          <ac:spMkLst>
            <pc:docMk/>
            <pc:sldMk cId="2943630422" sldId="990"/>
            <ac:spMk id="8" creationId="{600E52C2-992B-4B61-82E0-F8CEA982AD7C}"/>
          </ac:spMkLst>
        </pc:spChg>
        <pc:picChg chg="mod">
          <ac:chgData name="승찬 유" userId="3e64f0b268d3a8c7" providerId="LiveId" clId="{5EF4729B-4733-497A-BE9F-C1AC51D51CD1}" dt="2018-11-20T00:19:31.959" v="51" actId="1076"/>
          <ac:picMkLst>
            <pc:docMk/>
            <pc:sldMk cId="2943630422" sldId="990"/>
            <ac:picMk id="7" creationId="{1C16ABFC-E858-494D-B987-5286BB9AE97A}"/>
          </ac:picMkLst>
        </pc:picChg>
        <pc:picChg chg="add mod modCrop">
          <ac:chgData name="승찬 유" userId="3e64f0b268d3a8c7" providerId="LiveId" clId="{5EF4729B-4733-497A-BE9F-C1AC51D51CD1}" dt="2018-11-20T00:19:45.560" v="55" actId="732"/>
          <ac:picMkLst>
            <pc:docMk/>
            <pc:sldMk cId="2943630422" sldId="990"/>
            <ac:picMk id="9" creationId="{07D33138-2608-4DF8-8E14-FD716598458A}"/>
          </ac:picMkLst>
        </pc:picChg>
      </pc:sldChg>
      <pc:sldChg chg="modSp">
        <pc:chgData name="승찬 유" userId="3e64f0b268d3a8c7" providerId="LiveId" clId="{5EF4729B-4733-497A-BE9F-C1AC51D51CD1}" dt="2018-11-20T00:18:30.225" v="40" actId="113"/>
        <pc:sldMkLst>
          <pc:docMk/>
          <pc:sldMk cId="3621680405" sldId="999"/>
        </pc:sldMkLst>
        <pc:spChg chg="mod">
          <ac:chgData name="승찬 유" userId="3e64f0b268d3a8c7" providerId="LiveId" clId="{5EF4729B-4733-497A-BE9F-C1AC51D51CD1}" dt="2018-11-20T00:18:30.225" v="40" actId="113"/>
          <ac:spMkLst>
            <pc:docMk/>
            <pc:sldMk cId="3621680405" sldId="999"/>
            <ac:spMk id="14" creationId="{F6C50380-F26D-4F1A-B547-17CDE1D97166}"/>
          </ac:spMkLst>
        </pc:spChg>
      </pc:sldChg>
      <pc:sldChg chg="addSp delSp modSp add">
        <pc:chgData name="승찬 유" userId="3e64f0b268d3a8c7" providerId="LiveId" clId="{5EF4729B-4733-497A-BE9F-C1AC51D51CD1}" dt="2018-11-20T00:26:00.973" v="86"/>
        <pc:sldMkLst>
          <pc:docMk/>
          <pc:sldMk cId="2477799362" sldId="1000"/>
        </pc:sldMkLst>
        <pc:spChg chg="mod">
          <ac:chgData name="승찬 유" userId="3e64f0b268d3a8c7" providerId="LiveId" clId="{5EF4729B-4733-497A-BE9F-C1AC51D51CD1}" dt="2018-11-20T00:26:00.973" v="86"/>
          <ac:spMkLst>
            <pc:docMk/>
            <pc:sldMk cId="2477799362" sldId="1000"/>
            <ac:spMk id="3" creationId="{00000000-0000-0000-0000-000000000000}"/>
          </ac:spMkLst>
        </pc:spChg>
        <pc:spChg chg="mod">
          <ac:chgData name="승찬 유" userId="3e64f0b268d3a8c7" providerId="LiveId" clId="{5EF4729B-4733-497A-BE9F-C1AC51D51CD1}" dt="2018-11-20T00:21:32.298" v="60" actId="108"/>
          <ac:spMkLst>
            <pc:docMk/>
            <pc:sldMk cId="2477799362" sldId="1000"/>
            <ac:spMk id="10" creationId="{F8AFEF6A-575E-44A6-882F-8B5DC339C84E}"/>
          </ac:spMkLst>
        </pc:spChg>
        <pc:spChg chg="mod">
          <ac:chgData name="승찬 유" userId="3e64f0b268d3a8c7" providerId="LiveId" clId="{5EF4729B-4733-497A-BE9F-C1AC51D51CD1}" dt="2018-11-20T00:21:35.545" v="61" actId="108"/>
          <ac:spMkLst>
            <pc:docMk/>
            <pc:sldMk cId="2477799362" sldId="1000"/>
            <ac:spMk id="15" creationId="{B3AEBFBB-F0FB-4BF6-92BB-B9801D984588}"/>
          </ac:spMkLst>
        </pc:spChg>
        <pc:picChg chg="add del mod">
          <ac:chgData name="승찬 유" userId="3e64f0b268d3a8c7" providerId="LiveId" clId="{5EF4729B-4733-497A-BE9F-C1AC51D51CD1}" dt="2018-11-20T00:23:52.026" v="65" actId="478"/>
          <ac:picMkLst>
            <pc:docMk/>
            <pc:sldMk cId="2477799362" sldId="1000"/>
            <ac:picMk id="4" creationId="{DD5BA7B3-0FE6-40D5-B015-B999FE357D88}"/>
          </ac:picMkLst>
        </pc:picChg>
      </pc:sldChg>
      <pc:sldChg chg="modSp add">
        <pc:chgData name="승찬 유" userId="3e64f0b268d3a8c7" providerId="LiveId" clId="{5EF4729B-4733-497A-BE9F-C1AC51D51CD1}" dt="2018-11-20T02:03:57.405" v="186" actId="113"/>
        <pc:sldMkLst>
          <pc:docMk/>
          <pc:sldMk cId="35916358" sldId="1001"/>
        </pc:sldMkLst>
        <pc:spChg chg="mod">
          <ac:chgData name="승찬 유" userId="3e64f0b268d3a8c7" providerId="LiveId" clId="{5EF4729B-4733-497A-BE9F-C1AC51D51CD1}" dt="2018-11-20T02:03:12.185" v="181" actId="20577"/>
          <ac:spMkLst>
            <pc:docMk/>
            <pc:sldMk cId="35916358" sldId="1001"/>
            <ac:spMk id="2" creationId="{FCDE15F1-525C-4A2E-AAE4-9797E8FEF680}"/>
          </ac:spMkLst>
        </pc:spChg>
        <pc:spChg chg="mod">
          <ac:chgData name="승찬 유" userId="3e64f0b268d3a8c7" providerId="LiveId" clId="{5EF4729B-4733-497A-BE9F-C1AC51D51CD1}" dt="2018-11-20T02:03:57.405" v="186" actId="113"/>
          <ac:spMkLst>
            <pc:docMk/>
            <pc:sldMk cId="35916358" sldId="1001"/>
            <ac:spMk id="3" creationId="{885ABAC2-6FE6-4CF8-9E5A-ADCBE8FD3FB9}"/>
          </ac:spMkLst>
        </pc:spChg>
      </pc:sldChg>
      <pc:sldChg chg="addSp delSp modSp add">
        <pc:chgData name="승찬 유" userId="3e64f0b268d3a8c7" providerId="LiveId" clId="{5EF4729B-4733-497A-BE9F-C1AC51D51CD1}" dt="2018-11-20T02:11:09.778" v="273" actId="208"/>
        <pc:sldMkLst>
          <pc:docMk/>
          <pc:sldMk cId="697954201" sldId="1002"/>
        </pc:sldMkLst>
        <pc:spChg chg="mod">
          <ac:chgData name="승찬 유" userId="3e64f0b268d3a8c7" providerId="LiveId" clId="{5EF4729B-4733-497A-BE9F-C1AC51D51CD1}" dt="2018-11-20T02:04:06.825" v="202" actId="20577"/>
          <ac:spMkLst>
            <pc:docMk/>
            <pc:sldMk cId="697954201" sldId="1002"/>
            <ac:spMk id="2" creationId="{97994A77-F563-465D-9148-B80DBF94555A}"/>
          </ac:spMkLst>
        </pc:spChg>
        <pc:spChg chg="del">
          <ac:chgData name="승찬 유" userId="3e64f0b268d3a8c7" providerId="LiveId" clId="{5EF4729B-4733-497A-BE9F-C1AC51D51CD1}" dt="2018-11-20T02:04:10.252" v="203"/>
          <ac:spMkLst>
            <pc:docMk/>
            <pc:sldMk cId="697954201" sldId="1002"/>
            <ac:spMk id="3" creationId="{D00BA8FB-1EA6-4E46-A331-875F6562197E}"/>
          </ac:spMkLst>
        </pc:spChg>
        <pc:spChg chg="add del">
          <ac:chgData name="승찬 유" userId="3e64f0b268d3a8c7" providerId="LiveId" clId="{5EF4729B-4733-497A-BE9F-C1AC51D51CD1}" dt="2018-11-20T02:04:35.893" v="210"/>
          <ac:spMkLst>
            <pc:docMk/>
            <pc:sldMk cId="697954201" sldId="1002"/>
            <ac:spMk id="6" creationId="{CEC8E886-A231-4908-93CF-884816DD81E8}"/>
          </ac:spMkLst>
        </pc:spChg>
        <pc:spChg chg="add mod">
          <ac:chgData name="승찬 유" userId="3e64f0b268d3a8c7" providerId="LiveId" clId="{5EF4729B-4733-497A-BE9F-C1AC51D51CD1}" dt="2018-11-20T02:10:48.477" v="268" actId="207"/>
          <ac:spMkLst>
            <pc:docMk/>
            <pc:sldMk cId="697954201" sldId="1002"/>
            <ac:spMk id="7" creationId="{BA48FFBE-6665-41DA-96DD-67E48E3B7285}"/>
          </ac:spMkLst>
        </pc:spChg>
        <pc:spChg chg="add mod">
          <ac:chgData name="승찬 유" userId="3e64f0b268d3a8c7" providerId="LiveId" clId="{5EF4729B-4733-497A-BE9F-C1AC51D51CD1}" dt="2018-11-20T02:11:09.778" v="273" actId="208"/>
          <ac:spMkLst>
            <pc:docMk/>
            <pc:sldMk cId="697954201" sldId="1002"/>
            <ac:spMk id="8" creationId="{0EEDB285-D368-4694-868A-219C6B05EEAF}"/>
          </ac:spMkLst>
        </pc:spChg>
        <pc:picChg chg="add mod modCrop">
          <ac:chgData name="승찬 유" userId="3e64f0b268d3a8c7" providerId="LiveId" clId="{5EF4729B-4733-497A-BE9F-C1AC51D51CD1}" dt="2018-11-20T02:10:33.392" v="260" actId="1076"/>
          <ac:picMkLst>
            <pc:docMk/>
            <pc:sldMk cId="697954201" sldId="1002"/>
            <ac:picMk id="5" creationId="{366B8636-ED2A-490B-9982-83AB4D786671}"/>
          </ac:picMkLst>
        </pc:picChg>
      </pc:sldChg>
      <pc:sldChg chg="addSp modSp add">
        <pc:chgData name="승찬 유" userId="3e64f0b268d3a8c7" providerId="LiveId" clId="{5EF4729B-4733-497A-BE9F-C1AC51D51CD1}" dt="2018-11-20T02:11:25.320" v="277" actId="207"/>
        <pc:sldMkLst>
          <pc:docMk/>
          <pc:sldMk cId="1243162695" sldId="1003"/>
        </pc:sldMkLst>
        <pc:spChg chg="add mod">
          <ac:chgData name="승찬 유" userId="3e64f0b268d3a8c7" providerId="LiveId" clId="{5EF4729B-4733-497A-BE9F-C1AC51D51CD1}" dt="2018-11-20T02:11:21.959" v="276" actId="14100"/>
          <ac:spMkLst>
            <pc:docMk/>
            <pc:sldMk cId="1243162695" sldId="1003"/>
            <ac:spMk id="6" creationId="{DCE22075-C052-494E-BE0B-70D0E930CED9}"/>
          </ac:spMkLst>
        </pc:spChg>
        <pc:spChg chg="mod">
          <ac:chgData name="승찬 유" userId="3e64f0b268d3a8c7" providerId="LiveId" clId="{5EF4729B-4733-497A-BE9F-C1AC51D51CD1}" dt="2018-11-20T02:11:25.320" v="277" actId="207"/>
          <ac:spMkLst>
            <pc:docMk/>
            <pc:sldMk cId="1243162695" sldId="1003"/>
            <ac:spMk id="7" creationId="{BA48FFBE-6665-41DA-96DD-67E48E3B7285}"/>
          </ac:spMkLst>
        </pc:spChg>
      </pc:sldChg>
      <pc:sldChg chg="addSp delSp modSp add del">
        <pc:chgData name="승찬 유" userId="3e64f0b268d3a8c7" providerId="LiveId" clId="{5EF4729B-4733-497A-BE9F-C1AC51D51CD1}" dt="2018-11-20T02:10:38.685" v="264" actId="2696"/>
        <pc:sldMkLst>
          <pc:docMk/>
          <pc:sldMk cId="3666191180" sldId="1003"/>
        </pc:sldMkLst>
        <pc:spChg chg="add mod">
          <ac:chgData name="승찬 유" userId="3e64f0b268d3a8c7" providerId="LiveId" clId="{5EF4729B-4733-497A-BE9F-C1AC51D51CD1}" dt="2018-11-20T02:10:35.961" v="261" actId="478"/>
          <ac:spMkLst>
            <pc:docMk/>
            <pc:sldMk cId="3666191180" sldId="1003"/>
            <ac:spMk id="6" creationId="{B0AD01A7-EEAA-499F-B958-E18B56028BA3}"/>
          </ac:spMkLst>
        </pc:spChg>
        <pc:picChg chg="del">
          <ac:chgData name="승찬 유" userId="3e64f0b268d3a8c7" providerId="LiveId" clId="{5EF4729B-4733-497A-BE9F-C1AC51D51CD1}" dt="2018-11-20T02:10:35.961" v="261" actId="478"/>
          <ac:picMkLst>
            <pc:docMk/>
            <pc:sldMk cId="3666191180" sldId="1003"/>
            <ac:picMk id="5" creationId="{366B8636-ED2A-490B-9982-83AB4D786671}"/>
          </ac:picMkLst>
        </pc:picChg>
        <pc:picChg chg="add del">
          <ac:chgData name="승찬 유" userId="3e64f0b268d3a8c7" providerId="LiveId" clId="{5EF4729B-4733-497A-BE9F-C1AC51D51CD1}" dt="2018-11-20T02:10:37.065" v="263"/>
          <ac:picMkLst>
            <pc:docMk/>
            <pc:sldMk cId="3666191180" sldId="1003"/>
            <ac:picMk id="8" creationId="{4C0F1A7C-9DFE-41FD-A86A-6E5DAF8C1B32}"/>
          </ac:picMkLst>
        </pc:picChg>
      </pc:sldChg>
      <pc:sldChg chg="modSp add">
        <pc:chgData name="승찬 유" userId="3e64f0b268d3a8c7" providerId="LiveId" clId="{5EF4729B-4733-497A-BE9F-C1AC51D51CD1}" dt="2018-11-20T02:11:29.753" v="278" actId="207"/>
        <pc:sldMkLst>
          <pc:docMk/>
          <pc:sldMk cId="1621440419" sldId="1004"/>
        </pc:sldMkLst>
        <pc:spChg chg="mod">
          <ac:chgData name="승찬 유" userId="3e64f0b268d3a8c7" providerId="LiveId" clId="{5EF4729B-4733-497A-BE9F-C1AC51D51CD1}" dt="2018-11-20T02:11:29.753" v="278" actId="207"/>
          <ac:spMkLst>
            <pc:docMk/>
            <pc:sldMk cId="1621440419" sldId="1004"/>
            <ac:spMk id="7" creationId="{BA48FFBE-6665-41DA-96DD-67E48E3B7285}"/>
          </ac:spMkLst>
        </pc:spChg>
      </pc:sldChg>
      <pc:sldChg chg="add del">
        <pc:chgData name="승찬 유" userId="3e64f0b268d3a8c7" providerId="LiveId" clId="{5EF4729B-4733-497A-BE9F-C1AC51D51CD1}" dt="2018-11-20T02:10:39.624" v="265" actId="2696"/>
        <pc:sldMkLst>
          <pc:docMk/>
          <pc:sldMk cId="3445022195" sldId="1004"/>
        </pc:sldMkLst>
      </pc:sldChg>
      <pc:sldChg chg="add del">
        <pc:chgData name="승찬 유" userId="3e64f0b268d3a8c7" providerId="LiveId" clId="{5EF4729B-4733-497A-BE9F-C1AC51D51CD1}" dt="2018-11-20T02:10:09.404" v="253" actId="2696"/>
        <pc:sldMkLst>
          <pc:docMk/>
          <pc:sldMk cId="1315202412" sldId="1005"/>
        </pc:sldMkLst>
      </pc:sldChg>
      <pc:sldChg chg="addSp delSp modSp add del">
        <pc:chgData name="승찬 유" userId="3e64f0b268d3a8c7" providerId="LiveId" clId="{5EF4729B-4733-497A-BE9F-C1AC51D51CD1}" dt="2018-11-20T02:21:30.917" v="472" actId="2696"/>
        <pc:sldMkLst>
          <pc:docMk/>
          <pc:sldMk cId="3461397603" sldId="1005"/>
        </pc:sldMkLst>
        <pc:spChg chg="add mod">
          <ac:chgData name="승찬 유" userId="3e64f0b268d3a8c7" providerId="LiveId" clId="{5EF4729B-4733-497A-BE9F-C1AC51D51CD1}" dt="2018-11-20T02:11:37.532" v="280" actId="478"/>
          <ac:spMkLst>
            <pc:docMk/>
            <pc:sldMk cId="3461397603" sldId="1005"/>
            <ac:spMk id="6" creationId="{F2FC85D1-4BD0-46DB-9CE2-5CCE5809088B}"/>
          </ac:spMkLst>
        </pc:spChg>
        <pc:picChg chg="del">
          <ac:chgData name="승찬 유" userId="3e64f0b268d3a8c7" providerId="LiveId" clId="{5EF4729B-4733-497A-BE9F-C1AC51D51CD1}" dt="2018-11-20T02:11:37.532" v="280" actId="478"/>
          <ac:picMkLst>
            <pc:docMk/>
            <pc:sldMk cId="3461397603" sldId="1005"/>
            <ac:picMk id="5" creationId="{366B8636-ED2A-490B-9982-83AB4D786671}"/>
          </ac:picMkLst>
        </pc:picChg>
      </pc:sldChg>
      <pc:sldChg chg="modSp add">
        <pc:chgData name="승찬 유" userId="3e64f0b268d3a8c7" providerId="LiveId" clId="{5EF4729B-4733-497A-BE9F-C1AC51D51CD1}" dt="2018-11-20T02:14:37.193" v="412" actId="27636"/>
        <pc:sldMkLst>
          <pc:docMk/>
          <pc:sldMk cId="2394972622" sldId="1006"/>
        </pc:sldMkLst>
        <pc:spChg chg="mod">
          <ac:chgData name="승찬 유" userId="3e64f0b268d3a8c7" providerId="LiveId" clId="{5EF4729B-4733-497A-BE9F-C1AC51D51CD1}" dt="2018-11-20T02:11:49.770" v="292" actId="20577"/>
          <ac:spMkLst>
            <pc:docMk/>
            <pc:sldMk cId="2394972622" sldId="1006"/>
            <ac:spMk id="2" creationId="{871584BB-4EAC-4DF5-8FD6-6F45329E3B8C}"/>
          </ac:spMkLst>
        </pc:spChg>
        <pc:spChg chg="mod">
          <ac:chgData name="승찬 유" userId="3e64f0b268d3a8c7" providerId="LiveId" clId="{5EF4729B-4733-497A-BE9F-C1AC51D51CD1}" dt="2018-11-20T02:14:37.193" v="412" actId="27636"/>
          <ac:spMkLst>
            <pc:docMk/>
            <pc:sldMk cId="2394972622" sldId="1006"/>
            <ac:spMk id="3" creationId="{35A65E01-0CC4-4F19-9C1E-A59B0E85C1A2}"/>
          </ac:spMkLst>
        </pc:spChg>
      </pc:sldChg>
      <pc:sldChg chg="addSp delSp modSp add">
        <pc:chgData name="승찬 유" userId="3e64f0b268d3a8c7" providerId="LiveId" clId="{5EF4729B-4733-497A-BE9F-C1AC51D51CD1}" dt="2018-11-20T02:14:08.804" v="356" actId="1076"/>
        <pc:sldMkLst>
          <pc:docMk/>
          <pc:sldMk cId="1475662725" sldId="1007"/>
        </pc:sldMkLst>
        <pc:spChg chg="mod">
          <ac:chgData name="승찬 유" userId="3e64f0b268d3a8c7" providerId="LiveId" clId="{5EF4729B-4733-497A-BE9F-C1AC51D51CD1}" dt="2018-11-20T02:12:33.681" v="311" actId="20577"/>
          <ac:spMkLst>
            <pc:docMk/>
            <pc:sldMk cId="1475662725" sldId="1007"/>
            <ac:spMk id="2" creationId="{871584BB-4EAC-4DF5-8FD6-6F45329E3B8C}"/>
          </ac:spMkLst>
        </pc:spChg>
        <pc:spChg chg="del">
          <ac:chgData name="승찬 유" userId="3e64f0b268d3a8c7" providerId="LiveId" clId="{5EF4729B-4733-497A-BE9F-C1AC51D51CD1}" dt="2018-11-20T02:12:36.178" v="312" actId="478"/>
          <ac:spMkLst>
            <pc:docMk/>
            <pc:sldMk cId="1475662725" sldId="1007"/>
            <ac:spMk id="3" creationId="{35A65E01-0CC4-4F19-9C1E-A59B0E85C1A2}"/>
          </ac:spMkLst>
        </pc:spChg>
        <pc:spChg chg="add del mod">
          <ac:chgData name="승찬 유" userId="3e64f0b268d3a8c7" providerId="LiveId" clId="{5EF4729B-4733-497A-BE9F-C1AC51D51CD1}" dt="2018-11-20T02:12:40.643" v="315" actId="478"/>
          <ac:spMkLst>
            <pc:docMk/>
            <pc:sldMk cId="1475662725" sldId="1007"/>
            <ac:spMk id="6" creationId="{AAF97114-02A3-4319-96D6-AB55C995EB46}"/>
          </ac:spMkLst>
        </pc:spChg>
        <pc:spChg chg="add mod">
          <ac:chgData name="승찬 유" userId="3e64f0b268d3a8c7" providerId="LiveId" clId="{5EF4729B-4733-497A-BE9F-C1AC51D51CD1}" dt="2018-11-20T02:14:08.804" v="356" actId="1076"/>
          <ac:spMkLst>
            <pc:docMk/>
            <pc:sldMk cId="1475662725" sldId="1007"/>
            <ac:spMk id="10" creationId="{20376AF4-696A-4BF8-862E-D5A0E0B64388}"/>
          </ac:spMkLst>
        </pc:spChg>
        <pc:picChg chg="add del">
          <ac:chgData name="승찬 유" userId="3e64f0b268d3a8c7" providerId="LiveId" clId="{5EF4729B-4733-497A-BE9F-C1AC51D51CD1}" dt="2018-11-20T02:12:38.553" v="314"/>
          <ac:picMkLst>
            <pc:docMk/>
            <pc:sldMk cId="1475662725" sldId="1007"/>
            <ac:picMk id="7" creationId="{4AF44B5F-1E2E-4824-97C1-B7CDCDCA6CE8}"/>
          </ac:picMkLst>
        </pc:picChg>
        <pc:picChg chg="add mod">
          <ac:chgData name="승찬 유" userId="3e64f0b268d3a8c7" providerId="LiveId" clId="{5EF4729B-4733-497A-BE9F-C1AC51D51CD1}" dt="2018-11-20T02:14:06.995" v="355" actId="14100"/>
          <ac:picMkLst>
            <pc:docMk/>
            <pc:sldMk cId="1475662725" sldId="1007"/>
            <ac:picMk id="8" creationId="{E75BC555-C7A1-40AD-982D-922D98D81DD8}"/>
          </ac:picMkLst>
        </pc:picChg>
        <pc:picChg chg="add del mod">
          <ac:chgData name="승찬 유" userId="3e64f0b268d3a8c7" providerId="LiveId" clId="{5EF4729B-4733-497A-BE9F-C1AC51D51CD1}" dt="2018-11-20T02:13:38.425" v="342" actId="478"/>
          <ac:picMkLst>
            <pc:docMk/>
            <pc:sldMk cId="1475662725" sldId="1007"/>
            <ac:picMk id="9" creationId="{379D857F-7FBB-4F05-8AD9-D60E68EEB0A5}"/>
          </ac:picMkLst>
        </pc:picChg>
        <pc:picChg chg="add del mod">
          <ac:chgData name="승찬 유" userId="3e64f0b268d3a8c7" providerId="LiveId" clId="{5EF4729B-4733-497A-BE9F-C1AC51D51CD1}" dt="2018-11-20T02:13:49.425" v="348" actId="478"/>
          <ac:picMkLst>
            <pc:docMk/>
            <pc:sldMk cId="1475662725" sldId="1007"/>
            <ac:picMk id="11" creationId="{D9BE00A4-B926-4728-8F1A-C839515D8B1E}"/>
          </ac:picMkLst>
        </pc:picChg>
        <pc:picChg chg="add mod">
          <ac:chgData name="승찬 유" userId="3e64f0b268d3a8c7" providerId="LiveId" clId="{5EF4729B-4733-497A-BE9F-C1AC51D51CD1}" dt="2018-11-20T02:14:03.141" v="353" actId="1076"/>
          <ac:picMkLst>
            <pc:docMk/>
            <pc:sldMk cId="1475662725" sldId="1007"/>
            <ac:picMk id="12" creationId="{842BFA28-DA83-4937-81FA-ED36D47B9B33}"/>
          </ac:picMkLst>
        </pc:picChg>
      </pc:sldChg>
      <pc:sldChg chg="addSp delSp modSp add">
        <pc:chgData name="승찬 유" userId="3e64f0b268d3a8c7" providerId="LiveId" clId="{5EF4729B-4733-497A-BE9F-C1AC51D51CD1}" dt="2018-11-20T02:21:24.510" v="471" actId="27309"/>
        <pc:sldMkLst>
          <pc:docMk/>
          <pc:sldMk cId="2407988829" sldId="1008"/>
        </pc:sldMkLst>
        <pc:spChg chg="mod">
          <ac:chgData name="승찬 유" userId="3e64f0b268d3a8c7" providerId="LiveId" clId="{5EF4729B-4733-497A-BE9F-C1AC51D51CD1}" dt="2018-11-20T02:15:58.818" v="468" actId="20577"/>
          <ac:spMkLst>
            <pc:docMk/>
            <pc:sldMk cId="2407988829" sldId="1008"/>
            <ac:spMk id="2" creationId="{871584BB-4EAC-4DF5-8FD6-6F45329E3B8C}"/>
          </ac:spMkLst>
        </pc:spChg>
        <pc:spChg chg="add mod">
          <ac:chgData name="승찬 유" userId="3e64f0b268d3a8c7" providerId="LiveId" clId="{5EF4729B-4733-497A-BE9F-C1AC51D51CD1}" dt="2018-11-20T02:15:25.132" v="423" actId="113"/>
          <ac:spMkLst>
            <pc:docMk/>
            <pc:sldMk cId="2407988829" sldId="1008"/>
            <ac:spMk id="3" creationId="{E4031847-E23E-4224-BAC4-F3CD27EC5551}"/>
          </ac:spMkLst>
        </pc:spChg>
        <pc:spChg chg="del">
          <ac:chgData name="승찬 유" userId="3e64f0b268d3a8c7" providerId="LiveId" clId="{5EF4729B-4733-497A-BE9F-C1AC51D51CD1}" dt="2018-11-20T02:14:45.363" v="414" actId="478"/>
          <ac:spMkLst>
            <pc:docMk/>
            <pc:sldMk cId="2407988829" sldId="1008"/>
            <ac:spMk id="10" creationId="{20376AF4-696A-4BF8-862E-D5A0E0B64388}"/>
          </ac:spMkLst>
        </pc:spChg>
        <pc:graphicFrameChg chg="add del modGraphic">
          <ac:chgData name="승찬 유" userId="3e64f0b268d3a8c7" providerId="LiveId" clId="{5EF4729B-4733-497A-BE9F-C1AC51D51CD1}" dt="2018-11-20T02:21:24.510" v="471" actId="27309"/>
          <ac:graphicFrameMkLst>
            <pc:docMk/>
            <pc:sldMk cId="2407988829" sldId="1008"/>
            <ac:graphicFrameMk id="6" creationId="{8591DD67-FD5D-402E-AA3D-59313BC5BE1D}"/>
          </ac:graphicFrameMkLst>
        </pc:graphicFrameChg>
        <pc:picChg chg="del">
          <ac:chgData name="승찬 유" userId="3e64f0b268d3a8c7" providerId="LiveId" clId="{5EF4729B-4733-497A-BE9F-C1AC51D51CD1}" dt="2018-11-20T02:14:42.785" v="413" actId="478"/>
          <ac:picMkLst>
            <pc:docMk/>
            <pc:sldMk cId="2407988829" sldId="1008"/>
            <ac:picMk id="8" creationId="{E75BC555-C7A1-40AD-982D-922D98D81DD8}"/>
          </ac:picMkLst>
        </pc:picChg>
        <pc:picChg chg="mod">
          <ac:chgData name="승찬 유" userId="3e64f0b268d3a8c7" providerId="LiveId" clId="{5EF4729B-4733-497A-BE9F-C1AC51D51CD1}" dt="2018-11-20T02:15:32.618" v="426" actId="1076"/>
          <ac:picMkLst>
            <pc:docMk/>
            <pc:sldMk cId="2407988829" sldId="1008"/>
            <ac:picMk id="11" creationId="{D9BE00A4-B926-4728-8F1A-C839515D8B1E}"/>
          </ac:picMkLst>
        </pc:picChg>
      </pc:sldChg>
      <pc:sldChg chg="modSp add">
        <pc:chgData name="승찬 유" userId="3e64f0b268d3a8c7" providerId="LiveId" clId="{5EF4729B-4733-497A-BE9F-C1AC51D51CD1}" dt="2018-11-20T02:21:56.396" v="476" actId="207"/>
        <pc:sldMkLst>
          <pc:docMk/>
          <pc:sldMk cId="4030705384" sldId="1009"/>
        </pc:sldMkLst>
        <pc:spChg chg="mod">
          <ac:chgData name="승찬 유" userId="3e64f0b268d3a8c7" providerId="LiveId" clId="{5EF4729B-4733-497A-BE9F-C1AC51D51CD1}" dt="2018-11-20T02:21:56.396" v="476" actId="207"/>
          <ac:spMkLst>
            <pc:docMk/>
            <pc:sldMk cId="4030705384" sldId="1009"/>
            <ac:spMk id="6" creationId="{0988CCC9-B010-44FF-9AC7-046E0C29BE29}"/>
          </ac:spMkLst>
        </pc:spChg>
      </pc:sldChg>
      <pc:sldMasterChg chg="delSldLayout">
        <pc:chgData name="승찬 유" userId="3e64f0b268d3a8c7" providerId="LiveId" clId="{5EF4729B-4733-497A-BE9F-C1AC51D51CD1}" dt="2018-11-20T00:20:11.188" v="57" actId="2696"/>
        <pc:sldMasterMkLst>
          <pc:docMk/>
          <pc:sldMasterMk cId="1910276628" sldId="2147483648"/>
        </pc:sldMasterMkLst>
        <pc:sldLayoutChg chg="del">
          <pc:chgData name="승찬 유" userId="3e64f0b268d3a8c7" providerId="LiveId" clId="{5EF4729B-4733-497A-BE9F-C1AC51D51CD1}" dt="2018-11-20T00:20:11.188" v="57" actId="2696"/>
          <pc:sldLayoutMkLst>
            <pc:docMk/>
            <pc:sldMasterMk cId="1910276628" sldId="2147483648"/>
            <pc:sldLayoutMk cId="663230643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278-017-9976-3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2801-5A1F-42B5-B9D7-B63F2E1C56E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61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2801-5A1F-42B5-B9D7-B63F2E1C56E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547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400" dirty="0"/>
              <a:t>Activity</a:t>
            </a:r>
          </a:p>
          <a:p>
            <a:pPr lvl="1"/>
            <a:r>
              <a:rPr lang="en-US" altLang="ko-KR" sz="1200" dirty="0"/>
              <a:t>Acceleration, Angular velocity unit value (</a:t>
            </a:r>
            <a:r>
              <a:rPr lang="en-US" altLang="ko-KR" sz="1200" dirty="0" err="1"/>
              <a:t>GyroMeter</a:t>
            </a:r>
            <a:r>
              <a:rPr lang="en-US" altLang="ko-KR" sz="1200" dirty="0"/>
              <a:t>)</a:t>
            </a:r>
          </a:p>
          <a:p>
            <a:r>
              <a:rPr lang="en-US" altLang="ko-KR" sz="1400" dirty="0"/>
              <a:t>Nutrition</a:t>
            </a:r>
          </a:p>
          <a:p>
            <a:pPr lvl="1"/>
            <a:r>
              <a:rPr lang="en-US" altLang="ko-KR" sz="1200" dirty="0"/>
              <a:t>Temporal relationship to meal</a:t>
            </a:r>
          </a:p>
          <a:p>
            <a:r>
              <a:rPr lang="en-US" altLang="ko-KR" sz="1400" dirty="0"/>
              <a:t>Sleep</a:t>
            </a:r>
          </a:p>
          <a:p>
            <a:pPr lvl="1"/>
            <a:r>
              <a:rPr lang="en-US" altLang="ko-KR" sz="1200" dirty="0"/>
              <a:t>Temporal relationship to sleep</a:t>
            </a:r>
          </a:p>
          <a:p>
            <a:r>
              <a:rPr lang="en-US" altLang="ko-KR" sz="1400" dirty="0"/>
              <a:t>Body measurements</a:t>
            </a:r>
          </a:p>
          <a:p>
            <a:pPr lvl="1"/>
            <a:r>
              <a:rPr lang="en-US" altLang="ko-KR" sz="1200" dirty="0"/>
              <a:t>Body location, Body posture, Ventilation cycle time</a:t>
            </a:r>
          </a:p>
          <a:p>
            <a:r>
              <a:rPr lang="en-US" altLang="ko-KR" sz="1400" dirty="0"/>
              <a:t>Self-report</a:t>
            </a:r>
          </a:p>
          <a:p>
            <a:pPr lvl="1"/>
            <a:r>
              <a:rPr lang="en-US" altLang="ko-KR" sz="1200" dirty="0"/>
              <a:t>Reason single medication does not taken</a:t>
            </a:r>
          </a:p>
          <a:p>
            <a:r>
              <a:rPr lang="en-US" altLang="ko-KR" sz="1400" dirty="0"/>
              <a:t>Environment &amp; </a:t>
            </a:r>
            <a:r>
              <a:rPr lang="en-US" altLang="ko-KR" sz="1400" dirty="0" err="1"/>
              <a:t>Etc</a:t>
            </a:r>
            <a:endParaRPr lang="en-US" altLang="ko-KR" sz="1400" dirty="0"/>
          </a:p>
          <a:p>
            <a:pPr lvl="1"/>
            <a:r>
              <a:rPr lang="en-US" altLang="ko-KR" sz="1200" dirty="0"/>
              <a:t>Ambient temperature, </a:t>
            </a:r>
            <a:r>
              <a:rPr lang="en-US" altLang="ko-KR" sz="1200" dirty="0" err="1"/>
              <a:t>Geoposition</a:t>
            </a:r>
            <a:r>
              <a:rPr lang="en-US" altLang="ko-KR" sz="1200" dirty="0"/>
              <a:t>, Magnetic force</a:t>
            </a:r>
            <a:endParaRPr lang="ko-KR" altLang="en-US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86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400" dirty="0"/>
              <a:t>Activity</a:t>
            </a:r>
          </a:p>
          <a:p>
            <a:pPr lvl="1"/>
            <a:r>
              <a:rPr lang="en-US" altLang="ko-KR" sz="1200" dirty="0"/>
              <a:t>Acceleration, Angular velocity unit value (</a:t>
            </a:r>
            <a:r>
              <a:rPr lang="en-US" altLang="ko-KR" sz="1200" dirty="0" err="1"/>
              <a:t>GyroMeter</a:t>
            </a:r>
            <a:r>
              <a:rPr lang="en-US" altLang="ko-KR" sz="1200" dirty="0"/>
              <a:t>)</a:t>
            </a:r>
          </a:p>
          <a:p>
            <a:r>
              <a:rPr lang="en-US" altLang="ko-KR" sz="1400" dirty="0"/>
              <a:t>Nutrition</a:t>
            </a:r>
          </a:p>
          <a:p>
            <a:pPr lvl="1"/>
            <a:r>
              <a:rPr lang="en-US" altLang="ko-KR" sz="1200" dirty="0"/>
              <a:t>Temporal relationship to meal</a:t>
            </a:r>
          </a:p>
          <a:p>
            <a:r>
              <a:rPr lang="en-US" altLang="ko-KR" sz="1400" dirty="0"/>
              <a:t>Sleep</a:t>
            </a:r>
          </a:p>
          <a:p>
            <a:pPr lvl="1"/>
            <a:r>
              <a:rPr lang="en-US" altLang="ko-KR" sz="1200" dirty="0"/>
              <a:t>Temporal relationship to sleep</a:t>
            </a:r>
          </a:p>
          <a:p>
            <a:r>
              <a:rPr lang="en-US" altLang="ko-KR" sz="1400" dirty="0"/>
              <a:t>Body measurements</a:t>
            </a:r>
          </a:p>
          <a:p>
            <a:pPr lvl="1"/>
            <a:r>
              <a:rPr lang="en-US" altLang="ko-KR" sz="1200" dirty="0"/>
              <a:t>Body location, Body posture, Ventilation cycle time</a:t>
            </a:r>
          </a:p>
          <a:p>
            <a:r>
              <a:rPr lang="en-US" altLang="ko-KR" sz="1400" dirty="0"/>
              <a:t>Self-report</a:t>
            </a:r>
          </a:p>
          <a:p>
            <a:pPr lvl="1"/>
            <a:r>
              <a:rPr lang="en-US" altLang="ko-KR" sz="1200" dirty="0"/>
              <a:t>Reason single medication does not taken</a:t>
            </a:r>
          </a:p>
          <a:p>
            <a:r>
              <a:rPr lang="en-US" altLang="ko-KR" sz="1400" dirty="0"/>
              <a:t>Environment &amp; </a:t>
            </a:r>
            <a:r>
              <a:rPr lang="en-US" altLang="ko-KR" sz="1400" dirty="0" err="1"/>
              <a:t>Etc</a:t>
            </a:r>
            <a:endParaRPr lang="en-US" altLang="ko-KR" sz="1400" dirty="0"/>
          </a:p>
          <a:p>
            <a:pPr lvl="1"/>
            <a:r>
              <a:rPr lang="en-US" altLang="ko-KR" sz="1200" dirty="0"/>
              <a:t>Ambient temperature, </a:t>
            </a:r>
            <a:r>
              <a:rPr lang="en-US" altLang="ko-KR" sz="1200" dirty="0" err="1"/>
              <a:t>Geoposition</a:t>
            </a:r>
            <a:r>
              <a:rPr lang="en-US" altLang="ko-KR" sz="1200" dirty="0"/>
              <a:t>, Magnetic force</a:t>
            </a:r>
            <a:endParaRPr lang="ko-KR" altLang="en-US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32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2801-5A1F-42B5-B9D7-B63F2E1C56E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025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effectLst/>
              </a:rPr>
              <a:t>Kohli et al., “Medical Image Data and Datasets in the Era of Machine Learning—Whitepaper from the 2016 C-MIMI Meeting Dataset Session.” </a:t>
            </a:r>
            <a:r>
              <a:rPr lang="en-US" altLang="ko-KR" i="1" dirty="0">
                <a:effectLst/>
              </a:rPr>
              <a:t>Journal of Digital Imaging</a:t>
            </a:r>
            <a:r>
              <a:rPr lang="en-US" altLang="ko-KR" dirty="0">
                <a:effectLst/>
              </a:rPr>
              <a:t> (2017)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effectLst/>
              </a:rPr>
              <a:t>Kohli, Marc D., Ronald M. Summers, and J. Raymond Geis. “Medical Image Data and Datasets in the Era of Machine Learning—Whitepaper from the 2016 C-MIMI Meeting Dataset Session.” </a:t>
            </a:r>
            <a:r>
              <a:rPr lang="en-US" altLang="ko-KR" i="1" dirty="0">
                <a:effectLst/>
              </a:rPr>
              <a:t>Journal of Digital Imaging</a:t>
            </a:r>
            <a:r>
              <a:rPr lang="en-US" altLang="ko-KR" dirty="0">
                <a:effectLst/>
              </a:rPr>
              <a:t> 30, no. 4 (August 1, 2017): 392–99. </a:t>
            </a:r>
            <a:r>
              <a:rPr lang="en-US" altLang="ko-KR" dirty="0">
                <a:effectLst/>
                <a:hlinkClick r:id="rId3"/>
              </a:rPr>
              <a:t>https://doi.org/10.1007/s10278-017-9976-3</a:t>
            </a:r>
            <a:r>
              <a:rPr lang="en-US" altLang="ko-KR" dirty="0">
                <a:effectLst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7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2801-5A1F-42B5-B9D7-B63F2E1C56E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814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2801-5A1F-42B5-B9D7-B63F2E1C56E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933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2801-5A1F-42B5-B9D7-B63F2E1C56EA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919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76200"/>
            <a:ext cx="1761938" cy="212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2286000"/>
            <a:ext cx="8534400" cy="3055619"/>
          </a:xfrm>
        </p:spPr>
        <p:txBody>
          <a:bodyPr>
            <a:noAutofit/>
          </a:bodyPr>
          <a:lstStyle/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heterogeneous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</a:t>
            </a:r>
            <a:b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</a:t>
            </a:r>
            <a:r>
              <a:rPr lang="en-US" altLang="ko-KR" sz="5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ko-KR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FEEDER-NET</a:t>
            </a:r>
            <a:endParaRPr lang="en-US" sz="2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324600" y="5715000"/>
            <a:ext cx="2667000" cy="609600"/>
          </a:xfrm>
        </p:spPr>
        <p:txBody>
          <a:bodyPr>
            <a:normAutofit/>
          </a:bodyPr>
          <a:lstStyle/>
          <a:p>
            <a:r>
              <a:rPr lang="en-US" altLang="ko-KR" dirty="0"/>
              <a:t>Seng Chan You</a:t>
            </a:r>
            <a:endParaRPr lang="en-US" dirty="0"/>
          </a:p>
        </p:txBody>
      </p:sp>
      <p:pic>
        <p:nvPicPr>
          <p:cNvPr id="4" name="Picture 2" descr="pasted-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14" y="153637"/>
            <a:ext cx="3142096" cy="188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95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65985D-8097-494E-B47F-C1FE31F2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85800"/>
            <a:ext cx="7315966" cy="5730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359574-36FB-4B15-BCBB-3354F6259793}"/>
              </a:ext>
            </a:extLst>
          </p:cNvPr>
          <p:cNvSpPr txBox="1"/>
          <p:nvPr/>
        </p:nvSpPr>
        <p:spPr>
          <a:xfrm>
            <a:off x="4724400" y="6477000"/>
            <a:ext cx="42788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" sz="900" dirty="0"/>
              <a:t>Weber et al.,  </a:t>
            </a:r>
            <a:r>
              <a:rPr lang="ko" altLang="en-US" sz="900" dirty="0"/>
              <a:t>“</a:t>
            </a:r>
            <a:r>
              <a:rPr lang="en-US" altLang="ko" sz="900" dirty="0"/>
              <a:t>Finding the Missing Link for Big Biomedical Data.</a:t>
            </a:r>
            <a:r>
              <a:rPr lang="ko" altLang="en-US" sz="900" dirty="0"/>
              <a:t>” </a:t>
            </a:r>
            <a:r>
              <a:rPr lang="en-US" altLang="ko" sz="900" dirty="0"/>
              <a:t>JAMA (June 25, 2014)</a:t>
            </a:r>
            <a:endParaRPr lang="ko-KR" altLang="en-US" sz="900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988CCC9-B010-44FF-9AC7-046E0C29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55" y="22517"/>
            <a:ext cx="7963283" cy="663283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Finding the missing link for big biomedical data</a:t>
            </a:r>
            <a:endParaRPr lang="ko-KR" altLang="en-US" sz="32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7347259-5BB0-4644-93B1-09C986BE06AD}"/>
              </a:ext>
            </a:extLst>
          </p:cNvPr>
          <p:cNvSpPr/>
          <p:nvPr/>
        </p:nvSpPr>
        <p:spPr>
          <a:xfrm>
            <a:off x="1600200" y="3551091"/>
            <a:ext cx="1084277" cy="16305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AE79D46-8A79-4683-BE3C-7DC990568FC9}"/>
              </a:ext>
            </a:extLst>
          </p:cNvPr>
          <p:cNvSpPr/>
          <p:nvPr/>
        </p:nvSpPr>
        <p:spPr>
          <a:xfrm>
            <a:off x="6172200" y="990601"/>
            <a:ext cx="160020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1627163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3000" y="18255"/>
            <a:ext cx="7886700" cy="132556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OHDSI: A Journey for Simplicity, Beauty and </a:t>
            </a:r>
            <a:r>
              <a:rPr lang="en-US" altLang="ko-KR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Symmetry</a:t>
            </a:r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Medical Data</a:t>
            </a:r>
            <a:endParaRPr lang="ko-KR" altLang="en-US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6DBA8F-3A40-4A98-BC8A-888F33E54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43818"/>
            <a:ext cx="3962400" cy="4833145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Symmetry in medical data</a:t>
            </a:r>
          </a:p>
          <a:p>
            <a:pPr lvl="1"/>
            <a:r>
              <a:rPr lang="en-US" altLang="ko-KR" sz="2000" dirty="0"/>
              <a:t>By grand unification across all aspects of health data, various types of medical data, such as clinical, genomic, radiologic, and patient-generated data, would be </a:t>
            </a:r>
            <a:r>
              <a:rPr lang="en-US" altLang="ko-KR" sz="2000" b="1" dirty="0"/>
              <a:t>indistinguishably accessible</a:t>
            </a:r>
            <a:r>
              <a:rPr lang="en-US" altLang="ko-KR" sz="2000" dirty="0"/>
              <a:t> in the single database</a:t>
            </a:r>
          </a:p>
          <a:p>
            <a:pPr lvl="1"/>
            <a:r>
              <a:rPr lang="en-US" altLang="ko-KR" sz="2000" dirty="0"/>
              <a:t>OHDSI tools ecosystem can work across various types of medical data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944BE179-A747-41F8-B83C-951AC3073785}"/>
              </a:ext>
            </a:extLst>
          </p:cNvPr>
          <p:cNvSpPr/>
          <p:nvPr/>
        </p:nvSpPr>
        <p:spPr>
          <a:xfrm>
            <a:off x="5409207" y="2438400"/>
            <a:ext cx="2230835" cy="2230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CDM Of Everything</a:t>
            </a:r>
            <a:endParaRPr lang="ko-KR" altLang="en-US" sz="2000" b="1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4AA9D4E8-0721-4116-8C68-7CBDD8FAB5D2}"/>
              </a:ext>
            </a:extLst>
          </p:cNvPr>
          <p:cNvSpPr/>
          <p:nvPr/>
        </p:nvSpPr>
        <p:spPr>
          <a:xfrm>
            <a:off x="5104860" y="1458592"/>
            <a:ext cx="1430007" cy="1429678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Clinical data</a:t>
            </a:r>
            <a:endParaRPr lang="ko-KR" altLang="en-US" sz="1600" b="1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EDDB5F71-F37F-4A3C-9B60-54D7C4E33495}"/>
              </a:ext>
            </a:extLst>
          </p:cNvPr>
          <p:cNvSpPr/>
          <p:nvPr/>
        </p:nvSpPr>
        <p:spPr>
          <a:xfrm>
            <a:off x="4866924" y="4145330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Genomic data</a:t>
            </a:r>
            <a:endParaRPr lang="ko-KR" altLang="en-US" sz="1600" b="1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7A6CBE01-8E8D-497E-AFDC-21364E4FC024}"/>
              </a:ext>
            </a:extLst>
          </p:cNvPr>
          <p:cNvSpPr/>
          <p:nvPr/>
        </p:nvSpPr>
        <p:spPr>
          <a:xfrm>
            <a:off x="6443273" y="4162108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Radiology</a:t>
            </a:r>
            <a:endParaRPr lang="ko-KR" altLang="en-US" sz="1600" b="1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0361F066-ADAD-463D-B659-C27AF324E59B}"/>
              </a:ext>
            </a:extLst>
          </p:cNvPr>
          <p:cNvSpPr/>
          <p:nvPr/>
        </p:nvSpPr>
        <p:spPr>
          <a:xfrm>
            <a:off x="7375491" y="2860415"/>
            <a:ext cx="1569451" cy="1522709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Patient-Generated Data</a:t>
            </a:r>
            <a:endParaRPr lang="ko-KR" altLang="en-US" sz="1600" b="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64129EA5-688A-4497-B7DD-3291034ABDF4}"/>
              </a:ext>
            </a:extLst>
          </p:cNvPr>
          <p:cNvSpPr/>
          <p:nvPr/>
        </p:nvSpPr>
        <p:spPr>
          <a:xfrm>
            <a:off x="6685825" y="1452261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Environment</a:t>
            </a:r>
            <a:endParaRPr lang="ko-KR" altLang="en-US" sz="1600" b="1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E80AAD69-37EC-4207-8CD5-ABA70E235E2E}"/>
              </a:ext>
            </a:extLst>
          </p:cNvPr>
          <p:cNvSpPr/>
          <p:nvPr/>
        </p:nvSpPr>
        <p:spPr>
          <a:xfrm>
            <a:off x="4107637" y="2713894"/>
            <a:ext cx="1562790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Un-structured Text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97893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3000" y="18255"/>
            <a:ext cx="7886700" cy="132556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Data Model of Everything in Medicine</a:t>
            </a:r>
            <a:endParaRPr lang="ko-KR" altLang="en-US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724A3DA-C56A-4132-90E8-79F5B84D0FD8}"/>
              </a:ext>
            </a:extLst>
          </p:cNvPr>
          <p:cNvSpPr/>
          <p:nvPr/>
        </p:nvSpPr>
        <p:spPr>
          <a:xfrm>
            <a:off x="3371470" y="2560270"/>
            <a:ext cx="2230835" cy="2230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CDM Of Everything</a:t>
            </a:r>
            <a:endParaRPr lang="ko-KR" altLang="en-US" sz="2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F9429DA-A54B-465C-9649-8A746A8D4E6F}"/>
              </a:ext>
            </a:extLst>
          </p:cNvPr>
          <p:cNvSpPr/>
          <p:nvPr/>
        </p:nvSpPr>
        <p:spPr>
          <a:xfrm>
            <a:off x="3048076" y="1565069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Clinical data</a:t>
            </a:r>
            <a:endParaRPr lang="ko-KR" altLang="en-US" b="1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D464BF91-8F9E-40D8-8CB4-07F2E07A7D10}"/>
              </a:ext>
            </a:extLst>
          </p:cNvPr>
          <p:cNvSpPr/>
          <p:nvPr/>
        </p:nvSpPr>
        <p:spPr>
          <a:xfrm>
            <a:off x="2829187" y="4267200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Genomic data</a:t>
            </a:r>
            <a:endParaRPr lang="ko-KR" altLang="en-US" sz="16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3AEBFBB-F0FB-4BF6-92BB-B9801D984588}"/>
              </a:ext>
            </a:extLst>
          </p:cNvPr>
          <p:cNvSpPr/>
          <p:nvPr/>
        </p:nvSpPr>
        <p:spPr>
          <a:xfrm>
            <a:off x="4405536" y="4283978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Radiology</a:t>
            </a:r>
            <a:endParaRPr lang="ko-KR" altLang="en-US" sz="16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05CCB0F2-EBB3-4E22-B72C-FC125BE5F2C4}"/>
              </a:ext>
            </a:extLst>
          </p:cNvPr>
          <p:cNvSpPr/>
          <p:nvPr/>
        </p:nvSpPr>
        <p:spPr>
          <a:xfrm>
            <a:off x="5337754" y="2982285"/>
            <a:ext cx="1569451" cy="1522709"/>
          </a:xfrm>
          <a:prstGeom prst="ellipse">
            <a:avLst/>
          </a:prstGeom>
          <a:solidFill>
            <a:srgbClr val="FF99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Patient-Generated Data</a:t>
            </a:r>
            <a:endParaRPr lang="ko-KR" altLang="en-US" sz="1600" b="1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F600A1F-3EA3-48AF-BF97-C4DBA256B447}"/>
              </a:ext>
            </a:extLst>
          </p:cNvPr>
          <p:cNvSpPr/>
          <p:nvPr/>
        </p:nvSpPr>
        <p:spPr>
          <a:xfrm>
            <a:off x="4648088" y="1574131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Environment</a:t>
            </a:r>
            <a:endParaRPr lang="ko-KR" altLang="en-US" sz="1600" b="1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038E91C3-32A6-4E2F-8F11-64B2B02B3B41}"/>
              </a:ext>
            </a:extLst>
          </p:cNvPr>
          <p:cNvSpPr/>
          <p:nvPr/>
        </p:nvSpPr>
        <p:spPr>
          <a:xfrm>
            <a:off x="2044462" y="2859648"/>
            <a:ext cx="1562790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Un-structured Text</a:t>
            </a:r>
            <a:endParaRPr lang="ko-KR" altLang="en-US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102868" y="5767037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Seng Chan You, MD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Youngin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Kim, MD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Jaehyung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Cho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Rae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Woong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Park, MD, PhD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1,3</a:t>
            </a:r>
            <a:endParaRPr lang="en-US" sz="12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0"/>
              </a:spcAft>
            </a:pPr>
            <a:r>
              <a:rPr lang="en-US" sz="12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Department of Biomedical Informatics, </a:t>
            </a:r>
            <a:r>
              <a:rPr lang="en-US" sz="12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School of Medicine, Suwon, Korea; </a:t>
            </a:r>
            <a:endParaRPr lang="en-US" sz="105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0"/>
              </a:spcAft>
            </a:pPr>
            <a:r>
              <a:rPr lang="en-US" sz="12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Medicine, </a:t>
            </a:r>
            <a:r>
              <a:rPr lang="en-US" sz="12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Noom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Inc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Seoul, Korea</a:t>
            </a:r>
            <a:endParaRPr lang="en-US" sz="105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1200"/>
              </a:spcAft>
            </a:pPr>
            <a:r>
              <a:rPr lang="en-US" sz="12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Department of Biomedical Sciences, </a:t>
            </a:r>
            <a:r>
              <a:rPr lang="en-US" sz="12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Graduate School of Medicine, Suwon, Korea</a:t>
            </a:r>
            <a:endParaRPr lang="en-US" sz="1050" dirty="0">
              <a:effectLst/>
              <a:latin typeface="Times New Roman" charset="0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758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1389C6-B422-4266-A6CB-329B0C98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Patient-Generated </a:t>
            </a:r>
            <a:r>
              <a:rPr lang="en-US" altLang="ko-KR"/>
              <a:t>Health Data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986B87-F4FF-47C3-9885-76B6B711A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exponential growth in new forms of data will play an increasing important role in enabling better outcomes IBMì ëí ì´ë¯¸ì§ ê²ìê²°ê³¼">
            <a:extLst>
              <a:ext uri="{FF2B5EF4-FFF2-40B4-BE49-F238E27FC236}">
                <a16:creationId xmlns:a16="http://schemas.microsoft.com/office/drawing/2014/main" id="{D76D6E07-6132-42CC-8C9A-7CE22E11C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44975"/>
            <a:ext cx="8161712" cy="45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4A72D02-219B-42BE-910F-E5649805D958}"/>
              </a:ext>
            </a:extLst>
          </p:cNvPr>
          <p:cNvSpPr/>
          <p:nvPr/>
        </p:nvSpPr>
        <p:spPr>
          <a:xfrm>
            <a:off x="838201" y="2540466"/>
            <a:ext cx="1066799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C1DB78-1FE5-4406-84ED-EEEF923DCD5B}"/>
              </a:ext>
            </a:extLst>
          </p:cNvPr>
          <p:cNvSpPr/>
          <p:nvPr/>
        </p:nvSpPr>
        <p:spPr>
          <a:xfrm>
            <a:off x="1001262" y="2390555"/>
            <a:ext cx="1665738" cy="149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022899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87B599B-ABF1-4244-BD60-0BA1230AF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641" y="1520959"/>
            <a:ext cx="2128916" cy="38160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64F9D0-BE27-41C9-AD96-8A6132B59293}"/>
              </a:ext>
            </a:extLst>
          </p:cNvPr>
          <p:cNvSpPr txBox="1"/>
          <p:nvPr/>
        </p:nvSpPr>
        <p:spPr>
          <a:xfrm>
            <a:off x="7015084" y="664604"/>
            <a:ext cx="2128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Samsung Medical Center</a:t>
            </a:r>
          </a:p>
          <a:p>
            <a:r>
              <a:rPr lang="en-US" altLang="ko-KR" dirty="0"/>
              <a:t>Diabetes Note</a:t>
            </a:r>
            <a:endParaRPr lang="ko-KR" altLang="en-US" dirty="0"/>
          </a:p>
        </p:txBody>
      </p:sp>
      <p:pic>
        <p:nvPicPr>
          <p:cNvPr id="7" name="그림 6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AF292402-15C5-4C58-87C9-D2C2911B3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70" y="3845635"/>
            <a:ext cx="1148712" cy="20431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01CE72-E58F-42CD-8D55-B263FD3B3B86}"/>
              </a:ext>
            </a:extLst>
          </p:cNvPr>
          <p:cNvSpPr txBox="1"/>
          <p:nvPr/>
        </p:nvSpPr>
        <p:spPr>
          <a:xfrm>
            <a:off x="532457" y="941603"/>
            <a:ext cx="149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Apple Health</a:t>
            </a:r>
            <a:endParaRPr lang="ko-KR" altLang="en-US" dirty="0"/>
          </a:p>
        </p:txBody>
      </p:sp>
      <p:pic>
        <p:nvPicPr>
          <p:cNvPr id="10" name="그림 9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AA42660E-DFA7-44CE-9F52-B69CF8E62A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103" y="3845633"/>
            <a:ext cx="1148713" cy="2043177"/>
          </a:xfrm>
          <a:prstGeom prst="rect">
            <a:avLst/>
          </a:prstGeom>
        </p:spPr>
      </p:pic>
      <p:pic>
        <p:nvPicPr>
          <p:cNvPr id="2050" name="Picture 2" descr="Google Fit v Apple Health">
            <a:extLst>
              <a:ext uri="{FF2B5EF4-FFF2-40B4-BE49-F238E27FC236}">
                <a16:creationId xmlns:a16="http://schemas.microsoft.com/office/drawing/2014/main" id="{88A11CEB-B0D2-4FD8-BC79-D0C2D5D77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7" r="26797"/>
          <a:stretch/>
        </p:blipFill>
        <p:spPr bwMode="auto">
          <a:xfrm>
            <a:off x="378181" y="1422370"/>
            <a:ext cx="1865843" cy="227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14F1B7-205B-4149-B5E0-F551CF885920}"/>
              </a:ext>
            </a:extLst>
          </p:cNvPr>
          <p:cNvSpPr txBox="1"/>
          <p:nvPr/>
        </p:nvSpPr>
        <p:spPr>
          <a:xfrm>
            <a:off x="3961202" y="981708"/>
            <a:ext cx="1340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Google Fit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D2019EF-205A-4625-9478-9C92F56F6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712" y="1651114"/>
            <a:ext cx="1346114" cy="177788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203EAA9-6806-42D8-AF9B-3DB6498A4D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0930" y="1626090"/>
            <a:ext cx="2065415" cy="1777887"/>
          </a:xfrm>
          <a:prstGeom prst="rect">
            <a:avLst/>
          </a:prstGeom>
        </p:spPr>
      </p:pic>
      <p:pic>
        <p:nvPicPr>
          <p:cNvPr id="1026" name="Picture 2" descr="noom appì ëí ì´ë¯¸ì§ ê²ìê²°ê³¼">
            <a:extLst>
              <a:ext uri="{FF2B5EF4-FFF2-40B4-BE49-F238E27FC236}">
                <a16:creationId xmlns:a16="http://schemas.microsoft.com/office/drawing/2014/main" id="{2607047B-D2F7-4D25-BE1D-EF3774D01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3" r="18788"/>
          <a:stretch/>
        </p:blipFill>
        <p:spPr bwMode="auto">
          <a:xfrm>
            <a:off x="2677565" y="3955457"/>
            <a:ext cx="2282274" cy="182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B52DE4-238A-49B9-8F53-1734011146EA}"/>
              </a:ext>
            </a:extLst>
          </p:cNvPr>
          <p:cNvSpPr txBox="1"/>
          <p:nvPr/>
        </p:nvSpPr>
        <p:spPr>
          <a:xfrm>
            <a:off x="3350982" y="3609208"/>
            <a:ext cx="9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NOOM</a:t>
            </a:r>
            <a:endParaRPr lang="ko-KR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b="10843"/>
          <a:stretch/>
        </p:blipFill>
        <p:spPr>
          <a:xfrm>
            <a:off x="5365347" y="3955456"/>
            <a:ext cx="1151303" cy="18235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BB52DE4-238A-49B9-8F53-1734011146EA}"/>
              </a:ext>
            </a:extLst>
          </p:cNvPr>
          <p:cNvSpPr txBox="1"/>
          <p:nvPr/>
        </p:nvSpPr>
        <p:spPr>
          <a:xfrm>
            <a:off x="5469799" y="3609207"/>
            <a:ext cx="9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/>
              <a:t>Efil</a:t>
            </a:r>
            <a:endParaRPr lang="ko-KR" altLang="en-US" dirty="0"/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9F7FD8E2-2BE7-477F-BE2A-ACFD4ECF0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Applications in smartphone collecting health data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9301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36E546-D1F4-43D4-8C77-E0E6E4BF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Schematic data flow</a:t>
            </a:r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E15DE54-2895-4334-8A70-001646389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94" y="929481"/>
            <a:ext cx="791201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01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NOOM converted their data into CDM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2" y="1219200"/>
            <a:ext cx="8947272" cy="501891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28600" y="5257800"/>
            <a:ext cx="4572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400800" y="3962400"/>
            <a:ext cx="4572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4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NOOM converted their data into CDM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8768305" cy="49530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4343400"/>
            <a:ext cx="31242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43600" y="4800600"/>
            <a:ext cx="2362200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5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49CFBC-3420-48A3-92F1-46793ECF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ETL result of sample data from NOOM</a:t>
            </a:r>
            <a:endParaRPr lang="ko-KR" altLang="en-US" dirty="0"/>
          </a:p>
        </p:txBody>
      </p:sp>
      <p:sp>
        <p:nvSpPr>
          <p:cNvPr id="14" name="내용 개체 틀 13">
            <a:extLst>
              <a:ext uri="{FF2B5EF4-FFF2-40B4-BE49-F238E27FC236}">
                <a16:creationId xmlns:a16="http://schemas.microsoft.com/office/drawing/2014/main" id="{F6C50380-F26D-4F1A-B547-17CDE1D97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NOOM converted their sample data (n=100) into CDM</a:t>
            </a:r>
          </a:p>
          <a:p>
            <a:pPr lvl="1"/>
            <a:r>
              <a:rPr lang="en-US" altLang="ko-KR" dirty="0"/>
              <a:t>weight, daily step count, and daily dietary calories</a:t>
            </a:r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AD45D93-476E-4FA8-AE87-1251C952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3124200"/>
            <a:ext cx="9144000" cy="121790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7D39EDB-D146-47DC-8B2D-611BE7378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" y="4536252"/>
            <a:ext cx="9144000" cy="148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49CFBC-3420-48A3-92F1-46793ECF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Visualization of irregular time-series data</a:t>
            </a:r>
            <a:endParaRPr lang="ko-KR" altLang="en-US" dirty="0"/>
          </a:p>
        </p:txBody>
      </p:sp>
      <p:sp>
        <p:nvSpPr>
          <p:cNvPr id="14" name="내용 개체 틀 13">
            <a:extLst>
              <a:ext uri="{FF2B5EF4-FFF2-40B4-BE49-F238E27FC236}">
                <a16:creationId xmlns:a16="http://schemas.microsoft.com/office/drawing/2014/main" id="{F6C50380-F26D-4F1A-B547-17CDE1D97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985906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Identification of </a:t>
            </a:r>
            <a:r>
              <a:rPr lang="en-US" altLang="en-US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trend</a:t>
            </a:r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in time-series data might be very difficult, if the patient records it </a:t>
            </a:r>
            <a:r>
              <a:rPr lang="en-US" altLang="en-US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irregularly</a:t>
            </a:r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.</a:t>
            </a:r>
          </a:p>
          <a:p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By using </a:t>
            </a:r>
            <a:r>
              <a:rPr lang="en-US" altLang="en-US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dynamic linear regression</a:t>
            </a:r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, the trend can be shown in the plot (red line) for better understanding of the data.</a:t>
            </a:r>
          </a:p>
          <a:p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959608-1424-4E52-96AC-9803996A6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26" y="3831364"/>
            <a:ext cx="3095252" cy="244817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3A175A3-FB68-4C03-BABD-5762F805E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122" y="4020396"/>
            <a:ext cx="2948752" cy="218922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496C328-BC6D-4ABF-A2A9-20BBBBCB4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7686" y="4020396"/>
            <a:ext cx="2722253" cy="218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8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3000" y="18255"/>
            <a:ext cx="7886700" cy="132556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Data Model of Everything in Medicine</a:t>
            </a:r>
            <a:endParaRPr lang="ko-KR" altLang="en-US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724A3DA-C56A-4132-90E8-79F5B84D0FD8}"/>
              </a:ext>
            </a:extLst>
          </p:cNvPr>
          <p:cNvSpPr/>
          <p:nvPr/>
        </p:nvSpPr>
        <p:spPr>
          <a:xfrm>
            <a:off x="3371470" y="2560270"/>
            <a:ext cx="2230835" cy="2230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CDM Of Everything</a:t>
            </a:r>
            <a:endParaRPr lang="ko-KR" altLang="en-US" sz="2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F9429DA-A54B-465C-9649-8A746A8D4E6F}"/>
              </a:ext>
            </a:extLst>
          </p:cNvPr>
          <p:cNvSpPr/>
          <p:nvPr/>
        </p:nvSpPr>
        <p:spPr>
          <a:xfrm>
            <a:off x="3048076" y="1565069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Clinical data</a:t>
            </a:r>
            <a:endParaRPr lang="ko-KR" altLang="en-US" b="1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D464BF91-8F9E-40D8-8CB4-07F2E07A7D10}"/>
              </a:ext>
            </a:extLst>
          </p:cNvPr>
          <p:cNvSpPr/>
          <p:nvPr/>
        </p:nvSpPr>
        <p:spPr>
          <a:xfrm>
            <a:off x="2829187" y="4267200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Genomic data</a:t>
            </a:r>
            <a:endParaRPr lang="ko-KR" altLang="en-US" sz="16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3AEBFBB-F0FB-4BF6-92BB-B9801D984588}"/>
              </a:ext>
            </a:extLst>
          </p:cNvPr>
          <p:cNvSpPr/>
          <p:nvPr/>
        </p:nvSpPr>
        <p:spPr>
          <a:xfrm>
            <a:off x="4405536" y="4283978"/>
            <a:ext cx="1474392" cy="1474392"/>
          </a:xfrm>
          <a:prstGeom prst="ellipse">
            <a:avLst/>
          </a:prstGeom>
          <a:solidFill>
            <a:srgbClr val="FF99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Radiology</a:t>
            </a:r>
            <a:endParaRPr lang="ko-KR" altLang="en-US" sz="16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05CCB0F2-EBB3-4E22-B72C-FC125BE5F2C4}"/>
              </a:ext>
            </a:extLst>
          </p:cNvPr>
          <p:cNvSpPr/>
          <p:nvPr/>
        </p:nvSpPr>
        <p:spPr>
          <a:xfrm>
            <a:off x="5337754" y="2982285"/>
            <a:ext cx="1569451" cy="1522709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Patient-Generated Data</a:t>
            </a:r>
            <a:endParaRPr lang="ko-KR" altLang="en-US" sz="1600" b="1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F600A1F-3EA3-48AF-BF97-C4DBA256B447}"/>
              </a:ext>
            </a:extLst>
          </p:cNvPr>
          <p:cNvSpPr/>
          <p:nvPr/>
        </p:nvSpPr>
        <p:spPr>
          <a:xfrm>
            <a:off x="4648088" y="1574131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Environment</a:t>
            </a:r>
            <a:endParaRPr lang="ko-KR" altLang="en-US" sz="1600" b="1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F8AFEF6A-575E-44A6-882F-8B5DC339C84E}"/>
              </a:ext>
            </a:extLst>
          </p:cNvPr>
          <p:cNvSpPr/>
          <p:nvPr/>
        </p:nvSpPr>
        <p:spPr>
          <a:xfrm>
            <a:off x="2044462" y="2859648"/>
            <a:ext cx="1562790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Un-structured Text</a:t>
            </a:r>
            <a:endParaRPr lang="ko-KR" altLang="en-US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54169" y="5799557"/>
            <a:ext cx="893659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Seng Chan You, MD, MS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Kwang Soo Jeong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Si </a:t>
            </a:r>
            <a:r>
              <a:rPr lang="en-US" sz="14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Hyung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No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Kwon-Ha Yoon, MD, PhD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Chang-Won </a:t>
            </a:r>
            <a:r>
              <a:rPr lang="en-US" sz="14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Jeong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PhD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Rae </a:t>
            </a:r>
            <a:r>
              <a:rPr lang="en-US" sz="14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Woong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Park, MD, PhD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1,4</a:t>
            </a:r>
            <a:endParaRPr lang="en-US" sz="11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0"/>
              </a:spcAft>
            </a:pP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Department of Biomedical Informatics,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School of Medicine, Suwon, Korea; </a:t>
            </a:r>
            <a:b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Imaging Science based Lung and Bone Disease Research Center,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Wonkwang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Iksan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Korea;</a:t>
            </a:r>
            <a:endParaRPr lang="en-US" sz="8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0"/>
              </a:spcAft>
            </a:pP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Department of Radiology,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Wonkwang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 University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Colledge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 of Medicine</a:t>
            </a:r>
            <a:endParaRPr lang="en-US" sz="8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1200"/>
              </a:spcAft>
            </a:pP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Department of Biomedical Sciences,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Graduate School of Medicine, Suwon, Korea</a:t>
            </a:r>
            <a:endParaRPr lang="en-US" sz="800" dirty="0">
              <a:effectLst/>
              <a:latin typeface="Times New Roman" charset="0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00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8CECA8-69EA-4CBE-BBC4-5EB8023B4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Why do we need </a:t>
            </a:r>
            <a:br>
              <a:rPr lang="en-US" altLang="ko-KR" dirty="0"/>
            </a:br>
            <a:r>
              <a:rPr lang="en-US" altLang="ko-KR" dirty="0"/>
              <a:t>CDM extension for Radiology (</a:t>
            </a:r>
            <a:r>
              <a:rPr lang="en-US" altLang="ko-KR" b="1" dirty="0"/>
              <a:t>R-CDM</a:t>
            </a:r>
            <a:r>
              <a:rPr lang="en-US" altLang="ko-KR" dirty="0"/>
              <a:t>)?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D07ECA-C615-4792-AAF8-FD481DF86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C33C2A-D377-4A1E-A6AC-43C5D5DAE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62083"/>
            <a:ext cx="8892219" cy="4781517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0A8499A-67C9-47BE-993A-B18A650AA9D7}"/>
              </a:ext>
            </a:extLst>
          </p:cNvPr>
          <p:cNvCxnSpPr>
            <a:cxnSpLocks/>
          </p:cNvCxnSpPr>
          <p:nvPr/>
        </p:nvCxnSpPr>
        <p:spPr>
          <a:xfrm>
            <a:off x="1766888" y="2816195"/>
            <a:ext cx="54958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5CCB890-8F96-4523-AE8F-DC4C97D3F5C7}"/>
              </a:ext>
            </a:extLst>
          </p:cNvPr>
          <p:cNvCxnSpPr>
            <a:cxnSpLocks/>
          </p:cNvCxnSpPr>
          <p:nvPr/>
        </p:nvCxnSpPr>
        <p:spPr>
          <a:xfrm>
            <a:off x="1543050" y="3714750"/>
            <a:ext cx="7073630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8CF4A11-00D0-402F-8C6A-198C28DED0F6}"/>
              </a:ext>
            </a:extLst>
          </p:cNvPr>
          <p:cNvCxnSpPr>
            <a:cxnSpLocks/>
          </p:cNvCxnSpPr>
          <p:nvPr/>
        </p:nvCxnSpPr>
        <p:spPr>
          <a:xfrm>
            <a:off x="849631" y="3924300"/>
            <a:ext cx="2342313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1BC4B600-6D35-427C-9F79-7E89B992469D}"/>
              </a:ext>
            </a:extLst>
          </p:cNvPr>
          <p:cNvCxnSpPr>
            <a:cxnSpLocks/>
          </p:cNvCxnSpPr>
          <p:nvPr/>
        </p:nvCxnSpPr>
        <p:spPr>
          <a:xfrm>
            <a:off x="914400" y="3048000"/>
            <a:ext cx="7168957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BE080EB3-0037-4386-B6E3-06024FF28151}"/>
              </a:ext>
            </a:extLst>
          </p:cNvPr>
          <p:cNvCxnSpPr>
            <a:cxnSpLocks/>
          </p:cNvCxnSpPr>
          <p:nvPr/>
        </p:nvCxnSpPr>
        <p:spPr>
          <a:xfrm>
            <a:off x="830581" y="3276600"/>
            <a:ext cx="218667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FB2C3D7-84AE-417F-B149-D443A770F9F8}"/>
              </a:ext>
            </a:extLst>
          </p:cNvPr>
          <p:cNvCxnSpPr>
            <a:cxnSpLocks/>
          </p:cNvCxnSpPr>
          <p:nvPr/>
        </p:nvCxnSpPr>
        <p:spPr>
          <a:xfrm>
            <a:off x="6705600" y="2830482"/>
            <a:ext cx="1600625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5BBEF62-C227-4E24-AFFB-720898B03B5D}"/>
              </a:ext>
            </a:extLst>
          </p:cNvPr>
          <p:cNvSpPr/>
          <p:nvPr/>
        </p:nvSpPr>
        <p:spPr>
          <a:xfrm>
            <a:off x="8306225" y="2133600"/>
            <a:ext cx="738394" cy="304794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007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C3E9EE-9D04-4473-878F-1A43857C8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Basic concept for standardization of radiology data (R-CDM)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23BD39-6F9B-421C-8F5D-EA51CCC9F0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192" y="1198652"/>
            <a:ext cx="8991600" cy="2435869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b="1" dirty="0" err="1"/>
              <a:t>MetaData</a:t>
            </a:r>
            <a:r>
              <a:rPr lang="en-US" altLang="ko-KR" dirty="0"/>
              <a:t> and </a:t>
            </a:r>
            <a:r>
              <a:rPr lang="en-US" altLang="ko-KR" b="1" dirty="0"/>
              <a:t>Path </a:t>
            </a:r>
            <a:r>
              <a:rPr lang="en-US" altLang="ko-KR" dirty="0"/>
              <a:t>of images are stored in two tables</a:t>
            </a:r>
          </a:p>
          <a:p>
            <a:pPr lvl="1"/>
            <a:r>
              <a:rPr lang="en-US" altLang="ko-KR" dirty="0" err="1"/>
              <a:t>Radiology_Occurrence</a:t>
            </a:r>
            <a:r>
              <a:rPr lang="en-US" altLang="ko-KR" dirty="0"/>
              <a:t>: each row represents single radiologic procedure</a:t>
            </a:r>
          </a:p>
          <a:p>
            <a:pPr lvl="2"/>
            <a:r>
              <a:rPr lang="en-US" altLang="ko-KR" dirty="0"/>
              <a:t>Device, Modality(CT/MRI,…), Total image counts, Radiology dosages, path, and etc.</a:t>
            </a:r>
          </a:p>
          <a:p>
            <a:pPr lvl="1"/>
            <a:r>
              <a:rPr lang="en-US" altLang="ko-KR" dirty="0" err="1"/>
              <a:t>Radiology_Image</a:t>
            </a:r>
            <a:r>
              <a:rPr lang="en-US" altLang="ko-KR" dirty="0"/>
              <a:t>: each row represents single image from radiologic procedure</a:t>
            </a:r>
          </a:p>
          <a:p>
            <a:pPr lvl="2"/>
            <a:r>
              <a:rPr lang="en-US" altLang="ko-KR" dirty="0"/>
              <a:t>Phase (Non-contrast/contrast), Image number, pixel data, path, and etc.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3682294-CB37-46D0-83D8-4EEAAE29C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그림 8" descr="텍스트이(가) 표시된 사진&#10;&#10;매우 높은 신뢰도로 생성된 설명">
            <a:extLst>
              <a:ext uri="{FF2B5EF4-FFF2-40B4-BE49-F238E27FC236}">
                <a16:creationId xmlns:a16="http://schemas.microsoft.com/office/drawing/2014/main" id="{0D4CF8A7-9429-4A7B-8F91-E7903FA269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9" t="61929"/>
          <a:stretch/>
        </p:blipFill>
        <p:spPr>
          <a:xfrm>
            <a:off x="4497979" y="3759245"/>
            <a:ext cx="4563829" cy="2634987"/>
          </a:xfrm>
          <a:prstGeom prst="rect">
            <a:avLst/>
          </a:prstGeom>
        </p:spPr>
      </p:pic>
      <p:pic>
        <p:nvPicPr>
          <p:cNvPr id="10" name="그림 9" descr="텍스트이(가) 표시된 사진&#10;&#10;매우 높은 신뢰도로 생성된 설명">
            <a:extLst>
              <a:ext uri="{FF2B5EF4-FFF2-40B4-BE49-F238E27FC236}">
                <a16:creationId xmlns:a16="http://schemas.microsoft.com/office/drawing/2014/main" id="{C481D39E-87C1-4E0A-A140-D9102CBEC3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" r="60318" b="57834"/>
          <a:stretch/>
        </p:blipFill>
        <p:spPr>
          <a:xfrm>
            <a:off x="82192" y="3555718"/>
            <a:ext cx="4179811" cy="27925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86689" y="6504103"/>
            <a:ext cx="71826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forums.ohdsi.org</a:t>
            </a:r>
            <a:r>
              <a:rPr lang="en-US" sz="1400" dirty="0"/>
              <a:t>/t/oncology-radiology-imaging-integration-into-</a:t>
            </a:r>
            <a:r>
              <a:rPr lang="en-US" sz="1400" dirty="0" err="1"/>
              <a:t>cdm</a:t>
            </a:r>
            <a:r>
              <a:rPr lang="en-US" sz="1400" dirty="0"/>
              <a:t>/2018/23?u=</a:t>
            </a:r>
            <a:r>
              <a:rPr lang="en-US" sz="1400" dirty="0" err="1"/>
              <a:t>scyou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1548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1574DB-4C12-4931-B219-4FE0739B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Combining structured medical information with hidden features from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FFD0476-C48F-40FE-A733-57929ED1E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B7F1169-AE71-4885-A2B5-6BD23DC52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96857"/>
            <a:ext cx="8001000" cy="528976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50B399DE-C7CF-4F43-B0B1-F8D7DF661282}"/>
              </a:ext>
            </a:extLst>
          </p:cNvPr>
          <p:cNvSpPr/>
          <p:nvPr/>
        </p:nvSpPr>
        <p:spPr>
          <a:xfrm>
            <a:off x="119958" y="4419600"/>
            <a:ext cx="3505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20425A"/>
                </a:solidFill>
              </a:rPr>
              <a:t>Since </a:t>
            </a:r>
            <a:r>
              <a:rPr lang="en-US" altLang="en-US" b="1" dirty="0">
                <a:solidFill>
                  <a:srgbClr val="20425A"/>
                </a:solidFill>
              </a:rPr>
              <a:t>usual radiology images have very high dimension</a:t>
            </a:r>
            <a:r>
              <a:rPr lang="en-US" altLang="en-US" dirty="0">
                <a:solidFill>
                  <a:srgbClr val="20425A"/>
                </a:solidFill>
              </a:rPr>
              <a:t>, we propose to </a:t>
            </a:r>
            <a:r>
              <a:rPr lang="en-US" altLang="en-US" b="1" dirty="0">
                <a:solidFill>
                  <a:srgbClr val="20425A"/>
                </a:solidFill>
              </a:rPr>
              <a:t>use hidden representation of images with compacted dimension </a:t>
            </a:r>
            <a:r>
              <a:rPr lang="en-US" altLang="en-US" dirty="0">
                <a:solidFill>
                  <a:srgbClr val="20425A"/>
                </a:solidFill>
              </a:rPr>
              <a:t>by using deep learning auto-encoder </a:t>
            </a:r>
            <a:endParaRPr lang="ko-KR" altLang="en-US" dirty="0">
              <a:solidFill>
                <a:srgbClr val="2042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8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1574DB-4C12-4931-B219-4FE0739B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Pilot Study: Prediction of poor functional outcome in ischemic stroke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BED878C-3592-4D66-98B9-4335E02B7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28600" y="1143508"/>
            <a:ext cx="9165771" cy="347424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  <a:defRPr/>
            </a:pP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     Study Design</a:t>
            </a:r>
          </a:p>
          <a:p>
            <a:pPr marL="1200150" lvl="1" indent="-457200" algn="just">
              <a:defRPr/>
            </a:pP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Target cohort: The patients </a:t>
            </a:r>
            <a:r>
              <a:rPr lang="en-US" altLang="en-US" sz="3300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with ischemic stroke</a:t>
            </a: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(n= 141)</a:t>
            </a:r>
          </a:p>
          <a:p>
            <a:pPr marL="1200150" lvl="1" indent="-457200" algn="just">
              <a:defRPr/>
            </a:pP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Outcome: </a:t>
            </a:r>
            <a:r>
              <a:rPr lang="en-US" altLang="en-US" sz="3300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Poor functional outcome </a:t>
            </a: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3 months after stroke, which defined by modified Rankin Scale more than 3 (n= 64)</a:t>
            </a:r>
          </a:p>
          <a:p>
            <a:pPr marL="1200150" lvl="1" indent="-457200" algn="just">
              <a:defRPr/>
            </a:pP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Machine learning algorithm: Lasso logistic regression </a:t>
            </a:r>
          </a:p>
          <a:p>
            <a:pPr marL="1200150" lvl="1" indent="-457200" algn="just">
              <a:defRPr/>
            </a:pPr>
            <a:r>
              <a:rPr lang="en-US" altLang="en-US" sz="33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Covariates: age group, gender, index year, and procedures combined with </a:t>
            </a:r>
            <a:r>
              <a:rPr lang="en-US" altLang="en-US" sz="3300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latent feature vector extracted from non-contrast phase of brain CT</a:t>
            </a:r>
            <a:endParaRPr lang="en-US" altLang="en-US" sz="3300" dirty="0">
              <a:solidFill>
                <a:srgbClr val="21425A"/>
              </a:solidFill>
              <a:latin typeface="Calibri" panose="020F0502020204030204" pitchFamily="34" charset="0"/>
              <a:ea typeface="Arial Unicode MS" pitchFamily="34" charset="-128"/>
              <a:cs typeface="Calibri" panose="020F0502020204030204" pitchFamily="34" charset="0"/>
            </a:endParaRPr>
          </a:p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FFD0476-C48F-40FE-A733-57929ED1E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16ABFC-E858-494D-B987-5286BB9AE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984" y="4175188"/>
            <a:ext cx="2540000" cy="228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0E52C2-992B-4B61-82E0-F8CEA982AD7C}"/>
              </a:ext>
            </a:extLst>
          </p:cNvPr>
          <p:cNvSpPr txBox="1"/>
          <p:nvPr/>
        </p:nvSpPr>
        <p:spPr>
          <a:xfrm>
            <a:off x="7156010" y="563807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AUROC = 0.76</a:t>
            </a:r>
            <a:endParaRPr lang="ko-KR" altLang="en-US" sz="2400" dirty="0">
              <a:latin typeface="Calibri" panose="020F0502020204030204" pitchFamily="34" charset="0"/>
              <a:ea typeface="Arial Unicode MS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7D33138-2608-4DF8-8E14-FD71659845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922" b="51021"/>
          <a:stretch/>
        </p:blipFill>
        <p:spPr>
          <a:xfrm>
            <a:off x="0" y="4617753"/>
            <a:ext cx="6620036" cy="109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30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3000" y="18255"/>
            <a:ext cx="7886700" cy="132556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Data Model of Everything in Medicine</a:t>
            </a:r>
            <a:endParaRPr lang="ko-KR" altLang="en-US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724A3DA-C56A-4132-90E8-79F5B84D0FD8}"/>
              </a:ext>
            </a:extLst>
          </p:cNvPr>
          <p:cNvSpPr/>
          <p:nvPr/>
        </p:nvSpPr>
        <p:spPr>
          <a:xfrm>
            <a:off x="3371470" y="2560270"/>
            <a:ext cx="2230835" cy="2230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CDM Of Everything</a:t>
            </a:r>
            <a:endParaRPr lang="ko-KR" altLang="en-US" sz="2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F9429DA-A54B-465C-9649-8A746A8D4E6F}"/>
              </a:ext>
            </a:extLst>
          </p:cNvPr>
          <p:cNvSpPr/>
          <p:nvPr/>
        </p:nvSpPr>
        <p:spPr>
          <a:xfrm>
            <a:off x="3048076" y="1565069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Clinical data</a:t>
            </a:r>
            <a:endParaRPr lang="ko-KR" altLang="en-US" b="1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D464BF91-8F9E-40D8-8CB4-07F2E07A7D10}"/>
              </a:ext>
            </a:extLst>
          </p:cNvPr>
          <p:cNvSpPr/>
          <p:nvPr/>
        </p:nvSpPr>
        <p:spPr>
          <a:xfrm>
            <a:off x="2829187" y="4267200"/>
            <a:ext cx="1474392" cy="1474392"/>
          </a:xfrm>
          <a:prstGeom prst="ellipse">
            <a:avLst/>
          </a:prstGeom>
          <a:solidFill>
            <a:srgbClr val="FF99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Genomic data</a:t>
            </a:r>
            <a:endParaRPr lang="ko-KR" altLang="en-US" sz="16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3AEBFBB-F0FB-4BF6-92BB-B9801D984588}"/>
              </a:ext>
            </a:extLst>
          </p:cNvPr>
          <p:cNvSpPr/>
          <p:nvPr/>
        </p:nvSpPr>
        <p:spPr>
          <a:xfrm>
            <a:off x="4405536" y="4283978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Radiology</a:t>
            </a:r>
            <a:endParaRPr lang="ko-KR" altLang="en-US" sz="16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05CCB0F2-EBB3-4E22-B72C-FC125BE5F2C4}"/>
              </a:ext>
            </a:extLst>
          </p:cNvPr>
          <p:cNvSpPr/>
          <p:nvPr/>
        </p:nvSpPr>
        <p:spPr>
          <a:xfrm>
            <a:off x="5337754" y="2982285"/>
            <a:ext cx="1569451" cy="1522709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Patient-Generated Data</a:t>
            </a:r>
            <a:endParaRPr lang="ko-KR" altLang="en-US" sz="1600" b="1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F600A1F-3EA3-48AF-BF97-C4DBA256B447}"/>
              </a:ext>
            </a:extLst>
          </p:cNvPr>
          <p:cNvSpPr/>
          <p:nvPr/>
        </p:nvSpPr>
        <p:spPr>
          <a:xfrm>
            <a:off x="4648088" y="1574131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Environment</a:t>
            </a:r>
            <a:endParaRPr lang="ko-KR" altLang="en-US" sz="1600" b="1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59F56998-ED76-4779-8DBC-98B33B16FFFA}"/>
              </a:ext>
            </a:extLst>
          </p:cNvPr>
          <p:cNvSpPr/>
          <p:nvPr/>
        </p:nvSpPr>
        <p:spPr>
          <a:xfrm>
            <a:off x="2044462" y="2859648"/>
            <a:ext cx="1562790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Un-structured Text</a:t>
            </a:r>
            <a:endParaRPr lang="ko-KR" altLang="en-US" sz="1600" b="1" dirty="0"/>
          </a:p>
        </p:txBody>
      </p:sp>
      <p:sp>
        <p:nvSpPr>
          <p:cNvPr id="4" name="Rectangle 3"/>
          <p:cNvSpPr/>
          <p:nvPr/>
        </p:nvSpPr>
        <p:spPr>
          <a:xfrm>
            <a:off x="522194" y="5812601"/>
            <a:ext cx="85344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Seo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Jeong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Shin, MS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Seng Chan You, MD, MS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Jin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Roh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MD, PhD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Rae </a:t>
            </a:r>
            <a:r>
              <a:rPr lang="en-US" sz="16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Woong</a:t>
            </a:r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Park, MD, PhD</a:t>
            </a:r>
            <a:r>
              <a:rPr lang="en-US" sz="16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1, 3</a:t>
            </a:r>
            <a:endParaRPr lang="en-US" sz="12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1200"/>
              </a:spcAft>
            </a:pPr>
            <a:r>
              <a:rPr lang="en-US" sz="105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05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Dept. of Biomedical Informatics, </a:t>
            </a:r>
            <a:r>
              <a:rPr lang="en-US" sz="105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5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School of Medicine, Suwon, South Korea; </a:t>
            </a:r>
            <a:r>
              <a:rPr lang="en-US" sz="105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05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Dept. of Pathology, </a:t>
            </a:r>
            <a:r>
              <a:rPr lang="en-US" sz="105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5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Hospital, Suwon, South Korea; </a:t>
            </a:r>
            <a:r>
              <a:rPr lang="en-US" sz="105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05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Dept. of Biomedical Sciences, </a:t>
            </a:r>
            <a:r>
              <a:rPr lang="en-US" sz="105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5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Graduate School of Medicine, Suwon, South Korea</a:t>
            </a:r>
            <a:endParaRPr lang="en-US" sz="900" dirty="0">
              <a:effectLst/>
              <a:latin typeface="Times New Roman" charset="0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34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1389C6-B422-4266-A6CB-329B0C98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986B87-F4FF-47C3-9885-76B6B711A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exponential growth in new forms of data will play an increasing important role in enabling better outcomes IBMì ëí ì´ë¯¸ì§ ê²ìê²°ê³¼">
            <a:extLst>
              <a:ext uri="{FF2B5EF4-FFF2-40B4-BE49-F238E27FC236}">
                <a16:creationId xmlns:a16="http://schemas.microsoft.com/office/drawing/2014/main" id="{D76D6E07-6132-42CC-8C9A-7CE22E11C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44975"/>
            <a:ext cx="8161712" cy="45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626A966-86EF-4A2C-95F9-15E827E5709B}"/>
              </a:ext>
            </a:extLst>
          </p:cNvPr>
          <p:cNvSpPr/>
          <p:nvPr/>
        </p:nvSpPr>
        <p:spPr>
          <a:xfrm>
            <a:off x="852698" y="3193130"/>
            <a:ext cx="3057787" cy="1085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2372597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Background: Surge of genomic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altLang="ko-KR" sz="24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Global waves of ‘precision medicine’</a:t>
            </a:r>
          </a:p>
          <a:p>
            <a:pPr lvl="1"/>
            <a:r>
              <a:rPr lang="en-US" altLang="ko-KR" sz="20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Precision medicine initiative in US: Population of 1M, $215M</a:t>
            </a:r>
          </a:p>
          <a:p>
            <a:pPr lvl="1"/>
            <a:r>
              <a:rPr lang="en-US" altLang="ko-KR" sz="20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Precision medicine initiative in China</a:t>
            </a:r>
          </a:p>
          <a:p>
            <a:r>
              <a:rPr lang="en-US" altLang="ko-KR" sz="24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Insurance coverage of NGS in Korea</a:t>
            </a:r>
          </a:p>
          <a:p>
            <a:pPr lvl="1"/>
            <a:r>
              <a:rPr lang="en-US" altLang="ko-KR" sz="20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Since March 2017, national insurance coverage for targeted NGS in cancer patients has started in Korea. </a:t>
            </a:r>
          </a:p>
          <a:p>
            <a:pPr lvl="1"/>
            <a:r>
              <a:rPr lang="en-US" altLang="ko-KR" sz="20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No. of target genes</a:t>
            </a:r>
          </a:p>
          <a:p>
            <a:pPr lvl="2"/>
            <a:r>
              <a:rPr lang="en-US" altLang="ko-KR" sz="16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level 1: 5~50 (cost paid by the patient: $450)</a:t>
            </a:r>
          </a:p>
          <a:p>
            <a:pPr lvl="2"/>
            <a:r>
              <a:rPr lang="en-US" altLang="ko-KR" sz="16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Level 2: 51~ (cost paid by the patient: $640)</a:t>
            </a:r>
          </a:p>
          <a:p>
            <a:r>
              <a:rPr lang="en-US" altLang="ko-KR" sz="2400" dirty="0">
                <a:latin typeface="Apple SD 산돌고딕 Neo 일반체" charset="0"/>
                <a:ea typeface="굴림" panose="020B0600000101010101" pitchFamily="50" charset="-127"/>
                <a:sym typeface="Apple SD 산돌고딕 Neo 일반체" charset="0"/>
              </a:rPr>
              <a:t>Despite much progress, genomic and clinical data are still generally collected and studies in silos, in individual institutions, or individual nations</a:t>
            </a:r>
          </a:p>
        </p:txBody>
      </p:sp>
    </p:spTree>
    <p:extLst>
      <p:ext uri="{BB962C8B-B14F-4D97-AF65-F5344CB8AC3E}">
        <p14:creationId xmlns:p14="http://schemas.microsoft.com/office/powerpoint/2010/main" val="32437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Genomic Test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image4.tif">
            <a:extLst>
              <a:ext uri="{FF2B5EF4-FFF2-40B4-BE49-F238E27FC236}">
                <a16:creationId xmlns:a16="http://schemas.microsoft.com/office/drawing/2014/main" id="{69C78479-58B8-4F01-894A-97C24A91B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 t="79204"/>
          <a:stretch>
            <a:fillRect/>
          </a:stretch>
        </p:blipFill>
        <p:spPr>
          <a:xfrm>
            <a:off x="328349" y="1921320"/>
            <a:ext cx="8179157" cy="67289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154">
            <a:extLst>
              <a:ext uri="{FF2B5EF4-FFF2-40B4-BE49-F238E27FC236}">
                <a16:creationId xmlns:a16="http://schemas.microsoft.com/office/drawing/2014/main" id="{BA1F539A-DA43-4BF1-8320-4B80EABBA589}"/>
              </a:ext>
            </a:extLst>
          </p:cNvPr>
          <p:cNvSpPr/>
          <p:nvPr/>
        </p:nvSpPr>
        <p:spPr>
          <a:xfrm>
            <a:off x="217791" y="2708502"/>
            <a:ext cx="1863713" cy="530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1900"/>
            </a:lvl1pPr>
          </a:lstStyle>
          <a:p>
            <a:r>
              <a:rPr sz="1425"/>
              <a:t>Next Generation Sequencing (NGS)</a:t>
            </a:r>
          </a:p>
        </p:txBody>
      </p:sp>
      <p:sp>
        <p:nvSpPr>
          <p:cNvPr id="11" name="Shape 155">
            <a:extLst>
              <a:ext uri="{FF2B5EF4-FFF2-40B4-BE49-F238E27FC236}">
                <a16:creationId xmlns:a16="http://schemas.microsoft.com/office/drawing/2014/main" id="{9F68B009-DBA5-4783-9DD9-F059F3363E84}"/>
              </a:ext>
            </a:extLst>
          </p:cNvPr>
          <p:cNvSpPr/>
          <p:nvPr/>
        </p:nvSpPr>
        <p:spPr>
          <a:xfrm>
            <a:off x="3413446" y="3492869"/>
            <a:ext cx="789084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2000" i="1"/>
            </a:lvl1pPr>
          </a:lstStyle>
          <a:p>
            <a:r>
              <a:rPr sz="1500"/>
              <a:t>EGFR</a:t>
            </a:r>
          </a:p>
        </p:txBody>
      </p:sp>
      <p:pic>
        <p:nvPicPr>
          <p:cNvPr id="12" name="pasted-image.tiff">
            <a:extLst>
              <a:ext uri="{FF2B5EF4-FFF2-40B4-BE49-F238E27FC236}">
                <a16:creationId xmlns:a16="http://schemas.microsoft.com/office/drawing/2014/main" id="{2F7FA958-1404-411E-919E-5ECCCC341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rcRect l="62550" t="5388" b="11727"/>
          <a:stretch>
            <a:fillRect/>
          </a:stretch>
        </p:blipFill>
        <p:spPr>
          <a:xfrm>
            <a:off x="365769" y="3329414"/>
            <a:ext cx="1567901" cy="1775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tiff">
            <a:extLst>
              <a:ext uri="{FF2B5EF4-FFF2-40B4-BE49-F238E27FC236}">
                <a16:creationId xmlns:a16="http://schemas.microsoft.com/office/drawing/2014/main" id="{977F40DE-45A4-40D0-B44B-A65A2424B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rcRect l="73810" t="7013" b="58722"/>
          <a:stretch>
            <a:fillRect/>
          </a:stretch>
        </p:blipFill>
        <p:spPr>
          <a:xfrm rot="16200000">
            <a:off x="2064281" y="3603670"/>
            <a:ext cx="1803543" cy="112267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58">
            <a:extLst>
              <a:ext uri="{FF2B5EF4-FFF2-40B4-BE49-F238E27FC236}">
                <a16:creationId xmlns:a16="http://schemas.microsoft.com/office/drawing/2014/main" id="{8E4C2C33-B715-4F20-99A5-DBFBE7AFDDC2}"/>
              </a:ext>
            </a:extLst>
          </p:cNvPr>
          <p:cNvSpPr/>
          <p:nvPr/>
        </p:nvSpPr>
        <p:spPr>
          <a:xfrm>
            <a:off x="3413446" y="4163075"/>
            <a:ext cx="789084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2000" i="1"/>
            </a:lvl1pPr>
          </a:lstStyle>
          <a:p>
            <a:r>
              <a:rPr sz="1500"/>
              <a:t>KRAS</a:t>
            </a:r>
          </a:p>
        </p:txBody>
      </p:sp>
      <p:sp>
        <p:nvSpPr>
          <p:cNvPr id="16" name="Shape 159">
            <a:extLst>
              <a:ext uri="{FF2B5EF4-FFF2-40B4-BE49-F238E27FC236}">
                <a16:creationId xmlns:a16="http://schemas.microsoft.com/office/drawing/2014/main" id="{F3BD9307-2808-479D-B4FD-21FB4C907530}"/>
              </a:ext>
            </a:extLst>
          </p:cNvPr>
          <p:cNvSpPr/>
          <p:nvPr/>
        </p:nvSpPr>
        <p:spPr>
          <a:xfrm>
            <a:off x="3413446" y="4656371"/>
            <a:ext cx="789084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2000" i="1"/>
            </a:lvl1pPr>
          </a:lstStyle>
          <a:p>
            <a:r>
              <a:rPr sz="1500"/>
              <a:t>BRAF</a:t>
            </a:r>
          </a:p>
        </p:txBody>
      </p:sp>
      <p:sp>
        <p:nvSpPr>
          <p:cNvPr id="17" name="Shape 160">
            <a:extLst>
              <a:ext uri="{FF2B5EF4-FFF2-40B4-BE49-F238E27FC236}">
                <a16:creationId xmlns:a16="http://schemas.microsoft.com/office/drawing/2014/main" id="{25AB094B-D876-43E4-AF6A-14D295B5356A}"/>
              </a:ext>
            </a:extLst>
          </p:cNvPr>
          <p:cNvSpPr/>
          <p:nvPr/>
        </p:nvSpPr>
        <p:spPr>
          <a:xfrm flipV="1">
            <a:off x="4261393" y="3152024"/>
            <a:ext cx="561605" cy="499454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8" name="Shape 161">
            <a:extLst>
              <a:ext uri="{FF2B5EF4-FFF2-40B4-BE49-F238E27FC236}">
                <a16:creationId xmlns:a16="http://schemas.microsoft.com/office/drawing/2014/main" id="{FA382039-A17B-498D-B695-B37068B09AEC}"/>
              </a:ext>
            </a:extLst>
          </p:cNvPr>
          <p:cNvSpPr/>
          <p:nvPr/>
        </p:nvSpPr>
        <p:spPr>
          <a:xfrm>
            <a:off x="4859347" y="2879952"/>
            <a:ext cx="1212726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2000" i="1"/>
            </a:lvl1pPr>
          </a:lstStyle>
          <a:p>
            <a:r>
              <a:rPr sz="1500"/>
              <a:t>p.Leu858Arg</a:t>
            </a:r>
          </a:p>
        </p:txBody>
      </p:sp>
      <p:sp>
        <p:nvSpPr>
          <p:cNvPr id="19" name="Shape 162">
            <a:extLst>
              <a:ext uri="{FF2B5EF4-FFF2-40B4-BE49-F238E27FC236}">
                <a16:creationId xmlns:a16="http://schemas.microsoft.com/office/drawing/2014/main" id="{35DDC9D7-0A91-4080-885C-1417F6CD6FFE}"/>
              </a:ext>
            </a:extLst>
          </p:cNvPr>
          <p:cNvSpPr/>
          <p:nvPr/>
        </p:nvSpPr>
        <p:spPr>
          <a:xfrm flipV="1">
            <a:off x="4266931" y="3563453"/>
            <a:ext cx="576828" cy="86499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20" name="Shape 163">
            <a:extLst>
              <a:ext uri="{FF2B5EF4-FFF2-40B4-BE49-F238E27FC236}">
                <a16:creationId xmlns:a16="http://schemas.microsoft.com/office/drawing/2014/main" id="{5310E60E-CB8E-4E39-B8AA-FC1C93FB7DDA}"/>
              </a:ext>
            </a:extLst>
          </p:cNvPr>
          <p:cNvSpPr/>
          <p:nvPr/>
        </p:nvSpPr>
        <p:spPr>
          <a:xfrm>
            <a:off x="4954224" y="3303461"/>
            <a:ext cx="1047308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2000" i="1"/>
            </a:lvl1pPr>
          </a:lstStyle>
          <a:p>
            <a:r>
              <a:rPr sz="1500"/>
              <a:t>Exon19 Deletion</a:t>
            </a:r>
          </a:p>
        </p:txBody>
      </p:sp>
      <p:sp>
        <p:nvSpPr>
          <p:cNvPr id="21" name="Shape 164">
            <a:extLst>
              <a:ext uri="{FF2B5EF4-FFF2-40B4-BE49-F238E27FC236}">
                <a16:creationId xmlns:a16="http://schemas.microsoft.com/office/drawing/2014/main" id="{7B04B385-7B6B-4B51-9204-4363307EA120}"/>
              </a:ext>
            </a:extLst>
          </p:cNvPr>
          <p:cNvSpPr/>
          <p:nvPr/>
        </p:nvSpPr>
        <p:spPr>
          <a:xfrm>
            <a:off x="4868872" y="3955570"/>
            <a:ext cx="1212726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ctr">
              <a:defRPr sz="2000" i="1"/>
            </a:lvl1pPr>
          </a:lstStyle>
          <a:p>
            <a:r>
              <a:rPr sz="1500"/>
              <a:t>p.Thr790Met</a:t>
            </a:r>
          </a:p>
        </p:txBody>
      </p:sp>
      <p:sp>
        <p:nvSpPr>
          <p:cNvPr id="22" name="Shape 165">
            <a:extLst>
              <a:ext uri="{FF2B5EF4-FFF2-40B4-BE49-F238E27FC236}">
                <a16:creationId xmlns:a16="http://schemas.microsoft.com/office/drawing/2014/main" id="{3DB07712-4928-486E-8D48-1A7725B41015}"/>
              </a:ext>
            </a:extLst>
          </p:cNvPr>
          <p:cNvSpPr/>
          <p:nvPr/>
        </p:nvSpPr>
        <p:spPr>
          <a:xfrm>
            <a:off x="4261394" y="3648546"/>
            <a:ext cx="576419" cy="387557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23" name="Shape 166">
            <a:extLst>
              <a:ext uri="{FF2B5EF4-FFF2-40B4-BE49-F238E27FC236}">
                <a16:creationId xmlns:a16="http://schemas.microsoft.com/office/drawing/2014/main" id="{68E37922-D213-4861-9D3F-C6C1081685FE}"/>
              </a:ext>
            </a:extLst>
          </p:cNvPr>
          <p:cNvSpPr/>
          <p:nvPr/>
        </p:nvSpPr>
        <p:spPr>
          <a:xfrm flipV="1">
            <a:off x="6118687" y="2953470"/>
            <a:ext cx="576827" cy="86499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24" name="Shape 167">
            <a:extLst>
              <a:ext uri="{FF2B5EF4-FFF2-40B4-BE49-F238E27FC236}">
                <a16:creationId xmlns:a16="http://schemas.microsoft.com/office/drawing/2014/main" id="{28B57258-3A66-4E9D-B4F5-250011BD9FC4}"/>
              </a:ext>
            </a:extLst>
          </p:cNvPr>
          <p:cNvSpPr/>
          <p:nvPr/>
        </p:nvSpPr>
        <p:spPr>
          <a:xfrm>
            <a:off x="6781800" y="2784702"/>
            <a:ext cx="2148282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000" i="1"/>
            </a:lvl1pPr>
          </a:lstStyle>
          <a:p>
            <a:r>
              <a:rPr sz="1500"/>
              <a:t>[Clinvar] Pathogenic</a:t>
            </a:r>
          </a:p>
        </p:txBody>
      </p:sp>
      <p:sp>
        <p:nvSpPr>
          <p:cNvPr id="25" name="Shape 168">
            <a:extLst>
              <a:ext uri="{FF2B5EF4-FFF2-40B4-BE49-F238E27FC236}">
                <a16:creationId xmlns:a16="http://schemas.microsoft.com/office/drawing/2014/main" id="{7B96D1C4-DAD9-4221-B2C8-BEE48E444284}"/>
              </a:ext>
            </a:extLst>
          </p:cNvPr>
          <p:cNvSpPr/>
          <p:nvPr/>
        </p:nvSpPr>
        <p:spPr>
          <a:xfrm>
            <a:off x="6781800" y="3098455"/>
            <a:ext cx="2148282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000" i="1"/>
            </a:lvl1pPr>
          </a:lstStyle>
          <a:p>
            <a:r>
              <a:rPr sz="1500"/>
              <a:t>[PolyPhen] Damaging</a:t>
            </a:r>
          </a:p>
        </p:txBody>
      </p:sp>
      <p:sp>
        <p:nvSpPr>
          <p:cNvPr id="26" name="Shape 169">
            <a:extLst>
              <a:ext uri="{FF2B5EF4-FFF2-40B4-BE49-F238E27FC236}">
                <a16:creationId xmlns:a16="http://schemas.microsoft.com/office/drawing/2014/main" id="{99843267-4485-4E5B-A868-DA98CEACCA98}"/>
              </a:ext>
            </a:extLst>
          </p:cNvPr>
          <p:cNvSpPr/>
          <p:nvPr/>
        </p:nvSpPr>
        <p:spPr>
          <a:xfrm>
            <a:off x="6781800" y="3733800"/>
            <a:ext cx="2148282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000" i="1"/>
            </a:lvl1pPr>
          </a:lstStyle>
          <a:p>
            <a:r>
              <a:rPr sz="1500"/>
              <a:t>[GNOMAD] 0.686792</a:t>
            </a:r>
          </a:p>
        </p:txBody>
      </p:sp>
      <p:sp>
        <p:nvSpPr>
          <p:cNvPr id="27" name="Shape 170">
            <a:extLst>
              <a:ext uri="{FF2B5EF4-FFF2-40B4-BE49-F238E27FC236}">
                <a16:creationId xmlns:a16="http://schemas.microsoft.com/office/drawing/2014/main" id="{5CDF1A58-34DC-4AEC-9F8D-0881ABBAC32C}"/>
              </a:ext>
            </a:extLst>
          </p:cNvPr>
          <p:cNvSpPr/>
          <p:nvPr/>
        </p:nvSpPr>
        <p:spPr>
          <a:xfrm>
            <a:off x="6781800" y="3425653"/>
            <a:ext cx="2148282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000" i="1"/>
            </a:lvl1pPr>
          </a:lstStyle>
          <a:p>
            <a:r>
              <a:rPr sz="1500"/>
              <a:t>[SIFT] Deleterious</a:t>
            </a:r>
          </a:p>
        </p:txBody>
      </p:sp>
      <p:sp>
        <p:nvSpPr>
          <p:cNvPr id="28" name="Shape 171">
            <a:extLst>
              <a:ext uri="{FF2B5EF4-FFF2-40B4-BE49-F238E27FC236}">
                <a16:creationId xmlns:a16="http://schemas.microsoft.com/office/drawing/2014/main" id="{A19337FD-4FCB-43E3-895C-E5B8732B9273}"/>
              </a:ext>
            </a:extLst>
          </p:cNvPr>
          <p:cNvSpPr/>
          <p:nvPr/>
        </p:nvSpPr>
        <p:spPr>
          <a:xfrm>
            <a:off x="6109161" y="3039968"/>
            <a:ext cx="596477" cy="224083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29" name="Shape 172">
            <a:extLst>
              <a:ext uri="{FF2B5EF4-FFF2-40B4-BE49-F238E27FC236}">
                <a16:creationId xmlns:a16="http://schemas.microsoft.com/office/drawing/2014/main" id="{8E38A76B-B414-4E13-BE8E-DCBB6181DEAD}"/>
              </a:ext>
            </a:extLst>
          </p:cNvPr>
          <p:cNvSpPr/>
          <p:nvPr/>
        </p:nvSpPr>
        <p:spPr>
          <a:xfrm>
            <a:off x="6104946" y="3036259"/>
            <a:ext cx="623957" cy="488677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30" name="Shape 173">
            <a:extLst>
              <a:ext uri="{FF2B5EF4-FFF2-40B4-BE49-F238E27FC236}">
                <a16:creationId xmlns:a16="http://schemas.microsoft.com/office/drawing/2014/main" id="{48127256-ACC7-485F-9DC7-5088956DD0A4}"/>
              </a:ext>
            </a:extLst>
          </p:cNvPr>
          <p:cNvSpPr/>
          <p:nvPr/>
        </p:nvSpPr>
        <p:spPr>
          <a:xfrm>
            <a:off x="6102616" y="3040038"/>
            <a:ext cx="552418" cy="833543"/>
          </a:xfrm>
          <a:prstGeom prst="line">
            <a:avLst/>
          </a:prstGeom>
          <a:ln w="25400">
            <a:solidFill>
              <a:schemeClr val="accent3"/>
            </a:solidFill>
            <a:miter/>
            <a:tailEnd type="arrow"/>
          </a:ln>
        </p:spPr>
        <p:txBody>
          <a:bodyPr lIns="34289" rIns="34289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397862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Genomic CDM (G-CDM)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1" name="image4.tif">
            <a:extLst>
              <a:ext uri="{FF2B5EF4-FFF2-40B4-BE49-F238E27FC236}">
                <a16:creationId xmlns:a16="http://schemas.microsoft.com/office/drawing/2014/main" id="{0CC68750-9372-457B-8B9D-614A1BE09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 b="21182"/>
          <a:stretch>
            <a:fillRect/>
          </a:stretch>
        </p:blipFill>
        <p:spPr>
          <a:xfrm>
            <a:off x="228600" y="1432881"/>
            <a:ext cx="8686800" cy="2708688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hape 176">
            <a:extLst>
              <a:ext uri="{FF2B5EF4-FFF2-40B4-BE49-F238E27FC236}">
                <a16:creationId xmlns:a16="http://schemas.microsoft.com/office/drawing/2014/main" id="{3050A7C1-1561-4C1F-A38A-E55E628338CF}"/>
              </a:ext>
            </a:extLst>
          </p:cNvPr>
          <p:cNvSpPr/>
          <p:nvPr/>
        </p:nvSpPr>
        <p:spPr>
          <a:xfrm>
            <a:off x="191406" y="5393846"/>
            <a:ext cx="876118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457200">
              <a:defRPr sz="1900">
                <a:uFill>
                  <a:solidFill>
                    <a:srgbClr val="000000"/>
                  </a:solidFill>
                </a:uFill>
                <a:latin typeface="나눔바른펜"/>
                <a:ea typeface="나눔바른펜"/>
                <a:cs typeface="나눔바른펜"/>
                <a:sym typeface="나눔바른펜"/>
              </a:defRPr>
            </a:lvl1pPr>
          </a:lstStyle>
          <a:p>
            <a:pPr>
              <a:defRPr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pPr>
            <a:r>
              <a:rPr sz="2000" dirty="0">
                <a:latin typeface="나눔바른펜"/>
                <a:ea typeface="나눔바른펜"/>
                <a:cs typeface="나눔바른펜"/>
                <a:sym typeface="나눔바른펜"/>
              </a:rPr>
              <a:t>Schematic diagram of the relationship between the tables that make up the GCDM.</a:t>
            </a:r>
          </a:p>
        </p:txBody>
      </p:sp>
      <p:pic>
        <p:nvPicPr>
          <p:cNvPr id="33" name="image4.tif">
            <a:extLst>
              <a:ext uri="{FF2B5EF4-FFF2-40B4-BE49-F238E27FC236}">
                <a16:creationId xmlns:a16="http://schemas.microsoft.com/office/drawing/2014/main" id="{E5215B23-BD87-44A5-9335-DFBF42EDF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 t="78339"/>
          <a:stretch>
            <a:fillRect/>
          </a:stretch>
        </p:blipFill>
        <p:spPr>
          <a:xfrm>
            <a:off x="117928" y="4208575"/>
            <a:ext cx="8908143" cy="7633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67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6992893" y="6497855"/>
            <a:ext cx="2133600" cy="330878"/>
          </a:xfrm>
        </p:spPr>
        <p:txBody>
          <a:bodyPr/>
          <a:lstStyle/>
          <a:p>
            <a:fld id="{444583ED-F364-40B3-B25B-483B5033DFA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269787" y="1918774"/>
            <a:ext cx="3009174" cy="4329628"/>
          </a:xfrm>
          <a:prstGeom prst="rect">
            <a:avLst/>
          </a:prstGeom>
          <a:solidFill>
            <a:srgbClr val="F9F9F9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43000" y="1918773"/>
            <a:ext cx="3009174" cy="4329628"/>
          </a:xfrm>
          <a:prstGeom prst="rect">
            <a:avLst/>
          </a:prstGeom>
          <a:solidFill>
            <a:srgbClr val="F9F9F9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53860" y="1285715"/>
            <a:ext cx="9348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800" dirty="0">
                <a:solidFill>
                  <a:srgbClr val="002060"/>
                </a:solidFill>
              </a:rPr>
              <a:t>The data structures of the two institutes were unified.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47277" y="2876617"/>
            <a:ext cx="1800621" cy="461665"/>
          </a:xfrm>
          <a:prstGeom prst="rect">
            <a:avLst/>
          </a:prstGeom>
          <a:solidFill>
            <a:srgbClr val="235A9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ko-KR" sz="2400" b="1" dirty="0"/>
              <a:t>AJOU Data</a:t>
            </a:r>
            <a:endParaRPr lang="ko-KR" altLang="en-US" sz="2400" b="1" dirty="0"/>
          </a:p>
        </p:txBody>
      </p:sp>
      <p:pic>
        <p:nvPicPr>
          <p:cNvPr id="9" name="Picture 12" descr="ìì£¼ëíêµë³ì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821" y="2089772"/>
            <a:ext cx="2079532" cy="66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11.t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 l="1363" t="36191" r="68650" b="48914"/>
          <a:stretch/>
        </p:blipFill>
        <p:spPr>
          <a:xfrm>
            <a:off x="1730373" y="3416292"/>
            <a:ext cx="1834429" cy="768300"/>
          </a:xfrm>
          <a:prstGeom prst="rect">
            <a:avLst/>
          </a:prstGeom>
          <a:solidFill>
            <a:srgbClr val="FBFBFB"/>
          </a:solidFill>
          <a:ln w="12700">
            <a:noFill/>
            <a:miter lim="400000"/>
          </a:ln>
        </p:spPr>
      </p:pic>
      <p:pic>
        <p:nvPicPr>
          <p:cNvPr id="11" name="image11.tif"/>
          <p:cNvPicPr>
            <a:picLocks noChangeAspect="1"/>
          </p:cNvPicPr>
          <p:nvPr/>
        </p:nvPicPr>
        <p:blipFill rotWithShape="1">
          <a:blip r:embed="rId3">
            <a:extLst/>
          </a:blip>
          <a:srcRect l="68085" t="7256" r="1296" b="76121"/>
          <a:stretch/>
        </p:blipFill>
        <p:spPr>
          <a:xfrm>
            <a:off x="5874374" y="3384368"/>
            <a:ext cx="1800000" cy="823993"/>
          </a:xfrm>
          <a:prstGeom prst="rect">
            <a:avLst/>
          </a:prstGeom>
          <a:solidFill>
            <a:srgbClr val="FBFBFB"/>
          </a:solidFill>
          <a:ln w="12700">
            <a:noFill/>
            <a:miter lim="400000"/>
          </a:ln>
        </p:spPr>
      </p:pic>
      <p:sp>
        <p:nvSpPr>
          <p:cNvPr id="12" name="TextBox 11"/>
          <p:cNvSpPr txBox="1"/>
          <p:nvPr/>
        </p:nvSpPr>
        <p:spPr>
          <a:xfrm>
            <a:off x="5889837" y="2876617"/>
            <a:ext cx="1769074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ko-KR" sz="2400" b="1" dirty="0"/>
              <a:t>TCGA Data</a:t>
            </a:r>
            <a:endParaRPr lang="ko-KR" altLang="en-US" sz="2400" b="1" dirty="0"/>
          </a:p>
        </p:txBody>
      </p:sp>
      <p:pic>
        <p:nvPicPr>
          <p:cNvPr id="13" name="Picture 10" descr="ê´ë ¨ ì´ë¯¸ì§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301" y="2168227"/>
            <a:ext cx="2700147" cy="51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그룹 13"/>
          <p:cNvGrpSpPr/>
          <p:nvPr/>
        </p:nvGrpSpPr>
        <p:grpSpPr>
          <a:xfrm>
            <a:off x="1758615" y="4302190"/>
            <a:ext cx="5962787" cy="1870010"/>
            <a:chOff x="3114607" y="4465493"/>
            <a:chExt cx="5962787" cy="2063562"/>
          </a:xfrm>
        </p:grpSpPr>
        <p:pic>
          <p:nvPicPr>
            <p:cNvPr id="15" name="image11.tif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/>
            </a:blip>
            <a:srcRect l="1166" t="7592" r="68321" b="76125"/>
            <a:stretch/>
          </p:blipFill>
          <p:spPr>
            <a:xfrm>
              <a:off x="3114607" y="5064203"/>
              <a:ext cx="1836000" cy="911668"/>
            </a:xfrm>
            <a:prstGeom prst="rect">
              <a:avLst/>
            </a:prstGeom>
            <a:solidFill>
              <a:srgbClr val="FBFBFB"/>
            </a:solidFill>
            <a:ln w="12700">
              <a:noFill/>
              <a:miter lim="400000"/>
            </a:ln>
          </p:spPr>
        </p:pic>
        <p:sp>
          <p:nvSpPr>
            <p:cNvPr id="16" name="아래쪽 화살표 15"/>
            <p:cNvSpPr/>
            <p:nvPr/>
          </p:nvSpPr>
          <p:spPr>
            <a:xfrm>
              <a:off x="3814089" y="4465493"/>
              <a:ext cx="437037" cy="419100"/>
            </a:xfrm>
            <a:prstGeom prst="downArrow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43870" y="6019606"/>
              <a:ext cx="1777474" cy="509449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/>
                <a:t>AJOU GCDM</a:t>
              </a:r>
              <a:endParaRPr lang="ko-KR" altLang="en-US" sz="2400" b="1" dirty="0"/>
            </a:p>
          </p:txBody>
        </p:sp>
        <p:sp>
          <p:nvSpPr>
            <p:cNvPr id="18" name="아래쪽 화살표 17"/>
            <p:cNvSpPr/>
            <p:nvPr/>
          </p:nvSpPr>
          <p:spPr>
            <a:xfrm>
              <a:off x="7940876" y="4465493"/>
              <a:ext cx="437037" cy="419100"/>
            </a:xfrm>
            <a:prstGeom prst="downArrow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image11.tif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/>
            </a:blip>
            <a:srcRect l="1166" t="7592" r="68321" b="76125"/>
            <a:stretch/>
          </p:blipFill>
          <p:spPr>
            <a:xfrm>
              <a:off x="7241394" y="5064203"/>
              <a:ext cx="1836000" cy="911668"/>
            </a:xfrm>
            <a:prstGeom prst="rect">
              <a:avLst/>
            </a:prstGeom>
            <a:solidFill>
              <a:srgbClr val="FBFBFB"/>
            </a:solidFill>
            <a:ln w="12700">
              <a:noFill/>
              <a:miter lim="400000"/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7277261" y="6019606"/>
              <a:ext cx="1764265" cy="509449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/>
                <a:t>TCGA GCDM</a:t>
              </a:r>
              <a:endParaRPr lang="ko-KR" altLang="en-US" sz="2400" b="1" dirty="0"/>
            </a:p>
          </p:txBody>
        </p:sp>
      </p:grpSp>
      <p:sp>
        <p:nvSpPr>
          <p:cNvPr id="21" name="Title 1"/>
          <p:cNvSpPr txBox="1">
            <a:spLocks/>
          </p:cNvSpPr>
          <p:nvPr/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Conversion of G-CDM</a:t>
            </a:r>
          </a:p>
        </p:txBody>
      </p:sp>
    </p:spTree>
    <p:extLst>
      <p:ext uri="{BB962C8B-B14F-4D97-AF65-F5344CB8AC3E}">
        <p14:creationId xmlns:p14="http://schemas.microsoft.com/office/powerpoint/2010/main" val="100405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143000" y="152400"/>
            <a:ext cx="7543800" cy="10668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Study Results:</a:t>
            </a:r>
            <a:br>
              <a:rPr lang="en-US" dirty="0"/>
            </a:br>
            <a:r>
              <a:rPr lang="en-US" sz="3200" dirty="0"/>
              <a:t>Waterfall plot of adenocarcinoma and squamous cell carcinoma of lung</a:t>
            </a:r>
          </a:p>
        </p:txBody>
      </p:sp>
      <p:pic>
        <p:nvPicPr>
          <p:cNvPr id="6" name="그림 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" y="1371600"/>
            <a:ext cx="8915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5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143000" y="152400"/>
            <a:ext cx="7543800" cy="10668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Gene profiler:</a:t>
            </a:r>
            <a:br>
              <a:rPr lang="en-US" dirty="0"/>
            </a:br>
            <a:r>
              <a:rPr lang="en-US" sz="3200" dirty="0"/>
              <a:t>Visualization of structural and functional variant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765129-2B91-4172-9CC5-F98ADF87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6308"/>
            <a:ext cx="9144000" cy="356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1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143000" y="152400"/>
            <a:ext cx="7543800" cy="10668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Gene profiler:</a:t>
            </a:r>
            <a:br>
              <a:rPr lang="en-US" dirty="0"/>
            </a:br>
            <a:r>
              <a:rPr lang="en-US" sz="3200" dirty="0"/>
              <a:t>Visualization of structural and functional variant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765129-2B91-4172-9CC5-F98ADF87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6308"/>
            <a:ext cx="9144000" cy="356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54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143000" y="152400"/>
            <a:ext cx="7543800" cy="10668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dirty="0"/>
              <a:t>Gene profiler:</a:t>
            </a:r>
            <a:br>
              <a:rPr lang="en-US" altLang="ko-KR" dirty="0"/>
            </a:br>
            <a:r>
              <a:rPr lang="en-US" altLang="ko-KR" dirty="0"/>
              <a:t>Visualization of proportion of pathogenicity of variants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F4F1335-76CD-4B84-9BFD-114BCBCA9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7" y="1228725"/>
            <a:ext cx="8839966" cy="50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66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65985D-8097-494E-B47F-C1FE31F2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85800"/>
            <a:ext cx="7315966" cy="5730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359574-36FB-4B15-BCBB-3354F6259793}"/>
              </a:ext>
            </a:extLst>
          </p:cNvPr>
          <p:cNvSpPr txBox="1"/>
          <p:nvPr/>
        </p:nvSpPr>
        <p:spPr>
          <a:xfrm>
            <a:off x="4724400" y="6477000"/>
            <a:ext cx="42788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" sz="900" dirty="0"/>
              <a:t>Weber et al.,  </a:t>
            </a:r>
            <a:r>
              <a:rPr lang="ko" altLang="en-US" sz="900" dirty="0"/>
              <a:t>“</a:t>
            </a:r>
            <a:r>
              <a:rPr lang="en-US" altLang="ko" sz="900" dirty="0"/>
              <a:t>Finding the Missing Link for Big Biomedical Data.</a:t>
            </a:r>
            <a:r>
              <a:rPr lang="ko" altLang="en-US" sz="900" dirty="0"/>
              <a:t>” </a:t>
            </a:r>
            <a:r>
              <a:rPr lang="en-US" altLang="ko" sz="900" dirty="0"/>
              <a:t>JAMA (June 25, 2014)</a:t>
            </a:r>
            <a:endParaRPr lang="ko-KR" altLang="en-US" sz="900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988CCC9-B010-44FF-9AC7-046E0C29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683" y="22517"/>
            <a:ext cx="7745580" cy="663283"/>
          </a:xfrm>
        </p:spPr>
        <p:txBody>
          <a:bodyPr>
            <a:noAutofit/>
          </a:bodyPr>
          <a:lstStyle/>
          <a:p>
            <a:r>
              <a:rPr lang="en-US" altLang="ko-KR" sz="2800" b="1" dirty="0"/>
              <a:t>Connecting</a:t>
            </a:r>
            <a:r>
              <a:rPr lang="en-US" altLang="ko-KR" sz="2800" dirty="0"/>
              <a:t> the missing link for big biomedical data</a:t>
            </a:r>
            <a:endParaRPr lang="ko-KR" altLang="en-US" sz="28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7347259-5BB0-4644-93B1-09C986BE06AD}"/>
              </a:ext>
            </a:extLst>
          </p:cNvPr>
          <p:cNvSpPr/>
          <p:nvPr/>
        </p:nvSpPr>
        <p:spPr>
          <a:xfrm>
            <a:off x="1600200" y="3551091"/>
            <a:ext cx="1084277" cy="16305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AE79D46-8A79-4683-BE3C-7DC990568FC9}"/>
              </a:ext>
            </a:extLst>
          </p:cNvPr>
          <p:cNvSpPr/>
          <p:nvPr/>
        </p:nvSpPr>
        <p:spPr>
          <a:xfrm>
            <a:off x="6172200" y="990601"/>
            <a:ext cx="160020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1163012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3000" y="18255"/>
            <a:ext cx="7886700" cy="132556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Data Model of Everything in Medicine</a:t>
            </a:r>
            <a:endParaRPr lang="ko-KR" altLang="en-US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724A3DA-C56A-4132-90E8-79F5B84D0FD8}"/>
              </a:ext>
            </a:extLst>
          </p:cNvPr>
          <p:cNvSpPr/>
          <p:nvPr/>
        </p:nvSpPr>
        <p:spPr>
          <a:xfrm>
            <a:off x="3371470" y="2560270"/>
            <a:ext cx="2230835" cy="2230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CDM Of Everything</a:t>
            </a:r>
            <a:endParaRPr lang="ko-KR" altLang="en-US" sz="2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F9429DA-A54B-465C-9649-8A746A8D4E6F}"/>
              </a:ext>
            </a:extLst>
          </p:cNvPr>
          <p:cNvSpPr/>
          <p:nvPr/>
        </p:nvSpPr>
        <p:spPr>
          <a:xfrm>
            <a:off x="3048076" y="1565069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Clinical data</a:t>
            </a:r>
            <a:endParaRPr lang="ko-KR" altLang="en-US" b="1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D464BF91-8F9E-40D8-8CB4-07F2E07A7D10}"/>
              </a:ext>
            </a:extLst>
          </p:cNvPr>
          <p:cNvSpPr/>
          <p:nvPr/>
        </p:nvSpPr>
        <p:spPr>
          <a:xfrm>
            <a:off x="2829187" y="4267200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Genomic data</a:t>
            </a:r>
            <a:endParaRPr lang="ko-KR" altLang="en-US" sz="16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3AEBFBB-F0FB-4BF6-92BB-B9801D984588}"/>
              </a:ext>
            </a:extLst>
          </p:cNvPr>
          <p:cNvSpPr/>
          <p:nvPr/>
        </p:nvSpPr>
        <p:spPr>
          <a:xfrm>
            <a:off x="4405536" y="4283978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Radiology</a:t>
            </a:r>
            <a:endParaRPr lang="ko-KR" altLang="en-US" sz="16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05CCB0F2-EBB3-4E22-B72C-FC125BE5F2C4}"/>
              </a:ext>
            </a:extLst>
          </p:cNvPr>
          <p:cNvSpPr/>
          <p:nvPr/>
        </p:nvSpPr>
        <p:spPr>
          <a:xfrm>
            <a:off x="5337754" y="2982285"/>
            <a:ext cx="1569451" cy="1522709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Patient-Generated Data</a:t>
            </a:r>
            <a:endParaRPr lang="ko-KR" altLang="en-US" sz="1600" b="1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F600A1F-3EA3-48AF-BF97-C4DBA256B447}"/>
              </a:ext>
            </a:extLst>
          </p:cNvPr>
          <p:cNvSpPr/>
          <p:nvPr/>
        </p:nvSpPr>
        <p:spPr>
          <a:xfrm>
            <a:off x="4648088" y="1574131"/>
            <a:ext cx="1474392" cy="1474392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Environment</a:t>
            </a:r>
            <a:endParaRPr lang="ko-KR" altLang="en-US" sz="1600" b="1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F8AFEF6A-575E-44A6-882F-8B5DC339C84E}"/>
              </a:ext>
            </a:extLst>
          </p:cNvPr>
          <p:cNvSpPr/>
          <p:nvPr/>
        </p:nvSpPr>
        <p:spPr>
          <a:xfrm>
            <a:off x="2044462" y="2859648"/>
            <a:ext cx="1562790" cy="1474392"/>
          </a:xfrm>
          <a:prstGeom prst="ellipse">
            <a:avLst/>
          </a:prstGeom>
          <a:solidFill>
            <a:srgbClr val="FF99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Un-structured Text</a:t>
            </a:r>
            <a:endParaRPr lang="ko-KR" altLang="en-US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55003" y="5849870"/>
            <a:ext cx="89365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Giup Jang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Seng Chan You, MD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cs typeface="Calibri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4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Dongsu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Park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cs typeface="Calibri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Youngmi Yoon, PhD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cs typeface="Calibri" charset="0"/>
              </a:rPr>
              <a:t>3</a:t>
            </a:r>
            <a: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Rae Woong Park, MD, PhD</a:t>
            </a:r>
            <a:r>
              <a:rPr lang="en-US" sz="1400" b="1" baseline="30000" dirty="0">
                <a:solidFill>
                  <a:srgbClr val="000000"/>
                </a:solidFill>
                <a:latin typeface="Calibri" charset="0"/>
                <a:cs typeface="Calibri" charset="0"/>
              </a:rPr>
              <a:t>2,4</a:t>
            </a:r>
            <a:br>
              <a:rPr lang="en-US" sz="1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Department of Biomedical Informatics,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School of Medicine, Suwon, Korea; </a:t>
            </a:r>
            <a:b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Imaging Science based Lung and Bone Disease Research Center,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Wonkwang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Iksan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Korea;</a:t>
            </a:r>
            <a:endParaRPr lang="en-US" sz="8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0"/>
              </a:spcAft>
            </a:pP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Department of Radiology,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Wonkwang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 University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Colledge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맑은 고딕" charset="-127"/>
                <a:cs typeface="Calibri" charset="0"/>
              </a:rPr>
              <a:t> of Medicine</a:t>
            </a:r>
            <a:endParaRPr lang="en-US" sz="800" dirty="0">
              <a:latin typeface="Times New Roman" charset="0"/>
              <a:ea typeface="맑은 고딕" charset="-127"/>
            </a:endParaRPr>
          </a:p>
          <a:p>
            <a:pPr algn="ctr">
              <a:spcAft>
                <a:spcPts val="1200"/>
              </a:spcAft>
            </a:pPr>
            <a:r>
              <a:rPr lang="en-US" sz="1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Department of Biomedical Sciences, </a:t>
            </a:r>
            <a:r>
              <a:rPr lang="en-US" sz="1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Ajou</a:t>
            </a:r>
            <a:r>
              <a:rPr lang="en-US" sz="1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University Graduate School of Medicine, Suwon, Korea</a:t>
            </a:r>
            <a:endParaRPr lang="en-US" sz="800" dirty="0">
              <a:effectLst/>
              <a:latin typeface="Times New Roman" charset="0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79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DE15F1-525C-4A2E-AAE4-9797E8FEF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Cross-Language Natural Language Processing based on OMOP-CDM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5ABAC2-6FE6-4CF8-9E5A-ADCBE8FD3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We aim to develop the </a:t>
            </a:r>
            <a:r>
              <a:rPr lang="en-US" altLang="ko-KR" b="1" dirty="0"/>
              <a:t>cross-language natural language processing (NLP) module</a:t>
            </a:r>
            <a:r>
              <a:rPr lang="en-US" altLang="ko-KR" dirty="0"/>
              <a:t> for medical free-text in OMOP-CDM by using topic modeling.</a:t>
            </a:r>
          </a:p>
          <a:p>
            <a:r>
              <a:rPr lang="en-US" altLang="ko-KR" dirty="0"/>
              <a:t>To demonstrate the feasibility, we build prediction model for 30-day readmission through emergency room by </a:t>
            </a:r>
            <a:r>
              <a:rPr lang="en-US" altLang="ko-KR" b="1" dirty="0"/>
              <a:t>combining features from structured clinical data and unstructured free-text in discharge note </a:t>
            </a:r>
            <a:r>
              <a:rPr lang="en-US" altLang="ko-KR" dirty="0"/>
              <a:t>in OMOP-CDM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A7767AB-41CC-48F8-A026-6FBDD51B1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994A77-F563-465D-9148-B80DBF94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Overall Process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66B8636-ED2A-490B-9982-83AB4D786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8701"/>
          <a:stretch/>
        </p:blipFill>
        <p:spPr>
          <a:xfrm>
            <a:off x="150125" y="4572000"/>
            <a:ext cx="8843750" cy="18288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495925-324D-4BDA-BD5C-33EE42777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48FFBE-6665-41DA-96DD-67E48E3B7285}"/>
              </a:ext>
            </a:extLst>
          </p:cNvPr>
          <p:cNvSpPr/>
          <p:nvPr/>
        </p:nvSpPr>
        <p:spPr>
          <a:xfrm>
            <a:off x="37723" y="1066800"/>
            <a:ext cx="8835571" cy="361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rgbClr val="FF0000"/>
                </a:solidFill>
              </a:rPr>
              <a:t>Tokenization of medical free-text based on medical dictionary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Tokenization is to divide a sentence into a minimum number of meaningful units.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1600" dirty="0"/>
              <a:t>Topic modeling by Latent Dirichlet Allocation (LDA)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Topic modeling allows a document to have multiple topics and to analyze the characteristics of the document in more detail than common cluster method.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LDA is one of the topic modeling algorithm, and it is highly modular and can be easily extended.</a:t>
            </a:r>
            <a:endParaRPr lang="en-US" altLang="ko-KR" sz="1600" dirty="0"/>
          </a:p>
          <a:p>
            <a:pPr>
              <a:lnSpc>
                <a:spcPct val="120000"/>
              </a:lnSpc>
              <a:defRPr/>
            </a:pPr>
            <a:r>
              <a:rPr lang="en-US" altLang="ko-KR" sz="1600" dirty="0"/>
              <a:t>Extracting features from note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Values for each topic estimated from the note by topic modeling were allocated into individual covariates. We developed </a:t>
            </a:r>
            <a:r>
              <a:rPr lang="en-US" altLang="ko-KR" sz="1600" i="1" dirty="0" err="1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noteCoavariateExtraction</a:t>
            </a: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function, which is compatible with OHDSI tool ecosystem (https://github.com/OHDSI/StudyProtocolSandbox/tree/master/noteCovariateExtraction). 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EEDB285-D368-4694-868A-219C6B05EEAF}"/>
              </a:ext>
            </a:extLst>
          </p:cNvPr>
          <p:cNvSpPr/>
          <p:nvPr/>
        </p:nvSpPr>
        <p:spPr>
          <a:xfrm>
            <a:off x="1143000" y="4572000"/>
            <a:ext cx="4876800" cy="1828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954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994A77-F563-465D-9148-B80DBF94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Overall Process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66B8636-ED2A-490B-9982-83AB4D786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8701"/>
          <a:stretch/>
        </p:blipFill>
        <p:spPr>
          <a:xfrm>
            <a:off x="150125" y="4572000"/>
            <a:ext cx="8843750" cy="18288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495925-324D-4BDA-BD5C-33EE42777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48FFBE-6665-41DA-96DD-67E48E3B7285}"/>
              </a:ext>
            </a:extLst>
          </p:cNvPr>
          <p:cNvSpPr/>
          <p:nvPr/>
        </p:nvSpPr>
        <p:spPr>
          <a:xfrm>
            <a:off x="37723" y="1066800"/>
            <a:ext cx="8835571" cy="361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600" dirty="0"/>
              <a:t>Tokenization of medical free-text based on medical dictionary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Tokenization is to divide a sentence into a minimum number of meaningful units.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rgbClr val="FF0000"/>
                </a:solidFill>
              </a:rPr>
              <a:t>Topic modeling by Latent Dirichlet Allocation (LDA)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Topic modeling allows a document to have multiple topics and to analyze the characteristics of the document in more detail than common cluster method.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LDA is one of the topic modeling algorithm, and it is highly modular and can be easily extended.</a:t>
            </a:r>
            <a:endParaRPr lang="en-US" altLang="ko-KR" sz="1600" dirty="0"/>
          </a:p>
          <a:p>
            <a:pPr>
              <a:lnSpc>
                <a:spcPct val="120000"/>
              </a:lnSpc>
              <a:defRPr/>
            </a:pPr>
            <a:r>
              <a:rPr lang="en-US" altLang="ko-KR" sz="1600" dirty="0"/>
              <a:t>Extracting features from note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Values for each topic estimated from the note by topic modeling were allocated into individual covariates. We developed </a:t>
            </a:r>
            <a:r>
              <a:rPr lang="en-US" altLang="ko-KR" sz="1600" i="1" dirty="0" err="1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noteCoavariateExtraction</a:t>
            </a: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function, which is compatible with OHDSI tool ecosystem (https://github.com/OHDSI/StudyProtocolSandbox/tree/master/noteCovariateExtraction).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CE22075-C052-494E-BE0B-70D0E930CED9}"/>
              </a:ext>
            </a:extLst>
          </p:cNvPr>
          <p:cNvSpPr/>
          <p:nvPr/>
        </p:nvSpPr>
        <p:spPr>
          <a:xfrm>
            <a:off x="3657600" y="4618038"/>
            <a:ext cx="5336275" cy="1828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162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994A77-F563-465D-9148-B80DBF94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Overall Process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66B8636-ED2A-490B-9982-83AB4D786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8701"/>
          <a:stretch/>
        </p:blipFill>
        <p:spPr>
          <a:xfrm>
            <a:off x="150125" y="4572000"/>
            <a:ext cx="8843750" cy="18288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495925-324D-4BDA-BD5C-33EE42777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48FFBE-6665-41DA-96DD-67E48E3B7285}"/>
              </a:ext>
            </a:extLst>
          </p:cNvPr>
          <p:cNvSpPr/>
          <p:nvPr/>
        </p:nvSpPr>
        <p:spPr>
          <a:xfrm>
            <a:off x="37723" y="1066800"/>
            <a:ext cx="8835571" cy="361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600" dirty="0"/>
              <a:t>Tokenization of medical free-text based on medical dictionary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Tokenization is to divide a sentence into a minimum number of meaningful units.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1600" dirty="0"/>
              <a:t>Topic modeling by Latent Dirichlet Allocation (LDA)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Topic modeling allows a document to have multiple topics and to analyze the characteristics of the document in more detail than common cluster method.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LDA is one of the topic modeling algorithm, and it is highly modular and can be easily extended.</a:t>
            </a:r>
            <a:endParaRPr lang="en-US" altLang="ko-KR" sz="1600" dirty="0"/>
          </a:p>
          <a:p>
            <a:pPr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rgbClr val="FF0000"/>
                </a:solidFill>
              </a:rPr>
              <a:t>Extracting features from note</a:t>
            </a:r>
          </a:p>
          <a:p>
            <a:pPr marL="1028700" indent="-7429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Values for each topic estimated from the note by topic modeling were allocated into individual covariates. We developed </a:t>
            </a:r>
            <a:r>
              <a:rPr lang="en-US" altLang="ko-KR" sz="1600" i="1" dirty="0" err="1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noteCoavariateExtraction</a:t>
            </a:r>
            <a:r>
              <a:rPr lang="en-US" altLang="ko-KR" sz="1600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function, which is compatible with OHDSI tool ecosystem (https://github.com/OHDSI/StudyProtocolSandbox/tree/master/noteCovariateExtraction). </a:t>
            </a:r>
          </a:p>
        </p:txBody>
      </p:sp>
    </p:spTree>
    <p:extLst>
      <p:ext uri="{BB962C8B-B14F-4D97-AF65-F5344CB8AC3E}">
        <p14:creationId xmlns:p14="http://schemas.microsoft.com/office/powerpoint/2010/main" val="1621440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1584BB-4EAC-4DF5-8FD6-6F45329E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A65E01-0CC4-4F19-9C1E-A59B0E85C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Building prediction model for readmission through emergency room to validate feasibility and usefulness of proposed NLP process</a:t>
            </a:r>
          </a:p>
          <a:p>
            <a:r>
              <a:rPr lang="en-US" altLang="en-US" dirty="0"/>
              <a:t>Target cohort at risk: Subjects who admitted to the hospital and stayed 7 days or more from 1st January 2005 to 1st December 2017. </a:t>
            </a:r>
          </a:p>
          <a:p>
            <a:r>
              <a:rPr lang="en-US" altLang="en-US" dirty="0"/>
              <a:t>Outcome cohort: Subjects who readmitted through emergency room within 30 days after discharge</a:t>
            </a:r>
          </a:p>
          <a:p>
            <a:r>
              <a:rPr lang="en-US" altLang="en-US" dirty="0"/>
              <a:t>Covariates from conventional CDM: Gender, age group, race, ethnicity, index year, index month and condition within 30 days</a:t>
            </a:r>
          </a:p>
          <a:p>
            <a:endParaRPr lang="en-US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CCAF561-6C98-4A23-BB45-EC1A14E14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72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1584BB-4EAC-4DF5-8FD6-6F45329E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Experiments-result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CCAF561-6C98-4A23-BB45-EC1A14E14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75BC555-C7A1-40AD-982D-922D98D8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141006"/>
            <a:ext cx="3517956" cy="31261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376AF4-696A-4BF8-862E-D5A0E0B64388}"/>
              </a:ext>
            </a:extLst>
          </p:cNvPr>
          <p:cNvSpPr txBox="1"/>
          <p:nvPr/>
        </p:nvSpPr>
        <p:spPr>
          <a:xfrm>
            <a:off x="2130097" y="3581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AUROC: 0.64</a:t>
            </a:r>
            <a:endParaRPr lang="ko-KR" altLang="en-US" b="1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42BFA28-DA83-4937-81FA-ED36D47B9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997" y="1141007"/>
            <a:ext cx="5489903" cy="350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2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1584BB-4EAC-4DF5-8FD6-6F45329E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30 most important values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CCAF561-6C98-4A23-BB45-EC1A14E14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9BE00A4-B926-4728-8F1A-C839515D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5062"/>
            <a:ext cx="7164449" cy="5502275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4031847-E23E-4224-BAC4-F3CD27EC5551}"/>
              </a:ext>
            </a:extLst>
          </p:cNvPr>
          <p:cNvSpPr/>
          <p:nvPr/>
        </p:nvSpPr>
        <p:spPr>
          <a:xfrm>
            <a:off x="4580792" y="327660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Among the most important top 30 variables, 23 variables (77%) from topics were included</a:t>
            </a:r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. Other than variables from the free-text of discharge note, age group 30 to 34, hypoglycemia, toxic effect of carbon monoxide, a</a:t>
            </a:r>
            <a:r>
              <a:rPr lang="en-US" altLang="ko-KR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ortic</a:t>
            </a:r>
            <a:r>
              <a:rPr lang="ko-KR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</a:t>
            </a:r>
            <a:r>
              <a:rPr lang="en-US" altLang="ko-KR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valve</a:t>
            </a:r>
            <a:r>
              <a:rPr lang="ko-KR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</a:t>
            </a:r>
            <a:r>
              <a:rPr lang="en-US" altLang="ko-KR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disorder,</a:t>
            </a:r>
            <a:r>
              <a:rPr lang="ko-KR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</a:t>
            </a:r>
            <a:r>
              <a:rPr lang="en-US" altLang="ko-KR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supraventricular tachycardia, acute appendicitis and respiratory distress syndrome in newborn were important variables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7988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65985D-8097-494E-B47F-C1FE31F2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85800"/>
            <a:ext cx="7315966" cy="5730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359574-36FB-4B15-BCBB-3354F6259793}"/>
              </a:ext>
            </a:extLst>
          </p:cNvPr>
          <p:cNvSpPr txBox="1"/>
          <p:nvPr/>
        </p:nvSpPr>
        <p:spPr>
          <a:xfrm>
            <a:off x="4724400" y="6477000"/>
            <a:ext cx="42788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" sz="900" dirty="0"/>
              <a:t>Weber et al.,  </a:t>
            </a:r>
            <a:r>
              <a:rPr lang="ko" altLang="en-US" sz="900" dirty="0"/>
              <a:t>“</a:t>
            </a:r>
            <a:r>
              <a:rPr lang="en-US" altLang="ko" sz="900" dirty="0"/>
              <a:t>Finding the Missing Link for Big Biomedical Data.</a:t>
            </a:r>
            <a:r>
              <a:rPr lang="ko" altLang="en-US" sz="900" dirty="0"/>
              <a:t>” </a:t>
            </a:r>
            <a:r>
              <a:rPr lang="en-US" altLang="ko" sz="900" dirty="0"/>
              <a:t>JAMA (June 25, 2014)</a:t>
            </a:r>
            <a:endParaRPr lang="ko-KR" altLang="en-US" sz="900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988CCC9-B010-44FF-9AC7-046E0C29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683" y="22517"/>
            <a:ext cx="7745580" cy="663283"/>
          </a:xfrm>
        </p:spPr>
        <p:txBody>
          <a:bodyPr>
            <a:no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Connecting</a:t>
            </a:r>
            <a:r>
              <a:rPr lang="en-US" altLang="ko-KR" sz="2800" dirty="0">
                <a:solidFill>
                  <a:srgbClr val="FF0000"/>
                </a:solidFill>
              </a:rPr>
              <a:t> </a:t>
            </a:r>
            <a:r>
              <a:rPr lang="en-US" altLang="ko-KR" sz="2800" dirty="0"/>
              <a:t>the missing link for big biomedical data</a:t>
            </a:r>
            <a:endParaRPr lang="ko-KR" altLang="en-US" sz="28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7347259-5BB0-4644-93B1-09C986BE06AD}"/>
              </a:ext>
            </a:extLst>
          </p:cNvPr>
          <p:cNvSpPr/>
          <p:nvPr/>
        </p:nvSpPr>
        <p:spPr>
          <a:xfrm>
            <a:off x="1600200" y="3551091"/>
            <a:ext cx="1084277" cy="16305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AE79D46-8A79-4683-BE3C-7DC990568FC9}"/>
              </a:ext>
            </a:extLst>
          </p:cNvPr>
          <p:cNvSpPr/>
          <p:nvPr/>
        </p:nvSpPr>
        <p:spPr>
          <a:xfrm>
            <a:off x="6172200" y="990601"/>
            <a:ext cx="160020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4030705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93FC52D-0E77-400C-977E-EE55D5175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Data are Like Lego Bricks for Phenotyping in CDM</a:t>
            </a:r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645BF1F-5E58-4B39-BCDD-19458D6A46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9220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059D2DEA-1F70-46DC-9B4B-4302DDF17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99060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E37DA08E-A9B8-403F-A4A5-2C340C4E2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82880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AAE86AF2-1260-42B7-B3C0-2D8C5595B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4" y="2657475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5DD43865-A3FB-4D79-9754-E367930CD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3" y="352425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75C6EF1D-6FEB-4BDE-90FF-24A02F5F3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3" y="4352925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45BEDF39-5129-419A-B401-71373EA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2" y="5191125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68FED4-0A2D-40C9-AA10-142B846A4502}"/>
              </a:ext>
            </a:extLst>
          </p:cNvPr>
          <p:cNvSpPr txBox="1"/>
          <p:nvPr/>
        </p:nvSpPr>
        <p:spPr>
          <a:xfrm>
            <a:off x="1733550" y="1286202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4925D3-8492-4F92-8F3B-0EF7D544ACA8}"/>
              </a:ext>
            </a:extLst>
          </p:cNvPr>
          <p:cNvSpPr txBox="1"/>
          <p:nvPr/>
        </p:nvSpPr>
        <p:spPr>
          <a:xfrm>
            <a:off x="1733550" y="2114713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Drugs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F01C47-B9C6-49E6-A121-69C1EDA73CA6}"/>
              </a:ext>
            </a:extLst>
          </p:cNvPr>
          <p:cNvSpPr txBox="1"/>
          <p:nvPr/>
        </p:nvSpPr>
        <p:spPr>
          <a:xfrm>
            <a:off x="1733550" y="2943224"/>
            <a:ext cx="2228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FE9395-C7CE-41C2-9718-0B6D79D2662B}"/>
              </a:ext>
            </a:extLst>
          </p:cNvPr>
          <p:cNvSpPr txBox="1"/>
          <p:nvPr/>
        </p:nvSpPr>
        <p:spPr>
          <a:xfrm>
            <a:off x="1733550" y="3762046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FAD309-33B6-4E5B-A000-C9AA90412984}"/>
              </a:ext>
            </a:extLst>
          </p:cNvPr>
          <p:cNvSpPr txBox="1"/>
          <p:nvPr/>
        </p:nvSpPr>
        <p:spPr>
          <a:xfrm>
            <a:off x="1743075" y="4614534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091B0A-CFEC-4E85-B892-0F98C48FCCFE}"/>
              </a:ext>
            </a:extLst>
          </p:cNvPr>
          <p:cNvSpPr txBox="1"/>
          <p:nvPr/>
        </p:nvSpPr>
        <p:spPr>
          <a:xfrm>
            <a:off x="1743075" y="5452734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Visits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8850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93FC52D-0E77-400C-977E-EE55D5175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Data are Like Lego Bricks for Phenotyping in CDM</a:t>
            </a:r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645BF1F-5E58-4B39-BCDD-19458D6A46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9220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059D2DEA-1F70-46DC-9B4B-4302DDF17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99060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E37DA08E-A9B8-403F-A4A5-2C340C4E2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82880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AAE86AF2-1260-42B7-B3C0-2D8C5595B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4" y="2657475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5DD43865-A3FB-4D79-9754-E367930CD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3" y="352425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75C6EF1D-6FEB-4BDE-90FF-24A02F5F3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3" y="4352925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45BEDF39-5129-419A-B401-71373EA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2" y="5191125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98B089DC-7F38-448D-8F7A-9EE024EA0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990600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0739EDAD-3395-4987-BE8A-99200EC38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8" y="2028643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C61B591C-655F-462C-86CD-04A7E5744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98" y="3112412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C6178268-59F4-41F7-B5AB-E63BB38E5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97" y="4285266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68FED4-0A2D-40C9-AA10-142B846A4502}"/>
              </a:ext>
            </a:extLst>
          </p:cNvPr>
          <p:cNvSpPr txBox="1"/>
          <p:nvPr/>
        </p:nvSpPr>
        <p:spPr>
          <a:xfrm>
            <a:off x="1733550" y="1286202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4925D3-8492-4F92-8F3B-0EF7D544ACA8}"/>
              </a:ext>
            </a:extLst>
          </p:cNvPr>
          <p:cNvSpPr txBox="1"/>
          <p:nvPr/>
        </p:nvSpPr>
        <p:spPr>
          <a:xfrm>
            <a:off x="1733550" y="2114713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Drugs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F01C47-B9C6-49E6-A121-69C1EDA73CA6}"/>
              </a:ext>
            </a:extLst>
          </p:cNvPr>
          <p:cNvSpPr txBox="1"/>
          <p:nvPr/>
        </p:nvSpPr>
        <p:spPr>
          <a:xfrm>
            <a:off x="1733550" y="2943224"/>
            <a:ext cx="2228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FE9395-C7CE-41C2-9718-0B6D79D2662B}"/>
              </a:ext>
            </a:extLst>
          </p:cNvPr>
          <p:cNvSpPr txBox="1"/>
          <p:nvPr/>
        </p:nvSpPr>
        <p:spPr>
          <a:xfrm>
            <a:off x="1733550" y="3762046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FAD309-33B6-4E5B-A000-C9AA90412984}"/>
              </a:ext>
            </a:extLst>
          </p:cNvPr>
          <p:cNvSpPr txBox="1"/>
          <p:nvPr/>
        </p:nvSpPr>
        <p:spPr>
          <a:xfrm>
            <a:off x="1743075" y="4614534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091B0A-CFEC-4E85-B892-0F98C48FCCFE}"/>
              </a:ext>
            </a:extLst>
          </p:cNvPr>
          <p:cNvSpPr txBox="1"/>
          <p:nvPr/>
        </p:nvSpPr>
        <p:spPr>
          <a:xfrm>
            <a:off x="1743075" y="5452734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Visits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E83420-97D5-491D-B771-C9BCE08E507D}"/>
              </a:ext>
            </a:extLst>
          </p:cNvPr>
          <p:cNvSpPr txBox="1"/>
          <p:nvPr/>
        </p:nvSpPr>
        <p:spPr>
          <a:xfrm>
            <a:off x="5648326" y="1286202"/>
            <a:ext cx="3267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Genomic variants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A39D06-5915-4E3D-9507-7AB0B9EA7248}"/>
              </a:ext>
            </a:extLst>
          </p:cNvPr>
          <p:cNvSpPr txBox="1"/>
          <p:nvPr/>
        </p:nvSpPr>
        <p:spPr>
          <a:xfrm>
            <a:off x="5648323" y="2314556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Radiology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32C1D4-23A3-4727-AD69-79B122B8823F}"/>
              </a:ext>
            </a:extLst>
          </p:cNvPr>
          <p:cNvSpPr txBox="1"/>
          <p:nvPr/>
        </p:nvSpPr>
        <p:spPr>
          <a:xfrm>
            <a:off x="5695948" y="3234724"/>
            <a:ext cx="2657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Topics from Free-Text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CFDF62-03B5-4F3D-B278-E1AC10180089}"/>
              </a:ext>
            </a:extLst>
          </p:cNvPr>
          <p:cNvSpPr txBox="1"/>
          <p:nvPr/>
        </p:nvSpPr>
        <p:spPr>
          <a:xfrm>
            <a:off x="5622672" y="4419060"/>
            <a:ext cx="3648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Patient-Generated Health Data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74078180-0544-4DE7-B212-0527669FA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1" y="5344181"/>
            <a:ext cx="11144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62ABA03-CC4D-4C67-A592-3A03D5A113C7}"/>
              </a:ext>
            </a:extLst>
          </p:cNvPr>
          <p:cNvSpPr txBox="1"/>
          <p:nvPr/>
        </p:nvSpPr>
        <p:spPr>
          <a:xfrm>
            <a:off x="5698966" y="5678201"/>
            <a:ext cx="268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endParaRPr lang="ko-K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245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7433040" y="3911094"/>
            <a:ext cx="1667743" cy="1042364"/>
            <a:chOff x="414337" y="448656"/>
            <a:chExt cx="2024063" cy="1265069"/>
          </a:xfrm>
        </p:grpSpPr>
        <p:sp>
          <p:nvSpPr>
            <p:cNvPr id="9" name="Rounded Rectangle 8"/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4" name="Freeform 3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5" name="Freeform 4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8" name="Freeform 7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14337" y="698063"/>
              <a:ext cx="2024063" cy="85912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New-user cohort studies using large-scale regression for propensity and outcome models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1153" y="448656"/>
              <a:ext cx="1124884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Cohort Method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830133" y="3089245"/>
            <a:ext cx="1667743" cy="1042364"/>
            <a:chOff x="414337" y="448656"/>
            <a:chExt cx="2024063" cy="1265069"/>
          </a:xfrm>
        </p:grpSpPr>
        <p:sp>
          <p:nvSpPr>
            <p:cNvPr id="76" name="Rounded Rectangle 75"/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77" name="Rounded Rectangle 10"/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81" name="Freeform 80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83" name="Freeform 82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414337" y="698061"/>
              <a:ext cx="2024063" cy="485595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 dirty="0">
                  <a:solidFill>
                    <a:schemeClr val="accent2">
                      <a:lumMod val="75000"/>
                    </a:schemeClr>
                  </a:solidFill>
                </a:rPr>
                <a:t>Cohort generation by Phenotyping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71153" y="448656"/>
              <a:ext cx="589872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ATLAS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056587" y="2421848"/>
            <a:ext cx="1667743" cy="1042364"/>
            <a:chOff x="414337" y="448656"/>
            <a:chExt cx="2024063" cy="1265069"/>
          </a:xfrm>
        </p:grpSpPr>
        <p:sp>
          <p:nvSpPr>
            <p:cNvPr id="94" name="Rounded Rectangle 93"/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95" name="Rounded Rectangle 10"/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99" name="Freeform 98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00" name="Freeform 99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01" name="Freeform 100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14337" y="698063"/>
              <a:ext cx="2024063" cy="85912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accent4">
                      <a:lumMod val="75000"/>
                    </a:schemeClr>
                  </a:solidFill>
                </a:rPr>
                <a:t>Connect directly to a wide range of database platforms, including SQL Server, Oracle, and PostgreSQL.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71153" y="448656"/>
              <a:ext cx="1408925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Database Connector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079354" y="3695990"/>
            <a:ext cx="1667743" cy="1042364"/>
            <a:chOff x="414337" y="448656"/>
            <a:chExt cx="2024063" cy="1265069"/>
          </a:xfrm>
        </p:grpSpPr>
        <p:sp>
          <p:nvSpPr>
            <p:cNvPr id="112" name="Rounded Rectangle 111"/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113" name="Rounded Rectangle 10"/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19" name="Freeform 118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414337" y="698063"/>
              <a:ext cx="2024063" cy="485595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 dirty="0">
                  <a:solidFill>
                    <a:schemeClr val="accent4">
                      <a:lumMod val="75000"/>
                    </a:schemeClr>
                  </a:solidFill>
                </a:rPr>
                <a:t>Generate SQL on the fly for the various SQL dialects.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71153" y="448656"/>
              <a:ext cx="854460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Sql Render</a:t>
              </a:r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7577691" y="1091708"/>
            <a:ext cx="12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600" dirty="0"/>
              <a:t>Prediction &amp;</a:t>
            </a:r>
          </a:p>
          <a:p>
            <a:r>
              <a:rPr lang="en-US" sz="1600" dirty="0"/>
              <a:t>Estimation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850617" y="1096121"/>
            <a:ext cx="17446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Phenotyping &amp;</a:t>
            </a:r>
            <a:br>
              <a:rPr lang="en-US" sz="1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Cohort Generation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121925" y="1154074"/>
            <a:ext cx="1178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DATABASE </a:t>
            </a:r>
            <a:br>
              <a:rPr lang="en-US" sz="1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CONNECTION</a:t>
            </a:r>
          </a:p>
        </p:txBody>
      </p:sp>
      <p:grpSp>
        <p:nvGrpSpPr>
          <p:cNvPr id="138" name="Group 137"/>
          <p:cNvGrpSpPr/>
          <p:nvPr/>
        </p:nvGrpSpPr>
        <p:grpSpPr>
          <a:xfrm>
            <a:off x="5668809" y="3090042"/>
            <a:ext cx="1667743" cy="1042364"/>
            <a:chOff x="414337" y="448656"/>
            <a:chExt cx="2024063" cy="1265069"/>
          </a:xfrm>
        </p:grpSpPr>
        <p:sp>
          <p:nvSpPr>
            <p:cNvPr id="142" name="Rounded Rectangle 141"/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143" name="Rounded Rectangle 10"/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147" name="Freeform 146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48" name="Freeform 147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49" name="Freeform 148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145" name="TextBox 144"/>
            <p:cNvSpPr txBox="1"/>
            <p:nvPr/>
          </p:nvSpPr>
          <p:spPr>
            <a:xfrm>
              <a:off x="414337" y="698063"/>
              <a:ext cx="2024063" cy="85912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tx2">
                      <a:lumMod val="75000"/>
                    </a:schemeClr>
                  </a:solidFill>
                </a:rPr>
                <a:t>Automatically extract large sets of features for user-specified cohorts using data in the CDM.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671153" y="448656"/>
              <a:ext cx="1299978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Feature Extraction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EDA9384F-AA65-4063-A33D-A3F661313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58" y="3525648"/>
            <a:ext cx="526583" cy="558088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531E5721-614C-4C74-80C9-FFC637C19194}"/>
              </a:ext>
            </a:extLst>
          </p:cNvPr>
          <p:cNvSpPr txBox="1"/>
          <p:nvPr/>
        </p:nvSpPr>
        <p:spPr>
          <a:xfrm>
            <a:off x="5887223" y="1123296"/>
            <a:ext cx="1027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Feature</a:t>
            </a:r>
          </a:p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Extraction</a:t>
            </a:r>
          </a:p>
        </p:txBody>
      </p:sp>
      <p:grpSp>
        <p:nvGrpSpPr>
          <p:cNvPr id="179" name="Group 45">
            <a:extLst>
              <a:ext uri="{FF2B5EF4-FFF2-40B4-BE49-F238E27FC236}">
                <a16:creationId xmlns:a16="http://schemas.microsoft.com/office/drawing/2014/main" id="{02E98A04-C65A-40CF-9517-160406E9C122}"/>
              </a:ext>
            </a:extLst>
          </p:cNvPr>
          <p:cNvGrpSpPr/>
          <p:nvPr/>
        </p:nvGrpSpPr>
        <p:grpSpPr>
          <a:xfrm>
            <a:off x="7407658" y="2091474"/>
            <a:ext cx="1667743" cy="1221164"/>
            <a:chOff x="414337" y="448656"/>
            <a:chExt cx="2024063" cy="1482070"/>
          </a:xfrm>
        </p:grpSpPr>
        <p:sp>
          <p:nvSpPr>
            <p:cNvPr id="180" name="Rounded Rectangle 8">
              <a:extLst>
                <a:ext uri="{FF2B5EF4-FFF2-40B4-BE49-F238E27FC236}">
                  <a16:creationId xmlns:a16="http://schemas.microsoft.com/office/drawing/2014/main" id="{CF736F9C-26E4-4070-A1D5-2C45A7B34998}"/>
                </a:ext>
              </a:extLst>
            </p:cNvPr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181" name="Rounded Rectangle 10">
              <a:extLst>
                <a:ext uri="{FF2B5EF4-FFF2-40B4-BE49-F238E27FC236}">
                  <a16:creationId xmlns:a16="http://schemas.microsoft.com/office/drawing/2014/main" id="{C890F08E-2D86-421F-A4B5-B25911FF56D7}"/>
                </a:ext>
              </a:extLst>
            </p:cNvPr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182" name="Group 6">
              <a:extLst>
                <a:ext uri="{FF2B5EF4-FFF2-40B4-BE49-F238E27FC236}">
                  <a16:creationId xmlns:a16="http://schemas.microsoft.com/office/drawing/2014/main" id="{BEBB1BCA-2559-4BD4-9633-9B7DBE4A7640}"/>
                </a:ext>
              </a:extLst>
            </p:cNvPr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185" name="Freeform 3">
                <a:extLst>
                  <a:ext uri="{FF2B5EF4-FFF2-40B4-BE49-F238E27FC236}">
                    <a16:creationId xmlns:a16="http://schemas.microsoft.com/office/drawing/2014/main" id="{605334A5-F90D-4271-B649-548CD3B8F823}"/>
                  </a:ext>
                </a:extLst>
              </p:cNvPr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86" name="Freeform 4">
                <a:extLst>
                  <a:ext uri="{FF2B5EF4-FFF2-40B4-BE49-F238E27FC236}">
                    <a16:creationId xmlns:a16="http://schemas.microsoft.com/office/drawing/2014/main" id="{A44A304E-AF95-4B89-9020-8E91AB29E429}"/>
                  </a:ext>
                </a:extLst>
              </p:cNvPr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87" name="Freeform 7">
                <a:extLst>
                  <a:ext uri="{FF2B5EF4-FFF2-40B4-BE49-F238E27FC236}">
                    <a16:creationId xmlns:a16="http://schemas.microsoft.com/office/drawing/2014/main" id="{A7EB683B-F041-49D2-A690-33FD347F7884}"/>
                  </a:ext>
                </a:extLst>
              </p:cNvPr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5ED9949C-9FE5-4BB0-94BA-6CC757DD055E}"/>
                </a:ext>
              </a:extLst>
            </p:cNvPr>
            <p:cNvSpPr txBox="1"/>
            <p:nvPr/>
          </p:nvSpPr>
          <p:spPr>
            <a:xfrm>
              <a:off x="414337" y="698063"/>
              <a:ext cx="2024063" cy="1232663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altLang="ko-KR" sz="1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Build and evaluate predictive models for user-specified outcomes, using a wide array of machine learning algorithms.</a:t>
              </a:r>
            </a:p>
            <a:p>
              <a:endParaRPr lang="en-US" sz="1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CC28ACF-B8A4-42E4-8B57-FB36BB667E15}"/>
                </a:ext>
              </a:extLst>
            </p:cNvPr>
            <p:cNvSpPr txBox="1"/>
            <p:nvPr/>
          </p:nvSpPr>
          <p:spPr>
            <a:xfrm>
              <a:off x="671153" y="448656"/>
              <a:ext cx="1607366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Patient Level Prediction</a:t>
              </a:r>
            </a:p>
          </p:txBody>
        </p:sp>
      </p:grpSp>
      <p:sp>
        <p:nvSpPr>
          <p:cNvPr id="188" name="제목 2">
            <a:extLst>
              <a:ext uri="{FF2B5EF4-FFF2-40B4-BE49-F238E27FC236}">
                <a16:creationId xmlns:a16="http://schemas.microsoft.com/office/drawing/2014/main" id="{B84E1163-F56D-4E9D-B537-0F24663A2970}"/>
              </a:ext>
            </a:extLst>
          </p:cNvPr>
          <p:cNvSpPr txBox="1">
            <a:spLocks/>
          </p:cNvSpPr>
          <p:nvPr/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OHDSI Tools Ecosystem with CDM of Everything</a:t>
            </a:r>
            <a:endParaRPr lang="ko-KR" altLang="en-US" dirty="0"/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A98EA66C-C244-4151-A961-F77FD533BED5}"/>
              </a:ext>
            </a:extLst>
          </p:cNvPr>
          <p:cNvSpPr/>
          <p:nvPr/>
        </p:nvSpPr>
        <p:spPr>
          <a:xfrm>
            <a:off x="436047" y="780583"/>
            <a:ext cx="8649823" cy="1283531"/>
          </a:xfrm>
          <a:prstGeom prst="rightArrow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D82AAFC2-4303-4BCE-B1A7-48A8E1E3ABEA}"/>
              </a:ext>
            </a:extLst>
          </p:cNvPr>
          <p:cNvSpPr txBox="1"/>
          <p:nvPr/>
        </p:nvSpPr>
        <p:spPr>
          <a:xfrm>
            <a:off x="440290" y="1135220"/>
            <a:ext cx="976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20425A"/>
                </a:solidFill>
              </a:rPr>
              <a:t>CDM of </a:t>
            </a:r>
            <a:br>
              <a:rPr lang="en-US" sz="1400" b="1" dirty="0">
                <a:solidFill>
                  <a:srgbClr val="20425A"/>
                </a:solidFill>
              </a:rPr>
            </a:br>
            <a:r>
              <a:rPr lang="en-US" sz="1400" b="1" dirty="0">
                <a:solidFill>
                  <a:srgbClr val="20425A"/>
                </a:solidFill>
              </a:rPr>
              <a:t>Everything</a:t>
            </a:r>
          </a:p>
        </p:txBody>
      </p:sp>
      <p:pic>
        <p:nvPicPr>
          <p:cNvPr id="255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974C5DE0-4E93-4A8C-8C9C-2DCBA233E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76" y="4197398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EFC72F19-A926-4106-87C4-005F40FB9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851" y="4197397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ED2606CE-56BB-4014-9BFE-9236330E0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495" y="4205986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8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AD697F24-F587-4461-A7F4-F2FADF75B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44" y="4214588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1A81C3F2-8155-4135-85E8-0A0E2E7C8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215" y="4244473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54C04A89-7DF2-462B-984B-2DD1AF87E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20" y="4779624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0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687E8D31-B17D-4DE9-BCF4-38FB73881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904" y="4734310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2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F220459D-F6A0-4BCB-9861-1DC93AFE2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30" y="4786512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4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1C68353C-D604-4F9B-8D70-4D347E5CA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80" y="4755581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5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2EC54AF8-00F2-4065-99AE-849DCF90B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690" y="4751500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04ADBF3-1BA2-4E32-815E-B8631B2A0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18" y="2701001"/>
            <a:ext cx="2057317" cy="1774790"/>
          </a:xfrm>
          <a:prstGeom prst="rect">
            <a:avLst/>
          </a:prstGeom>
        </p:spPr>
      </p:pic>
      <p:sp>
        <p:nvSpPr>
          <p:cNvPr id="286" name="내용 개체 틀 2">
            <a:extLst>
              <a:ext uri="{FF2B5EF4-FFF2-40B4-BE49-F238E27FC236}">
                <a16:creationId xmlns:a16="http://schemas.microsoft.com/office/drawing/2014/main" id="{0A454FE8-3B38-476A-99BA-44980FCB1295}"/>
              </a:ext>
            </a:extLst>
          </p:cNvPr>
          <p:cNvSpPr txBox="1">
            <a:spLocks/>
          </p:cNvSpPr>
          <p:nvPr/>
        </p:nvSpPr>
        <p:spPr>
          <a:xfrm>
            <a:off x="-1" y="5112679"/>
            <a:ext cx="9075401" cy="136432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/>
              <a:t>Symmetry</a:t>
            </a:r>
            <a:r>
              <a:rPr lang="en-US" altLang="ko-KR" sz="1800" dirty="0"/>
              <a:t> in medical data</a:t>
            </a:r>
          </a:p>
          <a:p>
            <a:r>
              <a:rPr lang="en-US" altLang="ko-KR" sz="1800" dirty="0"/>
              <a:t>By grand unification across all aspects of health data, various types of medical data would be </a:t>
            </a:r>
            <a:r>
              <a:rPr lang="en-US" altLang="ko-KR" sz="1800" b="1" dirty="0"/>
              <a:t>indistinguishably accessible</a:t>
            </a:r>
            <a:r>
              <a:rPr lang="en-US" altLang="ko-KR" sz="1800" dirty="0"/>
              <a:t> in the single database</a:t>
            </a:r>
          </a:p>
          <a:p>
            <a:r>
              <a:rPr lang="en-US" altLang="ko-KR" sz="1800" dirty="0"/>
              <a:t>OHDSI tools ecosystem can work across various types of medical data</a:t>
            </a:r>
          </a:p>
        </p:txBody>
      </p:sp>
    </p:spTree>
    <p:extLst>
      <p:ext uri="{BB962C8B-B14F-4D97-AF65-F5344CB8AC3E}">
        <p14:creationId xmlns:p14="http://schemas.microsoft.com/office/powerpoint/2010/main" val="149454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3000" y="18255"/>
            <a:ext cx="7886700" cy="1325563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OHDSI: A Journey for Simplicity, Beauty and </a:t>
            </a:r>
            <a:r>
              <a:rPr lang="en-US" altLang="ko-KR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Symmetry</a:t>
            </a:r>
            <a:r>
              <a:rPr lang="en-US" altLang="ko-K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Medical Data</a:t>
            </a:r>
            <a:endParaRPr lang="ko-KR" altLang="en-US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 descr="then you will know the truth, and the truth will set you freeì ëí ì´ë¯¸ì§ ê²ìê²°ê³¼">
            <a:extLst>
              <a:ext uri="{FF2B5EF4-FFF2-40B4-BE49-F238E27FC236}">
                <a16:creationId xmlns:a16="http://schemas.microsoft.com/office/drawing/2014/main" id="{85F4148C-58E0-48CD-8394-45E1CC739A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3" r="-1" b="-1"/>
          <a:stretch/>
        </p:blipFill>
        <p:spPr bwMode="auto">
          <a:xfrm>
            <a:off x="4866632" y="1743341"/>
            <a:ext cx="4240357" cy="387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heory of everything grand unified theoryì ëí ì´ë¯¸ì§ ê²ìê²°ê³¼">
            <a:extLst>
              <a:ext uri="{FF2B5EF4-FFF2-40B4-BE49-F238E27FC236}">
                <a16:creationId xmlns:a16="http://schemas.microsoft.com/office/drawing/2014/main" id="{C606B62B-E9D3-4BF5-A670-51E891B75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2362200"/>
            <a:ext cx="470573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80CAE515-5127-4124-9D87-BF2D7FF00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5" y="2282640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91417870-886D-4ECB-AD5F-2618942E1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51" y="2978745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3C51BBFF-386E-4FDD-8535-6258D6107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49" y="2963179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A8FEDEDD-BBC9-45E0-B784-240DB0730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23" y="3917871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41F1BBA6-BDC4-4838-B403-BF0CA757E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33" y="3208291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lego brick iconì ëí ì´ë¯¸ì§ ê²ìê²°ê³¼">
            <a:extLst>
              <a:ext uri="{FF2B5EF4-FFF2-40B4-BE49-F238E27FC236}">
                <a16:creationId xmlns:a16="http://schemas.microsoft.com/office/drawing/2014/main" id="{FD2DE2C2-9021-427B-9237-933EAE3C8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24" y="3423573"/>
            <a:ext cx="616849" cy="6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2B79DD76-D828-4F6A-B058-52343AD5A2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3025" y="3675972"/>
            <a:ext cx="1283836" cy="110752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F5889-2130-4CCA-A313-0A5D80A72479}"/>
              </a:ext>
            </a:extLst>
          </p:cNvPr>
          <p:cNvSpPr txBox="1"/>
          <p:nvPr/>
        </p:nvSpPr>
        <p:spPr>
          <a:xfrm>
            <a:off x="2996073" y="4763713"/>
            <a:ext cx="201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CDM Of Everything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5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026" name="Picture 2" descr="감사 합니다, 당신은, 카드, 주셔서 감사 합니다, 감사, 통신, 응답, 피드백, 고맙습니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92"/>
            <a:ext cx="9112808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80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4220</TotalTime>
  <Words>2028</Words>
  <Application>Microsoft Office PowerPoint</Application>
  <PresentationFormat>화면 슬라이드 쇼(4:3)</PresentationFormat>
  <Paragraphs>273</Paragraphs>
  <Slides>41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8" baseType="lpstr">
      <vt:lpstr>Apple SD 산돌고딕 Neo 일반체</vt:lpstr>
      <vt:lpstr>나눔바른펜</vt:lpstr>
      <vt:lpstr>Arial</vt:lpstr>
      <vt:lpstr>Calibri</vt:lpstr>
      <vt:lpstr>Times New Roman</vt:lpstr>
      <vt:lpstr>Wingdings</vt:lpstr>
      <vt:lpstr>Office Theme</vt:lpstr>
      <vt:lpstr>Integration of heterogeneous medical data based on common data model -2nd Part of FEEDER-NET</vt:lpstr>
      <vt:lpstr>Finding the missing link for big biomedical data</vt:lpstr>
      <vt:lpstr>OHDSI: A Journey for Simplicity, Beauty and Symmetry in Medical Data</vt:lpstr>
      <vt:lpstr>Common Data Model of Everything in Medicine</vt:lpstr>
      <vt:lpstr>Patient-Generated Health Data</vt:lpstr>
      <vt:lpstr>Applications in smartphone collecting health data</vt:lpstr>
      <vt:lpstr>Schematic data flow</vt:lpstr>
      <vt:lpstr>NOOM converted their data into CDM</vt:lpstr>
      <vt:lpstr>NOOM converted their data into CDM</vt:lpstr>
      <vt:lpstr>ETL result of sample data from NOOM</vt:lpstr>
      <vt:lpstr>Visualization of irregular time-series data</vt:lpstr>
      <vt:lpstr>Common Data Model of Everything in Medicine</vt:lpstr>
      <vt:lpstr>Why do we need  CDM extension for Radiology (R-CDM)?</vt:lpstr>
      <vt:lpstr>Basic concept for standardization of radiology data (R-CDM)</vt:lpstr>
      <vt:lpstr>Combining structured medical information with hidden features from </vt:lpstr>
      <vt:lpstr>Pilot Study: Prediction of poor functional outcome in ischemic stroke</vt:lpstr>
      <vt:lpstr>Common Data Model of Everything in Medicine</vt:lpstr>
      <vt:lpstr>PowerPoint 프레젠테이션</vt:lpstr>
      <vt:lpstr>Background: Surge of genomic data</vt:lpstr>
      <vt:lpstr>Genomic Test Process</vt:lpstr>
      <vt:lpstr>Genomic CDM (G-CDM) Structure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Connecting the missing link for big biomedical data</vt:lpstr>
      <vt:lpstr>Common Data Model of Everything in Medicine</vt:lpstr>
      <vt:lpstr>Cross-Language Natural Language Processing based on OMOP-CDM</vt:lpstr>
      <vt:lpstr>Overall Process</vt:lpstr>
      <vt:lpstr>Overall Process</vt:lpstr>
      <vt:lpstr>Overall Process</vt:lpstr>
      <vt:lpstr>Experiments</vt:lpstr>
      <vt:lpstr>Experiments-result</vt:lpstr>
      <vt:lpstr>Top 30 most important values</vt:lpstr>
      <vt:lpstr>Connecting the missing link for big biomedical data</vt:lpstr>
      <vt:lpstr>Data are Like Lego Bricks for Phenotyping in CDM</vt:lpstr>
      <vt:lpstr>Data are Like Lego Bricks for Phenotyping in CDM</vt:lpstr>
      <vt:lpstr>PowerPoint 프레젠테이션</vt:lpstr>
      <vt:lpstr>OHDSI: A Journey for Simplicity, Beauty and Symmetry in Medical Data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Data Model of Everything in Medicine:  Journey for integration of Genomic data, Radiology, Free-text, and Patient-Generated Health Data with clinical data in OMOP-CDM</dc:title>
  <dc:creator>승찬 유</dc:creator>
  <cp:lastModifiedBy>승찬 유</cp:lastModifiedBy>
  <cp:revision>14</cp:revision>
  <dcterms:created xsi:type="dcterms:W3CDTF">2018-07-26T08:46:35Z</dcterms:created>
  <dcterms:modified xsi:type="dcterms:W3CDTF">2018-11-20T02:21:58Z</dcterms:modified>
</cp:coreProperties>
</file>