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80" r:id="rId4"/>
  </p:sldMasterIdLst>
  <p:notesMasterIdLst>
    <p:notesMasterId r:id="rId23"/>
  </p:notesMasterIdLst>
  <p:sldIdLst>
    <p:sldId id="984" r:id="rId5"/>
    <p:sldId id="985" r:id="rId6"/>
    <p:sldId id="986" r:id="rId7"/>
    <p:sldId id="987" r:id="rId8"/>
    <p:sldId id="988" r:id="rId9"/>
    <p:sldId id="989" r:id="rId10"/>
    <p:sldId id="998" r:id="rId11"/>
    <p:sldId id="999" r:id="rId12"/>
    <p:sldId id="997" r:id="rId13"/>
    <p:sldId id="990" r:id="rId14"/>
    <p:sldId id="996" r:id="rId15"/>
    <p:sldId id="991" r:id="rId16"/>
    <p:sldId id="992" r:id="rId17"/>
    <p:sldId id="1000" r:id="rId18"/>
    <p:sldId id="993" r:id="rId19"/>
    <p:sldId id="994" r:id="rId20"/>
    <p:sldId id="995" r:id="rId21"/>
    <p:sldId id="689" r:id="rId22"/>
  </p:sldIdLst>
  <p:sldSz cx="9144000" cy="6858000" type="screen4x3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imma Belenkaya" initials="" lastIdx="2" clrIdx="0"/>
  <p:cmAuthor id="1" name="Erica Stanoch" initials="" lastIdx="19" clrIdx="1"/>
  <p:cmAuthor id="2" name="Peter Rijnbeek" initials="PR" lastIdx="10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B4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82047A0-5F8A-4BBE-AB60-A37E5D643FF8}">
  <a:tblStyle styleId="{282047A0-5F8A-4BBE-AB60-A37E5D643FF8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969E380D-7EF0-46B0-BE8E-688EA0314A7F}" styleName="Table_1"/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472"/>
    <p:restoredTop sz="95041"/>
  </p:normalViewPr>
  <p:slideViewPr>
    <p:cSldViewPr>
      <p:cViewPr varScale="1">
        <p:scale>
          <a:sx n="73" d="100"/>
          <a:sy n="73" d="100"/>
        </p:scale>
        <p:origin x="87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304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1" y="1"/>
            <a:ext cx="3037839" cy="464819"/>
          </a:xfrm>
          <a:prstGeom prst="rect">
            <a:avLst/>
          </a:prstGeom>
          <a:noFill/>
          <a:ln>
            <a:noFill/>
          </a:ln>
        </p:spPr>
        <p:txBody>
          <a:bodyPr lIns="91410" tIns="91410" rIns="91410" bIns="91410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24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248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372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495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62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2744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199867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6992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970938" y="1"/>
            <a:ext cx="3037839" cy="464819"/>
          </a:xfrm>
          <a:prstGeom prst="rect">
            <a:avLst/>
          </a:prstGeom>
          <a:noFill/>
          <a:ln>
            <a:noFill/>
          </a:ln>
        </p:spPr>
        <p:txBody>
          <a:bodyPr lIns="91410" tIns="91410" rIns="91410" bIns="91410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24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248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372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495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62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2744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199867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6992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19" cy="4183379"/>
          </a:xfrm>
          <a:prstGeom prst="rect">
            <a:avLst/>
          </a:prstGeom>
          <a:noFill/>
          <a:ln>
            <a:noFill/>
          </a:ln>
        </p:spPr>
        <p:txBody>
          <a:bodyPr lIns="91410" tIns="91410" rIns="91410" bIns="91410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1" y="8829968"/>
            <a:ext cx="3037839" cy="464819"/>
          </a:xfrm>
          <a:prstGeom prst="rect">
            <a:avLst/>
          </a:prstGeom>
          <a:noFill/>
          <a:ln>
            <a:noFill/>
          </a:ln>
        </p:spPr>
        <p:txBody>
          <a:bodyPr lIns="91410" tIns="91410" rIns="91410" bIns="91410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24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248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372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495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62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2744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199867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6992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39" cy="464819"/>
          </a:xfrm>
          <a:prstGeom prst="rect">
            <a:avLst/>
          </a:prstGeom>
          <a:noFill/>
          <a:ln>
            <a:noFill/>
          </a:ln>
        </p:spPr>
        <p:txBody>
          <a:bodyPr lIns="93160" tIns="46567" rIns="93160" bIns="46567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407812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like to keep these</a:t>
            </a:r>
            <a:r>
              <a:rPr lang="en-US" baseline="0" dirty="0"/>
              <a:t> two slides in, they will not take time.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C1513-AF94-E64E-BFBD-0B639BEBF94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133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2362200" y="2130425"/>
            <a:ext cx="6096000" cy="17557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0425A"/>
              </a:buClr>
              <a:buFont typeface="Calibri"/>
              <a:buNone/>
              <a:defRPr sz="4000" b="0" i="0" u="none" strike="noStrike" cap="none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2362200" y="4038600"/>
            <a:ext cx="6096000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560"/>
              </a:spcBef>
              <a:buClr>
                <a:srgbClr val="153153"/>
              </a:buClr>
              <a:buFont typeface="Arial"/>
              <a:buNone/>
              <a:defRPr sz="2800" b="0" i="0" u="none" strike="noStrike" cap="none">
                <a:solidFill>
                  <a:srgbClr val="15315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6" name="Shape 16" descr="C:\Users\pryan4\Downloads\want-impact-public-health-help-shape-journey-ahead\OHDSI logo with text - vertical - colo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28600" y="1875375"/>
            <a:ext cx="2682874" cy="323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hape 17"/>
          <p:cNvSpPr/>
          <p:nvPr/>
        </p:nvSpPr>
        <p:spPr>
          <a:xfrm>
            <a:off x="0" y="6400800"/>
            <a:ext cx="9144000" cy="76199"/>
          </a:xfrm>
          <a:prstGeom prst="rect">
            <a:avLst/>
          </a:prstGeom>
          <a:gradFill>
            <a:gsLst>
              <a:gs pos="0">
                <a:srgbClr val="20425A"/>
              </a:gs>
              <a:gs pos="44000">
                <a:srgbClr val="20425A"/>
              </a:gs>
              <a:gs pos="55000">
                <a:srgbClr val="EB6622"/>
              </a:gs>
              <a:gs pos="100000">
                <a:srgbClr val="FCCB10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>
            <a:off x="0" y="6400800"/>
            <a:ext cx="9144000" cy="76199"/>
          </a:xfrm>
          <a:prstGeom prst="rect">
            <a:avLst/>
          </a:prstGeom>
          <a:gradFill>
            <a:gsLst>
              <a:gs pos="0">
                <a:srgbClr val="20425A"/>
              </a:gs>
              <a:gs pos="44000">
                <a:srgbClr val="20425A"/>
              </a:gs>
              <a:gs pos="55000">
                <a:srgbClr val="EB6622"/>
              </a:gs>
              <a:gs pos="100000">
                <a:srgbClr val="FCCB10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" name="Shape 47" descr="C:\Users\pryan4\Downloads\want-impact-public-health-help-shape-journey-ahead\OHDSI logo only - colo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76201" y="-38160"/>
            <a:ext cx="1326583" cy="125736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7010400" y="6492875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2042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1143000" y="152400"/>
            <a:ext cx="7543800" cy="838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0425A"/>
              </a:buClr>
              <a:buFont typeface="Calibri"/>
              <a:buNone/>
              <a:defRPr sz="4000" b="0" i="0" u="none" strike="noStrike" cap="none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219200"/>
            <a:ext cx="8229600" cy="49069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rgbClr val="20425A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rgbClr val="20425A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rgbClr val="20425A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rgbClr val="20425A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rgbClr val="20425A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556783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US" sz="130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300">
              <a:solidFill>
                <a:srgbClr val="2042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OHDSI/StudyProtocolSandbox/tree/master/ExistingStrokeRiskExternalValidation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jreps@its.jnj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ctrTitle"/>
          </p:nvPr>
        </p:nvSpPr>
        <p:spPr>
          <a:xfrm>
            <a:off x="2209800" y="1752600"/>
            <a:ext cx="6629400" cy="1755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425A"/>
              </a:buClr>
              <a:buSzPct val="25000"/>
              <a:buFont typeface="Calibri"/>
              <a:buNone/>
            </a:pPr>
            <a:endParaRPr sz="4000" b="1" i="0" u="none" strike="noStrike" cap="none" dirty="0">
              <a:solidFill>
                <a:srgbClr val="20425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rPr>
              <a:t>External Validation of Existing Stroke Risk Models</a:t>
            </a:r>
          </a:p>
        </p:txBody>
      </p:sp>
    </p:spTree>
    <p:extLst>
      <p:ext uri="{BB962C8B-B14F-4D97-AF65-F5344CB8AC3E}">
        <p14:creationId xmlns:p14="http://schemas.microsoft.com/office/powerpoint/2010/main" val="1728505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E47290-61B6-344F-AFF2-44C08A01EF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rgbClr val="2042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3F5D3-779B-1249-8774-5513E231FF62}"/>
              </a:ext>
            </a:extLst>
          </p:cNvPr>
          <p:cNvSpPr txBox="1"/>
          <p:nvPr/>
        </p:nvSpPr>
        <p:spPr>
          <a:xfrm>
            <a:off x="1524000" y="228600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Evaluating Existing Risk Models Using the Patient-Level Prediction Package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793BF2-0580-E241-B32F-FF753B8504EB}"/>
              </a:ext>
            </a:extLst>
          </p:cNvPr>
          <p:cNvSpPr txBox="1"/>
          <p:nvPr/>
        </p:nvSpPr>
        <p:spPr>
          <a:xfrm>
            <a:off x="914400" y="1676400"/>
            <a:ext cx="31242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now have functions that enable you to add existing risk score or generalized linear models for evaluation across the OHDSI network </a:t>
            </a:r>
          </a:p>
          <a:p>
            <a:endParaRPr lang="en-US" sz="2000" dirty="0"/>
          </a:p>
          <a:p>
            <a:r>
              <a:rPr lang="en-US" sz="2000" dirty="0"/>
              <a:t>Studies have shown external validation before OHDSI took years… at the symposium we showed it can be done in hours!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EAE64C-D509-2C40-8A24-79CF5015D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1905000"/>
            <a:ext cx="4511758" cy="33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697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E47290-61B6-344F-AFF2-44C08A01EF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rgbClr val="2042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3F5D3-779B-1249-8774-5513E231FF62}"/>
              </a:ext>
            </a:extLst>
          </p:cNvPr>
          <p:cNvSpPr txBox="1"/>
          <p:nvPr/>
        </p:nvSpPr>
        <p:spPr>
          <a:xfrm>
            <a:off x="1524000" y="228600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Part 1: Evaluating Existing Risk Models Using the Patient-Level Prediction Package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793BF2-0580-E241-B32F-FF753B8504EB}"/>
              </a:ext>
            </a:extLst>
          </p:cNvPr>
          <p:cNvSpPr txBox="1"/>
          <p:nvPr/>
        </p:nvSpPr>
        <p:spPr>
          <a:xfrm>
            <a:off x="914400" y="1915468"/>
            <a:ext cx="7543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You need three tables:</a:t>
            </a:r>
          </a:p>
          <a:p>
            <a:endParaRPr lang="en-US" sz="2000" dirty="0"/>
          </a:p>
          <a:p>
            <a:pPr marL="457200" indent="-457200">
              <a:buAutoNum type="arabicPeriod"/>
            </a:pPr>
            <a:r>
              <a:rPr lang="en-US" sz="2000" dirty="0"/>
              <a:t>Model table (specifies the coefficient value for each covariate of the model)</a:t>
            </a:r>
          </a:p>
          <a:p>
            <a:pPr marL="457200" indent="-457200">
              <a:buAutoNum type="arabicPeriod"/>
            </a:pPr>
            <a:r>
              <a:rPr lang="en-US" sz="2000" dirty="0"/>
              <a:t>Covariate definition tables (specifies a set of standard covariates from the Feature Extraction package that make up the model covariate)</a:t>
            </a:r>
          </a:p>
          <a:p>
            <a:pPr marL="457200" indent="-457200">
              <a:buAutoNum type="arabicPeriod"/>
            </a:pPr>
            <a:r>
              <a:rPr lang="en-US" sz="2000" dirty="0"/>
              <a:t>Intercept table (the intercept value for the model)</a:t>
            </a:r>
          </a:p>
          <a:p>
            <a:pPr marL="457200" indent="-457200">
              <a:buAutoNum type="arabicPeriod"/>
            </a:pPr>
            <a:endParaRPr lang="en-US" sz="2000" dirty="0"/>
          </a:p>
          <a:p>
            <a:r>
              <a:rPr lang="en-US" sz="2000" dirty="0"/>
              <a:t>You also need to specify the </a:t>
            </a:r>
            <a:r>
              <a:rPr lang="en-US" sz="2000" dirty="0" err="1"/>
              <a:t>analysis_id</a:t>
            </a:r>
            <a:r>
              <a:rPr lang="en-US" sz="2000" dirty="0"/>
              <a:t> settings for the standard covariates with a </a:t>
            </a:r>
            <a:r>
              <a:rPr lang="en-US" sz="2000" dirty="0" err="1"/>
              <a:t>covariateSetting</a:t>
            </a:r>
            <a:endParaRPr lang="en-US" sz="2000" dirty="0"/>
          </a:p>
          <a:p>
            <a:pPr marL="457200" indent="-457200">
              <a:buAutoNum type="arabicPeriod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82761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E47290-61B6-344F-AFF2-44C08A01EF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 b="0" i="0" u="none" strike="noStrike" cap="none">
              <a:solidFill>
                <a:srgbClr val="2042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3F5D3-779B-1249-8774-5513E231FF62}"/>
              </a:ext>
            </a:extLst>
          </p:cNvPr>
          <p:cNvSpPr txBox="1"/>
          <p:nvPr/>
        </p:nvSpPr>
        <p:spPr>
          <a:xfrm>
            <a:off x="1524000" y="2286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Model table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793BF2-0580-E241-B32F-FF753B8504EB}"/>
              </a:ext>
            </a:extLst>
          </p:cNvPr>
          <p:cNvSpPr txBox="1"/>
          <p:nvPr/>
        </p:nvSpPr>
        <p:spPr>
          <a:xfrm>
            <a:off x="914400" y="2743200"/>
            <a:ext cx="754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Add example…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A9E0B0-10CD-1045-9CEA-1A79E32E6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1" y="2514600"/>
            <a:ext cx="9017000" cy="196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4CCE6B-DC59-DD48-A8A6-11F4770171BD}"/>
              </a:ext>
            </a:extLst>
          </p:cNvPr>
          <p:cNvSpPr txBox="1"/>
          <p:nvPr/>
        </p:nvSpPr>
        <p:spPr>
          <a:xfrm>
            <a:off x="24581" y="2410923"/>
            <a:ext cx="1194619" cy="298681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3572C2-5047-9F46-B8D5-B4EB787CBF92}"/>
              </a:ext>
            </a:extLst>
          </p:cNvPr>
          <p:cNvSpPr txBox="1"/>
          <p:nvPr/>
        </p:nvSpPr>
        <p:spPr>
          <a:xfrm>
            <a:off x="24581" y="4589144"/>
            <a:ext cx="3429000" cy="830997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The same model so the id is 1 (can do multiple models at a time by using different </a:t>
            </a:r>
            <a:r>
              <a:rPr lang="en-US" sz="1600" dirty="0" err="1"/>
              <a:t>modelIds</a:t>
            </a:r>
            <a:r>
              <a:rPr lang="en-US" sz="1600" dirty="0"/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A10B31-6ED5-F049-8E92-CE0741FFF66F}"/>
              </a:ext>
            </a:extLst>
          </p:cNvPr>
          <p:cNvSpPr txBox="1"/>
          <p:nvPr/>
        </p:nvSpPr>
        <p:spPr>
          <a:xfrm>
            <a:off x="5166852" y="2590800"/>
            <a:ext cx="3874729" cy="298681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13085F-8859-A146-93DA-2D1700DB8E2E}"/>
              </a:ext>
            </a:extLst>
          </p:cNvPr>
          <p:cNvSpPr txBox="1"/>
          <p:nvPr/>
        </p:nvSpPr>
        <p:spPr>
          <a:xfrm>
            <a:off x="5181600" y="4992835"/>
            <a:ext cx="3859981" cy="58477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Specifies the coefficient value for each of the model’s covariates</a:t>
            </a:r>
          </a:p>
        </p:txBody>
      </p:sp>
    </p:spTree>
    <p:extLst>
      <p:ext uri="{BB962C8B-B14F-4D97-AF65-F5344CB8AC3E}">
        <p14:creationId xmlns:p14="http://schemas.microsoft.com/office/powerpoint/2010/main" val="3258474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E47290-61B6-344F-AFF2-44C08A01EF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rgbClr val="2042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3F5D3-779B-1249-8774-5513E231FF62}"/>
              </a:ext>
            </a:extLst>
          </p:cNvPr>
          <p:cNvSpPr txBox="1"/>
          <p:nvPr/>
        </p:nvSpPr>
        <p:spPr>
          <a:xfrm>
            <a:off x="1524000" y="2286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Covariate table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793BF2-0580-E241-B32F-FF753B8504EB}"/>
              </a:ext>
            </a:extLst>
          </p:cNvPr>
          <p:cNvSpPr txBox="1"/>
          <p:nvPr/>
        </p:nvSpPr>
        <p:spPr>
          <a:xfrm>
            <a:off x="914400" y="2743200"/>
            <a:ext cx="754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Add example…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7C3FE7-8931-194C-A2E7-D5164ED4E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981200"/>
            <a:ext cx="6146800" cy="2971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73111FF-4C20-6745-B7FB-CD419C1EC0E6}"/>
              </a:ext>
            </a:extLst>
          </p:cNvPr>
          <p:cNvSpPr txBox="1"/>
          <p:nvPr/>
        </p:nvSpPr>
        <p:spPr>
          <a:xfrm>
            <a:off x="4114800" y="1135193"/>
            <a:ext cx="259080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This columns are not needed but are used to construct the </a:t>
            </a:r>
            <a:r>
              <a:rPr lang="en-US" sz="1600" dirty="0" err="1"/>
              <a:t>covariateId</a:t>
            </a:r>
            <a:endParaRPr lang="en-US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A90BC0-7C7F-2C42-BE84-874FF8849E24}"/>
              </a:ext>
            </a:extLst>
          </p:cNvPr>
          <p:cNvSpPr txBox="1"/>
          <p:nvPr/>
        </p:nvSpPr>
        <p:spPr>
          <a:xfrm>
            <a:off x="685800" y="1966190"/>
            <a:ext cx="3429000" cy="298681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8E3E00-3D74-D64F-A287-8969E23AAD54}"/>
              </a:ext>
            </a:extLst>
          </p:cNvPr>
          <p:cNvSpPr txBox="1"/>
          <p:nvPr/>
        </p:nvSpPr>
        <p:spPr>
          <a:xfrm>
            <a:off x="685800" y="4982235"/>
            <a:ext cx="3429000" cy="338554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This columns are needed</a:t>
            </a:r>
          </a:p>
        </p:txBody>
      </p:sp>
    </p:spTree>
    <p:extLst>
      <p:ext uri="{BB962C8B-B14F-4D97-AF65-F5344CB8AC3E}">
        <p14:creationId xmlns:p14="http://schemas.microsoft.com/office/powerpoint/2010/main" val="2359155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E47290-61B6-344F-AFF2-44C08A01EF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rgbClr val="2042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3F5D3-779B-1249-8774-5513E231FF62}"/>
              </a:ext>
            </a:extLst>
          </p:cNvPr>
          <p:cNvSpPr txBox="1"/>
          <p:nvPr/>
        </p:nvSpPr>
        <p:spPr>
          <a:xfrm>
            <a:off x="1524000" y="2286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Intercept table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D1FA6A-0B0E-A247-AF50-579A2B8BC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100" y="3003550"/>
            <a:ext cx="2971800" cy="850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B248FA-39EC-014B-AB62-EC998E9BD7E2}"/>
              </a:ext>
            </a:extLst>
          </p:cNvPr>
          <p:cNvSpPr txBox="1"/>
          <p:nvPr/>
        </p:nvSpPr>
        <p:spPr>
          <a:xfrm>
            <a:off x="6057900" y="2286000"/>
            <a:ext cx="2590800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No intercept – so set to 0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4A1FD57-B2CE-714E-93CC-E14901BAD4AC}"/>
              </a:ext>
            </a:extLst>
          </p:cNvPr>
          <p:cNvCxnSpPr>
            <a:stCxn id="7" idx="1"/>
          </p:cNvCxnSpPr>
          <p:nvPr/>
        </p:nvCxnSpPr>
        <p:spPr>
          <a:xfrm flipH="1">
            <a:off x="5791200" y="2455277"/>
            <a:ext cx="266700" cy="1126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4480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E47290-61B6-344F-AFF2-44C08A01EF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rgbClr val="2042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3F5D3-779B-1249-8774-5513E231FF62}"/>
              </a:ext>
            </a:extLst>
          </p:cNvPr>
          <p:cNvSpPr txBox="1"/>
          <p:nvPr/>
        </p:nvSpPr>
        <p:spPr>
          <a:xfrm>
            <a:off x="1524000" y="2286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CovariateSettings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DE312B-7E9D-6D4B-975C-4C7C04EE2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362200"/>
            <a:ext cx="9144000" cy="14028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FDB4CD-EA6D-AD49-9EB2-B78E018308DC}"/>
              </a:ext>
            </a:extLst>
          </p:cNvPr>
          <p:cNvSpPr txBox="1"/>
          <p:nvPr/>
        </p:nvSpPr>
        <p:spPr>
          <a:xfrm>
            <a:off x="914400" y="3886200"/>
            <a:ext cx="7543800" cy="233910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This needs to link up to any </a:t>
            </a:r>
            <a:r>
              <a:rPr lang="en-US" sz="1600" dirty="0" err="1"/>
              <a:t>analysisIds</a:t>
            </a:r>
            <a:r>
              <a:rPr lang="en-US" sz="1600" dirty="0"/>
              <a:t> you used in the covariate table (in the example on slide 5 I used </a:t>
            </a:r>
            <a:r>
              <a:rPr lang="en-US" sz="1600" dirty="0" err="1"/>
              <a:t>analysisIds</a:t>
            </a:r>
            <a:r>
              <a:rPr lang="en-US" sz="1600" dirty="0"/>
              <a:t>: 3 (</a:t>
            </a:r>
            <a:r>
              <a:rPr lang="en-US" sz="1600" dirty="0" err="1"/>
              <a:t>ageGroup</a:t>
            </a:r>
            <a:r>
              <a:rPr lang="en-US" sz="1600" dirty="0"/>
              <a:t>), 102 (</a:t>
            </a:r>
            <a:r>
              <a:rPr lang="en-US" sz="1600" dirty="0" err="1"/>
              <a:t>conditionOccurrenceLongTerm</a:t>
            </a:r>
            <a:r>
              <a:rPr lang="en-US" sz="1600" dirty="0"/>
              <a:t>), 210 (</a:t>
            </a:r>
            <a:r>
              <a:rPr lang="en-US" sz="1600" dirty="0" err="1"/>
              <a:t>conditionGroupEraLongTerm</a:t>
            </a:r>
            <a:r>
              <a:rPr lang="en-US" sz="1600" dirty="0"/>
              <a:t>) and 209 (</a:t>
            </a:r>
            <a:r>
              <a:rPr lang="en-US" sz="1600" dirty="0" err="1"/>
              <a:t>conditionGroupEraAnyTimePrior</a:t>
            </a:r>
            <a:r>
              <a:rPr lang="en-US" sz="1600" dirty="0"/>
              <a:t>) </a:t>
            </a:r>
          </a:p>
          <a:p>
            <a:endParaRPr lang="en-US" sz="1600" dirty="0"/>
          </a:p>
          <a:p>
            <a:r>
              <a:rPr lang="en-US" sz="1600" dirty="0"/>
              <a:t>102/209/210 are all </a:t>
            </a:r>
            <a:r>
              <a:rPr lang="en-US" sz="1600" dirty="0" err="1"/>
              <a:t>longTerm</a:t>
            </a:r>
            <a:r>
              <a:rPr lang="en-US" sz="1600" dirty="0"/>
              <a:t> – so I can set the model to use the prior 400 days for the variables by setting </a:t>
            </a:r>
            <a:r>
              <a:rPr lang="en-US" sz="1600" dirty="0" err="1"/>
              <a:t>longTermStartDays</a:t>
            </a:r>
            <a:r>
              <a:rPr lang="en-US" sz="1600" dirty="0"/>
              <a:t> = - 400</a:t>
            </a:r>
          </a:p>
          <a:p>
            <a:endParaRPr lang="en-US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34292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E47290-61B6-344F-AFF2-44C08A01EF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rgbClr val="2042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3F5D3-779B-1249-8774-5513E231FF62}"/>
              </a:ext>
            </a:extLst>
          </p:cNvPr>
          <p:cNvSpPr txBox="1"/>
          <p:nvPr/>
        </p:nvSpPr>
        <p:spPr>
          <a:xfrm>
            <a:off x="1524000" y="2286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Putting it all together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E244B5-FE2B-6441-8346-46447CC48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023559"/>
            <a:ext cx="7848600" cy="57618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F68390-377B-1945-BC68-AD8FCE220A1C}"/>
              </a:ext>
            </a:extLst>
          </p:cNvPr>
          <p:cNvSpPr txBox="1"/>
          <p:nvPr/>
        </p:nvSpPr>
        <p:spPr>
          <a:xfrm>
            <a:off x="4572000" y="4510346"/>
            <a:ext cx="4419600" cy="233910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This code will then apply the score model previously specified for the target population (cohort definition 1 in the cohort table) and evaluate it using the ground truth (outcome defined as cohort definition 2 in the cohort table) where TAR is 1 day to 365 days after the target cohort start date.</a:t>
            </a:r>
          </a:p>
          <a:p>
            <a:endParaRPr lang="en-US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99032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662243-FE62-1A45-8DC9-930CC4F616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 b="0" i="0" u="none" strike="noStrike" cap="none">
              <a:solidFill>
                <a:srgbClr val="2042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BAA271-0BF9-7A4F-99E5-55EE525BE7D5}"/>
              </a:ext>
            </a:extLst>
          </p:cNvPr>
          <p:cNvSpPr txBox="1"/>
          <p:nvPr/>
        </p:nvSpPr>
        <p:spPr>
          <a:xfrm>
            <a:off x="1524000" y="228600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Part 2: External Validation of Stroke Risk Models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FA6DE9-61E0-5949-A2CC-849F22061026}"/>
              </a:ext>
            </a:extLst>
          </p:cNvPr>
          <p:cNvSpPr txBox="1"/>
          <p:nvPr/>
        </p:nvSpPr>
        <p:spPr>
          <a:xfrm>
            <a:off x="990600" y="2362200"/>
            <a:ext cx="75438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Prediction Question 1: </a:t>
            </a:r>
            <a:r>
              <a:rPr lang="en-US" sz="1600" dirty="0"/>
              <a:t>Within a target population of female patients with newly diagnosed atrial fibrillation predict who will develop a stroke 1 day until 365 days after diagnosis of atrial fibrillation.</a:t>
            </a:r>
          </a:p>
          <a:p>
            <a:endParaRPr lang="en-US" sz="1600" dirty="0"/>
          </a:p>
          <a:p>
            <a:r>
              <a:rPr lang="en-US" sz="1600" b="1" dirty="0"/>
              <a:t>Prediction Question 2: </a:t>
            </a:r>
            <a:r>
              <a:rPr lang="en-US" sz="1600" dirty="0"/>
              <a:t>Within a target population of female patients ages 65+ with newly diagnosed atrial fibrillation predict who will develop a stroke 1 day until 365 days after diagnosis of atrial fibrillation.</a:t>
            </a:r>
          </a:p>
          <a:p>
            <a:endParaRPr lang="en-US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6700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E47290-61B6-344F-AFF2-44C08A01EF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 sz="1200" b="0" i="0" u="none" strike="noStrike" cap="none">
              <a:solidFill>
                <a:srgbClr val="2042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3F5D3-779B-1249-8774-5513E231FF62}"/>
              </a:ext>
            </a:extLst>
          </p:cNvPr>
          <p:cNvSpPr txBox="1"/>
          <p:nvPr/>
        </p:nvSpPr>
        <p:spPr>
          <a:xfrm>
            <a:off x="1524000" y="228600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Part 2: External Validation of Stroke Risk Models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793BF2-0580-E241-B32F-FF753B8504EB}"/>
              </a:ext>
            </a:extLst>
          </p:cNvPr>
          <p:cNvSpPr txBox="1"/>
          <p:nvPr/>
        </p:nvSpPr>
        <p:spPr>
          <a:xfrm>
            <a:off x="914400" y="1447800"/>
            <a:ext cx="75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used the framework previously described to add </a:t>
            </a:r>
            <a:r>
              <a:rPr lang="en-US" sz="2000" b="1" dirty="0"/>
              <a:t>five</a:t>
            </a:r>
            <a:r>
              <a:rPr lang="en-US" sz="2000" dirty="0"/>
              <a:t> existing stroke risk models: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5C1A58E-F132-AA40-9E6C-E91A9696E6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909825"/>
              </p:ext>
            </p:extLst>
          </p:nvPr>
        </p:nvGraphicFramePr>
        <p:xfrm>
          <a:off x="304801" y="2155686"/>
          <a:ext cx="8534400" cy="4023360"/>
        </p:xfrm>
        <a:graphic>
          <a:graphicData uri="http://schemas.openxmlformats.org/drawingml/2006/table">
            <a:tbl>
              <a:tblPr firstRow="1" firstCol="1" bandRow="1">
                <a:tableStyleId>{282047A0-5F8A-4BBE-AB60-A37E5D643FF8}</a:tableStyleId>
              </a:tblPr>
              <a:tblGrid>
                <a:gridCol w="3242451">
                  <a:extLst>
                    <a:ext uri="{9D8B030D-6E8A-4147-A177-3AD203B41FA5}">
                      <a16:colId xmlns:a16="http://schemas.microsoft.com/office/drawing/2014/main" val="1644692440"/>
                    </a:ext>
                  </a:extLst>
                </a:gridCol>
                <a:gridCol w="1109765">
                  <a:extLst>
                    <a:ext uri="{9D8B030D-6E8A-4147-A177-3AD203B41FA5}">
                      <a16:colId xmlns:a16="http://schemas.microsoft.com/office/drawing/2014/main" val="1323435899"/>
                    </a:ext>
                  </a:extLst>
                </a:gridCol>
                <a:gridCol w="1168270">
                  <a:extLst>
                    <a:ext uri="{9D8B030D-6E8A-4147-A177-3AD203B41FA5}">
                      <a16:colId xmlns:a16="http://schemas.microsoft.com/office/drawing/2014/main" val="2589504745"/>
                    </a:ext>
                  </a:extLst>
                </a:gridCol>
                <a:gridCol w="957102">
                  <a:extLst>
                    <a:ext uri="{9D8B030D-6E8A-4147-A177-3AD203B41FA5}">
                      <a16:colId xmlns:a16="http://schemas.microsoft.com/office/drawing/2014/main" val="2403858452"/>
                    </a:ext>
                  </a:extLst>
                </a:gridCol>
                <a:gridCol w="1290764">
                  <a:extLst>
                    <a:ext uri="{9D8B030D-6E8A-4147-A177-3AD203B41FA5}">
                      <a16:colId xmlns:a16="http://schemas.microsoft.com/office/drawing/2014/main" val="1107535827"/>
                    </a:ext>
                  </a:extLst>
                </a:gridCol>
                <a:gridCol w="766048">
                  <a:extLst>
                    <a:ext uri="{9D8B030D-6E8A-4147-A177-3AD203B41FA5}">
                      <a16:colId xmlns:a16="http://schemas.microsoft.com/office/drawing/2014/main" val="237399397"/>
                    </a:ext>
                  </a:extLst>
                </a:gridCol>
              </a:tblGrid>
              <a:tr h="11648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Variable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ATRIA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Framingham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CHADS2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CHADS2VASc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Qstroke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16118113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Age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x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x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x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x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6643782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Female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35708475"/>
                  </a:ext>
                </a:extLst>
              </a:tr>
              <a:tr h="910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Diabetes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76113249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CHF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08212869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Prior Stroke or TIA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66757112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Hypertension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40223757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Systolic blood pressure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90955279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Total </a:t>
                      </a:r>
                      <a:r>
                        <a:rPr lang="en-US" sz="1200" dirty="0" err="1">
                          <a:effectLst/>
                        </a:rPr>
                        <a:t>cholesterol:HDL</a:t>
                      </a:r>
                      <a:r>
                        <a:rPr lang="en-US" sz="1200" dirty="0">
                          <a:effectLst/>
                        </a:rPr>
                        <a:t> cholesterol ratio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83140432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Townsend deprivation score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75257712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Proteinuria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44833179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eGFR&lt;45 or ESRD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87505851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Vascular disease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20909747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CHF or LV disease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71114750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Smoking status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31486362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Ethnicity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98940170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CHD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8163106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FH of CHD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15383304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Atrial fibrillation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09899517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Rheumatoid arthritis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95092638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Chronic renal disease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48999712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Valvular heart disease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70609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7944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E47290-61B6-344F-AFF2-44C08A01EF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rgbClr val="2042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3F5D3-779B-1249-8774-5513E231FF62}"/>
              </a:ext>
            </a:extLst>
          </p:cNvPr>
          <p:cNvSpPr txBox="1"/>
          <p:nvPr/>
        </p:nvSpPr>
        <p:spPr>
          <a:xfrm>
            <a:off x="1524000" y="228600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Part 2: External Validation of Stroke Risk Models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793BF2-0580-E241-B32F-FF753B8504EB}"/>
              </a:ext>
            </a:extLst>
          </p:cNvPr>
          <p:cNvSpPr txBox="1"/>
          <p:nvPr/>
        </p:nvSpPr>
        <p:spPr>
          <a:xfrm>
            <a:off x="914400" y="1447800"/>
            <a:ext cx="754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Validation: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5C1A58E-F132-AA40-9E6C-E91A9696E6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484081"/>
              </p:ext>
            </p:extLst>
          </p:nvPr>
        </p:nvGraphicFramePr>
        <p:xfrm>
          <a:off x="304801" y="2155686"/>
          <a:ext cx="8534400" cy="2377440"/>
        </p:xfrm>
        <a:graphic>
          <a:graphicData uri="http://schemas.openxmlformats.org/drawingml/2006/table">
            <a:tbl>
              <a:tblPr firstRow="1" firstCol="1" bandRow="1">
                <a:tableStyleId>{282047A0-5F8A-4BBE-AB60-A37E5D643FF8}</a:tableStyleId>
              </a:tblPr>
              <a:tblGrid>
                <a:gridCol w="3242451">
                  <a:extLst>
                    <a:ext uri="{9D8B030D-6E8A-4147-A177-3AD203B41FA5}">
                      <a16:colId xmlns:a16="http://schemas.microsoft.com/office/drawing/2014/main" val="1644692440"/>
                    </a:ext>
                  </a:extLst>
                </a:gridCol>
                <a:gridCol w="1109765">
                  <a:extLst>
                    <a:ext uri="{9D8B030D-6E8A-4147-A177-3AD203B41FA5}">
                      <a16:colId xmlns:a16="http://schemas.microsoft.com/office/drawing/2014/main" val="1323435899"/>
                    </a:ext>
                  </a:extLst>
                </a:gridCol>
                <a:gridCol w="1168270">
                  <a:extLst>
                    <a:ext uri="{9D8B030D-6E8A-4147-A177-3AD203B41FA5}">
                      <a16:colId xmlns:a16="http://schemas.microsoft.com/office/drawing/2014/main" val="2589504745"/>
                    </a:ext>
                  </a:extLst>
                </a:gridCol>
                <a:gridCol w="957102">
                  <a:extLst>
                    <a:ext uri="{9D8B030D-6E8A-4147-A177-3AD203B41FA5}">
                      <a16:colId xmlns:a16="http://schemas.microsoft.com/office/drawing/2014/main" val="2403858452"/>
                    </a:ext>
                  </a:extLst>
                </a:gridCol>
                <a:gridCol w="1290764">
                  <a:extLst>
                    <a:ext uri="{9D8B030D-6E8A-4147-A177-3AD203B41FA5}">
                      <a16:colId xmlns:a16="http://schemas.microsoft.com/office/drawing/2014/main" val="1107535827"/>
                    </a:ext>
                  </a:extLst>
                </a:gridCol>
                <a:gridCol w="766048">
                  <a:extLst>
                    <a:ext uri="{9D8B030D-6E8A-4147-A177-3AD203B41FA5}">
                      <a16:colId xmlns:a16="http://schemas.microsoft.com/office/drawing/2014/main" val="237399397"/>
                    </a:ext>
                  </a:extLst>
                </a:gridCol>
              </a:tblGrid>
              <a:tr h="11648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ATRIA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Framingham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CHADS2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CHADS2VASc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Qstroke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16118113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Internal AUROC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85003730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0.72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0.82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0.81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84499171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External AUROCs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80674590"/>
                  </a:ext>
                </a:extLst>
              </a:tr>
              <a:tr h="1774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UK EMR 2015 [8]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0.7 (0.69-0.71)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0.68 (0.67-0.69)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0.68 (0.67-0.69)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0799112"/>
                  </a:ext>
                </a:extLst>
              </a:tr>
              <a:tr h="1774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Swedish EMR 2016 [9]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0.71 (0.70-0.71)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0.69 (0.69-0.70)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0.69 (0.69-0.70)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41971531"/>
                  </a:ext>
                </a:extLst>
              </a:tr>
              <a:tr h="910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Taiwan 2016 [10]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0.70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24487551"/>
                  </a:ext>
                </a:extLst>
              </a:tr>
              <a:tr h="1774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New Zealand, Russia and the Netherlands 2014 [11]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0.70 (0.68-0.73)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0.71 (0.69-0.73)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35602729"/>
                  </a:ext>
                </a:extLst>
              </a:tr>
              <a:tr h="1774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en-US" sz="1200" dirty="0">
                          <a:effectLst/>
                        </a:rPr>
                        <a:t>UK EMR 2010 [12]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0.65 (0.63-0.68)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0.66 (0.64-0.68)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0.67 (0.65-0.69)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967671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4859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E47290-61B6-344F-AFF2-44C08A01EF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>
              <a:solidFill>
                <a:srgbClr val="2042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3F5D3-779B-1249-8774-5513E231FF62}"/>
              </a:ext>
            </a:extLst>
          </p:cNvPr>
          <p:cNvSpPr txBox="1"/>
          <p:nvPr/>
        </p:nvSpPr>
        <p:spPr>
          <a:xfrm>
            <a:off x="1524000" y="228600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Part 2: External Validation of Stroke Risk Models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793BF2-0580-E241-B32F-FF753B8504EB}"/>
              </a:ext>
            </a:extLst>
          </p:cNvPr>
          <p:cNvSpPr txBox="1"/>
          <p:nvPr/>
        </p:nvSpPr>
        <p:spPr>
          <a:xfrm>
            <a:off x="914400" y="2590800"/>
            <a:ext cx="7543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package is on </a:t>
            </a:r>
            <a:r>
              <a:rPr lang="en-US" sz="2000" dirty="0" err="1"/>
              <a:t>Github</a:t>
            </a:r>
            <a:r>
              <a:rPr lang="en-US" sz="2000" dirty="0"/>
              <a:t>: </a:t>
            </a:r>
          </a:p>
          <a:p>
            <a:endParaRPr lang="en-US" sz="2000" dirty="0">
              <a:hlinkClick r:id="rId2"/>
            </a:endParaRPr>
          </a:p>
          <a:p>
            <a:endParaRPr lang="en-US" sz="2000" dirty="0">
              <a:hlinkClick r:id="rId2"/>
            </a:endParaRPr>
          </a:p>
          <a:p>
            <a:r>
              <a:rPr lang="en-US" sz="2000" dirty="0">
                <a:hlinkClick r:id="rId2"/>
              </a:rPr>
              <a:t>https://github.com/OHDSI/StudyProtocolSandbox/tree/master/ExistingStrokeRiskExternalValidation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58111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E47290-61B6-344F-AFF2-44C08A01EF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US" sz="1200" b="0" i="0" u="none" strike="noStrike" cap="none">
              <a:solidFill>
                <a:srgbClr val="2042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3F5D3-779B-1249-8774-5513E231FF62}"/>
              </a:ext>
            </a:extLst>
          </p:cNvPr>
          <p:cNvSpPr txBox="1"/>
          <p:nvPr/>
        </p:nvSpPr>
        <p:spPr>
          <a:xfrm>
            <a:off x="1524000" y="2286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Results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793BF2-0580-E241-B32F-FF753B8504EB}"/>
              </a:ext>
            </a:extLst>
          </p:cNvPr>
          <p:cNvSpPr txBox="1"/>
          <p:nvPr/>
        </p:nvSpPr>
        <p:spPr>
          <a:xfrm>
            <a:off x="914400" y="1447800"/>
            <a:ext cx="754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have results from 5 databases at the moment: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6AA702C-4E3E-EB47-86CF-9BE4B363C1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148579"/>
              </p:ext>
            </p:extLst>
          </p:nvPr>
        </p:nvGraphicFramePr>
        <p:xfrm>
          <a:off x="533400" y="1981200"/>
          <a:ext cx="8077198" cy="4023360"/>
        </p:xfrm>
        <a:graphic>
          <a:graphicData uri="http://schemas.openxmlformats.org/drawingml/2006/table">
            <a:tbl>
              <a:tblPr firstRow="1" firstCol="1" bandRow="1">
                <a:tableStyleId>{282047A0-5F8A-4BBE-AB60-A37E5D643FF8}</a:tableStyleId>
              </a:tblPr>
              <a:tblGrid>
                <a:gridCol w="2307771">
                  <a:extLst>
                    <a:ext uri="{9D8B030D-6E8A-4147-A177-3AD203B41FA5}">
                      <a16:colId xmlns:a16="http://schemas.microsoft.com/office/drawing/2014/main" val="607904770"/>
                    </a:ext>
                  </a:extLst>
                </a:gridCol>
                <a:gridCol w="1000034">
                  <a:extLst>
                    <a:ext uri="{9D8B030D-6E8A-4147-A177-3AD203B41FA5}">
                      <a16:colId xmlns:a16="http://schemas.microsoft.com/office/drawing/2014/main" val="810059687"/>
                    </a:ext>
                  </a:extLst>
                </a:gridCol>
                <a:gridCol w="1000034">
                  <a:extLst>
                    <a:ext uri="{9D8B030D-6E8A-4147-A177-3AD203B41FA5}">
                      <a16:colId xmlns:a16="http://schemas.microsoft.com/office/drawing/2014/main" val="3748589790"/>
                    </a:ext>
                  </a:extLst>
                </a:gridCol>
                <a:gridCol w="1000034">
                  <a:extLst>
                    <a:ext uri="{9D8B030D-6E8A-4147-A177-3AD203B41FA5}">
                      <a16:colId xmlns:a16="http://schemas.microsoft.com/office/drawing/2014/main" val="3409491539"/>
                    </a:ext>
                  </a:extLst>
                </a:gridCol>
                <a:gridCol w="1000034">
                  <a:extLst>
                    <a:ext uri="{9D8B030D-6E8A-4147-A177-3AD203B41FA5}">
                      <a16:colId xmlns:a16="http://schemas.microsoft.com/office/drawing/2014/main" val="2569583605"/>
                    </a:ext>
                  </a:extLst>
                </a:gridCol>
                <a:gridCol w="923108">
                  <a:extLst>
                    <a:ext uri="{9D8B030D-6E8A-4147-A177-3AD203B41FA5}">
                      <a16:colId xmlns:a16="http://schemas.microsoft.com/office/drawing/2014/main" val="1110510945"/>
                    </a:ext>
                  </a:extLst>
                </a:gridCol>
                <a:gridCol w="846183">
                  <a:extLst>
                    <a:ext uri="{9D8B030D-6E8A-4147-A177-3AD203B41FA5}">
                      <a16:colId xmlns:a16="http://schemas.microsoft.com/office/drawing/2014/main" val="35490958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Target Population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Model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CCAE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MDCD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MDCR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Optum claims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Optum EHR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9406076"/>
                  </a:ext>
                </a:extLst>
              </a:tr>
              <a:tr h="0">
                <a:tc rowSpan="5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T1: Females aged 65+  with atrial fibrillation no prior stroke or anticoagulants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ATRIA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0.57 (0.55-0.58)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0.63 (0.62-0.64)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234410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CHADS2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0.54 (0.53-0.56)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0.60 (0.59-0.61)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0.59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665294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CHADS2VAS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0.55 (0.53-0.57)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0.60 (0.59-0.61)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0.59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51344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Framingham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0.55 (0.53-0.56)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0.59 (0.58-0.60)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0.56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0.58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12929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QStroke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0.53 (0.52-0.55)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0.56 (0.55-0.57)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0.56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7924939"/>
                  </a:ext>
                </a:extLst>
              </a:tr>
              <a:tr h="0">
                <a:tc rowSpan="5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T2: Females with atrial fibrillation no prior stroke or anticoagulants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ATRIA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0.62 (0.60-0.64)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0.58 (0.56-0.59)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93771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CHADS2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0.61 (0.59-0.62)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0.56 (0.55-0.57)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0.63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341239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CHADS2VAS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0.63 (0.61-0.65)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0.58 (0.56-0.59)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29669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Framingham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0.61 (0.59-0.63)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0.56 (0.55-0.58)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692482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QStroke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0.61 (0.59-0.63)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0.54 (0.53-0.56)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0.58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71964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1562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E47290-61B6-344F-AFF2-44C08A01EF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US" sz="1200" b="0" i="0" u="none" strike="noStrike" cap="none">
              <a:solidFill>
                <a:srgbClr val="2042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3F5D3-779B-1249-8774-5513E231FF62}"/>
              </a:ext>
            </a:extLst>
          </p:cNvPr>
          <p:cNvSpPr txBox="1"/>
          <p:nvPr/>
        </p:nvSpPr>
        <p:spPr>
          <a:xfrm>
            <a:off x="1524000" y="2286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Results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793BF2-0580-E241-B32F-FF753B8504EB}"/>
              </a:ext>
            </a:extLst>
          </p:cNvPr>
          <p:cNvSpPr txBox="1"/>
          <p:nvPr/>
        </p:nvSpPr>
        <p:spPr>
          <a:xfrm>
            <a:off x="914400" y="1447800"/>
            <a:ext cx="754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But now we want you to run it: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6AA702C-4E3E-EB47-86CF-9BE4B363C1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572147"/>
              </p:ext>
            </p:extLst>
          </p:nvPr>
        </p:nvGraphicFramePr>
        <p:xfrm>
          <a:off x="533400" y="1981200"/>
          <a:ext cx="8077197" cy="4023360"/>
        </p:xfrm>
        <a:graphic>
          <a:graphicData uri="http://schemas.openxmlformats.org/drawingml/2006/table">
            <a:tbl>
              <a:tblPr firstRow="1" firstCol="1" bandRow="1">
                <a:tableStyleId>{282047A0-5F8A-4BBE-AB60-A37E5D643FF8}</a:tableStyleId>
              </a:tblPr>
              <a:tblGrid>
                <a:gridCol w="2088931">
                  <a:extLst>
                    <a:ext uri="{9D8B030D-6E8A-4147-A177-3AD203B41FA5}">
                      <a16:colId xmlns:a16="http://schemas.microsoft.com/office/drawing/2014/main" val="607904770"/>
                    </a:ext>
                  </a:extLst>
                </a:gridCol>
                <a:gridCol w="905203">
                  <a:extLst>
                    <a:ext uri="{9D8B030D-6E8A-4147-A177-3AD203B41FA5}">
                      <a16:colId xmlns:a16="http://schemas.microsoft.com/office/drawing/2014/main" val="810059687"/>
                    </a:ext>
                  </a:extLst>
                </a:gridCol>
                <a:gridCol w="905203">
                  <a:extLst>
                    <a:ext uri="{9D8B030D-6E8A-4147-A177-3AD203B41FA5}">
                      <a16:colId xmlns:a16="http://schemas.microsoft.com/office/drawing/2014/main" val="3748589790"/>
                    </a:ext>
                  </a:extLst>
                </a:gridCol>
                <a:gridCol w="905203">
                  <a:extLst>
                    <a:ext uri="{9D8B030D-6E8A-4147-A177-3AD203B41FA5}">
                      <a16:colId xmlns:a16="http://schemas.microsoft.com/office/drawing/2014/main" val="3409491539"/>
                    </a:ext>
                  </a:extLst>
                </a:gridCol>
                <a:gridCol w="905203">
                  <a:extLst>
                    <a:ext uri="{9D8B030D-6E8A-4147-A177-3AD203B41FA5}">
                      <a16:colId xmlns:a16="http://schemas.microsoft.com/office/drawing/2014/main" val="2569583605"/>
                    </a:ext>
                  </a:extLst>
                </a:gridCol>
                <a:gridCol w="835572">
                  <a:extLst>
                    <a:ext uri="{9D8B030D-6E8A-4147-A177-3AD203B41FA5}">
                      <a16:colId xmlns:a16="http://schemas.microsoft.com/office/drawing/2014/main" val="1110510945"/>
                    </a:ext>
                  </a:extLst>
                </a:gridCol>
                <a:gridCol w="765941">
                  <a:extLst>
                    <a:ext uri="{9D8B030D-6E8A-4147-A177-3AD203B41FA5}">
                      <a16:colId xmlns:a16="http://schemas.microsoft.com/office/drawing/2014/main" val="3549095875"/>
                    </a:ext>
                  </a:extLst>
                </a:gridCol>
                <a:gridCol w="765941">
                  <a:extLst>
                    <a:ext uri="{9D8B030D-6E8A-4147-A177-3AD203B41FA5}">
                      <a16:colId xmlns:a16="http://schemas.microsoft.com/office/drawing/2014/main" val="14903939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Target Population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Model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CCAE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MDCD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MDCR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Optum claims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Optum EHR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Your Database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9406076"/>
                  </a:ext>
                </a:extLst>
              </a:tr>
              <a:tr h="0">
                <a:tc rowSpan="5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T1: Females aged 65+  with atrial fibrillation no prior stroke or anticoagulants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ATRIA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0.57 (0.55-0.58)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0.63 (0.62-0.64)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234410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CHADS2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0.54 (0.53-0.56)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0.60 (0.59-0.61)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0.59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665294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CHADS2VAS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0.55 (0.53-0.57)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0.60 (0.59-0.61)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0.59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51344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Framingham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0.55 (0.53-0.56)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0.59 (0.58-0.60)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0.56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0.58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12929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QStroke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0.53 (0.52-0.55)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0.56 (0.55-0.57)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0.56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7924939"/>
                  </a:ext>
                </a:extLst>
              </a:tr>
              <a:tr h="0">
                <a:tc rowSpan="5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T2: Females with atrial fibrillation no prior stroke or anticoagulants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ATRIA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0.62 (0.60-0.64)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0.58 (0.56-0.59)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93771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CHADS2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0.61 (0.59-0.62)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0.56 (0.55-0.57)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0.63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341239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CHADS2VAS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0.63 (0.61-0.65)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0.58 (0.56-0.59)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29669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Framingham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0.61 (0.59-0.63)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0.56 (0.55-0.58)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692482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QStroke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0.61 (0.59-0.63)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0.54 (0.53-0.56)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0.58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71964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7712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E47290-61B6-344F-AFF2-44C08A01EF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US" sz="1200" b="0" i="0" u="none" strike="noStrike" cap="none">
              <a:solidFill>
                <a:srgbClr val="2042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3F5D3-779B-1249-8774-5513E231FF62}"/>
              </a:ext>
            </a:extLst>
          </p:cNvPr>
          <p:cNvSpPr txBox="1"/>
          <p:nvPr/>
        </p:nvSpPr>
        <p:spPr>
          <a:xfrm>
            <a:off x="1524000" y="2286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Discussion – Methodology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793BF2-0580-E241-B32F-FF753B8504EB}"/>
              </a:ext>
            </a:extLst>
          </p:cNvPr>
          <p:cNvSpPr txBox="1"/>
          <p:nvPr/>
        </p:nvSpPr>
        <p:spPr>
          <a:xfrm>
            <a:off x="914400" y="2286000"/>
            <a:ext cx="7543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The framework enables quick external validation of risk models (existing or new)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Open repository means people can add new models for benchmarking  </a:t>
            </a:r>
          </a:p>
        </p:txBody>
      </p:sp>
    </p:spTree>
    <p:extLst>
      <p:ext uri="{BB962C8B-B14F-4D97-AF65-F5344CB8AC3E}">
        <p14:creationId xmlns:p14="http://schemas.microsoft.com/office/powerpoint/2010/main" val="3835076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E47290-61B6-344F-AFF2-44C08A01EF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US" sz="1200" b="0" i="0" u="none" strike="noStrike" cap="none">
              <a:solidFill>
                <a:srgbClr val="2042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3F5D3-779B-1249-8774-5513E231FF62}"/>
              </a:ext>
            </a:extLst>
          </p:cNvPr>
          <p:cNvSpPr txBox="1"/>
          <p:nvPr/>
        </p:nvSpPr>
        <p:spPr>
          <a:xfrm>
            <a:off x="1524000" y="2286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Discussion – Clinical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793BF2-0580-E241-B32F-FF753B8504EB}"/>
              </a:ext>
            </a:extLst>
          </p:cNvPr>
          <p:cNvSpPr txBox="1"/>
          <p:nvPr/>
        </p:nvSpPr>
        <p:spPr>
          <a:xfrm>
            <a:off x="914400" y="2286000"/>
            <a:ext cx="754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We found the performance of the existing models depended on the definition of stroke (need improved phenotype)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None of the models performed well in older females – do we need a different model for older patients?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Can the kitchen sink approach in PLP lead to an improved model?  If it does, is there value in a more complex model?</a:t>
            </a:r>
          </a:p>
        </p:txBody>
      </p:sp>
    </p:spTree>
    <p:extLst>
      <p:ext uri="{BB962C8B-B14F-4D97-AF65-F5344CB8AC3E}">
        <p14:creationId xmlns:p14="http://schemas.microsoft.com/office/powerpoint/2010/main" val="1141237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E47290-61B6-344F-AFF2-44C08A01EF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US" sz="1200" b="0" i="0" u="none" strike="noStrike" cap="none">
              <a:solidFill>
                <a:srgbClr val="2042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3F5D3-779B-1249-8774-5513E231FF62}"/>
              </a:ext>
            </a:extLst>
          </p:cNvPr>
          <p:cNvSpPr txBox="1"/>
          <p:nvPr/>
        </p:nvSpPr>
        <p:spPr>
          <a:xfrm>
            <a:off x="1524000" y="2286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Conclusion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793BF2-0580-E241-B32F-FF753B8504EB}"/>
              </a:ext>
            </a:extLst>
          </p:cNvPr>
          <p:cNvSpPr txBox="1"/>
          <p:nvPr/>
        </p:nvSpPr>
        <p:spPr>
          <a:xfrm>
            <a:off x="914400" y="2286000"/>
            <a:ext cx="7543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The OHDSI standardizations mean we can improve the external validation process to see how models perform across a variety of datasets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The </a:t>
            </a:r>
            <a:r>
              <a:rPr lang="en-US" sz="2000" dirty="0" err="1"/>
              <a:t>github</a:t>
            </a:r>
            <a:r>
              <a:rPr lang="en-US" sz="2000" dirty="0"/>
              <a:t> repository for models makes benchmarking easy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Maybe we need better stroke risk models – specifically for older patients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If you want to be involved in this study please run the </a:t>
            </a:r>
            <a:r>
              <a:rPr lang="en-US" sz="2000" dirty="0" err="1"/>
              <a:t>github</a:t>
            </a:r>
            <a:r>
              <a:rPr lang="en-US" sz="2000" dirty="0"/>
              <a:t> package – we will submit this for publication soon and anyone who runs the package will be an author (if you review the paper and are happy with it).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73373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19200" y="160407"/>
            <a:ext cx="7543800" cy="838200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19046" y="5333976"/>
            <a:ext cx="66247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		</a:t>
            </a:r>
          </a:p>
          <a:p>
            <a:r>
              <a:rPr lang="en-US" sz="2000" dirty="0">
                <a:hlinkClick r:id="rId3"/>
              </a:rPr>
              <a:t>jreps@its.jnj.com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782" y="4801221"/>
            <a:ext cx="1548418" cy="15484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782" y="1073443"/>
            <a:ext cx="4800600" cy="426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27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4C77E58B18764BA9F4485A4FB4C2A4" ma:contentTypeVersion="2" ma:contentTypeDescription="Create a new document." ma:contentTypeScope="" ma:versionID="280ae63f7882e1392f96a1909c6fa7fd">
  <xsd:schema xmlns:xsd="http://www.w3.org/2001/XMLSchema" xmlns:xs="http://www.w3.org/2001/XMLSchema" xmlns:p="http://schemas.microsoft.com/office/2006/metadata/properties" xmlns:ns2="6aa4acca-6ce2-4a89-886c-179c5d781235" targetNamespace="http://schemas.microsoft.com/office/2006/metadata/properties" ma:root="true" ma:fieldsID="06a211566d50879e762b1f6d84ec63bd" ns2:_="">
    <xsd:import namespace="6aa4acca-6ce2-4a89-886c-179c5d78123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a4acca-6ce2-4a89-886c-179c5d7812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80A304-0A47-4C4E-8518-2B2211CF9D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a4acca-6ce2-4a89-886c-179c5d78123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2A3A09A-61ED-4EAF-8329-B9E8D59E281E}">
  <ds:schemaRefs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  <ds:schemaRef ds:uri="http://schemas.microsoft.com/office/2006/documentManagement/types"/>
    <ds:schemaRef ds:uri="6aa4acca-6ce2-4a89-886c-179c5d781235"/>
    <ds:schemaRef ds:uri="http://purl.org/dc/elements/1.1/"/>
    <ds:schemaRef ds:uri="http://purl.org/dc/terms/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0E58F0A2-F3E3-46DF-9160-CBE0945AA0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28875</TotalTime>
  <Words>1207</Words>
  <Application>Microsoft Office PowerPoint</Application>
  <PresentationFormat>On-screen Show (4:3)</PresentationFormat>
  <Paragraphs>403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Arial Unicode MS</vt:lpstr>
      <vt:lpstr>Calibri</vt:lpstr>
      <vt:lpstr>Times New Roman</vt:lpstr>
      <vt:lpstr>Office Theme</vt:lpstr>
      <vt:lpstr> External Validation of Existing Stroke Risk Models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OMOP  Common Data Model (CDM)  &amp; Extract-Transform-Load (ETL) Tutorial</dc:title>
  <dc:creator>Ryan, Patrick [JRDUS]</dc:creator>
  <cp:lastModifiedBy>Maura Beaton</cp:lastModifiedBy>
  <cp:revision>240</cp:revision>
  <cp:lastPrinted>2016-09-15T20:43:38Z</cp:lastPrinted>
  <dcterms:modified xsi:type="dcterms:W3CDTF">2018-12-18T20:02:30Z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0x010100764C77E58B18764BA9F4485A4FB4C2A4</vt:lpwstr>
  </property>
</Properties>
</file>