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508" r:id="rId2"/>
    <p:sldId id="594" r:id="rId3"/>
    <p:sldId id="595" r:id="rId4"/>
    <p:sldId id="596" r:id="rId5"/>
    <p:sldId id="699" r:id="rId6"/>
    <p:sldId id="728" r:id="rId7"/>
    <p:sldId id="510" r:id="rId8"/>
    <p:sldId id="479" r:id="rId9"/>
    <p:sldId id="258" r:id="rId10"/>
    <p:sldId id="259" r:id="rId11"/>
    <p:sldId id="492" r:id="rId12"/>
    <p:sldId id="493" r:id="rId13"/>
    <p:sldId id="490" r:id="rId14"/>
    <p:sldId id="491" r:id="rId15"/>
    <p:sldId id="497" r:id="rId16"/>
    <p:sldId id="498" r:id="rId17"/>
    <p:sldId id="501" r:id="rId18"/>
    <p:sldId id="507" r:id="rId19"/>
    <p:sldId id="443" r:id="rId20"/>
    <p:sldId id="474" r:id="rId21"/>
    <p:sldId id="475" r:id="rId22"/>
    <p:sldId id="487" r:id="rId23"/>
    <p:sldId id="488" r:id="rId24"/>
    <p:sldId id="489" r:id="rId25"/>
    <p:sldId id="476" r:id="rId26"/>
    <p:sldId id="477" r:id="rId27"/>
    <p:sldId id="478" r:id="rId28"/>
    <p:sldId id="496" r:id="rId29"/>
    <p:sldId id="494" r:id="rId30"/>
    <p:sldId id="495" r:id="rId31"/>
    <p:sldId id="484" r:id="rId32"/>
    <p:sldId id="485" r:id="rId33"/>
    <p:sldId id="486" r:id="rId34"/>
    <p:sldId id="500" r:id="rId35"/>
    <p:sldId id="504" r:id="rId36"/>
    <p:sldId id="503" r:id="rId37"/>
    <p:sldId id="729" r:id="rId38"/>
    <p:sldId id="730" r:id="rId39"/>
    <p:sldId id="73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153"/>
    <a:srgbClr val="20425A"/>
    <a:srgbClr val="FCCB10"/>
    <a:srgbClr val="EB6622"/>
    <a:srgbClr val="E28700"/>
    <a:srgbClr val="FF9900"/>
    <a:srgbClr val="EB9F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48" y="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B52742-373F-4A87-92C3-F1BD6DE2FDEE}" type="datetimeFigureOut">
              <a:rPr lang="en-US" smtClean="0"/>
              <a:t>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CCA093-4890-4B46-98EB-711D340FBB2C}" type="slidenum">
              <a:rPr lang="en-US" smtClean="0"/>
              <a:t>‹#›</a:t>
            </a:fld>
            <a:endParaRPr lang="en-US"/>
          </a:p>
        </p:txBody>
      </p:sp>
    </p:spTree>
    <p:extLst>
      <p:ext uri="{BB962C8B-B14F-4D97-AF65-F5344CB8AC3E}">
        <p14:creationId xmlns:p14="http://schemas.microsoft.com/office/powerpoint/2010/main" val="206340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B9515-B67B-4540-AC62-48E8B3F70A48}" type="slidenum">
              <a:rPr lang="en-US" smtClean="0"/>
              <a:pPr/>
              <a:t>10</a:t>
            </a:fld>
            <a:endParaRPr lang="en-US"/>
          </a:p>
        </p:txBody>
      </p:sp>
    </p:spTree>
    <p:extLst>
      <p:ext uri="{BB962C8B-B14F-4D97-AF65-F5344CB8AC3E}">
        <p14:creationId xmlns:p14="http://schemas.microsoft.com/office/powerpoint/2010/main" val="846992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xfrm>
            <a:off x="1144588" y="685800"/>
            <a:ext cx="4572000" cy="3429000"/>
          </a:xfrm>
          <a:prstGeom prst="rect">
            <a:avLst/>
          </a:prstGeom>
          <a:solidFill>
            <a:srgbClr val="FFFFFF"/>
          </a:solidFill>
          <a:ln>
            <a:solidFill>
              <a:srgbClr val="000000"/>
            </a:solidFill>
            <a:miter lim="800000"/>
            <a:headEnd/>
            <a:tailEnd/>
          </a:ln>
        </p:spPr>
      </p:sp>
      <p:sp>
        <p:nvSpPr>
          <p:cNvPr id="368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1420" tIns="45711" rIns="91420" bIns="45711"/>
          <a:lstStyle/>
          <a:p>
            <a:pPr defTabSz="914400">
              <a:lnSpc>
                <a:spcPct val="80000"/>
              </a:lnSpc>
            </a:pPr>
            <a:endParaRPr lang="en-US" altLang="en-US" sz="800" dirty="0"/>
          </a:p>
        </p:txBody>
      </p:sp>
    </p:spTree>
    <p:extLst>
      <p:ext uri="{BB962C8B-B14F-4D97-AF65-F5344CB8AC3E}">
        <p14:creationId xmlns:p14="http://schemas.microsoft.com/office/powerpoint/2010/main" val="3923793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xfrm>
            <a:off x="1144588" y="685800"/>
            <a:ext cx="4572000" cy="3429000"/>
          </a:xfrm>
          <a:prstGeom prst="rect">
            <a:avLst/>
          </a:prstGeom>
          <a:solidFill>
            <a:srgbClr val="FFFFFF"/>
          </a:solidFill>
          <a:ln>
            <a:solidFill>
              <a:srgbClr val="000000"/>
            </a:solidFill>
            <a:miter lim="800000"/>
            <a:headEnd/>
            <a:tailEnd/>
          </a:ln>
        </p:spPr>
      </p:sp>
      <p:sp>
        <p:nvSpPr>
          <p:cNvPr id="368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1420" tIns="45711" rIns="91420" bIns="45711"/>
          <a:lstStyle/>
          <a:p>
            <a:pPr defTabSz="914400">
              <a:lnSpc>
                <a:spcPct val="80000"/>
              </a:lnSpc>
            </a:pPr>
            <a:endParaRPr lang="en-US" altLang="en-US" sz="800" dirty="0"/>
          </a:p>
        </p:txBody>
      </p:sp>
    </p:spTree>
    <p:extLst>
      <p:ext uri="{BB962C8B-B14F-4D97-AF65-F5344CB8AC3E}">
        <p14:creationId xmlns:p14="http://schemas.microsoft.com/office/powerpoint/2010/main" val="3824617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xfrm>
            <a:off x="1144588" y="685800"/>
            <a:ext cx="4572000" cy="3429000"/>
          </a:xfrm>
          <a:prstGeom prst="rect">
            <a:avLst/>
          </a:prstGeom>
          <a:solidFill>
            <a:srgbClr val="FFFFFF"/>
          </a:solidFill>
          <a:ln>
            <a:solidFill>
              <a:srgbClr val="000000"/>
            </a:solidFill>
            <a:miter lim="800000"/>
            <a:headEnd/>
            <a:tailEnd/>
          </a:ln>
        </p:spPr>
      </p:sp>
      <p:sp>
        <p:nvSpPr>
          <p:cNvPr id="368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1420" tIns="45711" rIns="91420" bIns="45711"/>
          <a:lstStyle/>
          <a:p>
            <a:pPr defTabSz="914400">
              <a:lnSpc>
                <a:spcPct val="80000"/>
              </a:lnSpc>
            </a:pPr>
            <a:endParaRPr lang="en-US" altLang="en-US" sz="800" dirty="0"/>
          </a:p>
        </p:txBody>
      </p:sp>
    </p:spTree>
    <p:extLst>
      <p:ext uri="{BB962C8B-B14F-4D97-AF65-F5344CB8AC3E}">
        <p14:creationId xmlns:p14="http://schemas.microsoft.com/office/powerpoint/2010/main" val="22574367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130425"/>
            <a:ext cx="6096000" cy="1755775"/>
          </a:xfrm>
        </p:spPr>
        <p:txBody>
          <a:bodyPr/>
          <a:lstStyle>
            <a:lvl1pPr>
              <a:defRPr/>
            </a:lvl1pPr>
          </a:lstStyle>
          <a:p>
            <a:r>
              <a:rPr lang="en-US" dirty="0"/>
              <a:t>Click to edit Master title style</a:t>
            </a:r>
          </a:p>
        </p:txBody>
      </p:sp>
      <p:sp>
        <p:nvSpPr>
          <p:cNvPr id="3" name="Subtitle 2"/>
          <p:cNvSpPr>
            <a:spLocks noGrp="1"/>
          </p:cNvSpPr>
          <p:nvPr>
            <p:ph type="subTitle" idx="1"/>
          </p:nvPr>
        </p:nvSpPr>
        <p:spPr>
          <a:xfrm>
            <a:off x="2362200" y="4038600"/>
            <a:ext cx="6096000" cy="1752600"/>
          </a:xfrm>
        </p:spPr>
        <p:txBody>
          <a:bodyPr>
            <a:normAutofit/>
          </a:bodyPr>
          <a:lstStyle>
            <a:lvl1pPr marL="0" indent="0" algn="ctr">
              <a:buNone/>
              <a:defRPr sz="2800">
                <a:solidFill>
                  <a:srgbClr val="15315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027" name="Picture 3" descr="C:\Users\pryan4\Downloads\want-impact-public-health-help-shape-journey-ahead\OHDSI logo with text - vertical - colored.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 y="1875375"/>
            <a:ext cx="2682875" cy="32300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0" y="6400800"/>
            <a:ext cx="9144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5335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400800"/>
            <a:ext cx="9144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Users\pryan4\Downloads\want-impact-public-health-help-shape-journey-ahead\OHDSI logo only - colored.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spTree>
    <p:extLst>
      <p:ext uri="{BB962C8B-B14F-4D97-AF65-F5344CB8AC3E}">
        <p14:creationId xmlns:p14="http://schemas.microsoft.com/office/powerpoint/2010/main" val="189581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6400800"/>
            <a:ext cx="9144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C:\Users\pryan4\Downloads\want-impact-public-health-help-shape-journey-ahead\OHDSI logo only - colored.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spTree>
    <p:extLst>
      <p:ext uri="{BB962C8B-B14F-4D97-AF65-F5344CB8AC3E}">
        <p14:creationId xmlns:p14="http://schemas.microsoft.com/office/powerpoint/2010/main" val="29244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userDrawn="1"/>
        </p:nvSpPr>
        <p:spPr>
          <a:xfrm>
            <a:off x="0" y="6400800"/>
            <a:ext cx="9144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pryan4\Downloads\want-impact-public-health-help-shape-journey-ahead\OHDSI logo only - colored.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5"/>
          <p:cNvSpPr>
            <a:spLocks noGrp="1"/>
          </p:cNvSpPr>
          <p:nvPr>
            <p:ph type="sldNum" sz="quarter" idx="10"/>
          </p:nvPr>
        </p:nvSpPr>
        <p:spPr>
          <a:xfrm>
            <a:off x="7010400" y="6492875"/>
            <a:ext cx="21336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spTree>
    <p:extLst>
      <p:ext uri="{BB962C8B-B14F-4D97-AF65-F5344CB8AC3E}">
        <p14:creationId xmlns:p14="http://schemas.microsoft.com/office/powerpoint/2010/main" val="4053491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Rectangle 7"/>
          <p:cNvSpPr/>
          <p:nvPr userDrawn="1"/>
        </p:nvSpPr>
        <p:spPr>
          <a:xfrm>
            <a:off x="0" y="6400800"/>
            <a:ext cx="9144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C:\Users\pryan4\Downloads\want-impact-public-health-help-shape-journey-ahead\OHDSI logo only - colored.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spTree>
    <p:extLst>
      <p:ext uri="{BB962C8B-B14F-4D97-AF65-F5344CB8AC3E}">
        <p14:creationId xmlns:p14="http://schemas.microsoft.com/office/powerpoint/2010/main" val="379660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p:nvPr userDrawn="1"/>
        </p:nvSpPr>
        <p:spPr>
          <a:xfrm>
            <a:off x="0" y="6400800"/>
            <a:ext cx="9144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pryan4\Downloads\want-impact-public-health-help-shape-journey-ahead\OHDSI logo only - colored.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spTree>
    <p:extLst>
      <p:ext uri="{BB962C8B-B14F-4D97-AF65-F5344CB8AC3E}">
        <p14:creationId xmlns:p14="http://schemas.microsoft.com/office/powerpoint/2010/main" val="30911413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3000" y="152400"/>
            <a:ext cx="7543800" cy="8382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10276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Lst>
  <p:hf hdr="0" ftr="0" dt="0"/>
  <p:txStyles>
    <p:titleStyle>
      <a:lvl1pPr algn="ctr" defTabSz="914400" rtl="0" eaLnBrk="1" latinLnBrk="0" hangingPunct="1">
        <a:spcBef>
          <a:spcPct val="0"/>
        </a:spcBef>
        <a:buNone/>
        <a:defRPr sz="4000" kern="1200">
          <a:solidFill>
            <a:srgbClr val="20425A"/>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20425A"/>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0425A"/>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20425A"/>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042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20425A"/>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github.com/OHDSI/NLPTool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ohdsi.github.io/MethodsLibrary" TargetMode="Externa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doi.org/10.1093/jamia/ocy032"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bookdown.org/" TargetMode="External"/><Relationship Id="rId7"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https://ohdsi.org/who-we-are/collaborators/martijn-schuemie/" TargetMode="External"/><Relationship Id="rId5" Type="http://schemas.openxmlformats.org/officeDocument/2006/relationships/hyperlink" Target="https://www.ohdsi.org/who-we-are/collaborators/david-madigan/" TargetMode="External"/><Relationship Id="rId4" Type="http://schemas.openxmlformats.org/officeDocument/2006/relationships/hyperlink" Target="https://github.com/OHDSI/TheBookOfOhdsi"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forums.ohdsi.org/u/rijnbeek" TargetMode="External"/><Relationship Id="rId7"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forums.ohdsi.org/u/gregk" TargetMode="External"/><Relationship Id="rId5" Type="http://schemas.openxmlformats.org/officeDocument/2006/relationships/hyperlink" Target="http://forums.ohdsi.org/u/clairblacketer" TargetMode="External"/><Relationship Id="rId4" Type="http://schemas.openxmlformats.org/officeDocument/2006/relationships/hyperlink" Target="http://forums.ohdsi.org/u/mvanzandt"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Observational Health Data Sciences and Informatics:</a:t>
            </a:r>
            <a:br>
              <a:rPr lang="en-US" dirty="0"/>
            </a:br>
            <a:r>
              <a:rPr lang="en-US" dirty="0"/>
              <a:t>2019 state of the collaborative</a:t>
            </a:r>
          </a:p>
        </p:txBody>
      </p:sp>
    </p:spTree>
    <p:extLst>
      <p:ext uri="{BB962C8B-B14F-4D97-AF65-F5344CB8AC3E}">
        <p14:creationId xmlns:p14="http://schemas.microsoft.com/office/powerpoint/2010/main" val="2862866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OHDSI’s mission</a:t>
            </a:r>
          </a:p>
        </p:txBody>
      </p:sp>
      <p:sp>
        <p:nvSpPr>
          <p:cNvPr id="3" name="Content Placeholder 2"/>
          <p:cNvSpPr>
            <a:spLocks noGrp="1"/>
          </p:cNvSpPr>
          <p:nvPr>
            <p:ph idx="1"/>
          </p:nvPr>
        </p:nvSpPr>
        <p:spPr>
          <a:xfrm>
            <a:off x="395536" y="2029522"/>
            <a:ext cx="8291264" cy="4096641"/>
          </a:xfrm>
        </p:spPr>
        <p:txBody>
          <a:bodyPr>
            <a:normAutofit/>
          </a:bodyPr>
          <a:lstStyle/>
          <a:p>
            <a:pPr marL="0" indent="0" algn="ctr">
              <a:buNone/>
            </a:pPr>
            <a:r>
              <a:rPr lang="en-US" sz="3600" dirty="0"/>
              <a:t>To improve health by empowering a community to collaboratively generate the evidence that promotes better health decisions and better care</a:t>
            </a:r>
          </a:p>
        </p:txBody>
      </p:sp>
    </p:spTree>
    <p:extLst>
      <p:ext uri="{BB962C8B-B14F-4D97-AF65-F5344CB8AC3E}">
        <p14:creationId xmlns:p14="http://schemas.microsoft.com/office/powerpoint/2010/main" val="572699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OHDSI’s values</a:t>
            </a:r>
          </a:p>
        </p:txBody>
      </p:sp>
      <p:sp>
        <p:nvSpPr>
          <p:cNvPr id="3" name="Content Placeholder 2"/>
          <p:cNvSpPr>
            <a:spLocks noGrp="1"/>
          </p:cNvSpPr>
          <p:nvPr>
            <p:ph idx="1"/>
          </p:nvPr>
        </p:nvSpPr>
        <p:spPr/>
        <p:txBody>
          <a:bodyPr>
            <a:normAutofit fontScale="70000" lnSpcReduction="20000"/>
          </a:bodyPr>
          <a:lstStyle/>
          <a:p>
            <a:r>
              <a:rPr lang="en-US" b="1" dirty="0"/>
              <a:t>Innovation</a:t>
            </a:r>
            <a:r>
              <a:rPr lang="en-US" dirty="0"/>
              <a:t>: Observational research is a field which will benefit greatly from disruptive thinking. We actively seek and encourage fresh methodological approaches in our work.</a:t>
            </a:r>
          </a:p>
          <a:p>
            <a:r>
              <a:rPr lang="en-US" b="1" dirty="0"/>
              <a:t>Reproducibility</a:t>
            </a:r>
            <a:r>
              <a:rPr lang="en-US" dirty="0"/>
              <a:t>: Accurate, reproducible, and well-calibrated evidence is necessary for health improvement.</a:t>
            </a:r>
          </a:p>
          <a:p>
            <a:r>
              <a:rPr lang="en-US" b="1" dirty="0"/>
              <a:t>Community</a:t>
            </a:r>
            <a:r>
              <a:rPr lang="en-US" dirty="0"/>
              <a:t>: Everyone is welcome to actively participate in OHDSI, whether you are a patient, a health professional, a researcher, or someone who simply believes in our cause.</a:t>
            </a:r>
          </a:p>
          <a:p>
            <a:r>
              <a:rPr lang="en-US" b="1" dirty="0"/>
              <a:t>Collaboration</a:t>
            </a:r>
            <a:r>
              <a:rPr lang="en-US" dirty="0"/>
              <a:t>: We work collectively to prioritize and address the real world needs of our community’s participants.</a:t>
            </a:r>
          </a:p>
          <a:p>
            <a:r>
              <a:rPr lang="en-US" b="1" dirty="0"/>
              <a:t>Openness</a:t>
            </a:r>
            <a:r>
              <a:rPr lang="en-US" dirty="0"/>
              <a:t>: We strive to make all our community’s proceeds open and publicly accessible, including the methods, tools and the evidence that we generate.</a:t>
            </a:r>
          </a:p>
          <a:p>
            <a:r>
              <a:rPr lang="en-US" b="1" dirty="0"/>
              <a:t>Beneficence</a:t>
            </a:r>
            <a:r>
              <a:rPr lang="en-US" dirty="0"/>
              <a:t>: We seek to protect the rights of individuals and organizations within our community at all times.</a:t>
            </a:r>
          </a:p>
          <a:p>
            <a:endParaRPr lang="en-US" dirty="0"/>
          </a:p>
        </p:txBody>
      </p:sp>
    </p:spTree>
    <p:extLst>
      <p:ext uri="{BB962C8B-B14F-4D97-AF65-F5344CB8AC3E}">
        <p14:creationId xmlns:p14="http://schemas.microsoft.com/office/powerpoint/2010/main" val="1058248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OHDSI community</a:t>
            </a:r>
          </a:p>
        </p:txBody>
      </p:sp>
      <p:sp>
        <p:nvSpPr>
          <p:cNvPr id="5" name="Content Placeholder 4"/>
          <p:cNvSpPr>
            <a:spLocks noGrp="1"/>
          </p:cNvSpPr>
          <p:nvPr>
            <p:ph idx="1"/>
          </p:nvPr>
        </p:nvSpPr>
        <p:spPr/>
        <p:txBody>
          <a:bodyPr/>
          <a:lstStyle/>
          <a:p>
            <a:pPr marL="0" indent="0" algn="ctr">
              <a:buNone/>
            </a:pPr>
            <a:r>
              <a:rPr lang="en-US" dirty="0"/>
              <a:t>We’re all in this journey together…</a:t>
            </a:r>
          </a:p>
        </p:txBody>
      </p:sp>
      <p:sp>
        <p:nvSpPr>
          <p:cNvPr id="4" name="Slide Number Placeholder 3"/>
          <p:cNvSpPr>
            <a:spLocks noGrp="1"/>
          </p:cNvSpPr>
          <p:nvPr>
            <p:ph type="sldNum" sz="quarter" idx="4"/>
          </p:nvPr>
        </p:nvSpPr>
        <p:spPr/>
        <p:txBody>
          <a:bodyPr/>
          <a:lstStyle/>
          <a:p>
            <a:fld id="{444583ED-F364-40B3-B25B-483B5033DFA3}" type="slidenum">
              <a:rPr lang="en-US" smtClean="0"/>
              <a:pPr/>
              <a:t>4</a:t>
            </a:fld>
            <a:endParaRPr lang="en-US" dirty="0"/>
          </a:p>
        </p:txBody>
      </p:sp>
      <p:pic>
        <p:nvPicPr>
          <p:cNvPr id="3" name="Picture 2" descr="Screen Shot 2018-10-12 at 7.07.3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1844824"/>
            <a:ext cx="9089204" cy="4320380"/>
          </a:xfrm>
          <a:prstGeom prst="rect">
            <a:avLst/>
          </a:prstGeom>
        </p:spPr>
      </p:pic>
    </p:spTree>
    <p:extLst>
      <p:ext uri="{BB962C8B-B14F-4D97-AF65-F5344CB8AC3E}">
        <p14:creationId xmlns:p14="http://schemas.microsoft.com/office/powerpoint/2010/main" val="1794415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2034D-86E5-4FAB-B64E-C42C9A5692C0}"/>
              </a:ext>
            </a:extLst>
          </p:cNvPr>
          <p:cNvSpPr>
            <a:spLocks noGrp="1"/>
          </p:cNvSpPr>
          <p:nvPr>
            <p:ph type="title"/>
          </p:nvPr>
        </p:nvSpPr>
        <p:spPr/>
        <p:txBody>
          <a:bodyPr>
            <a:normAutofit/>
          </a:bodyPr>
          <a:lstStyle/>
          <a:p>
            <a:r>
              <a:rPr lang="en-US" dirty="0"/>
              <a:t>The journey to real-world evidence</a:t>
            </a:r>
          </a:p>
        </p:txBody>
      </p:sp>
      <p:sp>
        <p:nvSpPr>
          <p:cNvPr id="15" name="Can 3">
            <a:extLst>
              <a:ext uri="{FF2B5EF4-FFF2-40B4-BE49-F238E27FC236}">
                <a16:creationId xmlns:a16="http://schemas.microsoft.com/office/drawing/2014/main" id="{2DE1F59B-D9F5-41B9-ACD4-0292576B17DE}"/>
              </a:ext>
            </a:extLst>
          </p:cNvPr>
          <p:cNvSpPr/>
          <p:nvPr/>
        </p:nvSpPr>
        <p:spPr>
          <a:xfrm>
            <a:off x="262247" y="2898516"/>
            <a:ext cx="1524000" cy="1143000"/>
          </a:xfrm>
          <a:prstGeom prst="ca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Patient-level data in source system/schema</a:t>
            </a:r>
          </a:p>
        </p:txBody>
      </p:sp>
      <p:sp>
        <p:nvSpPr>
          <p:cNvPr id="16" name="Explosion: 8 Points 15">
            <a:extLst>
              <a:ext uri="{FF2B5EF4-FFF2-40B4-BE49-F238E27FC236}">
                <a16:creationId xmlns:a16="http://schemas.microsoft.com/office/drawing/2014/main" id="{C6364885-C157-4D76-A11C-930EE2420FB9}"/>
              </a:ext>
            </a:extLst>
          </p:cNvPr>
          <p:cNvSpPr/>
          <p:nvPr/>
        </p:nvSpPr>
        <p:spPr>
          <a:xfrm>
            <a:off x="6705600" y="2848541"/>
            <a:ext cx="1676400" cy="1242951"/>
          </a:xfrm>
          <a:prstGeom prst="irregularSeal1">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Reliable evidence</a:t>
            </a:r>
          </a:p>
        </p:txBody>
      </p:sp>
      <p:sp>
        <p:nvSpPr>
          <p:cNvPr id="23" name="Freeform: Shape 22">
            <a:extLst>
              <a:ext uri="{FF2B5EF4-FFF2-40B4-BE49-F238E27FC236}">
                <a16:creationId xmlns:a16="http://schemas.microsoft.com/office/drawing/2014/main" id="{2FAB67D7-D018-439F-81F2-1789CE2BF38A}"/>
              </a:ext>
            </a:extLst>
          </p:cNvPr>
          <p:cNvSpPr/>
          <p:nvPr/>
        </p:nvSpPr>
        <p:spPr>
          <a:xfrm>
            <a:off x="2052947" y="2890599"/>
            <a:ext cx="4453246" cy="1822862"/>
          </a:xfrm>
          <a:custGeom>
            <a:avLst/>
            <a:gdLst>
              <a:gd name="connsiteX0" fmla="*/ 0 w 4453246"/>
              <a:gd name="connsiteY0" fmla="*/ 397823 h 1822862"/>
              <a:gd name="connsiteX1" fmla="*/ 59376 w 4453246"/>
              <a:gd name="connsiteY1" fmla="*/ 380010 h 1822862"/>
              <a:gd name="connsiteX2" fmla="*/ 112815 w 4453246"/>
              <a:gd name="connsiteY2" fmla="*/ 368135 h 1822862"/>
              <a:gd name="connsiteX3" fmla="*/ 136566 w 4453246"/>
              <a:gd name="connsiteY3" fmla="*/ 356260 h 1822862"/>
              <a:gd name="connsiteX4" fmla="*/ 166254 w 4453246"/>
              <a:gd name="connsiteY4" fmla="*/ 326571 h 1822862"/>
              <a:gd name="connsiteX5" fmla="*/ 225631 w 4453246"/>
              <a:gd name="connsiteY5" fmla="*/ 273132 h 1822862"/>
              <a:gd name="connsiteX6" fmla="*/ 273132 w 4453246"/>
              <a:gd name="connsiteY6" fmla="*/ 243444 h 1822862"/>
              <a:gd name="connsiteX7" fmla="*/ 320633 w 4453246"/>
              <a:gd name="connsiteY7" fmla="*/ 213756 h 1822862"/>
              <a:gd name="connsiteX8" fmla="*/ 380010 w 4453246"/>
              <a:gd name="connsiteY8" fmla="*/ 172192 h 1822862"/>
              <a:gd name="connsiteX9" fmla="*/ 475013 w 4453246"/>
              <a:gd name="connsiteY9" fmla="*/ 142504 h 1822862"/>
              <a:gd name="connsiteX10" fmla="*/ 581890 w 4453246"/>
              <a:gd name="connsiteY10" fmla="*/ 89065 h 1822862"/>
              <a:gd name="connsiteX11" fmla="*/ 611579 w 4453246"/>
              <a:gd name="connsiteY11" fmla="*/ 77189 h 1822862"/>
              <a:gd name="connsiteX12" fmla="*/ 688768 w 4453246"/>
              <a:gd name="connsiteY12" fmla="*/ 59377 h 1822862"/>
              <a:gd name="connsiteX13" fmla="*/ 742207 w 4453246"/>
              <a:gd name="connsiteY13" fmla="*/ 35626 h 1822862"/>
              <a:gd name="connsiteX14" fmla="*/ 807522 w 4453246"/>
              <a:gd name="connsiteY14" fmla="*/ 23751 h 1822862"/>
              <a:gd name="connsiteX15" fmla="*/ 938150 w 4453246"/>
              <a:gd name="connsiteY15" fmla="*/ 0 h 1822862"/>
              <a:gd name="connsiteX16" fmla="*/ 1199407 w 4453246"/>
              <a:gd name="connsiteY16" fmla="*/ 23751 h 1822862"/>
              <a:gd name="connsiteX17" fmla="*/ 1235033 w 4453246"/>
              <a:gd name="connsiteY17" fmla="*/ 35626 h 1822862"/>
              <a:gd name="connsiteX18" fmla="*/ 1246909 w 4453246"/>
              <a:gd name="connsiteY18" fmla="*/ 47501 h 1822862"/>
              <a:gd name="connsiteX19" fmla="*/ 1264722 w 4453246"/>
              <a:gd name="connsiteY19" fmla="*/ 83127 h 1822862"/>
              <a:gd name="connsiteX20" fmla="*/ 1258784 w 4453246"/>
              <a:gd name="connsiteY20" fmla="*/ 243444 h 1822862"/>
              <a:gd name="connsiteX21" fmla="*/ 1240971 w 4453246"/>
              <a:gd name="connsiteY21" fmla="*/ 279070 h 1822862"/>
              <a:gd name="connsiteX22" fmla="*/ 1217220 w 4453246"/>
              <a:gd name="connsiteY22" fmla="*/ 362197 h 1822862"/>
              <a:gd name="connsiteX23" fmla="*/ 1175657 w 4453246"/>
              <a:gd name="connsiteY23" fmla="*/ 421574 h 1822862"/>
              <a:gd name="connsiteX24" fmla="*/ 1157844 w 4453246"/>
              <a:gd name="connsiteY24" fmla="*/ 451262 h 1822862"/>
              <a:gd name="connsiteX25" fmla="*/ 1140031 w 4453246"/>
              <a:gd name="connsiteY25" fmla="*/ 469075 h 1822862"/>
              <a:gd name="connsiteX26" fmla="*/ 1104405 w 4453246"/>
              <a:gd name="connsiteY26" fmla="*/ 528452 h 1822862"/>
              <a:gd name="connsiteX27" fmla="*/ 1039090 w 4453246"/>
              <a:gd name="connsiteY27" fmla="*/ 593766 h 1822862"/>
              <a:gd name="connsiteX28" fmla="*/ 1009402 w 4453246"/>
              <a:gd name="connsiteY28" fmla="*/ 605641 h 1822862"/>
              <a:gd name="connsiteX29" fmla="*/ 985652 w 4453246"/>
              <a:gd name="connsiteY29" fmla="*/ 623454 h 1822862"/>
              <a:gd name="connsiteX30" fmla="*/ 955963 w 4453246"/>
              <a:gd name="connsiteY30" fmla="*/ 635330 h 1822862"/>
              <a:gd name="connsiteX31" fmla="*/ 831272 w 4453246"/>
              <a:gd name="connsiteY31" fmla="*/ 659080 h 1822862"/>
              <a:gd name="connsiteX32" fmla="*/ 777833 w 4453246"/>
              <a:gd name="connsiteY32" fmla="*/ 670956 h 1822862"/>
              <a:gd name="connsiteX33" fmla="*/ 754083 w 4453246"/>
              <a:gd name="connsiteY33" fmla="*/ 682831 h 1822862"/>
              <a:gd name="connsiteX34" fmla="*/ 700644 w 4453246"/>
              <a:gd name="connsiteY34" fmla="*/ 700644 h 1822862"/>
              <a:gd name="connsiteX35" fmla="*/ 682831 w 4453246"/>
              <a:gd name="connsiteY35" fmla="*/ 706582 h 1822862"/>
              <a:gd name="connsiteX36" fmla="*/ 665018 w 4453246"/>
              <a:gd name="connsiteY36" fmla="*/ 718457 h 1822862"/>
              <a:gd name="connsiteX37" fmla="*/ 605641 w 4453246"/>
              <a:gd name="connsiteY37" fmla="*/ 765958 h 1822862"/>
              <a:gd name="connsiteX38" fmla="*/ 564078 w 4453246"/>
              <a:gd name="connsiteY38" fmla="*/ 813460 h 1822862"/>
              <a:gd name="connsiteX39" fmla="*/ 552202 w 4453246"/>
              <a:gd name="connsiteY39" fmla="*/ 837210 h 1822862"/>
              <a:gd name="connsiteX40" fmla="*/ 534389 w 4453246"/>
              <a:gd name="connsiteY40" fmla="*/ 855023 h 1822862"/>
              <a:gd name="connsiteX41" fmla="*/ 522514 w 4453246"/>
              <a:gd name="connsiteY41" fmla="*/ 872836 h 1822862"/>
              <a:gd name="connsiteX42" fmla="*/ 504701 w 4453246"/>
              <a:gd name="connsiteY42" fmla="*/ 896587 h 1822862"/>
              <a:gd name="connsiteX43" fmla="*/ 469075 w 4453246"/>
              <a:gd name="connsiteY43" fmla="*/ 961901 h 1822862"/>
              <a:gd name="connsiteX44" fmla="*/ 445324 w 4453246"/>
              <a:gd name="connsiteY44" fmla="*/ 1021278 h 1822862"/>
              <a:gd name="connsiteX45" fmla="*/ 409698 w 4453246"/>
              <a:gd name="connsiteY45" fmla="*/ 1151906 h 1822862"/>
              <a:gd name="connsiteX46" fmla="*/ 415636 w 4453246"/>
              <a:gd name="connsiteY46" fmla="*/ 1324099 h 1822862"/>
              <a:gd name="connsiteX47" fmla="*/ 427511 w 4453246"/>
              <a:gd name="connsiteY47" fmla="*/ 1472540 h 1822862"/>
              <a:gd name="connsiteX48" fmla="*/ 445324 w 4453246"/>
              <a:gd name="connsiteY48" fmla="*/ 1520041 h 1822862"/>
              <a:gd name="connsiteX49" fmla="*/ 457200 w 4453246"/>
              <a:gd name="connsiteY49" fmla="*/ 1555667 h 1822862"/>
              <a:gd name="connsiteX50" fmla="*/ 480950 w 4453246"/>
              <a:gd name="connsiteY50" fmla="*/ 1620982 h 1822862"/>
              <a:gd name="connsiteX51" fmla="*/ 534389 w 4453246"/>
              <a:gd name="connsiteY51" fmla="*/ 1662545 h 1822862"/>
              <a:gd name="connsiteX52" fmla="*/ 564078 w 4453246"/>
              <a:gd name="connsiteY52" fmla="*/ 1674421 h 1822862"/>
              <a:gd name="connsiteX53" fmla="*/ 789709 w 4453246"/>
              <a:gd name="connsiteY53" fmla="*/ 1715984 h 1822862"/>
              <a:gd name="connsiteX54" fmla="*/ 997527 w 4453246"/>
              <a:gd name="connsiteY54" fmla="*/ 1698171 h 1822862"/>
              <a:gd name="connsiteX55" fmla="*/ 1145968 w 4453246"/>
              <a:gd name="connsiteY55" fmla="*/ 1644732 h 1822862"/>
              <a:gd name="connsiteX56" fmla="*/ 1175657 w 4453246"/>
              <a:gd name="connsiteY56" fmla="*/ 1638795 h 1822862"/>
              <a:gd name="connsiteX57" fmla="*/ 1229096 w 4453246"/>
              <a:gd name="connsiteY57" fmla="*/ 1615044 h 1822862"/>
              <a:gd name="connsiteX58" fmla="*/ 1306285 w 4453246"/>
              <a:gd name="connsiteY58" fmla="*/ 1591293 h 1822862"/>
              <a:gd name="connsiteX59" fmla="*/ 1324098 w 4453246"/>
              <a:gd name="connsiteY59" fmla="*/ 1579418 h 1822862"/>
              <a:gd name="connsiteX60" fmla="*/ 1347849 w 4453246"/>
              <a:gd name="connsiteY60" fmla="*/ 1555667 h 1822862"/>
              <a:gd name="connsiteX61" fmla="*/ 1371600 w 4453246"/>
              <a:gd name="connsiteY61" fmla="*/ 1496291 h 1822862"/>
              <a:gd name="connsiteX62" fmla="*/ 1377537 w 4453246"/>
              <a:gd name="connsiteY62" fmla="*/ 1478478 h 1822862"/>
              <a:gd name="connsiteX63" fmla="*/ 1395350 w 4453246"/>
              <a:gd name="connsiteY63" fmla="*/ 1419101 h 1822862"/>
              <a:gd name="connsiteX64" fmla="*/ 1401288 w 4453246"/>
              <a:gd name="connsiteY64" fmla="*/ 1389413 h 1822862"/>
              <a:gd name="connsiteX65" fmla="*/ 1454727 w 4453246"/>
              <a:gd name="connsiteY65" fmla="*/ 1264722 h 1822862"/>
              <a:gd name="connsiteX66" fmla="*/ 1496290 w 4453246"/>
              <a:gd name="connsiteY66" fmla="*/ 1122218 h 1822862"/>
              <a:gd name="connsiteX67" fmla="*/ 1502228 w 4453246"/>
              <a:gd name="connsiteY67" fmla="*/ 1050966 h 1822862"/>
              <a:gd name="connsiteX68" fmla="*/ 1508166 w 4453246"/>
              <a:gd name="connsiteY68" fmla="*/ 825335 h 1822862"/>
              <a:gd name="connsiteX69" fmla="*/ 1525979 w 4453246"/>
              <a:gd name="connsiteY69" fmla="*/ 748145 h 1822862"/>
              <a:gd name="connsiteX70" fmla="*/ 1531916 w 4453246"/>
              <a:gd name="connsiteY70" fmla="*/ 700644 h 1822862"/>
              <a:gd name="connsiteX71" fmla="*/ 1585355 w 4453246"/>
              <a:gd name="connsiteY71" fmla="*/ 498764 h 1822862"/>
              <a:gd name="connsiteX72" fmla="*/ 1591293 w 4453246"/>
              <a:gd name="connsiteY72" fmla="*/ 469075 h 1822862"/>
              <a:gd name="connsiteX73" fmla="*/ 1620981 w 4453246"/>
              <a:gd name="connsiteY73" fmla="*/ 409699 h 1822862"/>
              <a:gd name="connsiteX74" fmla="*/ 1632857 w 4453246"/>
              <a:gd name="connsiteY74" fmla="*/ 391886 h 1822862"/>
              <a:gd name="connsiteX75" fmla="*/ 1668483 w 4453246"/>
              <a:gd name="connsiteY75" fmla="*/ 332509 h 1822862"/>
              <a:gd name="connsiteX76" fmla="*/ 1721922 w 4453246"/>
              <a:gd name="connsiteY76" fmla="*/ 231569 h 1822862"/>
              <a:gd name="connsiteX77" fmla="*/ 1882239 w 4453246"/>
              <a:gd name="connsiteY77" fmla="*/ 154379 h 1822862"/>
              <a:gd name="connsiteX78" fmla="*/ 2030680 w 4453246"/>
              <a:gd name="connsiteY78" fmla="*/ 130628 h 1822862"/>
              <a:gd name="connsiteX79" fmla="*/ 2179122 w 4453246"/>
              <a:gd name="connsiteY79" fmla="*/ 178130 h 1822862"/>
              <a:gd name="connsiteX80" fmla="*/ 2208810 w 4453246"/>
              <a:gd name="connsiteY80" fmla="*/ 255319 h 1822862"/>
              <a:gd name="connsiteX81" fmla="*/ 2208810 w 4453246"/>
              <a:gd name="connsiteY81" fmla="*/ 427512 h 1822862"/>
              <a:gd name="connsiteX82" fmla="*/ 2167246 w 4453246"/>
              <a:gd name="connsiteY82" fmla="*/ 575953 h 1822862"/>
              <a:gd name="connsiteX83" fmla="*/ 2155371 w 4453246"/>
              <a:gd name="connsiteY83" fmla="*/ 617517 h 1822862"/>
              <a:gd name="connsiteX84" fmla="*/ 2143496 w 4453246"/>
              <a:gd name="connsiteY84" fmla="*/ 653143 h 1822862"/>
              <a:gd name="connsiteX85" fmla="*/ 2131620 w 4453246"/>
              <a:gd name="connsiteY85" fmla="*/ 712519 h 1822862"/>
              <a:gd name="connsiteX86" fmla="*/ 2137558 w 4453246"/>
              <a:gd name="connsiteY86" fmla="*/ 926275 h 1822862"/>
              <a:gd name="connsiteX87" fmla="*/ 2143496 w 4453246"/>
              <a:gd name="connsiteY87" fmla="*/ 950026 h 1822862"/>
              <a:gd name="connsiteX88" fmla="*/ 2179122 w 4453246"/>
              <a:gd name="connsiteY88" fmla="*/ 985652 h 1822862"/>
              <a:gd name="connsiteX89" fmla="*/ 2256311 w 4453246"/>
              <a:gd name="connsiteY89" fmla="*/ 1021278 h 1822862"/>
              <a:gd name="connsiteX90" fmla="*/ 2339439 w 4453246"/>
              <a:gd name="connsiteY90" fmla="*/ 1062841 h 1822862"/>
              <a:gd name="connsiteX91" fmla="*/ 2565070 w 4453246"/>
              <a:gd name="connsiteY91" fmla="*/ 1116280 h 1822862"/>
              <a:gd name="connsiteX92" fmla="*/ 2588820 w 4453246"/>
              <a:gd name="connsiteY92" fmla="*/ 1122218 h 1822862"/>
              <a:gd name="connsiteX93" fmla="*/ 2636322 w 4453246"/>
              <a:gd name="connsiteY93" fmla="*/ 1140031 h 1822862"/>
              <a:gd name="connsiteX94" fmla="*/ 2707574 w 4453246"/>
              <a:gd name="connsiteY94" fmla="*/ 1169719 h 1822862"/>
              <a:gd name="connsiteX95" fmla="*/ 2832265 w 4453246"/>
              <a:gd name="connsiteY95" fmla="*/ 1199408 h 1822862"/>
              <a:gd name="connsiteX96" fmla="*/ 2909454 w 4453246"/>
              <a:gd name="connsiteY96" fmla="*/ 1223158 h 1822862"/>
              <a:gd name="connsiteX97" fmla="*/ 3105397 w 4453246"/>
              <a:gd name="connsiteY97" fmla="*/ 1246909 h 1822862"/>
              <a:gd name="connsiteX98" fmla="*/ 3135085 w 4453246"/>
              <a:gd name="connsiteY98" fmla="*/ 1240971 h 1822862"/>
              <a:gd name="connsiteX99" fmla="*/ 3146961 w 4453246"/>
              <a:gd name="connsiteY99" fmla="*/ 1217221 h 1822862"/>
              <a:gd name="connsiteX100" fmla="*/ 3158836 w 4453246"/>
              <a:gd name="connsiteY100" fmla="*/ 1098467 h 1822862"/>
              <a:gd name="connsiteX101" fmla="*/ 3135085 w 4453246"/>
              <a:gd name="connsiteY101" fmla="*/ 855023 h 1822862"/>
              <a:gd name="connsiteX102" fmla="*/ 3129148 w 4453246"/>
              <a:gd name="connsiteY102" fmla="*/ 813460 h 1822862"/>
              <a:gd name="connsiteX103" fmla="*/ 3117272 w 4453246"/>
              <a:gd name="connsiteY103" fmla="*/ 795647 h 1822862"/>
              <a:gd name="connsiteX104" fmla="*/ 3081646 w 4453246"/>
              <a:gd name="connsiteY104" fmla="*/ 765958 h 1822862"/>
              <a:gd name="connsiteX105" fmla="*/ 3046020 w 4453246"/>
              <a:gd name="connsiteY105" fmla="*/ 748145 h 1822862"/>
              <a:gd name="connsiteX106" fmla="*/ 3016332 w 4453246"/>
              <a:gd name="connsiteY106" fmla="*/ 730332 h 1822862"/>
              <a:gd name="connsiteX107" fmla="*/ 2962893 w 4453246"/>
              <a:gd name="connsiteY107" fmla="*/ 718457 h 1822862"/>
              <a:gd name="connsiteX108" fmla="*/ 2790701 w 4453246"/>
              <a:gd name="connsiteY108" fmla="*/ 724395 h 1822862"/>
              <a:gd name="connsiteX109" fmla="*/ 2755075 w 4453246"/>
              <a:gd name="connsiteY109" fmla="*/ 730332 h 1822862"/>
              <a:gd name="connsiteX110" fmla="*/ 2683823 w 4453246"/>
              <a:gd name="connsiteY110" fmla="*/ 754083 h 1822862"/>
              <a:gd name="connsiteX111" fmla="*/ 2642259 w 4453246"/>
              <a:gd name="connsiteY111" fmla="*/ 777834 h 1822862"/>
              <a:gd name="connsiteX112" fmla="*/ 2565070 w 4453246"/>
              <a:gd name="connsiteY112" fmla="*/ 807522 h 1822862"/>
              <a:gd name="connsiteX113" fmla="*/ 2541319 w 4453246"/>
              <a:gd name="connsiteY113" fmla="*/ 825335 h 1822862"/>
              <a:gd name="connsiteX114" fmla="*/ 2481942 w 4453246"/>
              <a:gd name="connsiteY114" fmla="*/ 872836 h 1822862"/>
              <a:gd name="connsiteX115" fmla="*/ 2410690 w 4453246"/>
              <a:gd name="connsiteY115" fmla="*/ 955964 h 1822862"/>
              <a:gd name="connsiteX116" fmla="*/ 2398815 w 4453246"/>
              <a:gd name="connsiteY116" fmla="*/ 991589 h 1822862"/>
              <a:gd name="connsiteX117" fmla="*/ 2381002 w 4453246"/>
              <a:gd name="connsiteY117" fmla="*/ 1015340 h 1822862"/>
              <a:gd name="connsiteX118" fmla="*/ 2351314 w 4453246"/>
              <a:gd name="connsiteY118" fmla="*/ 1074717 h 1822862"/>
              <a:gd name="connsiteX119" fmla="*/ 2327563 w 4453246"/>
              <a:gd name="connsiteY119" fmla="*/ 1175657 h 1822862"/>
              <a:gd name="connsiteX120" fmla="*/ 2297875 w 4453246"/>
              <a:gd name="connsiteY120" fmla="*/ 1270660 h 1822862"/>
              <a:gd name="connsiteX121" fmla="*/ 2321626 w 4453246"/>
              <a:gd name="connsiteY121" fmla="*/ 1448789 h 1822862"/>
              <a:gd name="connsiteX122" fmla="*/ 2363189 w 4453246"/>
              <a:gd name="connsiteY122" fmla="*/ 1567543 h 1822862"/>
              <a:gd name="connsiteX123" fmla="*/ 2375065 w 4453246"/>
              <a:gd name="connsiteY123" fmla="*/ 1644732 h 1822862"/>
              <a:gd name="connsiteX124" fmla="*/ 2481942 w 4453246"/>
              <a:gd name="connsiteY124" fmla="*/ 1799112 h 1822862"/>
              <a:gd name="connsiteX125" fmla="*/ 2499755 w 4453246"/>
              <a:gd name="connsiteY125" fmla="*/ 1810987 h 1822862"/>
              <a:gd name="connsiteX126" fmla="*/ 2535381 w 4453246"/>
              <a:gd name="connsiteY126" fmla="*/ 1822862 h 1822862"/>
              <a:gd name="connsiteX127" fmla="*/ 3010394 w 4453246"/>
              <a:gd name="connsiteY127" fmla="*/ 1799112 h 1822862"/>
              <a:gd name="connsiteX128" fmla="*/ 3200400 w 4453246"/>
              <a:gd name="connsiteY128" fmla="*/ 1769423 h 1822862"/>
              <a:gd name="connsiteX129" fmla="*/ 3313215 w 4453246"/>
              <a:gd name="connsiteY129" fmla="*/ 1710047 h 1822862"/>
              <a:gd name="connsiteX130" fmla="*/ 3366654 w 4453246"/>
              <a:gd name="connsiteY130" fmla="*/ 1626919 h 1822862"/>
              <a:gd name="connsiteX131" fmla="*/ 3431968 w 4453246"/>
              <a:gd name="connsiteY131" fmla="*/ 1478478 h 1822862"/>
              <a:gd name="connsiteX132" fmla="*/ 3461657 w 4453246"/>
              <a:gd name="connsiteY132" fmla="*/ 1330036 h 1822862"/>
              <a:gd name="connsiteX133" fmla="*/ 3437906 w 4453246"/>
              <a:gd name="connsiteY133" fmla="*/ 944088 h 1822862"/>
              <a:gd name="connsiteX134" fmla="*/ 3431968 w 4453246"/>
              <a:gd name="connsiteY134" fmla="*/ 771896 h 1822862"/>
              <a:gd name="connsiteX135" fmla="*/ 3426031 w 4453246"/>
              <a:gd name="connsiteY135" fmla="*/ 742208 h 1822862"/>
              <a:gd name="connsiteX136" fmla="*/ 3408218 w 4453246"/>
              <a:gd name="connsiteY136" fmla="*/ 700644 h 1822862"/>
              <a:gd name="connsiteX137" fmla="*/ 3396342 w 4453246"/>
              <a:gd name="connsiteY137" fmla="*/ 647205 h 1822862"/>
              <a:gd name="connsiteX138" fmla="*/ 3384467 w 4453246"/>
              <a:gd name="connsiteY138" fmla="*/ 611579 h 1822862"/>
              <a:gd name="connsiteX139" fmla="*/ 3378529 w 4453246"/>
              <a:gd name="connsiteY139" fmla="*/ 575953 h 1822862"/>
              <a:gd name="connsiteX140" fmla="*/ 3372592 w 4453246"/>
              <a:gd name="connsiteY140" fmla="*/ 552202 h 1822862"/>
              <a:gd name="connsiteX141" fmla="*/ 3378529 w 4453246"/>
              <a:gd name="connsiteY141" fmla="*/ 492826 h 1822862"/>
              <a:gd name="connsiteX142" fmla="*/ 3396342 w 4453246"/>
              <a:gd name="connsiteY142" fmla="*/ 480951 h 1822862"/>
              <a:gd name="connsiteX143" fmla="*/ 3473532 w 4453246"/>
              <a:gd name="connsiteY143" fmla="*/ 451262 h 1822862"/>
              <a:gd name="connsiteX144" fmla="*/ 3526971 w 4453246"/>
              <a:gd name="connsiteY144" fmla="*/ 433449 h 1822862"/>
              <a:gd name="connsiteX145" fmla="*/ 3592285 w 4453246"/>
              <a:gd name="connsiteY145" fmla="*/ 421574 h 1822862"/>
              <a:gd name="connsiteX146" fmla="*/ 3788228 w 4453246"/>
              <a:gd name="connsiteY146" fmla="*/ 385948 h 1822862"/>
              <a:gd name="connsiteX147" fmla="*/ 3806041 w 4453246"/>
              <a:gd name="connsiteY147" fmla="*/ 380010 h 1822862"/>
              <a:gd name="connsiteX148" fmla="*/ 3865418 w 4453246"/>
              <a:gd name="connsiteY148" fmla="*/ 368135 h 1822862"/>
              <a:gd name="connsiteX149" fmla="*/ 3936670 w 4453246"/>
              <a:gd name="connsiteY149" fmla="*/ 380010 h 1822862"/>
              <a:gd name="connsiteX150" fmla="*/ 3978233 w 4453246"/>
              <a:gd name="connsiteY150" fmla="*/ 415636 h 1822862"/>
              <a:gd name="connsiteX151" fmla="*/ 4007922 w 4453246"/>
              <a:gd name="connsiteY151" fmla="*/ 433449 h 1822862"/>
              <a:gd name="connsiteX152" fmla="*/ 4096987 w 4453246"/>
              <a:gd name="connsiteY152" fmla="*/ 498764 h 1822862"/>
              <a:gd name="connsiteX153" fmla="*/ 4126675 w 4453246"/>
              <a:gd name="connsiteY153" fmla="*/ 528452 h 1822862"/>
              <a:gd name="connsiteX154" fmla="*/ 4186052 w 4453246"/>
              <a:gd name="connsiteY154" fmla="*/ 587828 h 1822862"/>
              <a:gd name="connsiteX155" fmla="*/ 4197927 w 4453246"/>
              <a:gd name="connsiteY155" fmla="*/ 599704 h 1822862"/>
              <a:gd name="connsiteX156" fmla="*/ 4239490 w 4453246"/>
              <a:gd name="connsiteY156" fmla="*/ 617517 h 1822862"/>
              <a:gd name="connsiteX157" fmla="*/ 4286992 w 4453246"/>
              <a:gd name="connsiteY157" fmla="*/ 629392 h 1822862"/>
              <a:gd name="connsiteX158" fmla="*/ 4376057 w 4453246"/>
              <a:gd name="connsiteY158" fmla="*/ 676893 h 1822862"/>
              <a:gd name="connsiteX159" fmla="*/ 4399807 w 4453246"/>
              <a:gd name="connsiteY159" fmla="*/ 688769 h 1822862"/>
              <a:gd name="connsiteX160" fmla="*/ 4453246 w 4453246"/>
              <a:gd name="connsiteY160" fmla="*/ 694706 h 182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4453246" h="1822862">
                <a:moveTo>
                  <a:pt x="0" y="397823"/>
                </a:moveTo>
                <a:cubicBezTo>
                  <a:pt x="19792" y="391885"/>
                  <a:pt x="39410" y="385334"/>
                  <a:pt x="59376" y="380010"/>
                </a:cubicBezTo>
                <a:cubicBezTo>
                  <a:pt x="72414" y="376533"/>
                  <a:pt x="99208" y="373238"/>
                  <a:pt x="112815" y="368135"/>
                </a:cubicBezTo>
                <a:cubicBezTo>
                  <a:pt x="121103" y="365027"/>
                  <a:pt x="128649" y="360218"/>
                  <a:pt x="136566" y="356260"/>
                </a:cubicBezTo>
                <a:cubicBezTo>
                  <a:pt x="161034" y="319556"/>
                  <a:pt x="133868" y="355359"/>
                  <a:pt x="166254" y="326571"/>
                </a:cubicBezTo>
                <a:cubicBezTo>
                  <a:pt x="206524" y="290775"/>
                  <a:pt x="189832" y="296998"/>
                  <a:pt x="225631" y="273132"/>
                </a:cubicBezTo>
                <a:cubicBezTo>
                  <a:pt x="241167" y="262775"/>
                  <a:pt x="257298" y="253340"/>
                  <a:pt x="273132" y="243444"/>
                </a:cubicBezTo>
                <a:cubicBezTo>
                  <a:pt x="288966" y="233548"/>
                  <a:pt x="305336" y="224464"/>
                  <a:pt x="320633" y="213756"/>
                </a:cubicBezTo>
                <a:cubicBezTo>
                  <a:pt x="340425" y="199901"/>
                  <a:pt x="358074" y="182316"/>
                  <a:pt x="380010" y="172192"/>
                </a:cubicBezTo>
                <a:cubicBezTo>
                  <a:pt x="410134" y="158289"/>
                  <a:pt x="444334" y="155136"/>
                  <a:pt x="475013" y="142504"/>
                </a:cubicBezTo>
                <a:cubicBezTo>
                  <a:pt x="511844" y="127338"/>
                  <a:pt x="545957" y="106250"/>
                  <a:pt x="581890" y="89065"/>
                </a:cubicBezTo>
                <a:cubicBezTo>
                  <a:pt x="591506" y="84466"/>
                  <a:pt x="601370" y="80252"/>
                  <a:pt x="611579" y="77189"/>
                </a:cubicBezTo>
                <a:cubicBezTo>
                  <a:pt x="674705" y="58251"/>
                  <a:pt x="603281" y="89549"/>
                  <a:pt x="688768" y="59377"/>
                </a:cubicBezTo>
                <a:cubicBezTo>
                  <a:pt x="707150" y="52889"/>
                  <a:pt x="723536" y="41227"/>
                  <a:pt x="742207" y="35626"/>
                </a:cubicBezTo>
                <a:cubicBezTo>
                  <a:pt x="763402" y="29267"/>
                  <a:pt x="785859" y="28264"/>
                  <a:pt x="807522" y="23751"/>
                </a:cubicBezTo>
                <a:cubicBezTo>
                  <a:pt x="924024" y="-520"/>
                  <a:pt x="843637" y="10502"/>
                  <a:pt x="938150" y="0"/>
                </a:cubicBezTo>
                <a:cubicBezTo>
                  <a:pt x="1167808" y="19138"/>
                  <a:pt x="1080959" y="8944"/>
                  <a:pt x="1199407" y="23751"/>
                </a:cubicBezTo>
                <a:cubicBezTo>
                  <a:pt x="1211282" y="27709"/>
                  <a:pt x="1223837" y="30028"/>
                  <a:pt x="1235033" y="35626"/>
                </a:cubicBezTo>
                <a:cubicBezTo>
                  <a:pt x="1240040" y="38129"/>
                  <a:pt x="1243412" y="43130"/>
                  <a:pt x="1246909" y="47501"/>
                </a:cubicBezTo>
                <a:cubicBezTo>
                  <a:pt x="1260063" y="63942"/>
                  <a:pt x="1258451" y="64315"/>
                  <a:pt x="1264722" y="83127"/>
                </a:cubicBezTo>
                <a:cubicBezTo>
                  <a:pt x="1271803" y="153944"/>
                  <a:pt x="1276776" y="160681"/>
                  <a:pt x="1258784" y="243444"/>
                </a:cubicBezTo>
                <a:cubicBezTo>
                  <a:pt x="1255964" y="256418"/>
                  <a:pt x="1245357" y="266538"/>
                  <a:pt x="1240971" y="279070"/>
                </a:cubicBezTo>
                <a:cubicBezTo>
                  <a:pt x="1231451" y="306270"/>
                  <a:pt x="1233746" y="338588"/>
                  <a:pt x="1217220" y="362197"/>
                </a:cubicBezTo>
                <a:cubicBezTo>
                  <a:pt x="1203366" y="381989"/>
                  <a:pt x="1189058" y="401472"/>
                  <a:pt x="1175657" y="421574"/>
                </a:cubicBezTo>
                <a:cubicBezTo>
                  <a:pt x="1169255" y="431176"/>
                  <a:pt x="1164768" y="442029"/>
                  <a:pt x="1157844" y="451262"/>
                </a:cubicBezTo>
                <a:cubicBezTo>
                  <a:pt x="1152806" y="457980"/>
                  <a:pt x="1144811" y="462171"/>
                  <a:pt x="1140031" y="469075"/>
                </a:cubicBezTo>
                <a:cubicBezTo>
                  <a:pt x="1126893" y="488053"/>
                  <a:pt x="1117716" y="509595"/>
                  <a:pt x="1104405" y="528452"/>
                </a:cubicBezTo>
                <a:cubicBezTo>
                  <a:pt x="1089455" y="549631"/>
                  <a:pt x="1062939" y="579457"/>
                  <a:pt x="1039090" y="593766"/>
                </a:cubicBezTo>
                <a:cubicBezTo>
                  <a:pt x="1029951" y="599250"/>
                  <a:pt x="1018719" y="600465"/>
                  <a:pt x="1009402" y="605641"/>
                </a:cubicBezTo>
                <a:cubicBezTo>
                  <a:pt x="1000751" y="610447"/>
                  <a:pt x="994303" y="618648"/>
                  <a:pt x="985652" y="623454"/>
                </a:cubicBezTo>
                <a:cubicBezTo>
                  <a:pt x="976335" y="628630"/>
                  <a:pt x="966233" y="632477"/>
                  <a:pt x="955963" y="635330"/>
                </a:cubicBezTo>
                <a:cubicBezTo>
                  <a:pt x="870005" y="659208"/>
                  <a:pt x="900879" y="648372"/>
                  <a:pt x="831272" y="659080"/>
                </a:cubicBezTo>
                <a:cubicBezTo>
                  <a:pt x="824893" y="660061"/>
                  <a:pt x="786055" y="667873"/>
                  <a:pt x="777833" y="670956"/>
                </a:cubicBezTo>
                <a:cubicBezTo>
                  <a:pt x="769545" y="674064"/>
                  <a:pt x="762344" y="679654"/>
                  <a:pt x="754083" y="682831"/>
                </a:cubicBezTo>
                <a:cubicBezTo>
                  <a:pt x="736558" y="689571"/>
                  <a:pt x="718457" y="694706"/>
                  <a:pt x="700644" y="700644"/>
                </a:cubicBezTo>
                <a:cubicBezTo>
                  <a:pt x="694706" y="702623"/>
                  <a:pt x="688039" y="703110"/>
                  <a:pt x="682831" y="706582"/>
                </a:cubicBezTo>
                <a:cubicBezTo>
                  <a:pt x="676893" y="710540"/>
                  <a:pt x="670674" y="714106"/>
                  <a:pt x="665018" y="718457"/>
                </a:cubicBezTo>
                <a:cubicBezTo>
                  <a:pt x="644928" y="733911"/>
                  <a:pt x="623564" y="748035"/>
                  <a:pt x="605641" y="765958"/>
                </a:cubicBezTo>
                <a:cubicBezTo>
                  <a:pt x="587223" y="784376"/>
                  <a:pt x="577709" y="791650"/>
                  <a:pt x="564078" y="813460"/>
                </a:cubicBezTo>
                <a:cubicBezTo>
                  <a:pt x="559387" y="820966"/>
                  <a:pt x="557347" y="830008"/>
                  <a:pt x="552202" y="837210"/>
                </a:cubicBezTo>
                <a:cubicBezTo>
                  <a:pt x="547321" y="844043"/>
                  <a:pt x="539765" y="848572"/>
                  <a:pt x="534389" y="855023"/>
                </a:cubicBezTo>
                <a:cubicBezTo>
                  <a:pt x="529821" y="860505"/>
                  <a:pt x="526662" y="867029"/>
                  <a:pt x="522514" y="872836"/>
                </a:cubicBezTo>
                <a:cubicBezTo>
                  <a:pt x="516762" y="880889"/>
                  <a:pt x="510190" y="888353"/>
                  <a:pt x="504701" y="896587"/>
                </a:cubicBezTo>
                <a:cubicBezTo>
                  <a:pt x="492545" y="914820"/>
                  <a:pt x="477682" y="942229"/>
                  <a:pt x="469075" y="961901"/>
                </a:cubicBezTo>
                <a:cubicBezTo>
                  <a:pt x="460531" y="981431"/>
                  <a:pt x="451682" y="1000931"/>
                  <a:pt x="445324" y="1021278"/>
                </a:cubicBezTo>
                <a:cubicBezTo>
                  <a:pt x="431862" y="1064357"/>
                  <a:pt x="409698" y="1151906"/>
                  <a:pt x="409698" y="1151906"/>
                </a:cubicBezTo>
                <a:cubicBezTo>
                  <a:pt x="398257" y="1277770"/>
                  <a:pt x="405051" y="1154746"/>
                  <a:pt x="415636" y="1324099"/>
                </a:cubicBezTo>
                <a:cubicBezTo>
                  <a:pt x="415934" y="1328864"/>
                  <a:pt x="421888" y="1448641"/>
                  <a:pt x="427511" y="1472540"/>
                </a:cubicBezTo>
                <a:cubicBezTo>
                  <a:pt x="431384" y="1489001"/>
                  <a:pt x="439636" y="1504116"/>
                  <a:pt x="445324" y="1520041"/>
                </a:cubicBezTo>
                <a:cubicBezTo>
                  <a:pt x="449534" y="1531829"/>
                  <a:pt x="453519" y="1543703"/>
                  <a:pt x="457200" y="1555667"/>
                </a:cubicBezTo>
                <a:cubicBezTo>
                  <a:pt x="459842" y="1564254"/>
                  <a:pt x="469797" y="1609829"/>
                  <a:pt x="480950" y="1620982"/>
                </a:cubicBezTo>
                <a:cubicBezTo>
                  <a:pt x="496907" y="1636939"/>
                  <a:pt x="515407" y="1650342"/>
                  <a:pt x="534389" y="1662545"/>
                </a:cubicBezTo>
                <a:cubicBezTo>
                  <a:pt x="543355" y="1668309"/>
                  <a:pt x="553786" y="1671650"/>
                  <a:pt x="564078" y="1674421"/>
                </a:cubicBezTo>
                <a:cubicBezTo>
                  <a:pt x="689342" y="1708146"/>
                  <a:pt x="672014" y="1702138"/>
                  <a:pt x="789709" y="1715984"/>
                </a:cubicBezTo>
                <a:cubicBezTo>
                  <a:pt x="858982" y="1710046"/>
                  <a:pt x="928728" y="1708204"/>
                  <a:pt x="997527" y="1698171"/>
                </a:cubicBezTo>
                <a:cubicBezTo>
                  <a:pt x="1197474" y="1669012"/>
                  <a:pt x="956040" y="1682712"/>
                  <a:pt x="1145968" y="1644732"/>
                </a:cubicBezTo>
                <a:lnTo>
                  <a:pt x="1175657" y="1638795"/>
                </a:lnTo>
                <a:cubicBezTo>
                  <a:pt x="1196354" y="1628445"/>
                  <a:pt x="1206345" y="1622628"/>
                  <a:pt x="1229096" y="1615044"/>
                </a:cubicBezTo>
                <a:cubicBezTo>
                  <a:pt x="1248933" y="1608432"/>
                  <a:pt x="1286321" y="1600166"/>
                  <a:pt x="1306285" y="1591293"/>
                </a:cubicBezTo>
                <a:cubicBezTo>
                  <a:pt x="1312806" y="1588395"/>
                  <a:pt x="1318680" y="1584062"/>
                  <a:pt x="1324098" y="1579418"/>
                </a:cubicBezTo>
                <a:cubicBezTo>
                  <a:pt x="1332599" y="1572132"/>
                  <a:pt x="1347849" y="1555667"/>
                  <a:pt x="1347849" y="1555667"/>
                </a:cubicBezTo>
                <a:cubicBezTo>
                  <a:pt x="1355766" y="1535875"/>
                  <a:pt x="1363948" y="1516187"/>
                  <a:pt x="1371600" y="1496291"/>
                </a:cubicBezTo>
                <a:cubicBezTo>
                  <a:pt x="1373847" y="1490449"/>
                  <a:pt x="1375696" y="1484460"/>
                  <a:pt x="1377537" y="1478478"/>
                </a:cubicBezTo>
                <a:cubicBezTo>
                  <a:pt x="1383614" y="1458728"/>
                  <a:pt x="1390026" y="1439067"/>
                  <a:pt x="1395350" y="1419101"/>
                </a:cubicBezTo>
                <a:cubicBezTo>
                  <a:pt x="1397950" y="1409350"/>
                  <a:pt x="1397665" y="1398832"/>
                  <a:pt x="1401288" y="1389413"/>
                </a:cubicBezTo>
                <a:cubicBezTo>
                  <a:pt x="1417521" y="1347207"/>
                  <a:pt x="1438849" y="1307063"/>
                  <a:pt x="1454727" y="1264722"/>
                </a:cubicBezTo>
                <a:cubicBezTo>
                  <a:pt x="1485108" y="1183705"/>
                  <a:pt x="1484740" y="1179976"/>
                  <a:pt x="1496290" y="1122218"/>
                </a:cubicBezTo>
                <a:cubicBezTo>
                  <a:pt x="1498269" y="1098467"/>
                  <a:pt x="1501275" y="1074780"/>
                  <a:pt x="1502228" y="1050966"/>
                </a:cubicBezTo>
                <a:cubicBezTo>
                  <a:pt x="1505235" y="975790"/>
                  <a:pt x="1502283" y="900341"/>
                  <a:pt x="1508166" y="825335"/>
                </a:cubicBezTo>
                <a:cubicBezTo>
                  <a:pt x="1510231" y="799010"/>
                  <a:pt x="1521038" y="774085"/>
                  <a:pt x="1525979" y="748145"/>
                </a:cubicBezTo>
                <a:cubicBezTo>
                  <a:pt x="1528965" y="732470"/>
                  <a:pt x="1528220" y="716167"/>
                  <a:pt x="1531916" y="700644"/>
                </a:cubicBezTo>
                <a:cubicBezTo>
                  <a:pt x="1548039" y="632926"/>
                  <a:pt x="1571703" y="567023"/>
                  <a:pt x="1585355" y="498764"/>
                </a:cubicBezTo>
                <a:cubicBezTo>
                  <a:pt x="1587334" y="488868"/>
                  <a:pt x="1587545" y="478445"/>
                  <a:pt x="1591293" y="469075"/>
                </a:cubicBezTo>
                <a:cubicBezTo>
                  <a:pt x="1599511" y="448530"/>
                  <a:pt x="1610490" y="429182"/>
                  <a:pt x="1620981" y="409699"/>
                </a:cubicBezTo>
                <a:cubicBezTo>
                  <a:pt x="1624364" y="403416"/>
                  <a:pt x="1629117" y="397964"/>
                  <a:pt x="1632857" y="391886"/>
                </a:cubicBezTo>
                <a:cubicBezTo>
                  <a:pt x="1644954" y="372228"/>
                  <a:pt x="1658161" y="353154"/>
                  <a:pt x="1668483" y="332509"/>
                </a:cubicBezTo>
                <a:cubicBezTo>
                  <a:pt x="1687612" y="294250"/>
                  <a:pt x="1688583" y="260985"/>
                  <a:pt x="1721922" y="231569"/>
                </a:cubicBezTo>
                <a:cubicBezTo>
                  <a:pt x="1773661" y="185917"/>
                  <a:pt x="1816033" y="172034"/>
                  <a:pt x="1882239" y="154379"/>
                </a:cubicBezTo>
                <a:cubicBezTo>
                  <a:pt x="1947381" y="137008"/>
                  <a:pt x="1969709" y="136725"/>
                  <a:pt x="2030680" y="130628"/>
                </a:cubicBezTo>
                <a:cubicBezTo>
                  <a:pt x="2092278" y="134735"/>
                  <a:pt x="2137246" y="122295"/>
                  <a:pt x="2179122" y="178130"/>
                </a:cubicBezTo>
                <a:cubicBezTo>
                  <a:pt x="2195662" y="200184"/>
                  <a:pt x="2198914" y="229589"/>
                  <a:pt x="2208810" y="255319"/>
                </a:cubicBezTo>
                <a:cubicBezTo>
                  <a:pt x="2214732" y="326383"/>
                  <a:pt x="2220129" y="350548"/>
                  <a:pt x="2208810" y="427512"/>
                </a:cubicBezTo>
                <a:cubicBezTo>
                  <a:pt x="2194352" y="525822"/>
                  <a:pt x="2190754" y="505427"/>
                  <a:pt x="2167246" y="575953"/>
                </a:cubicBezTo>
                <a:cubicBezTo>
                  <a:pt x="2162690" y="589623"/>
                  <a:pt x="2159608" y="603745"/>
                  <a:pt x="2155371" y="617517"/>
                </a:cubicBezTo>
                <a:cubicBezTo>
                  <a:pt x="2151690" y="629481"/>
                  <a:pt x="2147093" y="641153"/>
                  <a:pt x="2143496" y="653143"/>
                </a:cubicBezTo>
                <a:cubicBezTo>
                  <a:pt x="2136852" y="675291"/>
                  <a:pt x="2135634" y="688439"/>
                  <a:pt x="2131620" y="712519"/>
                </a:cubicBezTo>
                <a:cubicBezTo>
                  <a:pt x="2133599" y="783771"/>
                  <a:pt x="2133998" y="855084"/>
                  <a:pt x="2137558" y="926275"/>
                </a:cubicBezTo>
                <a:cubicBezTo>
                  <a:pt x="2137966" y="934425"/>
                  <a:pt x="2139846" y="942727"/>
                  <a:pt x="2143496" y="950026"/>
                </a:cubicBezTo>
                <a:cubicBezTo>
                  <a:pt x="2152454" y="967943"/>
                  <a:pt x="2162547" y="976611"/>
                  <a:pt x="2179122" y="985652"/>
                </a:cubicBezTo>
                <a:cubicBezTo>
                  <a:pt x="2347690" y="1077596"/>
                  <a:pt x="2143034" y="964638"/>
                  <a:pt x="2256311" y="1021278"/>
                </a:cubicBezTo>
                <a:cubicBezTo>
                  <a:pt x="2306466" y="1046356"/>
                  <a:pt x="2225925" y="1030409"/>
                  <a:pt x="2339439" y="1062841"/>
                </a:cubicBezTo>
                <a:cubicBezTo>
                  <a:pt x="2413756" y="1084074"/>
                  <a:pt x="2490087" y="1097533"/>
                  <a:pt x="2565070" y="1116280"/>
                </a:cubicBezTo>
                <a:cubicBezTo>
                  <a:pt x="2572987" y="1118259"/>
                  <a:pt x="2581078" y="1119637"/>
                  <a:pt x="2588820" y="1122218"/>
                </a:cubicBezTo>
                <a:cubicBezTo>
                  <a:pt x="2604863" y="1127566"/>
                  <a:pt x="2620621" y="1133751"/>
                  <a:pt x="2636322" y="1140031"/>
                </a:cubicBezTo>
                <a:cubicBezTo>
                  <a:pt x="2660212" y="1149587"/>
                  <a:pt x="2682950" y="1162257"/>
                  <a:pt x="2707574" y="1169719"/>
                </a:cubicBezTo>
                <a:cubicBezTo>
                  <a:pt x="2748463" y="1182110"/>
                  <a:pt x="2790962" y="1188475"/>
                  <a:pt x="2832265" y="1199408"/>
                </a:cubicBezTo>
                <a:cubicBezTo>
                  <a:pt x="2858289" y="1206297"/>
                  <a:pt x="2883238" y="1217041"/>
                  <a:pt x="2909454" y="1223158"/>
                </a:cubicBezTo>
                <a:cubicBezTo>
                  <a:pt x="2997643" y="1243735"/>
                  <a:pt x="3017154" y="1241394"/>
                  <a:pt x="3105397" y="1246909"/>
                </a:cubicBezTo>
                <a:cubicBezTo>
                  <a:pt x="3115293" y="1244930"/>
                  <a:pt x="3126873" y="1246837"/>
                  <a:pt x="3135085" y="1240971"/>
                </a:cubicBezTo>
                <a:cubicBezTo>
                  <a:pt x="3142288" y="1235826"/>
                  <a:pt x="3144814" y="1225808"/>
                  <a:pt x="3146961" y="1217221"/>
                </a:cubicBezTo>
                <a:cubicBezTo>
                  <a:pt x="3151406" y="1199441"/>
                  <a:pt x="3158216" y="1105908"/>
                  <a:pt x="3158836" y="1098467"/>
                </a:cubicBezTo>
                <a:cubicBezTo>
                  <a:pt x="3140717" y="817618"/>
                  <a:pt x="3160643" y="999849"/>
                  <a:pt x="3135085" y="855023"/>
                </a:cubicBezTo>
                <a:cubicBezTo>
                  <a:pt x="3132653" y="841241"/>
                  <a:pt x="3133169" y="826865"/>
                  <a:pt x="3129148" y="813460"/>
                </a:cubicBezTo>
                <a:cubicBezTo>
                  <a:pt x="3127097" y="806625"/>
                  <a:pt x="3121730" y="801220"/>
                  <a:pt x="3117272" y="795647"/>
                </a:cubicBezTo>
                <a:cubicBezTo>
                  <a:pt x="3109341" y="785733"/>
                  <a:pt x="3090534" y="771291"/>
                  <a:pt x="3081646" y="765958"/>
                </a:cubicBezTo>
                <a:cubicBezTo>
                  <a:pt x="3070261" y="759127"/>
                  <a:pt x="3057676" y="754503"/>
                  <a:pt x="3046020" y="748145"/>
                </a:cubicBezTo>
                <a:cubicBezTo>
                  <a:pt x="3035889" y="742619"/>
                  <a:pt x="3026878" y="735019"/>
                  <a:pt x="3016332" y="730332"/>
                </a:cubicBezTo>
                <a:cubicBezTo>
                  <a:pt x="3009477" y="727285"/>
                  <a:pt x="2967581" y="719395"/>
                  <a:pt x="2962893" y="718457"/>
                </a:cubicBezTo>
                <a:cubicBezTo>
                  <a:pt x="2905496" y="720436"/>
                  <a:pt x="2848039" y="721119"/>
                  <a:pt x="2790701" y="724395"/>
                </a:cubicBezTo>
                <a:cubicBezTo>
                  <a:pt x="2778682" y="725082"/>
                  <a:pt x="2766806" y="727625"/>
                  <a:pt x="2755075" y="730332"/>
                </a:cubicBezTo>
                <a:cubicBezTo>
                  <a:pt x="2735466" y="734857"/>
                  <a:pt x="2703069" y="744460"/>
                  <a:pt x="2683823" y="754083"/>
                </a:cubicBezTo>
                <a:cubicBezTo>
                  <a:pt x="2669550" y="761219"/>
                  <a:pt x="2656747" y="771147"/>
                  <a:pt x="2642259" y="777834"/>
                </a:cubicBezTo>
                <a:cubicBezTo>
                  <a:pt x="2577438" y="807751"/>
                  <a:pt x="2636075" y="768792"/>
                  <a:pt x="2565070" y="807522"/>
                </a:cubicBezTo>
                <a:cubicBezTo>
                  <a:pt x="2556382" y="812261"/>
                  <a:pt x="2549426" y="819660"/>
                  <a:pt x="2541319" y="825335"/>
                </a:cubicBezTo>
                <a:cubicBezTo>
                  <a:pt x="2505546" y="850376"/>
                  <a:pt x="2508593" y="842854"/>
                  <a:pt x="2481942" y="872836"/>
                </a:cubicBezTo>
                <a:cubicBezTo>
                  <a:pt x="2457696" y="900113"/>
                  <a:pt x="2410690" y="955964"/>
                  <a:pt x="2410690" y="955964"/>
                </a:cubicBezTo>
                <a:cubicBezTo>
                  <a:pt x="2406732" y="967839"/>
                  <a:pt x="2404413" y="980393"/>
                  <a:pt x="2398815" y="991589"/>
                </a:cubicBezTo>
                <a:cubicBezTo>
                  <a:pt x="2394389" y="1000440"/>
                  <a:pt x="2386491" y="1007106"/>
                  <a:pt x="2381002" y="1015340"/>
                </a:cubicBezTo>
                <a:cubicBezTo>
                  <a:pt x="2364310" y="1040378"/>
                  <a:pt x="2361375" y="1047048"/>
                  <a:pt x="2351314" y="1074717"/>
                </a:cubicBezTo>
                <a:cubicBezTo>
                  <a:pt x="2331807" y="1128363"/>
                  <a:pt x="2342800" y="1103282"/>
                  <a:pt x="2327563" y="1175657"/>
                </a:cubicBezTo>
                <a:cubicBezTo>
                  <a:pt x="2317337" y="1224229"/>
                  <a:pt x="2315460" y="1223765"/>
                  <a:pt x="2297875" y="1270660"/>
                </a:cubicBezTo>
                <a:cubicBezTo>
                  <a:pt x="2302064" y="1312555"/>
                  <a:pt x="2306866" y="1399589"/>
                  <a:pt x="2321626" y="1448789"/>
                </a:cubicBezTo>
                <a:cubicBezTo>
                  <a:pt x="2333677" y="1488959"/>
                  <a:pt x="2349335" y="1527958"/>
                  <a:pt x="2363189" y="1567543"/>
                </a:cubicBezTo>
                <a:cubicBezTo>
                  <a:pt x="2367148" y="1593273"/>
                  <a:pt x="2366550" y="1620132"/>
                  <a:pt x="2375065" y="1644732"/>
                </a:cubicBezTo>
                <a:cubicBezTo>
                  <a:pt x="2395509" y="1703791"/>
                  <a:pt x="2440540" y="1754753"/>
                  <a:pt x="2481942" y="1799112"/>
                </a:cubicBezTo>
                <a:cubicBezTo>
                  <a:pt x="2486811" y="1804329"/>
                  <a:pt x="2493234" y="1808089"/>
                  <a:pt x="2499755" y="1810987"/>
                </a:cubicBezTo>
                <a:cubicBezTo>
                  <a:pt x="2511194" y="1816071"/>
                  <a:pt x="2523506" y="1818904"/>
                  <a:pt x="2535381" y="1822862"/>
                </a:cubicBezTo>
                <a:cubicBezTo>
                  <a:pt x="2818415" y="1817717"/>
                  <a:pt x="2796589" y="1829120"/>
                  <a:pt x="3010394" y="1799112"/>
                </a:cubicBezTo>
                <a:cubicBezTo>
                  <a:pt x="3073876" y="1790202"/>
                  <a:pt x="3200400" y="1769423"/>
                  <a:pt x="3200400" y="1769423"/>
                </a:cubicBezTo>
                <a:cubicBezTo>
                  <a:pt x="3205645" y="1767002"/>
                  <a:pt x="3296771" y="1729780"/>
                  <a:pt x="3313215" y="1710047"/>
                </a:cubicBezTo>
                <a:cubicBezTo>
                  <a:pt x="3334303" y="1684741"/>
                  <a:pt x="3350193" y="1655452"/>
                  <a:pt x="3366654" y="1626919"/>
                </a:cubicBezTo>
                <a:cubicBezTo>
                  <a:pt x="3386485" y="1592545"/>
                  <a:pt x="3421944" y="1516568"/>
                  <a:pt x="3431968" y="1478478"/>
                </a:cubicBezTo>
                <a:cubicBezTo>
                  <a:pt x="3444810" y="1429679"/>
                  <a:pt x="3451761" y="1379517"/>
                  <a:pt x="3461657" y="1330036"/>
                </a:cubicBezTo>
                <a:cubicBezTo>
                  <a:pt x="3441281" y="1065143"/>
                  <a:pt x="3445897" y="1163840"/>
                  <a:pt x="3437906" y="944088"/>
                </a:cubicBezTo>
                <a:cubicBezTo>
                  <a:pt x="3435819" y="886694"/>
                  <a:pt x="3435340" y="829228"/>
                  <a:pt x="3431968" y="771896"/>
                </a:cubicBezTo>
                <a:cubicBezTo>
                  <a:pt x="3431375" y="761821"/>
                  <a:pt x="3429222" y="751782"/>
                  <a:pt x="3426031" y="742208"/>
                </a:cubicBezTo>
                <a:cubicBezTo>
                  <a:pt x="3421264" y="727908"/>
                  <a:pt x="3414156" y="714499"/>
                  <a:pt x="3408218" y="700644"/>
                </a:cubicBezTo>
                <a:cubicBezTo>
                  <a:pt x="3404827" y="683692"/>
                  <a:pt x="3401374" y="663977"/>
                  <a:pt x="3396342" y="647205"/>
                </a:cubicBezTo>
                <a:cubicBezTo>
                  <a:pt x="3392745" y="635215"/>
                  <a:pt x="3387503" y="623723"/>
                  <a:pt x="3384467" y="611579"/>
                </a:cubicBezTo>
                <a:cubicBezTo>
                  <a:pt x="3381547" y="599899"/>
                  <a:pt x="3380890" y="587758"/>
                  <a:pt x="3378529" y="575953"/>
                </a:cubicBezTo>
                <a:cubicBezTo>
                  <a:pt x="3376929" y="567951"/>
                  <a:pt x="3374571" y="560119"/>
                  <a:pt x="3372592" y="552202"/>
                </a:cubicBezTo>
                <a:cubicBezTo>
                  <a:pt x="3374571" y="532410"/>
                  <a:pt x="3372239" y="511696"/>
                  <a:pt x="3378529" y="492826"/>
                </a:cubicBezTo>
                <a:cubicBezTo>
                  <a:pt x="3380786" y="486056"/>
                  <a:pt x="3390104" y="484417"/>
                  <a:pt x="3396342" y="480951"/>
                </a:cubicBezTo>
                <a:cubicBezTo>
                  <a:pt x="3439283" y="457095"/>
                  <a:pt x="3425250" y="466351"/>
                  <a:pt x="3473532" y="451262"/>
                </a:cubicBezTo>
                <a:cubicBezTo>
                  <a:pt x="3491454" y="445661"/>
                  <a:pt x="3508755" y="438003"/>
                  <a:pt x="3526971" y="433449"/>
                </a:cubicBezTo>
                <a:cubicBezTo>
                  <a:pt x="3548439" y="428082"/>
                  <a:pt x="3570555" y="425753"/>
                  <a:pt x="3592285" y="421574"/>
                </a:cubicBezTo>
                <a:cubicBezTo>
                  <a:pt x="3754121" y="390452"/>
                  <a:pt x="3606923" y="416165"/>
                  <a:pt x="3788228" y="385948"/>
                </a:cubicBezTo>
                <a:cubicBezTo>
                  <a:pt x="3794166" y="383969"/>
                  <a:pt x="3799942" y="381417"/>
                  <a:pt x="3806041" y="380010"/>
                </a:cubicBezTo>
                <a:cubicBezTo>
                  <a:pt x="3825708" y="375471"/>
                  <a:pt x="3865418" y="368135"/>
                  <a:pt x="3865418" y="368135"/>
                </a:cubicBezTo>
                <a:cubicBezTo>
                  <a:pt x="3889169" y="372093"/>
                  <a:pt x="3913405" y="373806"/>
                  <a:pt x="3936670" y="380010"/>
                </a:cubicBezTo>
                <a:cubicBezTo>
                  <a:pt x="3950546" y="383710"/>
                  <a:pt x="3970228" y="409410"/>
                  <a:pt x="3978233" y="415636"/>
                </a:cubicBezTo>
                <a:cubicBezTo>
                  <a:pt x="3987343" y="422721"/>
                  <a:pt x="3998467" y="426831"/>
                  <a:pt x="4007922" y="433449"/>
                </a:cubicBezTo>
                <a:cubicBezTo>
                  <a:pt x="4038083" y="454562"/>
                  <a:pt x="4096987" y="498764"/>
                  <a:pt x="4096987" y="498764"/>
                </a:cubicBezTo>
                <a:cubicBezTo>
                  <a:pt x="4122056" y="536368"/>
                  <a:pt x="4093689" y="498765"/>
                  <a:pt x="4126675" y="528452"/>
                </a:cubicBezTo>
                <a:cubicBezTo>
                  <a:pt x="4126678" y="528454"/>
                  <a:pt x="4174741" y="576517"/>
                  <a:pt x="4186052" y="587828"/>
                </a:cubicBezTo>
                <a:cubicBezTo>
                  <a:pt x="4190010" y="591787"/>
                  <a:pt x="4192920" y="597201"/>
                  <a:pt x="4197927" y="599704"/>
                </a:cubicBezTo>
                <a:cubicBezTo>
                  <a:pt x="4214913" y="608197"/>
                  <a:pt x="4222022" y="613150"/>
                  <a:pt x="4239490" y="617517"/>
                </a:cubicBezTo>
                <a:lnTo>
                  <a:pt x="4286992" y="629392"/>
                </a:lnTo>
                <a:cubicBezTo>
                  <a:pt x="4336581" y="669064"/>
                  <a:pt x="4299438" y="644056"/>
                  <a:pt x="4376057" y="676893"/>
                </a:cubicBezTo>
                <a:cubicBezTo>
                  <a:pt x="4384193" y="680380"/>
                  <a:pt x="4391410" y="685970"/>
                  <a:pt x="4399807" y="688769"/>
                </a:cubicBezTo>
                <a:cubicBezTo>
                  <a:pt x="4422275" y="696258"/>
                  <a:pt x="4431157" y="694706"/>
                  <a:pt x="4453246" y="694706"/>
                </a:cubicBezTo>
              </a:path>
            </a:pathLst>
          </a:cu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98924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a:off x="1644001" y="1266701"/>
            <a:ext cx="2343705" cy="745671"/>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Methodological research</a:t>
            </a:r>
          </a:p>
        </p:txBody>
      </p:sp>
      <p:sp>
        <p:nvSpPr>
          <p:cNvPr id="7" name="Chevron 6"/>
          <p:cNvSpPr/>
          <p:nvPr/>
        </p:nvSpPr>
        <p:spPr>
          <a:xfrm>
            <a:off x="3921418" y="1263496"/>
            <a:ext cx="2343705" cy="745671"/>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Open-source analytics development</a:t>
            </a:r>
          </a:p>
        </p:txBody>
      </p:sp>
      <p:sp>
        <p:nvSpPr>
          <p:cNvPr id="12" name="Chevron 11"/>
          <p:cNvSpPr/>
          <p:nvPr/>
        </p:nvSpPr>
        <p:spPr>
          <a:xfrm>
            <a:off x="6225469" y="1264978"/>
            <a:ext cx="2338305" cy="745671"/>
          </a:xfrm>
          <a:prstGeom prst="chevr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Clinical applications</a:t>
            </a:r>
          </a:p>
        </p:txBody>
      </p:sp>
      <p:sp>
        <p:nvSpPr>
          <p:cNvPr id="16" name="Pentagon 15"/>
          <p:cNvSpPr/>
          <p:nvPr/>
        </p:nvSpPr>
        <p:spPr>
          <a:xfrm rot="5400000">
            <a:off x="410904" y="1798572"/>
            <a:ext cx="881742" cy="1406165"/>
          </a:xfrm>
          <a:prstGeom prst="homePlate">
            <a:avLst>
              <a:gd name="adj" fmla="val 23457"/>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Observational data management</a:t>
            </a:r>
          </a:p>
        </p:txBody>
      </p:sp>
      <p:sp>
        <p:nvSpPr>
          <p:cNvPr id="17" name="Chevron 16"/>
          <p:cNvSpPr/>
          <p:nvPr/>
        </p:nvSpPr>
        <p:spPr>
          <a:xfrm rot="5400000">
            <a:off x="334708" y="3680163"/>
            <a:ext cx="1077686" cy="1406165"/>
          </a:xfrm>
          <a:prstGeom prst="chevron">
            <a:avLst>
              <a:gd name="adj" fmla="val 20108"/>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Population-level estimation</a:t>
            </a:r>
          </a:p>
        </p:txBody>
      </p:sp>
      <p:sp>
        <p:nvSpPr>
          <p:cNvPr id="18" name="Chevron 17"/>
          <p:cNvSpPr/>
          <p:nvPr/>
        </p:nvSpPr>
        <p:spPr>
          <a:xfrm rot="5400000">
            <a:off x="334708" y="4695065"/>
            <a:ext cx="1077686" cy="1406165"/>
          </a:xfrm>
          <a:prstGeom prst="chevron">
            <a:avLst>
              <a:gd name="adj" fmla="val 20108"/>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black"/>
                </a:solidFill>
              </a:rPr>
              <a:t>Patient-level prediction</a:t>
            </a:r>
          </a:p>
        </p:txBody>
      </p:sp>
      <p:sp>
        <p:nvSpPr>
          <p:cNvPr id="27" name="Chevron 26"/>
          <p:cNvSpPr/>
          <p:nvPr/>
        </p:nvSpPr>
        <p:spPr>
          <a:xfrm rot="5400000">
            <a:off x="329308" y="2695365"/>
            <a:ext cx="1077686" cy="1406165"/>
          </a:xfrm>
          <a:prstGeom prst="chevron">
            <a:avLst>
              <a:gd name="adj" fmla="val 20108"/>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Clinical characterization</a:t>
            </a:r>
          </a:p>
        </p:txBody>
      </p:sp>
      <p:sp>
        <p:nvSpPr>
          <p:cNvPr id="6" name="Title 5"/>
          <p:cNvSpPr>
            <a:spLocks noGrp="1"/>
          </p:cNvSpPr>
          <p:nvPr>
            <p:ph type="title"/>
          </p:nvPr>
        </p:nvSpPr>
        <p:spPr>
          <a:xfrm>
            <a:off x="1066800" y="76200"/>
            <a:ext cx="8058150" cy="1143000"/>
          </a:xfrm>
        </p:spPr>
        <p:txBody>
          <a:bodyPr>
            <a:normAutofit fontScale="90000"/>
          </a:bodyPr>
          <a:lstStyle/>
          <a:p>
            <a:r>
              <a:rPr lang="en-US" dirty="0"/>
              <a:t>OHDSI’s areas of focus:</a:t>
            </a:r>
            <a:br>
              <a:rPr lang="en-US" dirty="0"/>
            </a:br>
            <a:r>
              <a:rPr lang="en-US" dirty="0"/>
              <a:t>Continuing our journey in 2018…</a:t>
            </a:r>
          </a:p>
        </p:txBody>
      </p:sp>
      <p:sp>
        <p:nvSpPr>
          <p:cNvPr id="2" name="TextBox 1"/>
          <p:cNvSpPr txBox="1"/>
          <p:nvPr/>
        </p:nvSpPr>
        <p:spPr>
          <a:xfrm>
            <a:off x="1763688" y="2204864"/>
            <a:ext cx="7200800"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Maintain and evolve open community data and vocabulary standards</a:t>
            </a:r>
          </a:p>
          <a:p>
            <a:pPr marL="285750" indent="-285750">
              <a:buFont typeface="Arial" panose="020B0604020202020204" pitchFamily="34" charset="0"/>
              <a:buChar char="•"/>
            </a:pPr>
            <a:r>
              <a:rPr lang="en-US" sz="2400" dirty="0"/>
              <a:t>Develop and improve tools to enable large-scale analysis</a:t>
            </a:r>
          </a:p>
          <a:p>
            <a:pPr marL="285750" indent="-285750">
              <a:buFont typeface="Arial" panose="020B0604020202020204" pitchFamily="34" charset="0"/>
              <a:buChar char="•"/>
            </a:pPr>
            <a:r>
              <a:rPr lang="en-US" sz="2400" dirty="0"/>
              <a:t>Establish and promote community best practices</a:t>
            </a:r>
          </a:p>
          <a:p>
            <a:pPr marL="285750" indent="-285750">
              <a:buFont typeface="Arial" panose="020B0604020202020204" pitchFamily="34" charset="0"/>
              <a:buChar char="•"/>
            </a:pPr>
            <a:r>
              <a:rPr lang="en-US" sz="2400" dirty="0"/>
              <a:t>Strengthen and expand collaborations across OHDSI research network</a:t>
            </a:r>
          </a:p>
          <a:p>
            <a:pPr marL="285750" indent="-285750">
              <a:buFont typeface="Arial" panose="020B0604020202020204" pitchFamily="34" charset="0"/>
              <a:buChar char="•"/>
            </a:pPr>
            <a:r>
              <a:rPr lang="en-US" sz="2400" dirty="0"/>
              <a:t>Advance scholarship in observational data science through publication, presentations, and education</a:t>
            </a:r>
          </a:p>
          <a:p>
            <a:pPr marL="285750" indent="-285750">
              <a:buFont typeface="Arial" panose="020B0604020202020204" pitchFamily="34" charset="0"/>
              <a:buChar char="•"/>
            </a:pPr>
            <a:r>
              <a:rPr lang="en-US" sz="2400" b="1" dirty="0"/>
              <a:t>Generate and disseminate more clinical evidence</a:t>
            </a:r>
          </a:p>
        </p:txBody>
      </p:sp>
    </p:spTree>
    <p:extLst>
      <p:ext uri="{BB962C8B-B14F-4D97-AF65-F5344CB8AC3E}">
        <p14:creationId xmlns:p14="http://schemas.microsoft.com/office/powerpoint/2010/main" val="3498473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4BA4-63CD-4F5D-B637-77C417DDE1EC}"/>
              </a:ext>
            </a:extLst>
          </p:cNvPr>
          <p:cNvSpPr>
            <a:spLocks noGrp="1"/>
          </p:cNvSpPr>
          <p:nvPr>
            <p:ph type="title"/>
          </p:nvPr>
        </p:nvSpPr>
        <p:spPr/>
        <p:txBody>
          <a:bodyPr/>
          <a:lstStyle/>
          <a:p>
            <a:r>
              <a:rPr lang="en-US" dirty="0"/>
              <a:t>OHDSI workgroup updates</a:t>
            </a:r>
          </a:p>
        </p:txBody>
      </p:sp>
      <p:sp>
        <p:nvSpPr>
          <p:cNvPr id="3" name="Content Placeholder 2">
            <a:extLst>
              <a:ext uri="{FF2B5EF4-FFF2-40B4-BE49-F238E27FC236}">
                <a16:creationId xmlns:a16="http://schemas.microsoft.com/office/drawing/2014/main" id="{2600D006-7258-45DF-8785-EAE3D7670D0B}"/>
              </a:ext>
            </a:extLst>
          </p:cNvPr>
          <p:cNvSpPr>
            <a:spLocks noGrp="1"/>
          </p:cNvSpPr>
          <p:nvPr>
            <p:ph idx="1"/>
          </p:nvPr>
        </p:nvSpPr>
        <p:spPr/>
        <p:txBody>
          <a:bodyPr>
            <a:normAutofit fontScale="85000" lnSpcReduction="20000"/>
          </a:bodyPr>
          <a:lstStyle/>
          <a:p>
            <a:r>
              <a:rPr lang="en-US" dirty="0"/>
              <a:t>CDM/Vocabulary – Christian Reich</a:t>
            </a:r>
          </a:p>
          <a:p>
            <a:r>
              <a:rPr lang="en-US" dirty="0"/>
              <a:t>Natural Language Processing – Hua Xu</a:t>
            </a:r>
          </a:p>
          <a:p>
            <a:r>
              <a:rPr lang="en-US" dirty="0"/>
              <a:t>OHDSI China – Hua Xu</a:t>
            </a:r>
          </a:p>
          <a:p>
            <a:r>
              <a:rPr lang="en-US" dirty="0"/>
              <a:t>THEMIS - Mui Van Zandt</a:t>
            </a:r>
          </a:p>
          <a:p>
            <a:r>
              <a:rPr lang="en-US" dirty="0"/>
              <a:t>EHR – Melanie </a:t>
            </a:r>
            <a:r>
              <a:rPr lang="en-US" dirty="0" err="1"/>
              <a:t>Philofsky</a:t>
            </a:r>
            <a:endParaRPr lang="en-US" dirty="0"/>
          </a:p>
          <a:p>
            <a:r>
              <a:rPr lang="en-US" dirty="0"/>
              <a:t>Metadata and Annotation – Ajit Londhe</a:t>
            </a:r>
          </a:p>
          <a:p>
            <a:r>
              <a:rPr lang="en-US" dirty="0"/>
              <a:t>Pharmacovigilance Evidence Investigation – Erica Voss</a:t>
            </a:r>
          </a:p>
          <a:p>
            <a:r>
              <a:rPr lang="en-US" dirty="0"/>
              <a:t>ATLAS/</a:t>
            </a:r>
            <a:r>
              <a:rPr lang="en-US" dirty="0" err="1"/>
              <a:t>WebAPI</a:t>
            </a:r>
            <a:r>
              <a:rPr lang="en-US" dirty="0"/>
              <a:t> – Anthony Sena</a:t>
            </a:r>
          </a:p>
          <a:p>
            <a:r>
              <a:rPr lang="en-US" dirty="0"/>
              <a:t>Population-level Effect Estimation – Martijn Schuemie</a:t>
            </a:r>
          </a:p>
          <a:p>
            <a:r>
              <a:rPr lang="en-US" dirty="0"/>
              <a:t>Patient-level Prediction – Peter </a:t>
            </a:r>
            <a:r>
              <a:rPr lang="en-US" dirty="0" err="1"/>
              <a:t>Rijnbeek</a:t>
            </a:r>
            <a:endParaRPr lang="en-US" dirty="0"/>
          </a:p>
          <a:p>
            <a:r>
              <a:rPr lang="en-US" dirty="0"/>
              <a:t>Book of OHDSI – David Madigan</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9E29870-CE8E-4A12-B4B7-8B59C8B89088}"/>
              </a:ext>
            </a:extLst>
          </p:cNvPr>
          <p:cNvSpPr>
            <a:spLocks noGrp="1"/>
          </p:cNvSpPr>
          <p:nvPr>
            <p:ph type="sldNum" sz="quarter" idx="4"/>
          </p:nvPr>
        </p:nvSpPr>
        <p:spPr/>
        <p:txBody>
          <a:bodyPr/>
          <a:lstStyle/>
          <a:p>
            <a:fld id="{444583ED-F364-40B3-B25B-483B5033DFA3}" type="slidenum">
              <a:rPr lang="en-US" smtClean="0"/>
              <a:pPr/>
              <a:t>7</a:t>
            </a:fld>
            <a:endParaRPr lang="en-US"/>
          </a:p>
        </p:txBody>
      </p:sp>
    </p:spTree>
    <p:extLst>
      <p:ext uri="{BB962C8B-B14F-4D97-AF65-F5344CB8AC3E}">
        <p14:creationId xmlns:p14="http://schemas.microsoft.com/office/powerpoint/2010/main" val="3610464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CDM &amp; Vocabulary</a:t>
            </a:r>
            <a:br>
              <a:rPr lang="en-US" dirty="0"/>
            </a:br>
            <a:r>
              <a:rPr lang="en-US" dirty="0"/>
              <a:t>Working Group</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a:t>Christian Reich &amp; Clair </a:t>
            </a:r>
            <a:r>
              <a:rPr lang="en-US" dirty="0" err="1"/>
              <a:t>Blacketer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8784" y="0"/>
            <a:ext cx="1235216" cy="134329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8515" y="-33066"/>
            <a:ext cx="1172854" cy="1376363"/>
          </a:xfrm>
          <a:prstGeom prst="rect">
            <a:avLst/>
          </a:prstGeom>
        </p:spPr>
      </p:pic>
    </p:spTree>
    <p:extLst>
      <p:ext uri="{BB962C8B-B14F-4D97-AF65-F5344CB8AC3E}">
        <p14:creationId xmlns:p14="http://schemas.microsoft.com/office/powerpoint/2010/main" val="1289124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44FB-11D4-4710-B85B-73E1BD66EE86}"/>
              </a:ext>
            </a:extLst>
          </p:cNvPr>
          <p:cNvSpPr>
            <a:spLocks noGrp="1"/>
          </p:cNvSpPr>
          <p:nvPr>
            <p:ph type="title"/>
          </p:nvPr>
        </p:nvSpPr>
        <p:spPr>
          <a:xfrm>
            <a:off x="-86081" y="76200"/>
            <a:ext cx="7543800" cy="838200"/>
          </a:xfrm>
        </p:spPr>
        <p:txBody>
          <a:bodyPr/>
          <a:lstStyle/>
          <a:p>
            <a:r>
              <a:rPr lang="en-US" dirty="0"/>
              <a:t>2018 Accomplishments</a:t>
            </a:r>
          </a:p>
        </p:txBody>
      </p:sp>
      <p:sp>
        <p:nvSpPr>
          <p:cNvPr id="3" name="Text Placeholder 2">
            <a:extLst>
              <a:ext uri="{FF2B5EF4-FFF2-40B4-BE49-F238E27FC236}">
                <a16:creationId xmlns:a16="http://schemas.microsoft.com/office/drawing/2014/main" id="{C6185BDE-C5AC-4444-8FEE-BC4EE850C660}"/>
              </a:ext>
            </a:extLst>
          </p:cNvPr>
          <p:cNvSpPr>
            <a:spLocks noGrp="1"/>
          </p:cNvSpPr>
          <p:nvPr>
            <p:ph type="body" idx="1"/>
          </p:nvPr>
        </p:nvSpPr>
        <p:spPr/>
        <p:txBody>
          <a:bodyPr>
            <a:normAutofit fontScale="92500" lnSpcReduction="10000"/>
          </a:bodyPr>
          <a:lstStyle/>
          <a:p>
            <a:pPr marL="111125" indent="0">
              <a:buNone/>
            </a:pPr>
            <a:r>
              <a:rPr lang="en-US" dirty="0"/>
              <a:t>Closed Issues: </a:t>
            </a:r>
            <a:r>
              <a:rPr lang="en-US" b="1" dirty="0"/>
              <a:t>43</a:t>
            </a:r>
          </a:p>
          <a:p>
            <a:pPr marL="111125" indent="0">
              <a:buNone/>
            </a:pPr>
            <a:r>
              <a:rPr lang="en-US" dirty="0"/>
              <a:t>Ratified Proposals: </a:t>
            </a:r>
            <a:r>
              <a:rPr lang="en-US" b="1" dirty="0"/>
              <a:t>11</a:t>
            </a:r>
          </a:p>
          <a:p>
            <a:pPr marL="111125" indent="0">
              <a:buNone/>
            </a:pPr>
            <a:endParaRPr lang="en-US" dirty="0"/>
          </a:p>
          <a:p>
            <a:pPr marL="111125" indent="0">
              <a:buNone/>
            </a:pPr>
            <a:r>
              <a:rPr lang="en-US" dirty="0"/>
              <a:t>Notable Releases:</a:t>
            </a:r>
          </a:p>
          <a:p>
            <a:r>
              <a:rPr lang="en-US" b="1" dirty="0"/>
              <a:t>Version 5.3.0</a:t>
            </a:r>
          </a:p>
          <a:p>
            <a:pPr marL="690563" lvl="1" indent="-233363"/>
            <a:r>
              <a:rPr lang="en-US" dirty="0"/>
              <a:t>Added the VISIT_DETAIL table</a:t>
            </a:r>
          </a:p>
          <a:p>
            <a:pPr marL="690563" lvl="1" indent="-233363"/>
            <a:r>
              <a:rPr lang="en-US" dirty="0"/>
              <a:t>Added the METADATA table</a:t>
            </a:r>
          </a:p>
          <a:p>
            <a:pPr marL="344488" indent="-233363"/>
            <a:r>
              <a:rPr lang="en-US" b="1" dirty="0"/>
              <a:t>Version 6.0.0</a:t>
            </a:r>
          </a:p>
          <a:p>
            <a:pPr marL="690563" lvl="1" indent="-233363"/>
            <a:r>
              <a:rPr lang="en-US" dirty="0"/>
              <a:t>Added the SURVEY_CONDUCT table</a:t>
            </a:r>
          </a:p>
          <a:p>
            <a:pPr marL="690563" lvl="1" indent="-233363"/>
            <a:r>
              <a:rPr lang="en-US" dirty="0"/>
              <a:t>Added the LOCATION_HISTORY table</a:t>
            </a:r>
          </a:p>
          <a:p>
            <a:pPr marL="690563" lvl="1" indent="-233363"/>
            <a:endParaRPr lang="en-US" dirty="0"/>
          </a:p>
          <a:p>
            <a:endParaRPr lang="en-US" dirty="0"/>
          </a:p>
        </p:txBody>
      </p:sp>
      <p:sp>
        <p:nvSpPr>
          <p:cNvPr id="4" name="Slide Number Placeholder 3">
            <a:extLst>
              <a:ext uri="{FF2B5EF4-FFF2-40B4-BE49-F238E27FC236}">
                <a16:creationId xmlns:a16="http://schemas.microsoft.com/office/drawing/2014/main" id="{1FAC3631-DCB9-4247-A12F-7134B7DE5EF6}"/>
              </a:ext>
            </a:extLst>
          </p:cNvPr>
          <p:cNvSpPr>
            <a:spLocks noGrp="1"/>
          </p:cNvSpPr>
          <p:nvPr>
            <p:ph type="sldNum" idx="12"/>
          </p:nvPr>
        </p:nvSpPr>
        <p:spPr/>
        <p:txBody>
          <a:bodyPr/>
          <a:lstStyle/>
          <a:p>
            <a:pPr>
              <a:buSzPct val="25000"/>
            </a:pPr>
            <a:fld id="{00000000-1234-1234-1234-123412341234}" type="slidenum">
              <a:rPr lang="en-US" sz="900" kern="0" smtClean="0">
                <a:solidFill>
                  <a:srgbClr val="20425A"/>
                </a:solidFill>
                <a:latin typeface="Calibri"/>
                <a:ea typeface="Calibri"/>
                <a:cs typeface="Calibri"/>
                <a:sym typeface="Calibri"/>
              </a:rPr>
              <a:pPr>
                <a:buSzPct val="25000"/>
              </a:pPr>
              <a:t>9</a:t>
            </a:fld>
            <a:endParaRPr lang="en-US" sz="900" kern="0" dirty="0">
              <a:solidFill>
                <a:srgbClr val="20425A"/>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2618E250-8139-4A70-B922-F32703034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9192" y="-2177"/>
            <a:ext cx="1235216" cy="1343297"/>
          </a:xfrm>
          <a:prstGeom prst="rect">
            <a:avLst/>
          </a:prstGeom>
        </p:spPr>
      </p:pic>
      <p:pic>
        <p:nvPicPr>
          <p:cNvPr id="6" name="Picture 5">
            <a:extLst>
              <a:ext uri="{FF2B5EF4-FFF2-40B4-BE49-F238E27FC236}">
                <a16:creationId xmlns:a16="http://schemas.microsoft.com/office/drawing/2014/main" id="{687373CF-9EBC-4693-B05B-5FFE084E2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8515" y="-33066"/>
            <a:ext cx="1172854" cy="1376363"/>
          </a:xfrm>
          <a:prstGeom prst="rect">
            <a:avLst/>
          </a:prstGeom>
        </p:spPr>
      </p:pic>
    </p:spTree>
    <p:extLst>
      <p:ext uri="{BB962C8B-B14F-4D97-AF65-F5344CB8AC3E}">
        <p14:creationId xmlns:p14="http://schemas.microsoft.com/office/powerpoint/2010/main" val="3131011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8B9DD-8B09-47A3-A209-598D7C6631A8}"/>
              </a:ext>
            </a:extLst>
          </p:cNvPr>
          <p:cNvSpPr>
            <a:spLocks noGrp="1"/>
          </p:cNvSpPr>
          <p:nvPr>
            <p:ph type="title"/>
          </p:nvPr>
        </p:nvSpPr>
        <p:spPr/>
        <p:txBody>
          <a:bodyPr/>
          <a:lstStyle/>
          <a:p>
            <a:r>
              <a:rPr lang="en-US" dirty="0"/>
              <a:t>2019 Goals</a:t>
            </a:r>
          </a:p>
        </p:txBody>
      </p:sp>
      <p:sp>
        <p:nvSpPr>
          <p:cNvPr id="3" name="Text Placeholder 2">
            <a:extLst>
              <a:ext uri="{FF2B5EF4-FFF2-40B4-BE49-F238E27FC236}">
                <a16:creationId xmlns:a16="http://schemas.microsoft.com/office/drawing/2014/main" id="{CA72E6C6-2B7C-4F96-92B6-7A8DA9320A60}"/>
              </a:ext>
            </a:extLst>
          </p:cNvPr>
          <p:cNvSpPr>
            <a:spLocks noGrp="1"/>
          </p:cNvSpPr>
          <p:nvPr>
            <p:ph type="body" idx="1"/>
          </p:nvPr>
        </p:nvSpPr>
        <p:spPr/>
        <p:txBody>
          <a:bodyPr/>
          <a:lstStyle/>
          <a:p>
            <a:r>
              <a:rPr lang="en-US" dirty="0"/>
              <a:t>As the developers work to incorporate the recent v6.0.0 changes into the tools we would like to take the time to address the issues that have been identified as collaborators adopt the new version.</a:t>
            </a:r>
          </a:p>
          <a:p>
            <a:r>
              <a:rPr lang="en-US" dirty="0"/>
              <a:t>In addition we would like to create a better testing and proposal ratification process with a focus on </a:t>
            </a:r>
            <a:r>
              <a:rPr lang="en-US"/>
              <a:t>supporting vocabulary</a:t>
            </a:r>
            <a:endParaRPr lang="en-US" dirty="0"/>
          </a:p>
        </p:txBody>
      </p:sp>
      <p:sp>
        <p:nvSpPr>
          <p:cNvPr id="4" name="Slide Number Placeholder 3">
            <a:extLst>
              <a:ext uri="{FF2B5EF4-FFF2-40B4-BE49-F238E27FC236}">
                <a16:creationId xmlns:a16="http://schemas.microsoft.com/office/drawing/2014/main" id="{49084AA5-9639-4153-96C0-40A6A237DCE5}"/>
              </a:ext>
            </a:extLst>
          </p:cNvPr>
          <p:cNvSpPr>
            <a:spLocks noGrp="1"/>
          </p:cNvSpPr>
          <p:nvPr>
            <p:ph type="sldNum" idx="12"/>
          </p:nvPr>
        </p:nvSpPr>
        <p:spPr/>
        <p:txBody>
          <a:bodyPr/>
          <a:lstStyle/>
          <a:p>
            <a:pPr>
              <a:buSzPct val="25000"/>
            </a:pPr>
            <a:fld id="{00000000-1234-1234-1234-123412341234}" type="slidenum">
              <a:rPr lang="en-US" sz="900" kern="0" smtClean="0">
                <a:solidFill>
                  <a:srgbClr val="20425A"/>
                </a:solidFill>
                <a:latin typeface="Calibri"/>
                <a:ea typeface="Calibri"/>
                <a:cs typeface="Calibri"/>
                <a:sym typeface="Calibri"/>
              </a:rPr>
              <a:pPr>
                <a:buSzPct val="25000"/>
              </a:pPr>
              <a:t>10</a:t>
            </a:fld>
            <a:endParaRPr lang="en-US" sz="900" kern="0" dirty="0">
              <a:solidFill>
                <a:srgbClr val="20425A"/>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F52CF1F0-0F8A-4027-B9D2-E23F1DE847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9192" y="-2177"/>
            <a:ext cx="1235216" cy="1343297"/>
          </a:xfrm>
          <a:prstGeom prst="rect">
            <a:avLst/>
          </a:prstGeom>
        </p:spPr>
      </p:pic>
      <p:pic>
        <p:nvPicPr>
          <p:cNvPr id="6" name="Picture 5">
            <a:extLst>
              <a:ext uri="{FF2B5EF4-FFF2-40B4-BE49-F238E27FC236}">
                <a16:creationId xmlns:a16="http://schemas.microsoft.com/office/drawing/2014/main" id="{35A715C2-52CB-49BE-B249-ACB6F0B0F2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8515" y="-33066"/>
            <a:ext cx="1172854" cy="1376363"/>
          </a:xfrm>
          <a:prstGeom prst="rect">
            <a:avLst/>
          </a:prstGeom>
        </p:spPr>
      </p:pic>
    </p:spTree>
    <p:extLst>
      <p:ext uri="{BB962C8B-B14F-4D97-AF65-F5344CB8AC3E}">
        <p14:creationId xmlns:p14="http://schemas.microsoft.com/office/powerpoint/2010/main" val="588530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NLP</a:t>
            </a:r>
            <a:br>
              <a:rPr lang="en-US" dirty="0"/>
            </a:br>
            <a:r>
              <a:rPr lang="en-US" dirty="0"/>
              <a:t>Working Group</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a:t>Hua Xu</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400" y="0"/>
            <a:ext cx="984449" cy="1381842"/>
          </a:xfrm>
          <a:prstGeom prst="rect">
            <a:avLst/>
          </a:prstGeom>
        </p:spPr>
      </p:pic>
    </p:spTree>
    <p:extLst>
      <p:ext uri="{BB962C8B-B14F-4D97-AF65-F5344CB8AC3E}">
        <p14:creationId xmlns:p14="http://schemas.microsoft.com/office/powerpoint/2010/main" val="3326665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152400"/>
            <a:ext cx="6553200" cy="838200"/>
          </a:xfrm>
        </p:spPr>
        <p:txBody>
          <a:bodyPr>
            <a:normAutofit/>
          </a:bodyPr>
          <a:lstStyle/>
          <a:p>
            <a:r>
              <a:rPr lang="en-US" b="1"/>
              <a:t>OHDSI NLP Updates</a:t>
            </a:r>
            <a:endParaRPr lang="en-US" sz="1200" dirty="0"/>
          </a:p>
        </p:txBody>
      </p:sp>
      <p:sp>
        <p:nvSpPr>
          <p:cNvPr id="6" name="Content Placeholder 5"/>
          <p:cNvSpPr>
            <a:spLocks noGrp="1"/>
          </p:cNvSpPr>
          <p:nvPr>
            <p:ph idx="1"/>
          </p:nvPr>
        </p:nvSpPr>
        <p:spPr>
          <a:xfrm>
            <a:off x="457200" y="1219201"/>
            <a:ext cx="8229600" cy="5105399"/>
          </a:xfrm>
        </p:spPr>
        <p:txBody>
          <a:bodyPr>
            <a:normAutofit fontScale="77500" lnSpcReduction="20000"/>
          </a:bodyPr>
          <a:lstStyle/>
          <a:p>
            <a:r>
              <a:rPr lang="en-US" dirty="0"/>
              <a:t>2018 Summary</a:t>
            </a:r>
          </a:p>
          <a:p>
            <a:pPr lvl="1"/>
            <a:r>
              <a:rPr lang="en-US" dirty="0"/>
              <a:t>Delivered NLP Tools (</a:t>
            </a:r>
            <a:r>
              <a:rPr lang="en-US" dirty="0">
                <a:hlinkClick r:id="rId2"/>
              </a:rPr>
              <a:t>https://github.com/OHDSI/NLPTools</a:t>
            </a:r>
            <a:r>
              <a:rPr lang="en-US" dirty="0"/>
              <a:t>)</a:t>
            </a:r>
          </a:p>
          <a:p>
            <a:pPr lvl="2"/>
            <a:r>
              <a:rPr lang="en-US" dirty="0"/>
              <a:t>Wrappers for converting existing NLP systems (</a:t>
            </a:r>
            <a:r>
              <a:rPr lang="en-US" dirty="0" err="1"/>
              <a:t>MetaMap</a:t>
            </a:r>
            <a:r>
              <a:rPr lang="en-US" dirty="0"/>
              <a:t>, </a:t>
            </a:r>
            <a:r>
              <a:rPr lang="en-US" dirty="0" err="1"/>
              <a:t>cTAKES</a:t>
            </a:r>
            <a:r>
              <a:rPr lang="en-US" dirty="0"/>
              <a:t>, CLAMP) outputs to CDM NLP tables</a:t>
            </a:r>
          </a:p>
          <a:p>
            <a:pPr lvl="2"/>
            <a:r>
              <a:rPr lang="en-US" dirty="0"/>
              <a:t>Mapping of CUIs to standard terminology in CDM</a:t>
            </a:r>
          </a:p>
          <a:p>
            <a:pPr lvl="1"/>
            <a:r>
              <a:rPr lang="en-US" dirty="0"/>
              <a:t>Other ongoing projects</a:t>
            </a:r>
          </a:p>
          <a:p>
            <a:pPr lvl="2"/>
            <a:r>
              <a:rPr lang="en-US" dirty="0"/>
              <a:t>Mapping of Note Types to LOINC/standard vocabulary </a:t>
            </a:r>
          </a:p>
          <a:p>
            <a:pPr lvl="2"/>
            <a:r>
              <a:rPr lang="en-US" dirty="0"/>
              <a:t>Landscape Analysis of section identifier systems and proposal of a standard terminology for use </a:t>
            </a:r>
          </a:p>
          <a:p>
            <a:pPr lvl="2"/>
            <a:r>
              <a:rPr lang="en-US" dirty="0"/>
              <a:t>Extension and standardization of concept-modifiers from NLP systems</a:t>
            </a:r>
          </a:p>
          <a:p>
            <a:r>
              <a:rPr lang="en-US" dirty="0"/>
              <a:t>2019 Aims</a:t>
            </a:r>
          </a:p>
          <a:p>
            <a:pPr lvl="1"/>
            <a:r>
              <a:rPr lang="en-US" dirty="0"/>
              <a:t>Establish ETL for processing textual data into CDM</a:t>
            </a:r>
          </a:p>
          <a:p>
            <a:pPr lvl="1"/>
            <a:r>
              <a:rPr lang="en-US" dirty="0"/>
              <a:t>Develop tools (within Atlas) to facilitate uses of NLP data for cohort building/</a:t>
            </a:r>
            <a:r>
              <a:rPr lang="en-US" dirty="0" err="1"/>
              <a:t>phenotyping</a:t>
            </a:r>
            <a:r>
              <a:rPr lang="en-US" dirty="0"/>
              <a:t> </a:t>
            </a:r>
          </a:p>
          <a:p>
            <a:pPr lvl="1"/>
            <a:r>
              <a:rPr lang="en-US" dirty="0"/>
              <a:t>Conduct cross-site studies that use textual data</a:t>
            </a:r>
          </a:p>
          <a:p>
            <a:pPr lvl="1"/>
            <a:r>
              <a:rPr lang="en-US" dirty="0"/>
              <a:t>Continue developing other </a:t>
            </a:r>
            <a:r>
              <a:rPr lang="en-US"/>
              <a:t>NLP resources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3400" y="0"/>
            <a:ext cx="984449" cy="1381842"/>
          </a:xfrm>
          <a:prstGeom prst="rect">
            <a:avLst/>
          </a:prstGeom>
        </p:spPr>
      </p:pic>
    </p:spTree>
    <p:extLst>
      <p:ext uri="{BB962C8B-B14F-4D97-AF65-F5344CB8AC3E}">
        <p14:creationId xmlns:p14="http://schemas.microsoft.com/office/powerpoint/2010/main" val="3630537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China</a:t>
            </a:r>
            <a:br>
              <a:rPr lang="en-US" dirty="0"/>
            </a:br>
            <a:r>
              <a:rPr lang="en-US" dirty="0"/>
              <a:t>Working Group</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a:t>Hua Xu</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400" y="0"/>
            <a:ext cx="984449" cy="1381842"/>
          </a:xfrm>
          <a:prstGeom prst="rect">
            <a:avLst/>
          </a:prstGeom>
        </p:spPr>
      </p:pic>
    </p:spTree>
    <p:extLst>
      <p:ext uri="{BB962C8B-B14F-4D97-AF65-F5344CB8AC3E}">
        <p14:creationId xmlns:p14="http://schemas.microsoft.com/office/powerpoint/2010/main" val="3875910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152400"/>
            <a:ext cx="6553200" cy="838200"/>
          </a:xfrm>
        </p:spPr>
        <p:txBody>
          <a:bodyPr>
            <a:normAutofit/>
          </a:bodyPr>
          <a:lstStyle/>
          <a:p>
            <a:r>
              <a:rPr lang="en-US" b="1" dirty="0"/>
              <a:t>OHDSI China WG Updates</a:t>
            </a:r>
            <a:endParaRPr lang="en-US" sz="1200" dirty="0"/>
          </a:p>
        </p:txBody>
      </p:sp>
      <p:sp>
        <p:nvSpPr>
          <p:cNvPr id="6" name="Content Placeholder 5"/>
          <p:cNvSpPr>
            <a:spLocks noGrp="1"/>
          </p:cNvSpPr>
          <p:nvPr>
            <p:ph idx="1"/>
          </p:nvPr>
        </p:nvSpPr>
        <p:spPr>
          <a:xfrm>
            <a:off x="457200" y="1219201"/>
            <a:ext cx="8229600" cy="5105399"/>
          </a:xfrm>
        </p:spPr>
        <p:txBody>
          <a:bodyPr>
            <a:normAutofit fontScale="85000" lnSpcReduction="10000"/>
          </a:bodyPr>
          <a:lstStyle/>
          <a:p>
            <a:r>
              <a:rPr lang="en-US" dirty="0"/>
              <a:t>2018 Summary</a:t>
            </a:r>
          </a:p>
          <a:p>
            <a:pPr lvl="1"/>
            <a:r>
              <a:rPr lang="en-US" dirty="0"/>
              <a:t>Meetings: F2F meeting (Guangzhou), two </a:t>
            </a:r>
            <a:r>
              <a:rPr lang="en-US" dirty="0" err="1"/>
              <a:t>hackathon</a:t>
            </a:r>
            <a:r>
              <a:rPr lang="en-US" dirty="0"/>
              <a:t> (Shanghai and Beijing), monthly online meetings </a:t>
            </a:r>
          </a:p>
          <a:p>
            <a:pPr lvl="1"/>
            <a:r>
              <a:rPr lang="en-US" dirty="0"/>
              <a:t>Activities: CDM and vocabulary </a:t>
            </a:r>
            <a:r>
              <a:rPr lang="mr-IN" dirty="0"/>
              <a:t>–</a:t>
            </a:r>
            <a:r>
              <a:rPr lang="en-US" dirty="0"/>
              <a:t> version 1.0 limited release; NLP toolkit; studies in China </a:t>
            </a:r>
          </a:p>
          <a:p>
            <a:pPr lvl="1"/>
            <a:r>
              <a:rPr lang="en-US" dirty="0"/>
              <a:t>Publications: NCCD (Normalized Chinese Clinical Drug) </a:t>
            </a:r>
            <a:r>
              <a:rPr lang="mr-IN" dirty="0"/>
              <a:t>–</a:t>
            </a:r>
            <a:r>
              <a:rPr lang="en-US" dirty="0"/>
              <a:t> JAMIA, Chinese vocabulary </a:t>
            </a:r>
            <a:r>
              <a:rPr lang="mr-IN" dirty="0"/>
              <a:t>–</a:t>
            </a:r>
            <a:r>
              <a:rPr lang="en-US" dirty="0"/>
              <a:t> OHDSI abstract</a:t>
            </a:r>
          </a:p>
          <a:p>
            <a:r>
              <a:rPr lang="en-US" dirty="0"/>
              <a:t>2019 Aims</a:t>
            </a:r>
          </a:p>
          <a:p>
            <a:pPr lvl="1"/>
            <a:r>
              <a:rPr lang="en-US" dirty="0"/>
              <a:t>Continue 2019 F2F meeting </a:t>
            </a:r>
            <a:r>
              <a:rPr lang="en-US"/>
              <a:t>and hold two </a:t>
            </a:r>
            <a:r>
              <a:rPr lang="en-US" dirty="0" err="1"/>
              <a:t>Hackathon</a:t>
            </a:r>
            <a:r>
              <a:rPr lang="en-US" dirty="0"/>
              <a:t> (Christian and </a:t>
            </a:r>
            <a:r>
              <a:rPr lang="en-US" dirty="0" err="1"/>
              <a:t>Mui</a:t>
            </a:r>
            <a:r>
              <a:rPr lang="en-US" dirty="0"/>
              <a:t>)</a:t>
            </a:r>
          </a:p>
          <a:p>
            <a:pPr lvl="1"/>
            <a:r>
              <a:rPr lang="en-US" dirty="0"/>
              <a:t>Develop Chinese Vocabulary 2.0, Chinese version of Atlas</a:t>
            </a:r>
          </a:p>
          <a:p>
            <a:pPr lvl="1"/>
            <a:r>
              <a:rPr lang="en-US" dirty="0"/>
              <a:t>Promote OHDSI data instances and conduct cross-site studies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400" y="0"/>
            <a:ext cx="984449" cy="1381842"/>
          </a:xfrm>
          <a:prstGeom prst="rect">
            <a:avLst/>
          </a:prstGeom>
        </p:spPr>
      </p:pic>
    </p:spTree>
    <p:extLst>
      <p:ext uri="{BB962C8B-B14F-4D97-AF65-F5344CB8AC3E}">
        <p14:creationId xmlns:p14="http://schemas.microsoft.com/office/powerpoint/2010/main" val="4111142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THEMIS</a:t>
            </a:r>
            <a:br>
              <a:rPr lang="en-US" dirty="0"/>
            </a:br>
            <a:r>
              <a:rPr lang="en-US" dirty="0"/>
              <a:t>Working Group</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err="1"/>
              <a:t>Mui</a:t>
            </a:r>
            <a:r>
              <a:rPr lang="en-US" dirty="0"/>
              <a:t> Van Zandt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450" y="-23949"/>
            <a:ext cx="971550" cy="1295400"/>
          </a:xfrm>
          <a:prstGeom prst="rect">
            <a:avLst/>
          </a:prstGeom>
        </p:spPr>
      </p:pic>
    </p:spTree>
    <p:extLst>
      <p:ext uri="{BB962C8B-B14F-4D97-AF65-F5344CB8AC3E}">
        <p14:creationId xmlns:p14="http://schemas.microsoft.com/office/powerpoint/2010/main" val="2408814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CD2ED-690A-46EF-8E9E-4D393639B4D5}"/>
              </a:ext>
            </a:extLst>
          </p:cNvPr>
          <p:cNvSpPr>
            <a:spLocks noGrp="1"/>
          </p:cNvSpPr>
          <p:nvPr>
            <p:ph type="title"/>
          </p:nvPr>
        </p:nvSpPr>
        <p:spPr>
          <a:xfrm>
            <a:off x="1143000" y="152400"/>
            <a:ext cx="6934200" cy="838200"/>
          </a:xfrm>
        </p:spPr>
        <p:txBody>
          <a:bodyPr/>
          <a:lstStyle/>
          <a:p>
            <a:r>
              <a:rPr lang="en-US" dirty="0"/>
              <a:t>THEMIS Roadmap</a:t>
            </a:r>
          </a:p>
        </p:txBody>
      </p:sp>
      <p:pic>
        <p:nvPicPr>
          <p:cNvPr id="3" name="Picture 25" descr="https://lh3.googleusercontent.com/_Vqy0JbkH2eWcgk0ueX6Cw2IgbbERW_DDh10Vxljieg1nQG5ID2P68tFHuLn_oTbIQpjqHFh0U49KKzjI8mIAX1n-synJydHyFyWi1J6AlmqbSpxPOUhsqr33H-E6Y_Gt07MZGP7">
            <a:extLst>
              <a:ext uri="{FF2B5EF4-FFF2-40B4-BE49-F238E27FC236}">
                <a16:creationId xmlns:a16="http://schemas.microsoft.com/office/drawing/2014/main" id="{4228B9AE-B005-412B-AF3B-A018873A92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534"/>
          <a:stretch/>
        </p:blipFill>
        <p:spPr bwMode="auto">
          <a:xfrm>
            <a:off x="248118" y="1143000"/>
            <a:ext cx="8421400" cy="4953000"/>
          </a:xfrm>
          <a:prstGeom prst="rect">
            <a:avLst/>
          </a:prstGeom>
          <a:noFill/>
          <a:ln>
            <a:no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450" y="-23949"/>
            <a:ext cx="971550" cy="1295400"/>
          </a:xfrm>
          <a:prstGeom prst="rect">
            <a:avLst/>
          </a:prstGeom>
        </p:spPr>
      </p:pic>
    </p:spTree>
    <p:extLst>
      <p:ext uri="{BB962C8B-B14F-4D97-AF65-F5344CB8AC3E}">
        <p14:creationId xmlns:p14="http://schemas.microsoft.com/office/powerpoint/2010/main" val="2030435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EHR</a:t>
            </a:r>
            <a:br>
              <a:rPr lang="en-US" dirty="0"/>
            </a:br>
            <a:r>
              <a:rPr lang="en-US" dirty="0"/>
              <a:t>Working Group</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a:t>Melanie </a:t>
            </a:r>
            <a:r>
              <a:rPr lang="en-US" dirty="0" err="1"/>
              <a:t>Philofsky</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90999" y="0"/>
            <a:ext cx="953001" cy="1319273"/>
          </a:xfrm>
          <a:prstGeom prst="rect">
            <a:avLst/>
          </a:prstGeom>
        </p:spPr>
      </p:pic>
    </p:spTree>
    <p:extLst>
      <p:ext uri="{BB962C8B-B14F-4D97-AF65-F5344CB8AC3E}">
        <p14:creationId xmlns:p14="http://schemas.microsoft.com/office/powerpoint/2010/main" val="4200554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22E66F-6C73-E743-9F3B-55C62B7950C3}"/>
              </a:ext>
            </a:extLst>
          </p:cNvPr>
          <p:cNvSpPr txBox="1">
            <a:spLocks/>
          </p:cNvSpPr>
          <p:nvPr/>
        </p:nvSpPr>
        <p:spPr>
          <a:xfrm>
            <a:off x="152400" y="2438400"/>
            <a:ext cx="8763000" cy="1755775"/>
          </a:xfrm>
          <a:prstGeom prst="rect">
            <a:avLst/>
          </a:prstGeom>
        </p:spPr>
        <p:txBody>
          <a:bodyPr/>
          <a:lstStyle>
            <a:lvl1pPr algn="ctr" defTabSz="914400" rtl="0" eaLnBrk="1" latinLnBrk="0" hangingPunct="1">
              <a:spcBef>
                <a:spcPct val="0"/>
              </a:spcBef>
              <a:buNone/>
              <a:defRPr sz="4000" kern="1200">
                <a:solidFill>
                  <a:srgbClr val="20425A"/>
                </a:solidFill>
                <a:latin typeface="+mj-lt"/>
                <a:ea typeface="+mj-ea"/>
                <a:cs typeface="+mj-cs"/>
              </a:defRPr>
            </a:lvl1pPr>
          </a:lstStyle>
          <a:p>
            <a:r>
              <a:rPr lang="en-US" dirty="0"/>
              <a:t>EHR WG</a:t>
            </a:r>
          </a:p>
        </p:txBody>
      </p:sp>
      <p:sp>
        <p:nvSpPr>
          <p:cNvPr id="4" name="Rectangle 3"/>
          <p:cNvSpPr/>
          <p:nvPr/>
        </p:nvSpPr>
        <p:spPr>
          <a:xfrm>
            <a:off x="152400" y="3429000"/>
            <a:ext cx="8763000" cy="523220"/>
          </a:xfrm>
          <a:prstGeom prst="rect">
            <a:avLst/>
          </a:prstGeom>
        </p:spPr>
        <p:txBody>
          <a:bodyPr wrap="square">
            <a:spAutoFit/>
          </a:bodyPr>
          <a:lstStyle/>
          <a:p>
            <a:pPr algn="ctr"/>
            <a:r>
              <a:rPr lang="en-US" sz="2800" dirty="0">
                <a:solidFill>
                  <a:srgbClr val="153153"/>
                </a:solidFill>
              </a:rPr>
              <a:t>January 11, 2019 @ 10am EST</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999" y="0"/>
            <a:ext cx="953001" cy="1319273"/>
          </a:xfrm>
          <a:prstGeom prst="rect">
            <a:avLst/>
          </a:prstGeom>
        </p:spPr>
      </p:pic>
    </p:spTree>
    <p:extLst>
      <p:ext uri="{BB962C8B-B14F-4D97-AF65-F5344CB8AC3E}">
        <p14:creationId xmlns:p14="http://schemas.microsoft.com/office/powerpoint/2010/main" val="2038710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dirty="0"/>
              <a:t>Metadata and Annotations Working Group</a:t>
            </a:r>
          </a:p>
        </p:txBody>
      </p:sp>
      <p:sp>
        <p:nvSpPr>
          <p:cNvPr id="6" name="Subtitle 5"/>
          <p:cNvSpPr>
            <a:spLocks noGrp="1"/>
          </p:cNvSpPr>
          <p:nvPr>
            <p:ph type="subTitle" idx="1"/>
          </p:nvPr>
        </p:nvSpPr>
        <p:spPr/>
        <p:txBody>
          <a:bodyPr>
            <a:normAutofit/>
          </a:bodyPr>
          <a:lstStyle/>
          <a:p>
            <a:r>
              <a:rPr lang="en-US" dirty="0"/>
              <a:t>2019 Update</a:t>
            </a:r>
          </a:p>
          <a:p>
            <a:r>
              <a:rPr lang="en-US" dirty="0"/>
              <a:t>Ajit Londhe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0"/>
            <a:ext cx="1371600" cy="1371600"/>
          </a:xfrm>
          <a:prstGeom prst="rect">
            <a:avLst/>
          </a:prstGeom>
        </p:spPr>
      </p:pic>
    </p:spTree>
    <p:extLst>
      <p:ext uri="{BB962C8B-B14F-4D97-AF65-F5344CB8AC3E}">
        <p14:creationId xmlns:p14="http://schemas.microsoft.com/office/powerpoint/2010/main" val="2310014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50F3-A0E8-4B6B-B7B5-D31646311F56}"/>
              </a:ext>
            </a:extLst>
          </p:cNvPr>
          <p:cNvSpPr>
            <a:spLocks noGrp="1"/>
          </p:cNvSpPr>
          <p:nvPr>
            <p:ph type="title"/>
          </p:nvPr>
        </p:nvSpPr>
        <p:spPr>
          <a:xfrm>
            <a:off x="1143000" y="152400"/>
            <a:ext cx="6629400" cy="838200"/>
          </a:xfrm>
        </p:spPr>
        <p:txBody>
          <a:bodyPr/>
          <a:lstStyle/>
          <a:p>
            <a:r>
              <a:rPr lang="en-US" dirty="0"/>
              <a:t>2018 Accomplishments</a:t>
            </a:r>
          </a:p>
        </p:txBody>
      </p:sp>
      <p:sp>
        <p:nvSpPr>
          <p:cNvPr id="3" name="Content Placeholder 2">
            <a:extLst>
              <a:ext uri="{FF2B5EF4-FFF2-40B4-BE49-F238E27FC236}">
                <a16:creationId xmlns:a16="http://schemas.microsoft.com/office/drawing/2014/main" id="{894C8955-7AA4-43F2-9945-BA258CBF2B07}"/>
              </a:ext>
            </a:extLst>
          </p:cNvPr>
          <p:cNvSpPr>
            <a:spLocks noGrp="1"/>
          </p:cNvSpPr>
          <p:nvPr>
            <p:ph idx="1"/>
          </p:nvPr>
        </p:nvSpPr>
        <p:spPr/>
        <p:txBody>
          <a:bodyPr>
            <a:normAutofit/>
          </a:bodyPr>
          <a:lstStyle/>
          <a:p>
            <a:r>
              <a:rPr lang="en-US" dirty="0"/>
              <a:t>Defined terminology of “metadata” and “annotation” in the context of OHDSI</a:t>
            </a:r>
          </a:p>
          <a:p>
            <a:r>
              <a:rPr lang="en-US" dirty="0"/>
              <a:t>Collected 30 real-world use cases from CHOP, NIH, Janssen, Tufts</a:t>
            </a:r>
          </a:p>
          <a:p>
            <a:r>
              <a:rPr lang="en-US" dirty="0"/>
              <a:t>Developed concept hierarchy to help in standardizing metadata values</a:t>
            </a:r>
          </a:p>
          <a:p>
            <a:r>
              <a:rPr lang="en-US" dirty="0"/>
              <a:t>Developed flexible table structure to add to the results schema to store metadata and annotations</a:t>
            </a:r>
          </a:p>
          <a:p>
            <a:endParaRPr lang="en-US" dirty="0"/>
          </a:p>
        </p:txBody>
      </p:sp>
      <p:sp>
        <p:nvSpPr>
          <p:cNvPr id="4" name="Slide Number Placeholder 3">
            <a:extLst>
              <a:ext uri="{FF2B5EF4-FFF2-40B4-BE49-F238E27FC236}">
                <a16:creationId xmlns:a16="http://schemas.microsoft.com/office/drawing/2014/main" id="{1AE9678B-B68F-43C6-A646-A13416808831}"/>
              </a:ext>
            </a:extLst>
          </p:cNvPr>
          <p:cNvSpPr>
            <a:spLocks noGrp="1"/>
          </p:cNvSpPr>
          <p:nvPr>
            <p:ph type="sldNum" sz="quarter" idx="4"/>
          </p:nvPr>
        </p:nvSpPr>
        <p:spPr/>
        <p:txBody>
          <a:bodyPr/>
          <a:lstStyle/>
          <a:p>
            <a:fld id="{444583ED-F364-40B3-B25B-483B5033DFA3}" type="slidenum">
              <a:rPr lang="en-US" smtClean="0"/>
              <a:pPr/>
              <a:t>20</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a:prstGeom prst="rect">
            <a:avLst/>
          </a:prstGeom>
        </p:spPr>
      </p:pic>
    </p:spTree>
    <p:extLst>
      <p:ext uri="{BB962C8B-B14F-4D97-AF65-F5344CB8AC3E}">
        <p14:creationId xmlns:p14="http://schemas.microsoft.com/office/powerpoint/2010/main" val="2271440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6E06-13BB-4620-9CD5-92A53A1BF4C6}"/>
              </a:ext>
            </a:extLst>
          </p:cNvPr>
          <p:cNvSpPr>
            <a:spLocks noGrp="1"/>
          </p:cNvSpPr>
          <p:nvPr>
            <p:ph type="title"/>
          </p:nvPr>
        </p:nvSpPr>
        <p:spPr>
          <a:xfrm>
            <a:off x="1143000" y="152400"/>
            <a:ext cx="6705600" cy="838200"/>
          </a:xfrm>
        </p:spPr>
        <p:txBody>
          <a:bodyPr/>
          <a:lstStyle/>
          <a:p>
            <a:r>
              <a:rPr lang="en-US" dirty="0"/>
              <a:t>Next Steps: Pilot, Test, Propose</a:t>
            </a:r>
          </a:p>
        </p:txBody>
      </p:sp>
      <p:sp>
        <p:nvSpPr>
          <p:cNvPr id="3" name="Content Placeholder 2">
            <a:extLst>
              <a:ext uri="{FF2B5EF4-FFF2-40B4-BE49-F238E27FC236}">
                <a16:creationId xmlns:a16="http://schemas.microsoft.com/office/drawing/2014/main" id="{123294E2-1F9D-4C1F-A7EA-A3575E94935B}"/>
              </a:ext>
            </a:extLst>
          </p:cNvPr>
          <p:cNvSpPr>
            <a:spLocks noGrp="1"/>
          </p:cNvSpPr>
          <p:nvPr>
            <p:ph idx="1"/>
          </p:nvPr>
        </p:nvSpPr>
        <p:spPr/>
        <p:txBody>
          <a:bodyPr>
            <a:normAutofit/>
          </a:bodyPr>
          <a:lstStyle/>
          <a:p>
            <a:r>
              <a:rPr lang="en-US" sz="2800" dirty="0"/>
              <a:t>Challenges in proving value of metadata tables: no easy way to manage and consume metadata</a:t>
            </a:r>
          </a:p>
          <a:p>
            <a:r>
              <a:rPr lang="en-US" sz="2800" dirty="0"/>
              <a:t>R Shiny Application (“</a:t>
            </a:r>
            <a:r>
              <a:rPr lang="en-US" sz="2800" dirty="0" err="1"/>
              <a:t>CdmMetadata</a:t>
            </a:r>
            <a:r>
              <a:rPr lang="en-US" sz="2800" dirty="0"/>
              <a:t>”) will be used as a pilot of the metadata tables to help us gain adoption and build a stronger proposal to the CDM WG</a:t>
            </a:r>
          </a:p>
        </p:txBody>
      </p:sp>
      <p:sp>
        <p:nvSpPr>
          <p:cNvPr id="4" name="Slide Number Placeholder 3">
            <a:extLst>
              <a:ext uri="{FF2B5EF4-FFF2-40B4-BE49-F238E27FC236}">
                <a16:creationId xmlns:a16="http://schemas.microsoft.com/office/drawing/2014/main" id="{72EC3B6F-A8CE-4AAA-A04B-78EA8C50AB42}"/>
              </a:ext>
            </a:extLst>
          </p:cNvPr>
          <p:cNvSpPr>
            <a:spLocks noGrp="1"/>
          </p:cNvSpPr>
          <p:nvPr>
            <p:ph type="sldNum" sz="quarter" idx="4"/>
          </p:nvPr>
        </p:nvSpPr>
        <p:spPr/>
        <p:txBody>
          <a:bodyPr/>
          <a:lstStyle/>
          <a:p>
            <a:fld id="{444583ED-F364-40B3-B25B-483B5033DFA3}" type="slidenum">
              <a:rPr lang="en-US" smtClean="0"/>
              <a:pPr/>
              <a:t>21</a:t>
            </a:fld>
            <a:endParaRPr lang="en-US"/>
          </a:p>
        </p:txBody>
      </p:sp>
      <p:pic>
        <p:nvPicPr>
          <p:cNvPr id="5" name="Picture 4">
            <a:extLst>
              <a:ext uri="{FF2B5EF4-FFF2-40B4-BE49-F238E27FC236}">
                <a16:creationId xmlns:a16="http://schemas.microsoft.com/office/drawing/2014/main" id="{FD295C8F-412D-4C6C-A548-5CC26D63181D}"/>
              </a:ext>
            </a:extLst>
          </p:cNvPr>
          <p:cNvPicPr>
            <a:picLocks noChangeAspect="1"/>
          </p:cNvPicPr>
          <p:nvPr/>
        </p:nvPicPr>
        <p:blipFill>
          <a:blip r:embed="rId2"/>
          <a:stretch>
            <a:fillRect/>
          </a:stretch>
        </p:blipFill>
        <p:spPr>
          <a:xfrm>
            <a:off x="1866900" y="3879850"/>
            <a:ext cx="6096000" cy="28257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0886"/>
            <a:ext cx="1295400" cy="1295400"/>
          </a:xfrm>
          <a:prstGeom prst="rect">
            <a:avLst/>
          </a:prstGeom>
        </p:spPr>
      </p:pic>
    </p:spTree>
    <p:extLst>
      <p:ext uri="{BB962C8B-B14F-4D97-AF65-F5344CB8AC3E}">
        <p14:creationId xmlns:p14="http://schemas.microsoft.com/office/powerpoint/2010/main" val="1961480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3BDE-7F0B-47C2-A1CD-13A5A4AEB8EC}"/>
              </a:ext>
            </a:extLst>
          </p:cNvPr>
          <p:cNvSpPr>
            <a:spLocks noGrp="1"/>
          </p:cNvSpPr>
          <p:nvPr>
            <p:ph type="ctrTitle"/>
          </p:nvPr>
        </p:nvSpPr>
        <p:spPr>
          <a:xfrm>
            <a:off x="2379617" y="1828800"/>
            <a:ext cx="6096000" cy="1755775"/>
          </a:xfrm>
        </p:spPr>
        <p:txBody>
          <a:bodyPr/>
          <a:lstStyle/>
          <a:p>
            <a:r>
              <a:rPr lang="en-US" dirty="0"/>
              <a:t>Pharmacovigilance Evidence Investigation WG</a:t>
            </a:r>
          </a:p>
        </p:txBody>
      </p:sp>
      <p:sp>
        <p:nvSpPr>
          <p:cNvPr id="3" name="Subtitle 2">
            <a:extLst>
              <a:ext uri="{FF2B5EF4-FFF2-40B4-BE49-F238E27FC236}">
                <a16:creationId xmlns:a16="http://schemas.microsoft.com/office/drawing/2014/main" id="{3B21DE6F-4494-4A66-A8C9-235A0D0A8FF6}"/>
              </a:ext>
            </a:extLst>
          </p:cNvPr>
          <p:cNvSpPr>
            <a:spLocks noGrp="1"/>
          </p:cNvSpPr>
          <p:nvPr>
            <p:ph type="subTitle" idx="1"/>
          </p:nvPr>
        </p:nvSpPr>
        <p:spPr>
          <a:xfrm>
            <a:off x="2388326" y="3352800"/>
            <a:ext cx="6096000" cy="838200"/>
          </a:xfrm>
        </p:spPr>
        <p:txBody>
          <a:bodyPr>
            <a:normAutofit/>
          </a:bodyPr>
          <a:lstStyle/>
          <a:p>
            <a:r>
              <a:rPr lang="en-US" sz="2000" i="1" dirty="0"/>
              <a:t>Working on the Common Evidence Model, </a:t>
            </a:r>
            <a:br>
              <a:rPr lang="en-US" sz="2000" i="1" dirty="0"/>
            </a:br>
            <a:r>
              <a:rPr lang="en-US" sz="2000" i="1" dirty="0"/>
              <a:t>(formerly LAERTES)</a:t>
            </a:r>
            <a:endParaRPr lang="en-US" i="1" dirty="0"/>
          </a:p>
        </p:txBody>
      </p:sp>
      <p:sp>
        <p:nvSpPr>
          <p:cNvPr id="4" name="Rectangle 3"/>
          <p:cNvSpPr/>
          <p:nvPr/>
        </p:nvSpPr>
        <p:spPr>
          <a:xfrm>
            <a:off x="3632210" y="4414274"/>
            <a:ext cx="3608232" cy="1040285"/>
          </a:xfrm>
          <a:prstGeom prst="rect">
            <a:avLst/>
          </a:prstGeom>
        </p:spPr>
        <p:txBody>
          <a:bodyPr wrap="none">
            <a:spAutoFit/>
          </a:bodyPr>
          <a:lstStyle/>
          <a:p>
            <a:pPr algn="ctr">
              <a:spcBef>
                <a:spcPct val="20000"/>
              </a:spcBef>
            </a:pPr>
            <a:r>
              <a:rPr lang="en-US" sz="2800" dirty="0">
                <a:solidFill>
                  <a:srgbClr val="153153"/>
                </a:solidFill>
              </a:rPr>
              <a:t>2019 Update</a:t>
            </a:r>
          </a:p>
          <a:p>
            <a:pPr algn="ctr">
              <a:spcBef>
                <a:spcPct val="20000"/>
              </a:spcBef>
            </a:pPr>
            <a:r>
              <a:rPr lang="en-US" sz="2800" dirty="0">
                <a:solidFill>
                  <a:srgbClr val="153153"/>
                </a:solidFill>
              </a:rPr>
              <a:t>Erica Voss &amp; Rich Boyce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0" y="0"/>
            <a:ext cx="1209437" cy="135962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56422"/>
            <a:ext cx="1132840" cy="1416050"/>
          </a:xfrm>
          <a:prstGeom prst="rect">
            <a:avLst/>
          </a:prstGeom>
        </p:spPr>
      </p:pic>
    </p:spTree>
    <p:extLst>
      <p:ext uri="{BB962C8B-B14F-4D97-AF65-F5344CB8AC3E}">
        <p14:creationId xmlns:p14="http://schemas.microsoft.com/office/powerpoint/2010/main" val="284189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79A4-3E5D-42A9-AEEE-12FEA9E455F4}"/>
              </a:ext>
            </a:extLst>
          </p:cNvPr>
          <p:cNvSpPr>
            <a:spLocks noGrp="1"/>
          </p:cNvSpPr>
          <p:nvPr>
            <p:ph type="title"/>
          </p:nvPr>
        </p:nvSpPr>
        <p:spPr>
          <a:xfrm>
            <a:off x="1073331" y="260714"/>
            <a:ext cx="5867400" cy="838200"/>
          </a:xfrm>
        </p:spPr>
        <p:txBody>
          <a:bodyPr/>
          <a:lstStyle/>
          <a:p>
            <a:r>
              <a:rPr lang="en-US" dirty="0"/>
              <a:t>2018 Accomplishments</a:t>
            </a:r>
          </a:p>
        </p:txBody>
      </p:sp>
      <p:sp>
        <p:nvSpPr>
          <p:cNvPr id="3" name="Content Placeholder 2">
            <a:extLst>
              <a:ext uri="{FF2B5EF4-FFF2-40B4-BE49-F238E27FC236}">
                <a16:creationId xmlns:a16="http://schemas.microsoft.com/office/drawing/2014/main" id="{2945FB1C-053F-4942-A7F4-2A974FCAEFAB}"/>
              </a:ext>
            </a:extLst>
          </p:cNvPr>
          <p:cNvSpPr>
            <a:spLocks noGrp="1"/>
          </p:cNvSpPr>
          <p:nvPr>
            <p:ph idx="1"/>
          </p:nvPr>
        </p:nvSpPr>
        <p:spPr>
          <a:xfrm>
            <a:off x="376118" y="1568450"/>
            <a:ext cx="8229600" cy="4906963"/>
          </a:xfrm>
        </p:spPr>
        <p:txBody>
          <a:bodyPr>
            <a:normAutofit fontScale="92500" lnSpcReduction="20000"/>
          </a:bodyPr>
          <a:lstStyle/>
          <a:p>
            <a:r>
              <a:rPr lang="en-US" dirty="0"/>
              <a:t>Common Evidence Model V1.0.0 Release</a:t>
            </a:r>
          </a:p>
          <a:p>
            <a:pPr lvl="1"/>
            <a:r>
              <a:rPr lang="en-US" dirty="0"/>
              <a:t>All sources updated and the process standardized</a:t>
            </a:r>
          </a:p>
          <a:p>
            <a:pPr lvl="1"/>
            <a:r>
              <a:rPr lang="en-US" dirty="0"/>
              <a:t>Processing of CEM standardized</a:t>
            </a:r>
          </a:p>
          <a:p>
            <a:pPr lvl="1"/>
            <a:r>
              <a:rPr lang="en-US" dirty="0"/>
              <a:t>Web API Updated</a:t>
            </a:r>
          </a:p>
          <a:p>
            <a:pPr lvl="1"/>
            <a:r>
              <a:rPr lang="en-US" dirty="0"/>
              <a:t>All code released in GitHub</a:t>
            </a:r>
          </a:p>
          <a:p>
            <a:endParaRPr lang="en-US" dirty="0"/>
          </a:p>
          <a:p>
            <a:r>
              <a:rPr lang="en-US" dirty="0"/>
              <a:t>Integrated pulling negative controls from CEM into ATLAS</a:t>
            </a:r>
          </a:p>
          <a:p>
            <a:pPr lvl="1"/>
            <a:r>
              <a:rPr lang="en-US" dirty="0"/>
              <a:t>Tool used at OHDSI F2F</a:t>
            </a:r>
          </a:p>
          <a:p>
            <a:pPr lvl="1"/>
            <a:endParaRPr lang="en-US" dirty="0"/>
          </a:p>
          <a:p>
            <a:r>
              <a:rPr lang="en-US" dirty="0"/>
              <a:t>Regular WG meetings, a few new members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0" y="0"/>
            <a:ext cx="1209437" cy="135962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56422"/>
            <a:ext cx="1132840" cy="1416050"/>
          </a:xfrm>
          <a:prstGeom prst="rect">
            <a:avLst/>
          </a:prstGeom>
        </p:spPr>
      </p:pic>
    </p:spTree>
    <p:extLst>
      <p:ext uri="{BB962C8B-B14F-4D97-AF65-F5344CB8AC3E}">
        <p14:creationId xmlns:p14="http://schemas.microsoft.com/office/powerpoint/2010/main" val="2746276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E1FF2-F049-42C5-8818-82D5F8BCD62C}"/>
              </a:ext>
            </a:extLst>
          </p:cNvPr>
          <p:cNvSpPr>
            <a:spLocks noGrp="1"/>
          </p:cNvSpPr>
          <p:nvPr>
            <p:ph type="title"/>
          </p:nvPr>
        </p:nvSpPr>
        <p:spPr>
          <a:xfrm>
            <a:off x="1143000" y="152400"/>
            <a:ext cx="5791200" cy="838200"/>
          </a:xfrm>
        </p:spPr>
        <p:txBody>
          <a:bodyPr>
            <a:normAutofit fontScale="90000"/>
          </a:bodyPr>
          <a:lstStyle/>
          <a:p>
            <a:r>
              <a:rPr lang="en-US" dirty="0"/>
              <a:t>2019 Goals</a:t>
            </a:r>
            <a:br>
              <a:rPr lang="en-US" dirty="0"/>
            </a:br>
            <a:r>
              <a:rPr lang="en-US" sz="2200" i="1" dirty="0"/>
              <a:t>(to be discussed still in WG)</a:t>
            </a:r>
            <a:endParaRPr lang="en-US" i="1" dirty="0"/>
          </a:p>
        </p:txBody>
      </p:sp>
      <p:sp>
        <p:nvSpPr>
          <p:cNvPr id="3" name="Content Placeholder 2">
            <a:extLst>
              <a:ext uri="{FF2B5EF4-FFF2-40B4-BE49-F238E27FC236}">
                <a16:creationId xmlns:a16="http://schemas.microsoft.com/office/drawing/2014/main" id="{4F439A45-6554-4B82-856E-0B97F463FBF9}"/>
              </a:ext>
            </a:extLst>
          </p:cNvPr>
          <p:cNvSpPr>
            <a:spLocks noGrp="1"/>
          </p:cNvSpPr>
          <p:nvPr>
            <p:ph idx="1"/>
          </p:nvPr>
        </p:nvSpPr>
        <p:spPr/>
        <p:txBody>
          <a:bodyPr/>
          <a:lstStyle/>
          <a:p>
            <a:r>
              <a:rPr lang="en-US" dirty="0"/>
              <a:t>Improve our parsing of product labels</a:t>
            </a:r>
          </a:p>
          <a:p>
            <a:endParaRPr lang="en-US" dirty="0"/>
          </a:p>
          <a:p>
            <a:r>
              <a:rPr lang="en-US" dirty="0"/>
              <a:t>Integrate clinical trial data into CEM</a:t>
            </a:r>
          </a:p>
          <a:p>
            <a:endParaRPr lang="en-US" dirty="0"/>
          </a:p>
          <a:p>
            <a:r>
              <a:rPr lang="en-US" dirty="0"/>
              <a:t>Develop process that allows users to use CEM to go from source code to source code if they are not using the OMOP Vocabulary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0" y="0"/>
            <a:ext cx="1209437" cy="135962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56422"/>
            <a:ext cx="1132840" cy="1416050"/>
          </a:xfrm>
          <a:prstGeom prst="rect">
            <a:avLst/>
          </a:prstGeom>
        </p:spPr>
      </p:pic>
    </p:spTree>
    <p:extLst>
      <p:ext uri="{BB962C8B-B14F-4D97-AF65-F5344CB8AC3E}">
        <p14:creationId xmlns:p14="http://schemas.microsoft.com/office/powerpoint/2010/main" val="1334426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ATLAS &amp; </a:t>
            </a:r>
            <a:r>
              <a:rPr lang="en-US" dirty="0" err="1"/>
              <a:t>WebAPI</a:t>
            </a:r>
            <a:r>
              <a:rPr lang="en-US" dirty="0"/>
              <a:t> </a:t>
            </a:r>
            <a:br>
              <a:rPr lang="en-US" dirty="0"/>
            </a:br>
            <a:r>
              <a:rPr lang="en-US" dirty="0"/>
              <a:t>Working Group</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a:t>Anthony </a:t>
            </a:r>
            <a:r>
              <a:rPr lang="en-US" dirty="0" err="1"/>
              <a:t>Sena</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4427" y="-14605"/>
            <a:ext cx="1139573" cy="1379220"/>
          </a:xfrm>
          <a:prstGeom prst="rect">
            <a:avLst/>
          </a:prstGeom>
        </p:spPr>
      </p:pic>
    </p:spTree>
    <p:extLst>
      <p:ext uri="{BB962C8B-B14F-4D97-AF65-F5344CB8AC3E}">
        <p14:creationId xmlns:p14="http://schemas.microsoft.com/office/powerpoint/2010/main" val="3175396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6781800" cy="838200"/>
          </a:xfrm>
        </p:spPr>
        <p:txBody>
          <a:bodyPr>
            <a:normAutofit/>
          </a:bodyPr>
          <a:lstStyle/>
          <a:p>
            <a:r>
              <a:rPr lang="en-US" dirty="0"/>
              <a:t>2018 Accomplishments</a:t>
            </a:r>
          </a:p>
        </p:txBody>
      </p:sp>
      <p:sp>
        <p:nvSpPr>
          <p:cNvPr id="3" name="Content Placeholder 2"/>
          <p:cNvSpPr>
            <a:spLocks noGrp="1"/>
          </p:cNvSpPr>
          <p:nvPr>
            <p:ph idx="1"/>
          </p:nvPr>
        </p:nvSpPr>
        <p:spPr/>
        <p:txBody>
          <a:bodyPr>
            <a:normAutofit fontScale="92500" lnSpcReduction="10000"/>
          </a:bodyPr>
          <a:lstStyle/>
          <a:p>
            <a:r>
              <a:rPr lang="en-US" sz="2400" dirty="0"/>
              <a:t>2018 Atlas/</a:t>
            </a:r>
            <a:r>
              <a:rPr lang="en-US" sz="2400" dirty="0" err="1"/>
              <a:t>WebAPI</a:t>
            </a:r>
            <a:r>
              <a:rPr lang="en-US" sz="2400" dirty="0"/>
              <a:t> Community Accomplishments, by the numbers:</a:t>
            </a:r>
          </a:p>
          <a:p>
            <a:pPr lvl="1"/>
            <a:r>
              <a:rPr lang="en-US" sz="2000" b="1" dirty="0"/>
              <a:t>4: </a:t>
            </a:r>
            <a:r>
              <a:rPr lang="en-US" sz="2000" dirty="0"/>
              <a:t>Releases of Atlas/</a:t>
            </a:r>
            <a:r>
              <a:rPr lang="en-US" sz="2000" dirty="0" err="1"/>
              <a:t>WebAPI</a:t>
            </a:r>
            <a:endParaRPr lang="en-US" sz="2000" dirty="0"/>
          </a:p>
          <a:p>
            <a:pPr lvl="1"/>
            <a:r>
              <a:rPr lang="en-US" sz="2000" b="1" dirty="0"/>
              <a:t>19</a:t>
            </a:r>
            <a:r>
              <a:rPr lang="en-US" sz="2000" dirty="0"/>
              <a:t>: Community members contributing code</a:t>
            </a:r>
          </a:p>
          <a:p>
            <a:pPr lvl="1"/>
            <a:r>
              <a:rPr lang="en-US" sz="2000" b="1" dirty="0"/>
              <a:t>355</a:t>
            </a:r>
            <a:r>
              <a:rPr lang="en-US" sz="2000" dirty="0"/>
              <a:t>: Issues Closed</a:t>
            </a:r>
          </a:p>
          <a:p>
            <a:pPr lvl="1"/>
            <a:r>
              <a:rPr lang="en-US" sz="2000" b="1" dirty="0"/>
              <a:t>551</a:t>
            </a:r>
            <a:r>
              <a:rPr lang="en-US" sz="2000" dirty="0"/>
              <a:t>: Pull Requests Reviewed &amp; Approved</a:t>
            </a:r>
          </a:p>
          <a:p>
            <a:r>
              <a:rPr lang="en-US" sz="2400" dirty="0"/>
              <a:t>Atlas Feature Highlights:</a:t>
            </a:r>
          </a:p>
          <a:p>
            <a:pPr lvl="1"/>
            <a:r>
              <a:rPr lang="en-US" sz="2000" dirty="0"/>
              <a:t>Cohort Characterization revamp</a:t>
            </a:r>
          </a:p>
          <a:p>
            <a:pPr lvl="1"/>
            <a:r>
              <a:rPr lang="en-US" sz="2000" dirty="0"/>
              <a:t>Cohort Pathways</a:t>
            </a:r>
          </a:p>
          <a:p>
            <a:pPr lvl="1"/>
            <a:r>
              <a:rPr lang="en-US" sz="2000" dirty="0"/>
              <a:t>Multi-analysis PLE</a:t>
            </a:r>
            <a:r>
              <a:rPr lang="en-US" sz="2000"/>
              <a:t>/PLP </a:t>
            </a:r>
            <a:r>
              <a:rPr lang="en-US" sz="2000" dirty="0"/>
              <a:t>Designer</a:t>
            </a:r>
          </a:p>
          <a:p>
            <a:pPr lvl="1"/>
            <a:r>
              <a:rPr lang="en-US" sz="2000" dirty="0"/>
              <a:t>Security Improvements</a:t>
            </a:r>
          </a:p>
          <a:p>
            <a:r>
              <a:rPr lang="en-US" sz="2400" dirty="0"/>
              <a:t>Sept 2018: Established Atlas/</a:t>
            </a:r>
            <a:r>
              <a:rPr lang="en-US" sz="2400" dirty="0" err="1"/>
              <a:t>WebAPI</a:t>
            </a:r>
            <a:r>
              <a:rPr lang="en-US" sz="2400" dirty="0"/>
              <a:t> Working Group</a:t>
            </a:r>
          </a:p>
          <a:p>
            <a:pPr lvl="1"/>
            <a:r>
              <a:rPr lang="en-US" sz="2000" dirty="0"/>
              <a:t>Raising awareness and planning of development activities around Atlas/</a:t>
            </a:r>
            <a:r>
              <a:rPr lang="en-US" sz="2000" dirty="0" err="1"/>
              <a:t>WebAPI</a:t>
            </a:r>
            <a:r>
              <a:rPr lang="en-US" sz="2000" dirty="0"/>
              <a:t>.</a:t>
            </a:r>
          </a:p>
          <a:p>
            <a:pPr lvl="1"/>
            <a:r>
              <a:rPr lang="en-US" sz="2000" dirty="0"/>
              <a:t>Provide guidance to those that wish to contribute to these tools.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3683" y="0"/>
            <a:ext cx="1070317" cy="1295400"/>
          </a:xfrm>
          <a:prstGeom prst="rect">
            <a:avLst/>
          </a:prstGeom>
        </p:spPr>
      </p:pic>
    </p:spTree>
    <p:extLst>
      <p:ext uri="{BB962C8B-B14F-4D97-AF65-F5344CB8AC3E}">
        <p14:creationId xmlns:p14="http://schemas.microsoft.com/office/powerpoint/2010/main" val="1039640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E267-1A61-4A0C-9B5A-63C61A0BD540}"/>
              </a:ext>
            </a:extLst>
          </p:cNvPr>
          <p:cNvSpPr>
            <a:spLocks noGrp="1"/>
          </p:cNvSpPr>
          <p:nvPr>
            <p:ph type="title"/>
          </p:nvPr>
        </p:nvSpPr>
        <p:spPr>
          <a:xfrm>
            <a:off x="1143000" y="152400"/>
            <a:ext cx="6858000" cy="838200"/>
          </a:xfrm>
        </p:spPr>
        <p:txBody>
          <a:bodyPr/>
          <a:lstStyle/>
          <a:p>
            <a:r>
              <a:rPr lang="en-US" dirty="0"/>
              <a:t>2019 Goals</a:t>
            </a:r>
          </a:p>
        </p:txBody>
      </p:sp>
      <p:graphicFrame>
        <p:nvGraphicFramePr>
          <p:cNvPr id="4" name="Table 3">
            <a:extLst>
              <a:ext uri="{FF2B5EF4-FFF2-40B4-BE49-F238E27FC236}">
                <a16:creationId xmlns:a16="http://schemas.microsoft.com/office/drawing/2014/main" id="{1E424A15-AE26-4B2D-B2DC-E4FFDCF34BAE}"/>
              </a:ext>
            </a:extLst>
          </p:cNvPr>
          <p:cNvGraphicFramePr>
            <a:graphicFrameLocks noGrp="1"/>
          </p:cNvGraphicFramePr>
          <p:nvPr>
            <p:extLst/>
          </p:nvPr>
        </p:nvGraphicFramePr>
        <p:xfrm>
          <a:off x="381000" y="1600200"/>
          <a:ext cx="8534400" cy="2301240"/>
        </p:xfrm>
        <a:graphic>
          <a:graphicData uri="http://schemas.openxmlformats.org/drawingml/2006/table">
            <a:tbl>
              <a:tblPr firstRow="1" bandRow="1">
                <a:tableStyleId>{5C22544A-7EE6-4342-B048-85BDC9FD1C3A}</a:tableStyleId>
              </a:tblPr>
              <a:tblGrid>
                <a:gridCol w="2844800">
                  <a:extLst>
                    <a:ext uri="{9D8B030D-6E8A-4147-A177-3AD203B41FA5}">
                      <a16:colId xmlns:a16="http://schemas.microsoft.com/office/drawing/2014/main" val="3874485623"/>
                    </a:ext>
                  </a:extLst>
                </a:gridCol>
                <a:gridCol w="2844800">
                  <a:extLst>
                    <a:ext uri="{9D8B030D-6E8A-4147-A177-3AD203B41FA5}">
                      <a16:colId xmlns:a16="http://schemas.microsoft.com/office/drawing/2014/main" val="1051514331"/>
                    </a:ext>
                  </a:extLst>
                </a:gridCol>
                <a:gridCol w="2844800">
                  <a:extLst>
                    <a:ext uri="{9D8B030D-6E8A-4147-A177-3AD203B41FA5}">
                      <a16:colId xmlns:a16="http://schemas.microsoft.com/office/drawing/2014/main" val="1618942142"/>
                    </a:ext>
                  </a:extLst>
                </a:gridCol>
              </a:tblGrid>
              <a:tr h="370840">
                <a:tc>
                  <a:txBody>
                    <a:bodyPr/>
                    <a:lstStyle/>
                    <a:p>
                      <a:r>
                        <a:rPr lang="en-US" dirty="0"/>
                        <a:t>Release</a:t>
                      </a:r>
                    </a:p>
                  </a:txBody>
                  <a:tcPr/>
                </a:tc>
                <a:tc>
                  <a:txBody>
                    <a:bodyPr/>
                    <a:lstStyle/>
                    <a:p>
                      <a:r>
                        <a:rPr lang="en-US"/>
                        <a:t>Goals</a:t>
                      </a:r>
                      <a:endParaRPr lang="en-US" dirty="0"/>
                    </a:p>
                  </a:txBody>
                  <a:tcPr/>
                </a:tc>
                <a:tc>
                  <a:txBody>
                    <a:bodyPr/>
                    <a:lstStyle/>
                    <a:p>
                      <a:r>
                        <a:rPr lang="en-US" dirty="0"/>
                        <a:t>Target Date</a:t>
                      </a:r>
                    </a:p>
                  </a:txBody>
                  <a:tcPr/>
                </a:tc>
                <a:extLst>
                  <a:ext uri="{0D108BD9-81ED-4DB2-BD59-A6C34878D82A}">
                    <a16:rowId xmlns:a16="http://schemas.microsoft.com/office/drawing/2014/main" val="174661944"/>
                  </a:ext>
                </a:extLst>
              </a:tr>
              <a:tr h="370840">
                <a:tc>
                  <a:txBody>
                    <a:bodyPr/>
                    <a:lstStyle/>
                    <a:p>
                      <a:r>
                        <a:rPr lang="en-US" dirty="0"/>
                        <a:t>Atlas/</a:t>
                      </a:r>
                      <a:r>
                        <a:rPr lang="en-US" dirty="0" err="1"/>
                        <a:t>WebAPI</a:t>
                      </a:r>
                      <a:r>
                        <a:rPr lang="en-US" dirty="0"/>
                        <a:t> 2.7</a:t>
                      </a:r>
                    </a:p>
                  </a:txBody>
                  <a:tcPr/>
                </a:tc>
                <a:tc>
                  <a:txBody>
                    <a:bodyPr/>
                    <a:lstStyle/>
                    <a:p>
                      <a:r>
                        <a:rPr lang="en-US" dirty="0"/>
                        <a:t>Bug Fixes</a:t>
                      </a:r>
                    </a:p>
                  </a:txBody>
                  <a:tcPr/>
                </a:tc>
                <a:tc>
                  <a:txBody>
                    <a:bodyPr/>
                    <a:lstStyle/>
                    <a:p>
                      <a:r>
                        <a:rPr lang="en-US" dirty="0"/>
                        <a:t>March 2019</a:t>
                      </a:r>
                    </a:p>
                  </a:txBody>
                  <a:tcPr/>
                </a:tc>
                <a:extLst>
                  <a:ext uri="{0D108BD9-81ED-4DB2-BD59-A6C34878D82A}">
                    <a16:rowId xmlns:a16="http://schemas.microsoft.com/office/drawing/2014/main" val="3805981943"/>
                  </a:ext>
                </a:extLst>
              </a:tr>
              <a:tr h="370840">
                <a:tc>
                  <a:txBody>
                    <a:bodyPr/>
                    <a:lstStyle/>
                    <a:p>
                      <a:r>
                        <a:rPr lang="en-US" dirty="0"/>
                        <a:t>Atlas/</a:t>
                      </a:r>
                      <a:r>
                        <a:rPr lang="en-US" dirty="0" err="1"/>
                        <a:t>WebAPI</a:t>
                      </a:r>
                      <a:r>
                        <a:rPr lang="en-US" dirty="0"/>
                        <a:t> 2.8</a:t>
                      </a:r>
                    </a:p>
                  </a:txBody>
                  <a:tcPr/>
                </a:tc>
                <a:tc>
                  <a:txBody>
                    <a:bodyPr/>
                    <a:lstStyle/>
                    <a:p>
                      <a:r>
                        <a:rPr lang="en-US" dirty="0"/>
                        <a:t>Performance Optimizations</a:t>
                      </a:r>
                    </a:p>
                  </a:txBody>
                  <a:tcPr/>
                </a:tc>
                <a:tc>
                  <a:txBody>
                    <a:bodyPr/>
                    <a:lstStyle/>
                    <a:p>
                      <a:r>
                        <a:rPr lang="en-US" dirty="0"/>
                        <a:t>May 2019</a:t>
                      </a:r>
                    </a:p>
                  </a:txBody>
                  <a:tcPr/>
                </a:tc>
                <a:extLst>
                  <a:ext uri="{0D108BD9-81ED-4DB2-BD59-A6C34878D82A}">
                    <a16:rowId xmlns:a16="http://schemas.microsoft.com/office/drawing/2014/main" val="3049215154"/>
                  </a:ext>
                </a:extLst>
              </a:tr>
              <a:tr h="370840">
                <a:tc>
                  <a:txBody>
                    <a:bodyPr/>
                    <a:lstStyle/>
                    <a:p>
                      <a:r>
                        <a:rPr lang="en-US" dirty="0"/>
                        <a:t>Atlas/</a:t>
                      </a:r>
                      <a:r>
                        <a:rPr lang="en-US" dirty="0" err="1"/>
                        <a:t>WebAPI</a:t>
                      </a:r>
                      <a:r>
                        <a:rPr lang="en-US" dirty="0"/>
                        <a:t> 3.0</a:t>
                      </a:r>
                    </a:p>
                  </a:txBody>
                  <a:tcPr/>
                </a:tc>
                <a:tc>
                  <a:txBody>
                    <a:bodyPr/>
                    <a:lstStyle/>
                    <a:p>
                      <a:pPr marL="285750" indent="-285750">
                        <a:buFont typeface="Arial" panose="020B0604020202020204" pitchFamily="34" charset="0"/>
                        <a:buChar char="•"/>
                      </a:pPr>
                      <a:r>
                        <a:rPr lang="en-US" dirty="0"/>
                        <a:t>CDM v6.x Support</a:t>
                      </a:r>
                    </a:p>
                    <a:p>
                      <a:pPr marL="285750" indent="-285750">
                        <a:buFont typeface="Arial" panose="020B0604020202020204" pitchFamily="34" charset="0"/>
                        <a:buChar char="•"/>
                      </a:pPr>
                      <a:r>
                        <a:rPr lang="en-US" dirty="0"/>
                        <a:t>User Interface revamp</a:t>
                      </a:r>
                    </a:p>
                    <a:p>
                      <a:pPr marL="285750" indent="-285750">
                        <a:buFont typeface="Arial" panose="020B0604020202020204" pitchFamily="34" charset="0"/>
                        <a:buChar char="•"/>
                      </a:pPr>
                      <a:r>
                        <a:rPr lang="en-US" dirty="0"/>
                        <a:t>Deeper integration with Arachne</a:t>
                      </a:r>
                    </a:p>
                  </a:txBody>
                  <a:tcPr/>
                </a:tc>
                <a:tc>
                  <a:txBody>
                    <a:bodyPr/>
                    <a:lstStyle/>
                    <a:p>
                      <a:r>
                        <a:rPr lang="en-US" dirty="0"/>
                        <a:t>US Symposium 2019</a:t>
                      </a:r>
                    </a:p>
                  </a:txBody>
                  <a:tcPr/>
                </a:tc>
                <a:extLst>
                  <a:ext uri="{0D108BD9-81ED-4DB2-BD59-A6C34878D82A}">
                    <a16:rowId xmlns:a16="http://schemas.microsoft.com/office/drawing/2014/main" val="3937898565"/>
                  </a:ext>
                </a:extLst>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3683" y="0"/>
            <a:ext cx="1070317" cy="1295400"/>
          </a:xfrm>
          <a:prstGeom prst="rect">
            <a:avLst/>
          </a:prstGeom>
        </p:spPr>
      </p:pic>
    </p:spTree>
    <p:extLst>
      <p:ext uri="{BB962C8B-B14F-4D97-AF65-F5344CB8AC3E}">
        <p14:creationId xmlns:p14="http://schemas.microsoft.com/office/powerpoint/2010/main" val="692136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Population-Level Estimation</a:t>
            </a:r>
            <a:br>
              <a:rPr lang="en-US" dirty="0"/>
            </a:br>
            <a:r>
              <a:rPr lang="en-US" dirty="0"/>
              <a:t>Working Group</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err="1"/>
              <a:t>Martijn</a:t>
            </a:r>
            <a:r>
              <a:rPr lang="en-US" dirty="0"/>
              <a:t> </a:t>
            </a:r>
            <a:r>
              <a:rPr lang="en-US" dirty="0" err="1"/>
              <a:t>Schuemie</a:t>
            </a:r>
            <a:r>
              <a:rPr lang="en-US" dirty="0"/>
              <a:t> &amp; Marc </a:t>
            </a:r>
            <a:r>
              <a:rPr lang="en-US" dirty="0" err="1"/>
              <a:t>Suchard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1" y="0"/>
            <a:ext cx="1066800" cy="12392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0"/>
            <a:ext cx="990600" cy="1238250"/>
          </a:xfrm>
          <a:prstGeom prst="rect">
            <a:avLst/>
          </a:prstGeom>
        </p:spPr>
      </p:pic>
    </p:spTree>
    <p:extLst>
      <p:ext uri="{BB962C8B-B14F-4D97-AF65-F5344CB8AC3E}">
        <p14:creationId xmlns:p14="http://schemas.microsoft.com/office/powerpoint/2010/main" val="4133283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152400"/>
            <a:ext cx="5791200" cy="838200"/>
          </a:xfrm>
        </p:spPr>
        <p:txBody>
          <a:bodyPr>
            <a:normAutofit/>
          </a:bodyPr>
          <a:lstStyle/>
          <a:p>
            <a:r>
              <a:rPr lang="en-US" dirty="0"/>
              <a:t>Achievements in 2018</a:t>
            </a:r>
            <a:endParaRPr lang="en-US" sz="1200" dirty="0"/>
          </a:p>
        </p:txBody>
      </p:sp>
      <p:sp>
        <p:nvSpPr>
          <p:cNvPr id="6" name="Content Placeholder 5"/>
          <p:cNvSpPr>
            <a:spLocks noGrp="1"/>
          </p:cNvSpPr>
          <p:nvPr>
            <p:ph idx="1"/>
          </p:nvPr>
        </p:nvSpPr>
        <p:spPr>
          <a:xfrm>
            <a:off x="457200" y="1219200"/>
            <a:ext cx="8229600" cy="5257800"/>
          </a:xfrm>
        </p:spPr>
        <p:txBody>
          <a:bodyPr>
            <a:normAutofit fontScale="92500" lnSpcReduction="20000"/>
          </a:bodyPr>
          <a:lstStyle/>
          <a:p>
            <a:r>
              <a:rPr lang="en-US" sz="2400" dirty="0"/>
              <a:t>19 workgroup meetings (western and eastern hemisphere)</a:t>
            </a:r>
          </a:p>
          <a:p>
            <a:r>
              <a:rPr lang="en-US" sz="2400" dirty="0"/>
              <a:t>Further development of the Methods Library</a:t>
            </a:r>
          </a:p>
          <a:p>
            <a:pPr lvl="1"/>
            <a:r>
              <a:rPr lang="en-US" sz="2000" dirty="0" err="1"/>
              <a:t>CohortMethod</a:t>
            </a:r>
            <a:r>
              <a:rPr lang="en-US" sz="2000" dirty="0"/>
              <a:t> V3.0</a:t>
            </a:r>
          </a:p>
          <a:p>
            <a:pPr lvl="1"/>
            <a:r>
              <a:rPr lang="en-US" sz="2000" dirty="0"/>
              <a:t>Methods Library documentation: </a:t>
            </a:r>
            <a:r>
              <a:rPr lang="en-US" sz="2000" dirty="0">
                <a:hlinkClick r:id="rId2"/>
              </a:rPr>
              <a:t>https://ohdsi.github.io/MethodsLibrary</a:t>
            </a:r>
            <a:r>
              <a:rPr lang="en-US" sz="2000" dirty="0"/>
              <a:t> </a:t>
            </a:r>
          </a:p>
          <a:p>
            <a:pPr lvl="1"/>
            <a:r>
              <a:rPr lang="en-US" sz="2000" dirty="0"/>
              <a:t>ATLAS Estimation Tool: Generation of full study code</a:t>
            </a:r>
          </a:p>
          <a:p>
            <a:r>
              <a:rPr lang="en-US" sz="2400" dirty="0"/>
              <a:t>Publications</a:t>
            </a:r>
          </a:p>
          <a:p>
            <a:pPr lvl="1"/>
            <a:r>
              <a:rPr lang="en-US" sz="2000" dirty="0"/>
              <a:t>Evaluation of large-scale propensity scores </a:t>
            </a:r>
            <a:r>
              <a:rPr lang="en-US" sz="2000" dirty="0">
                <a:solidFill>
                  <a:schemeClr val="tx2">
                    <a:lumMod val="60000"/>
                    <a:lumOff val="40000"/>
                  </a:schemeClr>
                </a:solidFill>
              </a:rPr>
              <a:t>(International Journal of Epi)</a:t>
            </a:r>
          </a:p>
          <a:p>
            <a:pPr lvl="1"/>
            <a:r>
              <a:rPr lang="en-US" sz="2000" dirty="0"/>
              <a:t>Some-by-some for depression </a:t>
            </a:r>
            <a:r>
              <a:rPr lang="en-US" sz="2100" dirty="0">
                <a:solidFill>
                  <a:schemeClr val="tx2">
                    <a:lumMod val="60000"/>
                    <a:lumOff val="40000"/>
                  </a:schemeClr>
                </a:solidFill>
              </a:rPr>
              <a:t>(Philosophical Transactions)</a:t>
            </a:r>
          </a:p>
          <a:p>
            <a:pPr lvl="1"/>
            <a:r>
              <a:rPr lang="en-US" sz="2000" dirty="0"/>
              <a:t>Empirical confidence interval calibration </a:t>
            </a:r>
            <a:r>
              <a:rPr lang="en-US" sz="2100" dirty="0">
                <a:solidFill>
                  <a:schemeClr val="tx2">
                    <a:lumMod val="60000"/>
                    <a:lumOff val="40000"/>
                  </a:schemeClr>
                </a:solidFill>
              </a:rPr>
              <a:t>(PNAS)</a:t>
            </a:r>
          </a:p>
          <a:p>
            <a:pPr lvl="1"/>
            <a:r>
              <a:rPr lang="en-US" sz="2100" dirty="0"/>
              <a:t>Methods evaluation </a:t>
            </a:r>
            <a:r>
              <a:rPr lang="en-US" sz="2100" dirty="0">
                <a:solidFill>
                  <a:schemeClr val="tx2">
                    <a:lumMod val="60000"/>
                    <a:lumOff val="40000"/>
                  </a:schemeClr>
                </a:solidFill>
              </a:rPr>
              <a:t>(submitted to Harvard Data Science Review)</a:t>
            </a:r>
          </a:p>
          <a:p>
            <a:r>
              <a:rPr lang="en-US" sz="2400" dirty="0"/>
              <a:t>Awards</a:t>
            </a:r>
          </a:p>
          <a:p>
            <a:pPr lvl="1"/>
            <a:r>
              <a:rPr lang="en-US" sz="2000" dirty="0"/>
              <a:t>Marc and Martijn received the Titan award for methods development!</a:t>
            </a:r>
          </a:p>
          <a:p>
            <a:r>
              <a:rPr lang="en-US" sz="2400" b="1" dirty="0">
                <a:latin typeface="Garamond" panose="02020404030301010803" pitchFamily="18" charset="0"/>
              </a:rPr>
              <a:t>LEGEND </a:t>
            </a:r>
            <a:r>
              <a:rPr lang="en-US" sz="2400" dirty="0"/>
              <a:t>(Large-Scale Evidence Generation and Evaluation in a Network of Databases)</a:t>
            </a:r>
          </a:p>
          <a:p>
            <a:pPr lvl="1"/>
            <a:r>
              <a:rPr lang="en-US" sz="2000" dirty="0"/>
              <a:t>Presented at the OHDSI 2018 Symposium</a:t>
            </a:r>
          </a:p>
          <a:p>
            <a:pPr lvl="1"/>
            <a:r>
              <a:rPr lang="en-US" sz="2000" dirty="0"/>
              <a:t>Several papers in preparation</a:t>
            </a:r>
          </a:p>
          <a:p>
            <a:endParaRPr lang="en-US" sz="2400" dirty="0"/>
          </a:p>
          <a:p>
            <a:endParaRPr lang="en-U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1" y="0"/>
            <a:ext cx="1066800" cy="123921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6600" y="0"/>
            <a:ext cx="990600" cy="1238250"/>
          </a:xfrm>
          <a:prstGeom prst="rect">
            <a:avLst/>
          </a:prstGeom>
        </p:spPr>
      </p:pic>
    </p:spTree>
    <p:extLst>
      <p:ext uri="{BB962C8B-B14F-4D97-AF65-F5344CB8AC3E}">
        <p14:creationId xmlns:p14="http://schemas.microsoft.com/office/powerpoint/2010/main" val="342201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6D35F-024B-4988-853C-AEDF063EF91A}"/>
              </a:ext>
            </a:extLst>
          </p:cNvPr>
          <p:cNvSpPr>
            <a:spLocks noGrp="1"/>
          </p:cNvSpPr>
          <p:nvPr>
            <p:ph type="title"/>
          </p:nvPr>
        </p:nvSpPr>
        <p:spPr>
          <a:xfrm>
            <a:off x="1143000" y="152400"/>
            <a:ext cx="5867400" cy="838200"/>
          </a:xfrm>
        </p:spPr>
        <p:txBody>
          <a:bodyPr/>
          <a:lstStyle/>
          <a:p>
            <a:r>
              <a:rPr lang="en-US" dirty="0"/>
              <a:t>Goals 2019</a:t>
            </a:r>
          </a:p>
        </p:txBody>
      </p:sp>
      <p:sp>
        <p:nvSpPr>
          <p:cNvPr id="3" name="Content Placeholder 2">
            <a:extLst>
              <a:ext uri="{FF2B5EF4-FFF2-40B4-BE49-F238E27FC236}">
                <a16:creationId xmlns:a16="http://schemas.microsoft.com/office/drawing/2014/main" id="{5EC92345-E0E5-46D9-B93E-3919E4C19566}"/>
              </a:ext>
            </a:extLst>
          </p:cNvPr>
          <p:cNvSpPr>
            <a:spLocks noGrp="1"/>
          </p:cNvSpPr>
          <p:nvPr>
            <p:ph idx="1"/>
          </p:nvPr>
        </p:nvSpPr>
        <p:spPr/>
        <p:txBody>
          <a:bodyPr>
            <a:normAutofit/>
          </a:bodyPr>
          <a:lstStyle/>
          <a:p>
            <a:r>
              <a:rPr lang="en-US" sz="2400" dirty="0"/>
              <a:t>Write one or more chapters for the Book of OHDSI</a:t>
            </a:r>
          </a:p>
          <a:p>
            <a:r>
              <a:rPr lang="en-US" sz="2400"/>
              <a:t>Improve Methods </a:t>
            </a:r>
            <a:r>
              <a:rPr lang="en-US" sz="2400" dirty="0"/>
              <a:t>Library</a:t>
            </a:r>
          </a:p>
          <a:p>
            <a:pPr lvl="1"/>
            <a:r>
              <a:rPr lang="en-US" sz="2000" dirty="0"/>
              <a:t>Usability</a:t>
            </a:r>
          </a:p>
          <a:p>
            <a:pPr lvl="1"/>
            <a:r>
              <a:rPr lang="en-US" sz="2000" dirty="0"/>
              <a:t>Documentation</a:t>
            </a:r>
          </a:p>
          <a:p>
            <a:pPr lvl="1"/>
            <a:r>
              <a:rPr lang="en-US" sz="2000" dirty="0"/>
              <a:t>Robustness</a:t>
            </a:r>
          </a:p>
          <a:p>
            <a:pPr lvl="1"/>
            <a:r>
              <a:rPr lang="en-US" sz="2000" dirty="0"/>
              <a:t>Validation</a:t>
            </a:r>
          </a:p>
          <a:p>
            <a:r>
              <a:rPr lang="en-US" sz="2400" dirty="0"/>
              <a:t>Continue evidence generation in </a:t>
            </a:r>
            <a:r>
              <a:rPr lang="en-US" sz="2400" b="1" dirty="0">
                <a:latin typeface="Garamond" panose="02020404030301010803" pitchFamily="18" charset="0"/>
              </a:rPr>
              <a:t>LEGEND</a:t>
            </a:r>
          </a:p>
        </p:txBody>
      </p:sp>
      <p:sp>
        <p:nvSpPr>
          <p:cNvPr id="4" name="Slide Number Placeholder 3">
            <a:extLst>
              <a:ext uri="{FF2B5EF4-FFF2-40B4-BE49-F238E27FC236}">
                <a16:creationId xmlns:a16="http://schemas.microsoft.com/office/drawing/2014/main" id="{4C1B8BF4-32F4-4215-ABF2-47FF77E967BF}"/>
              </a:ext>
            </a:extLst>
          </p:cNvPr>
          <p:cNvSpPr>
            <a:spLocks noGrp="1"/>
          </p:cNvSpPr>
          <p:nvPr>
            <p:ph type="sldNum" sz="quarter" idx="4"/>
          </p:nvPr>
        </p:nvSpPr>
        <p:spPr/>
        <p:txBody>
          <a:bodyPr/>
          <a:lstStyle/>
          <a:p>
            <a:fld id="{444583ED-F364-40B3-B25B-483B5033DFA3}" type="slidenum">
              <a:rPr lang="en-US" smtClean="0"/>
              <a:pPr/>
              <a:t>30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1" y="0"/>
            <a:ext cx="1066800" cy="123921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0"/>
            <a:ext cx="990600" cy="1238250"/>
          </a:xfrm>
          <a:prstGeom prst="rect">
            <a:avLst/>
          </a:prstGeom>
        </p:spPr>
      </p:pic>
    </p:spTree>
    <p:extLst>
      <p:ext uri="{BB962C8B-B14F-4D97-AF65-F5344CB8AC3E}">
        <p14:creationId xmlns:p14="http://schemas.microsoft.com/office/powerpoint/2010/main" val="349762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Patient-Level Prediction</a:t>
            </a:r>
            <a:br>
              <a:rPr lang="en-US" dirty="0"/>
            </a:br>
            <a:r>
              <a:rPr lang="en-US" dirty="0"/>
              <a:t>Working Group</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a:t>Peter </a:t>
            </a:r>
            <a:r>
              <a:rPr lang="en-US" dirty="0" err="1"/>
              <a:t>Rijnbeek</a:t>
            </a:r>
            <a:r>
              <a:rPr lang="en-US" dirty="0"/>
              <a:t> &amp; Jenna Reps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6090" y="0"/>
            <a:ext cx="1057910" cy="12954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18" y="-54903"/>
            <a:ext cx="921872" cy="1347916"/>
          </a:xfrm>
          <a:prstGeom prst="rect">
            <a:avLst/>
          </a:prstGeom>
        </p:spPr>
      </p:pic>
    </p:spTree>
    <p:extLst>
      <p:ext uri="{BB962C8B-B14F-4D97-AF65-F5344CB8AC3E}">
        <p14:creationId xmlns:p14="http://schemas.microsoft.com/office/powerpoint/2010/main" val="35848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D661-0346-416D-A345-09AE2B0FE35F}"/>
              </a:ext>
            </a:extLst>
          </p:cNvPr>
          <p:cNvSpPr>
            <a:spLocks noGrp="1"/>
          </p:cNvSpPr>
          <p:nvPr>
            <p:ph type="title"/>
          </p:nvPr>
        </p:nvSpPr>
        <p:spPr>
          <a:xfrm>
            <a:off x="1066800" y="148681"/>
            <a:ext cx="6097418" cy="838199"/>
          </a:xfrm>
        </p:spPr>
        <p:txBody>
          <a:bodyPr>
            <a:normAutofit fontScale="90000"/>
          </a:bodyPr>
          <a:lstStyle/>
          <a:p>
            <a:r>
              <a:rPr lang="en-US" dirty="0"/>
              <a:t>Patient-Level Prediction 2018</a:t>
            </a:r>
          </a:p>
        </p:txBody>
      </p:sp>
      <p:sp>
        <p:nvSpPr>
          <p:cNvPr id="3" name="Slide Number Placeholder 2">
            <a:extLst>
              <a:ext uri="{FF2B5EF4-FFF2-40B4-BE49-F238E27FC236}">
                <a16:creationId xmlns:a16="http://schemas.microsoft.com/office/drawing/2014/main" id="{4C1FAF91-3ED3-4D24-BA38-FE92AE105A42}"/>
              </a:ext>
            </a:extLst>
          </p:cNvPr>
          <p:cNvSpPr>
            <a:spLocks noGrp="1"/>
          </p:cNvSpPr>
          <p:nvPr>
            <p:ph type="sldNum" sz="quarter" idx="4294967295"/>
          </p:nvPr>
        </p:nvSpPr>
        <p:spPr/>
        <p:txBody>
          <a:bodyPr/>
          <a:lstStyle/>
          <a:p>
            <a:fld id="{444583ED-F364-40B3-B25B-483B5033DFA3}" type="slidenum">
              <a:rPr lang="en-US" smtClean="0"/>
              <a:pPr/>
              <a:t>32</a:t>
            </a:fld>
            <a:endParaRPr lang="en-US"/>
          </a:p>
        </p:txBody>
      </p:sp>
      <p:sp>
        <p:nvSpPr>
          <p:cNvPr id="7" name="TextBox 6">
            <a:extLst>
              <a:ext uri="{FF2B5EF4-FFF2-40B4-BE49-F238E27FC236}">
                <a16:creationId xmlns:a16="http://schemas.microsoft.com/office/drawing/2014/main" id="{60237456-24BE-234C-8DCE-63BC0BE0CEB5}"/>
              </a:ext>
            </a:extLst>
          </p:cNvPr>
          <p:cNvSpPr txBox="1"/>
          <p:nvPr/>
        </p:nvSpPr>
        <p:spPr>
          <a:xfrm>
            <a:off x="719572" y="1340768"/>
            <a:ext cx="7704856" cy="4401205"/>
          </a:xfrm>
          <a:prstGeom prst="rect">
            <a:avLst/>
          </a:prstGeom>
          <a:noFill/>
        </p:spPr>
        <p:txBody>
          <a:bodyPr wrap="square" rtlCol="0">
            <a:spAutoFit/>
          </a:bodyPr>
          <a:lstStyle/>
          <a:p>
            <a:r>
              <a:rPr lang="en-US" sz="2000" dirty="0"/>
              <a:t>Exciting year for the PLP Working Group with a lot of progress!</a:t>
            </a:r>
          </a:p>
          <a:p>
            <a:endParaRPr lang="en-US" sz="2000" dirty="0"/>
          </a:p>
          <a:p>
            <a:pPr marL="285750" indent="-285750">
              <a:buFont typeface="Arial" panose="020B0604020202020204" pitchFamily="34" charset="0"/>
              <a:buChar char="•"/>
            </a:pPr>
            <a:r>
              <a:rPr lang="en-US" sz="2000" dirty="0"/>
              <a:t>Accepted Publication on the PLP Framework in Jamia</a:t>
            </a:r>
          </a:p>
          <a:p>
            <a:pPr marL="285750" indent="-285750">
              <a:buFont typeface="Arial" panose="020B0604020202020204" pitchFamily="34" charset="0"/>
              <a:buChar char="•"/>
            </a:pPr>
            <a:r>
              <a:rPr lang="en-US" sz="2000" dirty="0"/>
              <a:t>A lot of methodological work: Deep Learning, Learning Curves, Ensemble Training, Validation of existing models, Heterogeneity of Treatment Effect, Smooth Calibration</a:t>
            </a:r>
          </a:p>
          <a:p>
            <a:pPr marL="285750" indent="-285750">
              <a:buFont typeface="Arial" panose="020B0604020202020204" pitchFamily="34" charset="0"/>
              <a:buChar char="•"/>
            </a:pPr>
            <a:r>
              <a:rPr lang="en-US" sz="2000" dirty="0"/>
              <a:t>Nice work of dissemination of results: Several Shiny Applications</a:t>
            </a:r>
          </a:p>
          <a:p>
            <a:pPr marL="285750" indent="-285750">
              <a:buFont typeface="Arial" panose="020B0604020202020204" pitchFamily="34" charset="0"/>
              <a:buChar char="•"/>
            </a:pPr>
            <a:r>
              <a:rPr lang="en-US" sz="2000" dirty="0"/>
              <a:t>A lot of work to incorporate the framework in the OHDSI eco-system: ATLAS integration</a:t>
            </a:r>
          </a:p>
          <a:p>
            <a:pPr marL="285750" indent="-285750">
              <a:buFont typeface="Arial" panose="020B0604020202020204" pitchFamily="34" charset="0"/>
              <a:buChar char="•"/>
            </a:pPr>
            <a:r>
              <a:rPr lang="en-US" sz="2000" dirty="0"/>
              <a:t>Improvements in documentation: multiple vignettes, short videos initiated</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sp>
        <p:nvSpPr>
          <p:cNvPr id="12" name="TextBox 11">
            <a:extLst>
              <a:ext uri="{FF2B5EF4-FFF2-40B4-BE49-F238E27FC236}">
                <a16:creationId xmlns:a16="http://schemas.microsoft.com/office/drawing/2014/main" id="{AEDC458D-E822-C54C-B1C3-BD4D0E1587B3}"/>
              </a:ext>
            </a:extLst>
          </p:cNvPr>
          <p:cNvSpPr txBox="1"/>
          <p:nvPr/>
        </p:nvSpPr>
        <p:spPr bwMode="auto">
          <a:xfrm>
            <a:off x="899592" y="5018698"/>
            <a:ext cx="4134895" cy="14465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0D1F74"/>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sz="1200" dirty="0">
              <a:hlinkClick r:id="" action="ppaction://noaction"/>
            </a:endParaRPr>
          </a:p>
          <a:p>
            <a:r>
              <a:rPr lang="en-US" sz="1200" dirty="0">
                <a:hlinkClick r:id="" action="ppaction://noaction"/>
              </a:rPr>
              <a:t>www.github.com/OHDSI/PatientLevelPrediction</a:t>
            </a:r>
            <a:endParaRPr lang="en-US" sz="1200" dirty="0"/>
          </a:p>
          <a:p>
            <a:endParaRPr lang="en-US" sz="1200" dirty="0"/>
          </a:p>
          <a:p>
            <a:r>
              <a:rPr lang="en-US" sz="800" dirty="0"/>
              <a:t>Jenna M Reps, </a:t>
            </a:r>
            <a:r>
              <a:rPr lang="en-US" sz="800" dirty="0" err="1"/>
              <a:t>Martijn</a:t>
            </a:r>
            <a:r>
              <a:rPr lang="en-US" sz="800" dirty="0"/>
              <a:t> J </a:t>
            </a:r>
            <a:r>
              <a:rPr lang="en-US" sz="800" dirty="0" err="1"/>
              <a:t>Schuemie</a:t>
            </a:r>
            <a:r>
              <a:rPr lang="en-US" sz="800" dirty="0"/>
              <a:t>, Marc A </a:t>
            </a:r>
            <a:r>
              <a:rPr lang="en-US" sz="800" dirty="0" err="1"/>
              <a:t>Suchard</a:t>
            </a:r>
            <a:r>
              <a:rPr lang="en-US" sz="800" dirty="0"/>
              <a:t>, Patrick B Ryan, Peter R Rijnbeek; Design and implementation of a standardized framework to generate and evaluate patient-level prediction models using observational healthcare data, Journal of the American Medical Informatics Association, Volume 25, Issue 8, 1 August 2018, Pages 969–975, </a:t>
            </a:r>
            <a:r>
              <a:rPr lang="en-US" sz="800" dirty="0">
                <a:hlinkClick r:id="rId2"/>
              </a:rPr>
              <a:t>https://doi.org/10.1093/jamia/ocy032</a:t>
            </a:r>
            <a:endParaRPr lang="en-US" sz="800" dirty="0"/>
          </a:p>
          <a:p>
            <a:endParaRPr lang="en-US" sz="1200" kern="0" dirty="0">
              <a:solidFill>
                <a:srgbClr val="0C2074"/>
              </a:solidFill>
              <a:latin typeface="Arial Black" charset="0"/>
              <a:ea typeface="Arial Black" charset="0"/>
              <a:cs typeface="Arial Black"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090" y="0"/>
            <a:ext cx="1057910" cy="129540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218" y="-54903"/>
            <a:ext cx="921872" cy="1347916"/>
          </a:xfrm>
          <a:prstGeom prst="rect">
            <a:avLst/>
          </a:prstGeom>
        </p:spPr>
      </p:pic>
    </p:spTree>
    <p:extLst>
      <p:ext uri="{BB962C8B-B14F-4D97-AF65-F5344CB8AC3E}">
        <p14:creationId xmlns:p14="http://schemas.microsoft.com/office/powerpoint/2010/main" val="2267113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2DBAE-BF77-F046-99E7-3262532B399A}"/>
              </a:ext>
            </a:extLst>
          </p:cNvPr>
          <p:cNvSpPr>
            <a:spLocks noGrp="1"/>
          </p:cNvSpPr>
          <p:nvPr>
            <p:ph type="title"/>
          </p:nvPr>
        </p:nvSpPr>
        <p:spPr>
          <a:xfrm>
            <a:off x="1143000" y="152400"/>
            <a:ext cx="5791200" cy="838200"/>
          </a:xfrm>
        </p:spPr>
        <p:txBody>
          <a:bodyPr>
            <a:normAutofit fontScale="90000"/>
          </a:bodyPr>
          <a:lstStyle/>
          <a:p>
            <a:r>
              <a:rPr lang="en-US" dirty="0"/>
              <a:t>Patient-Level Prediction </a:t>
            </a:r>
            <a:br>
              <a:rPr lang="en-US" dirty="0"/>
            </a:br>
            <a:r>
              <a:rPr lang="en-US" dirty="0"/>
              <a:t>in Action</a:t>
            </a:r>
          </a:p>
        </p:txBody>
      </p:sp>
      <p:pic>
        <p:nvPicPr>
          <p:cNvPr id="4" name="Picture 3">
            <a:extLst>
              <a:ext uri="{FF2B5EF4-FFF2-40B4-BE49-F238E27FC236}">
                <a16:creationId xmlns:a16="http://schemas.microsoft.com/office/drawing/2014/main" id="{08310DC3-73E3-EB4A-B34B-644E5DFF09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080" y="1293013"/>
            <a:ext cx="3131976" cy="1003317"/>
          </a:xfrm>
          <a:prstGeom prst="rect">
            <a:avLst/>
          </a:prstGeom>
        </p:spPr>
      </p:pic>
      <p:pic>
        <p:nvPicPr>
          <p:cNvPr id="7" name="Picture 6">
            <a:extLst>
              <a:ext uri="{FF2B5EF4-FFF2-40B4-BE49-F238E27FC236}">
                <a16:creationId xmlns:a16="http://schemas.microsoft.com/office/drawing/2014/main" id="{B170ABE8-E951-C949-A9AD-7278B17DCA4E}"/>
              </a:ext>
            </a:extLst>
          </p:cNvPr>
          <p:cNvPicPr>
            <a:picLocks noChangeAspect="1"/>
          </p:cNvPicPr>
          <p:nvPr/>
        </p:nvPicPr>
        <p:blipFill>
          <a:blip r:embed="rId3"/>
          <a:stretch>
            <a:fillRect/>
          </a:stretch>
        </p:blipFill>
        <p:spPr>
          <a:xfrm>
            <a:off x="5425337" y="2520121"/>
            <a:ext cx="2867512" cy="1588307"/>
          </a:xfrm>
          <a:prstGeom prst="rect">
            <a:avLst/>
          </a:prstGeom>
        </p:spPr>
      </p:pic>
      <p:pic>
        <p:nvPicPr>
          <p:cNvPr id="8" name="Picture 7">
            <a:extLst>
              <a:ext uri="{FF2B5EF4-FFF2-40B4-BE49-F238E27FC236}">
                <a16:creationId xmlns:a16="http://schemas.microsoft.com/office/drawing/2014/main" id="{9168FFD9-13D8-6741-9288-21D798F84611}"/>
              </a:ext>
            </a:extLst>
          </p:cNvPr>
          <p:cNvPicPr>
            <a:picLocks noChangeAspect="1"/>
          </p:cNvPicPr>
          <p:nvPr/>
        </p:nvPicPr>
        <p:blipFill>
          <a:blip r:embed="rId4"/>
          <a:stretch>
            <a:fillRect/>
          </a:stretch>
        </p:blipFill>
        <p:spPr>
          <a:xfrm>
            <a:off x="288532" y="1275319"/>
            <a:ext cx="4773530" cy="2833109"/>
          </a:xfrm>
          <a:prstGeom prst="rect">
            <a:avLst/>
          </a:prstGeom>
        </p:spPr>
      </p:pic>
      <p:sp>
        <p:nvSpPr>
          <p:cNvPr id="3" name="TextBox 2">
            <a:extLst>
              <a:ext uri="{FF2B5EF4-FFF2-40B4-BE49-F238E27FC236}">
                <a16:creationId xmlns:a16="http://schemas.microsoft.com/office/drawing/2014/main" id="{AF334C34-99B7-AE46-A84E-8F37EF489802}"/>
              </a:ext>
            </a:extLst>
          </p:cNvPr>
          <p:cNvSpPr txBox="1"/>
          <p:nvPr/>
        </p:nvSpPr>
        <p:spPr>
          <a:xfrm>
            <a:off x="467544" y="4437112"/>
            <a:ext cx="7956512" cy="1384995"/>
          </a:xfrm>
          <a:prstGeom prst="rect">
            <a:avLst/>
          </a:prstGeom>
          <a:noFill/>
        </p:spPr>
        <p:txBody>
          <a:bodyPr wrap="square" rtlCol="0">
            <a:spAutoFit/>
          </a:bodyPr>
          <a:lstStyle/>
          <a:p>
            <a:r>
              <a:rPr lang="en-US" dirty="0"/>
              <a:t>Looking forward to 2019:</a:t>
            </a:r>
          </a:p>
          <a:p>
            <a:endParaRPr lang="en-US" dirty="0"/>
          </a:p>
          <a:p>
            <a:pPr marL="285750" indent="-285750">
              <a:buFontTx/>
              <a:buChar char="-"/>
            </a:pPr>
            <a:r>
              <a:rPr lang="en-US" dirty="0"/>
              <a:t>More studies!</a:t>
            </a:r>
          </a:p>
          <a:p>
            <a:pPr marL="285750" indent="-285750">
              <a:buFontTx/>
              <a:buChar char="-"/>
            </a:pPr>
            <a:r>
              <a:rPr lang="en-US" dirty="0"/>
              <a:t>Method research, e.g. use of temporal data, HTE</a:t>
            </a:r>
          </a:p>
          <a:p>
            <a:pPr marL="285750" indent="-285750">
              <a:buFontTx/>
              <a:buChar char="-"/>
            </a:pPr>
            <a:r>
              <a:rPr lang="en-US" dirty="0"/>
              <a:t>Library of Prediction Models</a:t>
            </a:r>
          </a:p>
          <a:p>
            <a:pPr marL="285750" indent="-285750">
              <a:buFontTx/>
              <a:buChar char="-"/>
            </a:pPr>
            <a:r>
              <a:rPr lang="en-US" dirty="0"/>
              <a:t>TRAINING!</a:t>
            </a:r>
          </a:p>
        </p:txBody>
      </p:sp>
      <p:sp>
        <p:nvSpPr>
          <p:cNvPr id="6" name="TextBox 5">
            <a:extLst>
              <a:ext uri="{FF2B5EF4-FFF2-40B4-BE49-F238E27FC236}">
                <a16:creationId xmlns:a16="http://schemas.microsoft.com/office/drawing/2014/main" id="{F12A942B-BAA3-534E-9560-0F23CEA0A191}"/>
              </a:ext>
            </a:extLst>
          </p:cNvPr>
          <p:cNvSpPr txBox="1"/>
          <p:nvPr/>
        </p:nvSpPr>
        <p:spPr>
          <a:xfrm>
            <a:off x="5148064" y="4420689"/>
            <a:ext cx="3718663" cy="1200329"/>
          </a:xfrm>
          <a:prstGeom prst="rect">
            <a:avLst/>
          </a:prstGeom>
          <a:noFill/>
        </p:spPr>
        <p:txBody>
          <a:bodyPr wrap="square" rtlCol="0">
            <a:spAutoFit/>
          </a:bodyPr>
          <a:lstStyle/>
          <a:p>
            <a:pPr algn="ctr"/>
            <a:r>
              <a:rPr lang="en-US" sz="2400" dirty="0"/>
              <a:t>Big thank you to all those involved in the exciting PLP Journey!</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6090" y="0"/>
            <a:ext cx="1057910" cy="1295400"/>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4218" y="-54903"/>
            <a:ext cx="921872" cy="1347916"/>
          </a:xfrm>
          <a:prstGeom prst="rect">
            <a:avLst/>
          </a:prstGeom>
        </p:spPr>
      </p:pic>
    </p:spTree>
    <p:extLst>
      <p:ext uri="{BB962C8B-B14F-4D97-AF65-F5344CB8AC3E}">
        <p14:creationId xmlns:p14="http://schemas.microsoft.com/office/powerpoint/2010/main" val="873375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The Book of OHDSI</a:t>
            </a:r>
            <a:br>
              <a:rPr lang="en-US" dirty="0"/>
            </a:br>
            <a:endParaRPr lang="en-US" dirty="0"/>
          </a:p>
        </p:txBody>
      </p:sp>
      <p:sp>
        <p:nvSpPr>
          <p:cNvPr id="3" name="Subtitle 2"/>
          <p:cNvSpPr>
            <a:spLocks noGrp="1"/>
          </p:cNvSpPr>
          <p:nvPr>
            <p:ph type="subTitle" idx="1"/>
          </p:nvPr>
        </p:nvSpPr>
        <p:spPr/>
        <p:txBody>
          <a:bodyPr>
            <a:normAutofit/>
          </a:bodyPr>
          <a:lstStyle/>
          <a:p>
            <a:r>
              <a:rPr lang="en-US" dirty="0"/>
              <a:t>2019 Update</a:t>
            </a:r>
          </a:p>
          <a:p>
            <a:r>
              <a:rPr lang="en-US" dirty="0"/>
              <a:t>David Madigan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6400" y="0"/>
            <a:ext cx="1117600" cy="1397000"/>
          </a:xfrm>
          <a:prstGeom prst="rect">
            <a:avLst/>
          </a:prstGeom>
        </p:spPr>
      </p:pic>
    </p:spTree>
    <p:extLst>
      <p:ext uri="{BB962C8B-B14F-4D97-AF65-F5344CB8AC3E}">
        <p14:creationId xmlns:p14="http://schemas.microsoft.com/office/powerpoint/2010/main" val="202885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752600" y="213072"/>
            <a:ext cx="6858000" cy="762111"/>
          </a:xfrm>
          <a:prstGeom prst="rect">
            <a:avLst/>
          </a:prstGeom>
        </p:spPr>
        <p:txBody>
          <a:bodyPr/>
          <a:lstStyle>
            <a:lvl1pPr algn="ctr" defTabSz="914400" rtl="0" eaLnBrk="1" latinLnBrk="0" hangingPunct="1">
              <a:spcBef>
                <a:spcPct val="0"/>
              </a:spcBef>
              <a:buNone/>
              <a:defRPr sz="4000" kern="1200">
                <a:solidFill>
                  <a:srgbClr val="20425A"/>
                </a:solidFill>
                <a:latin typeface="+mj-lt"/>
                <a:ea typeface="+mj-ea"/>
                <a:cs typeface="+mj-cs"/>
              </a:defRPr>
            </a:lvl1pPr>
          </a:lstStyle>
          <a:p>
            <a:r>
              <a:rPr lang="en-US" dirty="0">
                <a:solidFill>
                  <a:schemeClr val="accent2"/>
                </a:solidFill>
                <a:latin typeface="Arial Rounded MT Bold" panose="020F0704030504030204" pitchFamily="34" charset="77"/>
              </a:rPr>
              <a:t>Book of OHDSI</a:t>
            </a:r>
          </a:p>
        </p:txBody>
      </p:sp>
      <p:sp>
        <p:nvSpPr>
          <p:cNvPr id="4" name="Rectangle 3"/>
          <p:cNvSpPr/>
          <p:nvPr/>
        </p:nvSpPr>
        <p:spPr>
          <a:xfrm>
            <a:off x="228600" y="1582341"/>
            <a:ext cx="8610600" cy="2585323"/>
          </a:xfrm>
          <a:prstGeom prst="rect">
            <a:avLst/>
          </a:prstGeom>
        </p:spPr>
        <p:txBody>
          <a:bodyPr wrap="square">
            <a:spAutoFit/>
          </a:bodyPr>
          <a:lstStyle/>
          <a:p>
            <a:pPr algn="just"/>
            <a:r>
              <a:rPr lang="en-US" b="1" dirty="0">
                <a:solidFill>
                  <a:srgbClr val="333333"/>
                </a:solidFill>
              </a:rPr>
              <a:t>Objective</a:t>
            </a:r>
            <a:r>
              <a:rPr lang="en-US" dirty="0">
                <a:solidFill>
                  <a:srgbClr val="333333"/>
                </a:solidFill>
              </a:rPr>
              <a:t>: To write a book that will serve as a central knowledge repository for all things OHDSI.</a:t>
            </a:r>
          </a:p>
          <a:p>
            <a:pPr algn="just"/>
            <a:endParaRPr lang="en-US" dirty="0">
              <a:solidFill>
                <a:srgbClr val="333333"/>
              </a:solidFill>
            </a:endParaRPr>
          </a:p>
          <a:p>
            <a:pPr algn="just"/>
            <a:r>
              <a:rPr lang="en-US" dirty="0">
                <a:solidFill>
                  <a:srgbClr val="333333"/>
                </a:solidFill>
              </a:rPr>
              <a:t>An electronic book written using the </a:t>
            </a:r>
            <a:r>
              <a:rPr lang="en-US" dirty="0" err="1">
                <a:solidFill>
                  <a:srgbClr val="2B73B7"/>
                </a:solidFill>
                <a:hlinkClick r:id="rId3" tooltip="https://bookdown.org"/>
              </a:rPr>
              <a:t>bookdown</a:t>
            </a:r>
            <a:r>
              <a:rPr lang="en-US" dirty="0">
                <a:solidFill>
                  <a:srgbClr val="2B73B7"/>
                </a:solidFill>
                <a:hlinkClick r:id="rId3" tooltip="https://bookdown.org"/>
              </a:rPr>
              <a:t> package</a:t>
            </a:r>
            <a:r>
              <a:rPr lang="en-US" dirty="0">
                <a:solidFill>
                  <a:srgbClr val="333333"/>
                </a:solidFill>
              </a:rPr>
              <a:t>. The source material is developed in </a:t>
            </a:r>
            <a:r>
              <a:rPr lang="en-US" dirty="0" err="1">
                <a:solidFill>
                  <a:srgbClr val="2B73B7"/>
                </a:solidFill>
                <a:hlinkClick r:id="rId4" tooltip="https://github.com/OHDSI/TheBookOfOhdsi"/>
              </a:rPr>
              <a:t>TheBookOfOhdsi</a:t>
            </a:r>
            <a:r>
              <a:rPr lang="en-US" dirty="0">
                <a:solidFill>
                  <a:srgbClr val="2B73B7"/>
                </a:solidFill>
                <a:hlinkClick r:id="rId4" tooltip="https://github.com/OHDSI/TheBookOfOhdsi"/>
              </a:rPr>
              <a:t> GitHub repository</a:t>
            </a:r>
            <a:r>
              <a:rPr lang="en-US" dirty="0">
                <a:solidFill>
                  <a:srgbClr val="333333"/>
                </a:solidFill>
              </a:rPr>
              <a:t>.</a:t>
            </a:r>
          </a:p>
          <a:p>
            <a:pPr algn="just"/>
            <a:endParaRPr lang="en-US" b="1" dirty="0">
              <a:solidFill>
                <a:srgbClr val="333333"/>
              </a:solidFill>
            </a:endParaRPr>
          </a:p>
          <a:p>
            <a:pPr algn="just"/>
            <a:r>
              <a:rPr lang="en-US" b="1" dirty="0">
                <a:solidFill>
                  <a:srgbClr val="333333"/>
                </a:solidFill>
              </a:rPr>
              <a:t>Start Date:</a:t>
            </a:r>
            <a:r>
              <a:rPr lang="en-US" dirty="0">
                <a:solidFill>
                  <a:srgbClr val="333333"/>
                </a:solidFill>
              </a:rPr>
              <a:t> November 27, 2018</a:t>
            </a:r>
          </a:p>
          <a:p>
            <a:pPr algn="just"/>
            <a:endParaRPr lang="en-US" b="1" dirty="0">
              <a:solidFill>
                <a:srgbClr val="333333"/>
              </a:solidFill>
            </a:endParaRPr>
          </a:p>
          <a:p>
            <a:pPr algn="just"/>
            <a:r>
              <a:rPr lang="en-US" b="1" dirty="0">
                <a:solidFill>
                  <a:srgbClr val="333333"/>
                </a:solidFill>
              </a:rPr>
              <a:t>Workgroup Leads:</a:t>
            </a:r>
            <a:r>
              <a:rPr lang="en-US" dirty="0">
                <a:solidFill>
                  <a:srgbClr val="333333"/>
                </a:solidFill>
              </a:rPr>
              <a:t> </a:t>
            </a:r>
            <a:r>
              <a:rPr lang="en-US" dirty="0">
                <a:solidFill>
                  <a:srgbClr val="2B73B7"/>
                </a:solidFill>
                <a:hlinkClick r:id="rId5" tooltip="https://www.ohdsi.org/who-we-are/collaborators/david-madigan/"/>
              </a:rPr>
              <a:t>David Madigan</a:t>
            </a:r>
            <a:r>
              <a:rPr lang="en-US" dirty="0">
                <a:solidFill>
                  <a:srgbClr val="333333"/>
                </a:solidFill>
              </a:rPr>
              <a:t>, </a:t>
            </a:r>
            <a:r>
              <a:rPr lang="en-US" dirty="0" err="1">
                <a:solidFill>
                  <a:srgbClr val="2B73B7"/>
                </a:solidFill>
                <a:hlinkClick r:id="rId6" tooltip="https://ohdsi.org/who-we-are/collaborators/martijn-schuemie/"/>
              </a:rPr>
              <a:t>Martijn</a:t>
            </a:r>
            <a:r>
              <a:rPr lang="en-US" dirty="0">
                <a:solidFill>
                  <a:srgbClr val="2B73B7"/>
                </a:solidFill>
                <a:hlinkClick r:id="rId6" tooltip="https://ohdsi.org/who-we-are/collaborators/martijn-schuemie/"/>
              </a:rPr>
              <a:t> </a:t>
            </a:r>
            <a:r>
              <a:rPr lang="en-US" dirty="0" err="1">
                <a:solidFill>
                  <a:srgbClr val="2B73B7"/>
                </a:solidFill>
                <a:hlinkClick r:id="rId6" tooltip="https://ohdsi.org/who-we-are/collaborators/martijn-schuemie/"/>
              </a:rPr>
              <a:t>Schuemie</a:t>
            </a:r>
            <a:endParaRPr lang="en-US" dirty="0">
              <a:solidFill>
                <a:srgbClr val="333333"/>
              </a:solidFill>
            </a:endParaRPr>
          </a:p>
        </p:txBody>
      </p:sp>
      <p:sp>
        <p:nvSpPr>
          <p:cNvPr id="8" name="Rectangle 7"/>
          <p:cNvSpPr/>
          <p:nvPr/>
        </p:nvSpPr>
        <p:spPr>
          <a:xfrm>
            <a:off x="228600" y="5257800"/>
            <a:ext cx="8610600" cy="369332"/>
          </a:xfrm>
          <a:prstGeom prst="rect">
            <a:avLst/>
          </a:prstGeom>
        </p:spPr>
        <p:txBody>
          <a:bodyPr wrap="square">
            <a:spAutoFit/>
          </a:bodyPr>
          <a:lstStyle/>
          <a:p>
            <a:r>
              <a:rPr lang="en-US" dirty="0"/>
              <a:t>http://www.ohdsi.org/web/wiki/doku.php?id=projects:workgroups:the_book_of_ohdsi</a:t>
            </a:r>
          </a:p>
        </p:txBody>
      </p:sp>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6400" y="0"/>
            <a:ext cx="1117600" cy="1397000"/>
          </a:xfrm>
          <a:prstGeom prst="rect">
            <a:avLst/>
          </a:prstGeom>
        </p:spPr>
      </p:pic>
    </p:spTree>
    <p:extLst>
      <p:ext uri="{BB962C8B-B14F-4D97-AF65-F5344CB8AC3E}">
        <p14:creationId xmlns:p14="http://schemas.microsoft.com/office/powerpoint/2010/main" val="3524615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8902" y="2181878"/>
            <a:ext cx="8230773" cy="1938992"/>
          </a:xfrm>
          <a:prstGeom prst="rect">
            <a:avLst/>
          </a:prstGeom>
          <a:noFill/>
        </p:spPr>
        <p:txBody>
          <a:bodyPr wrap="square" rtlCol="0">
            <a:spAutoFit/>
          </a:bodyPr>
          <a:lstStyle/>
          <a:p>
            <a:r>
              <a:rPr lang="en-US" sz="2400" dirty="0"/>
              <a:t>Patient-level prediction by </a:t>
            </a:r>
            <a:r>
              <a:rPr lang="en-US" sz="2400" b="1" dirty="0">
                <a:hlinkClick r:id="rId3"/>
              </a:rPr>
              <a:t>@Rijnbeek</a:t>
            </a:r>
            <a:endParaRPr lang="en-US" sz="2400" dirty="0"/>
          </a:p>
          <a:p>
            <a:endParaRPr lang="en-US" sz="2400" dirty="0"/>
          </a:p>
          <a:p>
            <a:r>
              <a:rPr lang="en-US" sz="2400" dirty="0"/>
              <a:t>Common Data Model by </a:t>
            </a:r>
            <a:r>
              <a:rPr lang="en-US" sz="2400" b="1" dirty="0">
                <a:hlinkClick r:id="rId4"/>
              </a:rPr>
              <a:t>@mvanzandt</a:t>
            </a:r>
            <a:r>
              <a:rPr lang="en-US" sz="2400" dirty="0"/>
              <a:t> and </a:t>
            </a:r>
            <a:r>
              <a:rPr lang="en-US" sz="2400" b="1" dirty="0">
                <a:hlinkClick r:id="rId5"/>
              </a:rPr>
              <a:t>@clairblacketer</a:t>
            </a:r>
            <a:endParaRPr lang="en-US" sz="2400" dirty="0"/>
          </a:p>
          <a:p>
            <a:endParaRPr lang="en-US" sz="2400" dirty="0"/>
          </a:p>
          <a:p>
            <a:r>
              <a:rPr lang="en-US" sz="2400" dirty="0"/>
              <a:t>Network Studies by </a:t>
            </a:r>
            <a:r>
              <a:rPr lang="en-US" sz="2400" b="1" dirty="0">
                <a:hlinkClick r:id="rId6"/>
              </a:rPr>
              <a:t>@gregk</a:t>
            </a:r>
            <a:endParaRPr lang="en-US" sz="2400" dirty="0"/>
          </a:p>
        </p:txBody>
      </p:sp>
      <p:sp>
        <p:nvSpPr>
          <p:cNvPr id="3" name="TextBox 2"/>
          <p:cNvSpPr txBox="1"/>
          <p:nvPr/>
        </p:nvSpPr>
        <p:spPr>
          <a:xfrm>
            <a:off x="2146648" y="1316770"/>
            <a:ext cx="5740052" cy="415498"/>
          </a:xfrm>
          <a:prstGeom prst="rect">
            <a:avLst/>
          </a:prstGeom>
          <a:noFill/>
        </p:spPr>
        <p:txBody>
          <a:bodyPr wrap="square" rtlCol="0">
            <a:spAutoFit/>
          </a:bodyPr>
          <a:lstStyle/>
          <a:p>
            <a:r>
              <a:rPr lang="en-US" sz="2100" dirty="0">
                <a:solidFill>
                  <a:schemeClr val="accent2"/>
                </a:solidFill>
                <a:latin typeface="Arial Rounded MT Bold" charset="0"/>
                <a:ea typeface="Arial Rounded MT Bold" charset="0"/>
                <a:cs typeface="Arial Rounded MT Bold" charset="0"/>
              </a:rPr>
              <a:t>Pilot Chapters and Leads</a:t>
            </a: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6400" y="0"/>
            <a:ext cx="1117600" cy="1397000"/>
          </a:xfrm>
          <a:prstGeom prst="rect">
            <a:avLst/>
          </a:prstGeom>
        </p:spPr>
      </p:pic>
    </p:spTree>
    <p:extLst>
      <p:ext uri="{BB962C8B-B14F-4D97-AF65-F5344CB8AC3E}">
        <p14:creationId xmlns:p14="http://schemas.microsoft.com/office/powerpoint/2010/main" val="3240944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Observational Health Data Sciences and Informatics:</a:t>
            </a:r>
            <a:br>
              <a:rPr lang="en-US" dirty="0"/>
            </a:br>
            <a:r>
              <a:rPr lang="en-US" dirty="0"/>
              <a:t>Where are we going together in 2019?</a:t>
            </a:r>
          </a:p>
        </p:txBody>
      </p:sp>
    </p:spTree>
    <p:extLst>
      <p:ext uri="{BB962C8B-B14F-4D97-AF65-F5344CB8AC3E}">
        <p14:creationId xmlns:p14="http://schemas.microsoft.com/office/powerpoint/2010/main" val="3506827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OHDSI’s mission</a:t>
            </a:r>
          </a:p>
        </p:txBody>
      </p:sp>
      <p:sp>
        <p:nvSpPr>
          <p:cNvPr id="3" name="Content Placeholder 2"/>
          <p:cNvSpPr>
            <a:spLocks noGrp="1"/>
          </p:cNvSpPr>
          <p:nvPr>
            <p:ph idx="1"/>
          </p:nvPr>
        </p:nvSpPr>
        <p:spPr>
          <a:xfrm>
            <a:off x="395536" y="2029522"/>
            <a:ext cx="8291264" cy="4096641"/>
          </a:xfrm>
        </p:spPr>
        <p:txBody>
          <a:bodyPr>
            <a:normAutofit/>
          </a:bodyPr>
          <a:lstStyle/>
          <a:p>
            <a:pPr marL="0" indent="0" algn="ctr">
              <a:buNone/>
            </a:pPr>
            <a:r>
              <a:rPr lang="en-US" sz="3600" dirty="0"/>
              <a:t>To improve health by empowering a community to collaboratively generate the evidence that promotes better health decisions and better care</a:t>
            </a:r>
          </a:p>
        </p:txBody>
      </p:sp>
    </p:spTree>
    <p:extLst>
      <p:ext uri="{BB962C8B-B14F-4D97-AF65-F5344CB8AC3E}">
        <p14:creationId xmlns:p14="http://schemas.microsoft.com/office/powerpoint/2010/main" val="3350939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a:off x="1644001" y="1266701"/>
            <a:ext cx="2343705" cy="745671"/>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Methodological research</a:t>
            </a:r>
          </a:p>
        </p:txBody>
      </p:sp>
      <p:sp>
        <p:nvSpPr>
          <p:cNvPr id="7" name="Chevron 6"/>
          <p:cNvSpPr/>
          <p:nvPr/>
        </p:nvSpPr>
        <p:spPr>
          <a:xfrm>
            <a:off x="3921418" y="1263496"/>
            <a:ext cx="2343705" cy="745671"/>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Open-source analytics development</a:t>
            </a:r>
          </a:p>
        </p:txBody>
      </p:sp>
      <p:sp>
        <p:nvSpPr>
          <p:cNvPr id="12" name="Chevron 11"/>
          <p:cNvSpPr/>
          <p:nvPr/>
        </p:nvSpPr>
        <p:spPr>
          <a:xfrm>
            <a:off x="6225469" y="1264978"/>
            <a:ext cx="2338305" cy="745671"/>
          </a:xfrm>
          <a:prstGeom prst="chevr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Clinical applications</a:t>
            </a:r>
          </a:p>
        </p:txBody>
      </p:sp>
      <p:sp>
        <p:nvSpPr>
          <p:cNvPr id="16" name="Pentagon 15"/>
          <p:cNvSpPr/>
          <p:nvPr/>
        </p:nvSpPr>
        <p:spPr>
          <a:xfrm rot="5400000">
            <a:off x="410904" y="1798572"/>
            <a:ext cx="881742" cy="1406165"/>
          </a:xfrm>
          <a:prstGeom prst="homePlate">
            <a:avLst>
              <a:gd name="adj" fmla="val 23457"/>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Observational data management</a:t>
            </a:r>
          </a:p>
        </p:txBody>
      </p:sp>
      <p:sp>
        <p:nvSpPr>
          <p:cNvPr id="17" name="Chevron 16"/>
          <p:cNvSpPr/>
          <p:nvPr/>
        </p:nvSpPr>
        <p:spPr>
          <a:xfrm rot="5400000">
            <a:off x="334708" y="3680163"/>
            <a:ext cx="1077686" cy="1406165"/>
          </a:xfrm>
          <a:prstGeom prst="chevron">
            <a:avLst>
              <a:gd name="adj" fmla="val 20108"/>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Population-level estimation</a:t>
            </a:r>
          </a:p>
        </p:txBody>
      </p:sp>
      <p:sp>
        <p:nvSpPr>
          <p:cNvPr id="18" name="Chevron 17"/>
          <p:cNvSpPr/>
          <p:nvPr/>
        </p:nvSpPr>
        <p:spPr>
          <a:xfrm rot="5400000">
            <a:off x="334708" y="4695065"/>
            <a:ext cx="1077686" cy="1406165"/>
          </a:xfrm>
          <a:prstGeom prst="chevron">
            <a:avLst>
              <a:gd name="adj" fmla="val 20108"/>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black"/>
                </a:solidFill>
              </a:rPr>
              <a:t>Patient-level prediction</a:t>
            </a:r>
          </a:p>
        </p:txBody>
      </p:sp>
      <p:sp>
        <p:nvSpPr>
          <p:cNvPr id="27" name="Chevron 26"/>
          <p:cNvSpPr/>
          <p:nvPr/>
        </p:nvSpPr>
        <p:spPr>
          <a:xfrm rot="5400000">
            <a:off x="329308" y="2695365"/>
            <a:ext cx="1077686" cy="1406165"/>
          </a:xfrm>
          <a:prstGeom prst="chevron">
            <a:avLst>
              <a:gd name="adj" fmla="val 20108"/>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Clinical characterization</a:t>
            </a:r>
          </a:p>
        </p:txBody>
      </p:sp>
      <p:sp>
        <p:nvSpPr>
          <p:cNvPr id="6" name="Title 5"/>
          <p:cNvSpPr>
            <a:spLocks noGrp="1"/>
          </p:cNvSpPr>
          <p:nvPr>
            <p:ph type="title"/>
          </p:nvPr>
        </p:nvSpPr>
        <p:spPr>
          <a:xfrm>
            <a:off x="1066800" y="76200"/>
            <a:ext cx="8058150" cy="1143000"/>
          </a:xfrm>
        </p:spPr>
        <p:txBody>
          <a:bodyPr>
            <a:normAutofit fontScale="90000"/>
          </a:bodyPr>
          <a:lstStyle/>
          <a:p>
            <a:r>
              <a:rPr lang="en-US" dirty="0"/>
              <a:t>OHDSI’s areas of focus:</a:t>
            </a:r>
            <a:br>
              <a:rPr lang="en-US" dirty="0"/>
            </a:br>
            <a:r>
              <a:rPr lang="en-US" dirty="0"/>
              <a:t>Continuing our journey in 2019…</a:t>
            </a:r>
          </a:p>
        </p:txBody>
      </p:sp>
      <p:sp>
        <p:nvSpPr>
          <p:cNvPr id="2" name="TextBox 1"/>
          <p:cNvSpPr txBox="1"/>
          <p:nvPr/>
        </p:nvSpPr>
        <p:spPr>
          <a:xfrm>
            <a:off x="1763688" y="2204864"/>
            <a:ext cx="7200800"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Maintain and evolve open community data and vocabulary standards</a:t>
            </a:r>
          </a:p>
          <a:p>
            <a:pPr marL="285750" indent="-285750">
              <a:buFont typeface="Arial" panose="020B0604020202020204" pitchFamily="34" charset="0"/>
              <a:buChar char="•"/>
            </a:pPr>
            <a:r>
              <a:rPr lang="en-US" sz="2400" dirty="0"/>
              <a:t>Develop and improve tools to enable large-scale analysis</a:t>
            </a:r>
          </a:p>
          <a:p>
            <a:pPr marL="285750" indent="-285750">
              <a:buFont typeface="Arial" panose="020B0604020202020204" pitchFamily="34" charset="0"/>
              <a:buChar char="•"/>
            </a:pPr>
            <a:r>
              <a:rPr lang="en-US" sz="2400" dirty="0"/>
              <a:t>Establish and promote community best practices</a:t>
            </a:r>
          </a:p>
          <a:p>
            <a:pPr marL="285750" indent="-285750">
              <a:buFont typeface="Arial" panose="020B0604020202020204" pitchFamily="34" charset="0"/>
              <a:buChar char="•"/>
            </a:pPr>
            <a:r>
              <a:rPr lang="en-US" sz="2400" dirty="0"/>
              <a:t>Strengthen and expand collaborations across OHDSI research network</a:t>
            </a:r>
          </a:p>
          <a:p>
            <a:pPr marL="285750" indent="-285750">
              <a:buFont typeface="Arial" panose="020B0604020202020204" pitchFamily="34" charset="0"/>
              <a:buChar char="•"/>
            </a:pPr>
            <a:r>
              <a:rPr lang="en-US" sz="2400" dirty="0"/>
              <a:t>Advance scholarship in observational data science through publication, presentations, and education</a:t>
            </a:r>
          </a:p>
          <a:p>
            <a:pPr marL="285750" indent="-285750">
              <a:buFont typeface="Arial" panose="020B0604020202020204" pitchFamily="34" charset="0"/>
              <a:buChar char="•"/>
            </a:pPr>
            <a:r>
              <a:rPr lang="en-US" sz="2400" b="1" dirty="0"/>
              <a:t>Generate and disseminate more clinical evidence</a:t>
            </a:r>
          </a:p>
        </p:txBody>
      </p:sp>
    </p:spTree>
    <p:extLst>
      <p:ext uri="{BB962C8B-B14F-4D97-AF65-F5344CB8AC3E}">
        <p14:creationId xmlns:p14="http://schemas.microsoft.com/office/powerpoint/2010/main" val="3192090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11325</TotalTime>
  <Words>1521</Words>
  <Application>Microsoft Office PowerPoint</Application>
  <PresentationFormat>On-screen Show (4:3)</PresentationFormat>
  <Paragraphs>255</Paragraphs>
  <Slides>39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Arial Black</vt:lpstr>
      <vt:lpstr>Arial Rounded MT Bold</vt:lpstr>
      <vt:lpstr>Calibri</vt:lpstr>
      <vt:lpstr>Garamond</vt:lpstr>
      <vt:lpstr>Mangal</vt:lpstr>
      <vt:lpstr>Office Theme</vt:lpstr>
      <vt:lpstr>Observational Health Data Sciences and Informatics: 2019 state of the collaborative</vt:lpstr>
      <vt:lpstr>OHDSI’s mission</vt:lpstr>
      <vt:lpstr>OHDSI’s values</vt:lpstr>
      <vt:lpstr>OHDSI community</vt:lpstr>
      <vt:lpstr>The journey to real-world evidence</vt:lpstr>
      <vt:lpstr>OHDSI’s areas of focus: Continuing our journey in 2018…</vt:lpstr>
      <vt:lpstr>OHDSI workgroup updates</vt:lpstr>
      <vt:lpstr> CDM &amp; Vocabulary Working Group </vt:lpstr>
      <vt:lpstr>2018 Accomplishments</vt:lpstr>
      <vt:lpstr>2019 Goals</vt:lpstr>
      <vt:lpstr> NLP Working Group </vt:lpstr>
      <vt:lpstr>OHDSI NLP Updates</vt:lpstr>
      <vt:lpstr> China Working Group </vt:lpstr>
      <vt:lpstr>OHDSI China WG Updates</vt:lpstr>
      <vt:lpstr> THEMIS Working Group </vt:lpstr>
      <vt:lpstr>THEMIS Roadmap</vt:lpstr>
      <vt:lpstr> EHR Working Group </vt:lpstr>
      <vt:lpstr>PowerPoint Presentation</vt:lpstr>
      <vt:lpstr>Metadata and Annotations Working Group</vt:lpstr>
      <vt:lpstr>2018 Accomplishments</vt:lpstr>
      <vt:lpstr>Next Steps: Pilot, Test, Propose</vt:lpstr>
      <vt:lpstr>Pharmacovigilance Evidence Investigation WG</vt:lpstr>
      <vt:lpstr>2018 Accomplishments</vt:lpstr>
      <vt:lpstr>2019 Goals (to be discussed still in WG)</vt:lpstr>
      <vt:lpstr> ATLAS &amp; WebAPI  Working Group </vt:lpstr>
      <vt:lpstr>2018 Accomplishments</vt:lpstr>
      <vt:lpstr>2019 Goals</vt:lpstr>
      <vt:lpstr> Population-Level Estimation Working Group </vt:lpstr>
      <vt:lpstr>Achievements in 2018</vt:lpstr>
      <vt:lpstr>Goals 2019</vt:lpstr>
      <vt:lpstr> Patient-Level Prediction Working Group </vt:lpstr>
      <vt:lpstr>Patient-Level Prediction 2018</vt:lpstr>
      <vt:lpstr>Patient-Level Prediction  in Action</vt:lpstr>
      <vt:lpstr> The Book of OHDSI </vt:lpstr>
      <vt:lpstr>PowerPoint Presentation</vt:lpstr>
      <vt:lpstr>PowerPoint Presentation</vt:lpstr>
      <vt:lpstr>Observational Health Data Sciences and Informatics: Where are we going together in 2019?</vt:lpstr>
      <vt:lpstr>OHDSI’s mission</vt:lpstr>
      <vt:lpstr>OHDSI’s areas of focus: Continuing our journey in 2019…</vt:lpstr>
    </vt:vector>
  </TitlesOfParts>
  <Company>Johnson &amp; Johnson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Ryan</dc:creator>
  <cp:lastModifiedBy>Ryan, Patrick [JRDUS]</cp:lastModifiedBy>
  <cp:revision>456</cp:revision>
  <dcterms:created xsi:type="dcterms:W3CDTF">2013-12-30T14:14:20Z</dcterms:created>
  <dcterms:modified xsi:type="dcterms:W3CDTF">2019-01-08T16:55:29Z</dcterms:modified>
</cp:coreProperties>
</file>