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4" r:id="rId2"/>
  </p:sldMasterIdLst>
  <p:notesMasterIdLst>
    <p:notesMasterId r:id="rId27"/>
  </p:notesMasterIdLst>
  <p:sldIdLst>
    <p:sldId id="256" r:id="rId3"/>
    <p:sldId id="257" r:id="rId4"/>
    <p:sldId id="258" r:id="rId5"/>
    <p:sldId id="262" r:id="rId6"/>
    <p:sldId id="269" r:id="rId7"/>
    <p:sldId id="270" r:id="rId8"/>
    <p:sldId id="266" r:id="rId9"/>
    <p:sldId id="267" r:id="rId10"/>
    <p:sldId id="259" r:id="rId11"/>
    <p:sldId id="260" r:id="rId12"/>
    <p:sldId id="271" r:id="rId13"/>
    <p:sldId id="272" r:id="rId14"/>
    <p:sldId id="275" r:id="rId15"/>
    <p:sldId id="276" r:id="rId16"/>
    <p:sldId id="277" r:id="rId17"/>
    <p:sldId id="278" r:id="rId18"/>
    <p:sldId id="279" r:id="rId19"/>
    <p:sldId id="280" r:id="rId20"/>
    <p:sldId id="281" r:id="rId21"/>
    <p:sldId id="282" r:id="rId22"/>
    <p:sldId id="264" r:id="rId23"/>
    <p:sldId id="268" r:id="rId24"/>
    <p:sldId id="273" r:id="rId25"/>
    <p:sldId id="27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909" autoAdjust="0"/>
    <p:restoredTop sz="69544" autoAdjust="0"/>
  </p:normalViewPr>
  <p:slideViewPr>
    <p:cSldViewPr snapToGrid="0" snapToObjects="1">
      <p:cViewPr>
        <p:scale>
          <a:sx n="77" d="100"/>
          <a:sy n="77" d="100"/>
        </p:scale>
        <p:origin x="1208" y="360"/>
      </p:cViewPr>
      <p:guideLst/>
    </p:cSldViewPr>
  </p:slideViewPr>
  <p:outlineViewPr>
    <p:cViewPr>
      <p:scale>
        <a:sx n="33" d="100"/>
        <a:sy n="33" d="100"/>
      </p:scale>
      <p:origin x="0" y="-7454"/>
    </p:cViewPr>
  </p:outlineViewPr>
  <p:notesTextViewPr>
    <p:cViewPr>
      <p:scale>
        <a:sx n="1" d="1"/>
        <a:sy n="1" d="1"/>
      </p:scale>
      <p:origin x="0" y="0"/>
    </p:cViewPr>
  </p:notesTextViewPr>
  <p:sorterViewPr>
    <p:cViewPr>
      <p:scale>
        <a:sx n="100" d="100"/>
        <a:sy n="100" d="100"/>
      </p:scale>
      <p:origin x="0" y="-216"/>
    </p:cViewPr>
  </p:sorterViewPr>
  <p:notesViewPr>
    <p:cSldViewPr snapToGrid="0" snapToObjects="1">
      <p:cViewPr varScale="1">
        <p:scale>
          <a:sx n="70" d="100"/>
          <a:sy n="70" d="100"/>
        </p:scale>
        <p:origin x="3048" y="38"/>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C55618-8A77-4003-88F0-618165C61400}" type="datetimeFigureOut">
              <a:rPr lang="en-US" smtClean="0"/>
              <a:t>3/26/19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B039D-20C4-418E-884F-0FA2AC5EDA8E}" type="slidenum">
              <a:rPr lang="en-US" smtClean="0"/>
              <a:t>‹#›</a:t>
            </a:fld>
            <a:endParaRPr lang="en-US"/>
          </a:p>
        </p:txBody>
      </p:sp>
    </p:spTree>
    <p:extLst>
      <p:ext uri="{BB962C8B-B14F-4D97-AF65-F5344CB8AC3E}">
        <p14:creationId xmlns:p14="http://schemas.microsoft.com/office/powerpoint/2010/main" val="87326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Michael Garner-Analyst/Dev • Jonathan Fung -Dev/QA • Alyssa De Leon -Dev • Jacob Gilbert -Dev/QA • </a:t>
            </a:r>
            <a:r>
              <a:rPr lang="en-US" dirty="0" err="1" smtClean="0"/>
              <a:t>Churen</a:t>
            </a:r>
            <a:r>
              <a:rPr lang="en-US" dirty="0" smtClean="0"/>
              <a:t>(Chu) Shao-PM/De</a:t>
            </a:r>
            <a:endParaRPr lang="en-US" dirty="0"/>
          </a:p>
        </p:txBody>
      </p:sp>
      <p:sp>
        <p:nvSpPr>
          <p:cNvPr id="4" name="Slide Number Placeholder 3"/>
          <p:cNvSpPr>
            <a:spLocks noGrp="1"/>
          </p:cNvSpPr>
          <p:nvPr>
            <p:ph type="sldNum" sz="quarter" idx="10"/>
          </p:nvPr>
        </p:nvSpPr>
        <p:spPr/>
        <p:txBody>
          <a:bodyPr/>
          <a:lstStyle/>
          <a:p>
            <a:fld id="{46BB039D-20C4-418E-884F-0FA2AC5EDA8E}" type="slidenum">
              <a:rPr lang="en-US" smtClean="0"/>
              <a:t>10</a:t>
            </a:fld>
            <a:endParaRPr lang="en-US"/>
          </a:p>
        </p:txBody>
      </p:sp>
    </p:spTree>
    <p:extLst>
      <p:ext uri="{BB962C8B-B14F-4D97-AF65-F5344CB8AC3E}">
        <p14:creationId xmlns:p14="http://schemas.microsoft.com/office/powerpoint/2010/main" val="1890661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br>
              <a:rPr lang="en-US" dirty="0" smtClean="0"/>
            </a:br>
            <a:r>
              <a:rPr lang="en-US" sz="1200" b="0" i="0" kern="1200" dirty="0" smtClean="0">
                <a:solidFill>
                  <a:schemeClr val="tx1"/>
                </a:solidFill>
                <a:effectLst/>
                <a:latin typeface="+mn-lt"/>
                <a:ea typeface="+mn-ea"/>
                <a:cs typeface="+mn-cs"/>
              </a:rPr>
              <a:t>AfibStroke  - amongst patients newly diagnosed with atrial fibrillation, which patients will go on to have ischemic stroke in next 3 years?</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DepressionSuicide - amongst patients diagnosed with depression who initiate antidepressant therapy, which patients will go on to have suicide or suicidal ideation in the next 1 year?</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NSAIDGIBleed - amongst patients initiating non-steroidal anti-inflammatory drug treatment, which patients will experience a gastrointestinal bleed while on treatment?</a:t>
            </a:r>
            <a:endParaRPr lang="en-US" dirty="0" smtClean="0"/>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All of these models were built on a large US administrative claims dataset using LASSO logistic regression, with features for demographics (age group, gender, race, ethnicity, index month), and binary indicators for prior conditions, drugs, and procedures.  The model object can be loaded into R, and you'll see the model performance characteristics, as well as the model itself (beta coefficients for the logistic regression), and a </a:t>
            </a:r>
            <a:r>
              <a:rPr lang="en-US" sz="1200" b="0" i="0" kern="1200" dirty="0" err="1" smtClean="0">
                <a:solidFill>
                  <a:schemeClr val="tx1"/>
                </a:solidFill>
                <a:effectLst/>
                <a:latin typeface="+mn-lt"/>
                <a:ea typeface="+mn-ea"/>
                <a:cs typeface="+mn-cs"/>
              </a:rPr>
              <a:t>covariateSummary</a:t>
            </a:r>
            <a:r>
              <a:rPr lang="en-US" sz="1200" b="0" i="0" kern="1200" dirty="0" smtClean="0">
                <a:solidFill>
                  <a:schemeClr val="tx1"/>
                </a:solidFill>
                <a:effectLst/>
                <a:latin typeface="+mn-lt"/>
                <a:ea typeface="+mn-ea"/>
                <a:cs typeface="+mn-cs"/>
              </a:rPr>
              <a:t> that provides the prevalence of each of the features in the target population with and without the outcome.   In each of the zip folders, just as FYI, </a:t>
            </a:r>
            <a:r>
              <a:rPr lang="en-US" sz="1200" b="0" i="0" kern="1200" dirty="0" err="1" smtClean="0">
                <a:solidFill>
                  <a:schemeClr val="tx1"/>
                </a:solidFill>
                <a:effectLst/>
                <a:latin typeface="+mn-lt"/>
                <a:ea typeface="+mn-ea"/>
                <a:cs typeface="+mn-cs"/>
              </a:rPr>
              <a:t>i</a:t>
            </a:r>
            <a:r>
              <a:rPr lang="en-US" sz="1200" b="0" i="0" kern="1200" dirty="0" smtClean="0">
                <a:solidFill>
                  <a:schemeClr val="tx1"/>
                </a:solidFill>
                <a:effectLst/>
                <a:latin typeface="+mn-lt"/>
                <a:ea typeface="+mn-ea"/>
                <a:cs typeface="+mn-cs"/>
              </a:rPr>
              <a:t> have also included the R script used to generate the model and JSON files that represent the cohort definition for the target and outcome cohorts.</a:t>
            </a:r>
            <a:endParaRPr lang="en-US" dirty="0"/>
          </a:p>
        </p:txBody>
      </p:sp>
      <p:sp>
        <p:nvSpPr>
          <p:cNvPr id="4" name="Slide Number Placeholder 3"/>
          <p:cNvSpPr>
            <a:spLocks noGrp="1"/>
          </p:cNvSpPr>
          <p:nvPr>
            <p:ph type="sldNum" sz="quarter" idx="10"/>
          </p:nvPr>
        </p:nvSpPr>
        <p:spPr/>
        <p:txBody>
          <a:bodyPr/>
          <a:lstStyle/>
          <a:p>
            <a:fld id="{46BB039D-20C4-418E-884F-0FA2AC5EDA8E}" type="slidenum">
              <a:rPr lang="en-US" smtClean="0"/>
              <a:t>11</a:t>
            </a:fld>
            <a:endParaRPr lang="en-US"/>
          </a:p>
        </p:txBody>
      </p:sp>
    </p:spTree>
    <p:extLst>
      <p:ext uri="{BB962C8B-B14F-4D97-AF65-F5344CB8AC3E}">
        <p14:creationId xmlns:p14="http://schemas.microsoft.com/office/powerpoint/2010/main" val="713589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B039D-20C4-418E-884F-0FA2AC5EDA8E}" type="slidenum">
              <a:rPr lang="en-US" smtClean="0"/>
              <a:t>12</a:t>
            </a:fld>
            <a:endParaRPr lang="en-US"/>
          </a:p>
        </p:txBody>
      </p:sp>
    </p:spTree>
    <p:extLst>
      <p:ext uri="{BB962C8B-B14F-4D97-AF65-F5344CB8AC3E}">
        <p14:creationId xmlns:p14="http://schemas.microsoft.com/office/powerpoint/2010/main" val="1747877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B039D-20C4-418E-884F-0FA2AC5EDA8E}" type="slidenum">
              <a:rPr lang="en-US" smtClean="0"/>
              <a:t>18</a:t>
            </a:fld>
            <a:endParaRPr lang="en-US"/>
          </a:p>
        </p:txBody>
      </p:sp>
    </p:spTree>
    <p:extLst>
      <p:ext uri="{BB962C8B-B14F-4D97-AF65-F5344CB8AC3E}">
        <p14:creationId xmlns:p14="http://schemas.microsoft.com/office/powerpoint/2010/main" val="3895064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B039D-20C4-418E-884F-0FA2AC5EDA8E}" type="slidenum">
              <a:rPr lang="en-US" smtClean="0"/>
              <a:t>22</a:t>
            </a:fld>
            <a:endParaRPr lang="en-US"/>
          </a:p>
        </p:txBody>
      </p:sp>
    </p:spTree>
    <p:extLst>
      <p:ext uri="{BB962C8B-B14F-4D97-AF65-F5344CB8AC3E}">
        <p14:creationId xmlns:p14="http://schemas.microsoft.com/office/powerpoint/2010/main" val="3214122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3/26/19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3/26/19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3/26/19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3/26/19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3/26/19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3/26/19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3/26/19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3/26/19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3/26/19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3/26/19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3/26/19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3/26/19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3/26/19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3/26/19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3/26/19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3/26/19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3/26/19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DE233C-66DB-4DE5-95B4-FC19590F4E49}" type="datetimeFigureOut">
              <a:rPr lang="en-US" smtClean="0">
                <a:solidFill>
                  <a:prstClr val="black">
                    <a:tint val="75000"/>
                  </a:prstClr>
                </a:solidFill>
              </a:rPr>
              <a:pPr/>
              <a:t>3/26/19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624CDC-80E6-4110-B588-4D6D9E063DA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3473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DE233C-66DB-4DE5-95B4-FC19590F4E49}" type="datetimeFigureOut">
              <a:rPr lang="en-US" smtClean="0">
                <a:solidFill>
                  <a:prstClr val="black">
                    <a:tint val="75000"/>
                  </a:prstClr>
                </a:solidFill>
              </a:rPr>
              <a:pPr/>
              <a:t>3/26/19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624CDC-80E6-4110-B588-4D6D9E063DA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22822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DE233C-66DB-4DE5-95B4-FC19590F4E49}" type="datetimeFigureOut">
              <a:rPr lang="en-US" smtClean="0">
                <a:solidFill>
                  <a:prstClr val="black">
                    <a:tint val="75000"/>
                  </a:prstClr>
                </a:solidFill>
              </a:rPr>
              <a:pPr/>
              <a:t>3/26/19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624CDC-80E6-4110-B588-4D6D9E063DA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23880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DE233C-66DB-4DE5-95B4-FC19590F4E49}" type="datetimeFigureOut">
              <a:rPr lang="en-US" smtClean="0">
                <a:solidFill>
                  <a:prstClr val="black">
                    <a:tint val="75000"/>
                  </a:prstClr>
                </a:solidFill>
              </a:rPr>
              <a:pPr/>
              <a:t>3/26/19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624CDC-80E6-4110-B588-4D6D9E063DA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1423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DE233C-66DB-4DE5-95B4-FC19590F4E49}" type="datetimeFigureOut">
              <a:rPr lang="en-US" smtClean="0">
                <a:solidFill>
                  <a:prstClr val="black">
                    <a:tint val="75000"/>
                  </a:prstClr>
                </a:solidFill>
              </a:rPr>
              <a:pPr/>
              <a:t>3/26/19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3624CDC-80E6-4110-B588-4D6D9E063DA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75774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DE233C-66DB-4DE5-95B4-FC19590F4E49}" type="datetimeFigureOut">
              <a:rPr lang="en-US" smtClean="0">
                <a:solidFill>
                  <a:prstClr val="black">
                    <a:tint val="75000"/>
                  </a:prstClr>
                </a:solidFill>
              </a:rPr>
              <a:pPr/>
              <a:t>3/26/19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3624CDC-80E6-4110-B588-4D6D9E063DA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33418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DE233C-66DB-4DE5-95B4-FC19590F4E49}" type="datetimeFigureOut">
              <a:rPr lang="en-US" smtClean="0">
                <a:solidFill>
                  <a:prstClr val="black">
                    <a:tint val="75000"/>
                  </a:prstClr>
                </a:solidFill>
              </a:rPr>
              <a:pPr/>
              <a:t>3/26/19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3624CDC-80E6-4110-B588-4D6D9E063DA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10639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DE233C-66DB-4DE5-95B4-FC19590F4E49}" type="datetimeFigureOut">
              <a:rPr lang="en-US" smtClean="0">
                <a:solidFill>
                  <a:prstClr val="black">
                    <a:tint val="75000"/>
                  </a:prstClr>
                </a:solidFill>
              </a:rPr>
              <a:pPr/>
              <a:t>3/26/19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624CDC-80E6-4110-B588-4D6D9E063DA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57437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DE233C-66DB-4DE5-95B4-FC19590F4E49}" type="datetimeFigureOut">
              <a:rPr lang="en-US" smtClean="0">
                <a:solidFill>
                  <a:prstClr val="black">
                    <a:tint val="75000"/>
                  </a:prstClr>
                </a:solidFill>
              </a:rPr>
              <a:pPr/>
              <a:t>3/26/19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624CDC-80E6-4110-B588-4D6D9E063DA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63673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DE233C-66DB-4DE5-95B4-FC19590F4E49}" type="datetimeFigureOut">
              <a:rPr lang="en-US" smtClean="0">
                <a:solidFill>
                  <a:prstClr val="black">
                    <a:tint val="75000"/>
                  </a:prstClr>
                </a:solidFill>
              </a:rPr>
              <a:pPr/>
              <a:t>3/26/19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624CDC-80E6-4110-B588-4D6D9E063DA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6979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DE233C-66DB-4DE5-95B4-FC19590F4E49}" type="datetimeFigureOut">
              <a:rPr lang="en-US" smtClean="0">
                <a:solidFill>
                  <a:prstClr val="black">
                    <a:tint val="75000"/>
                  </a:prstClr>
                </a:solidFill>
              </a:rPr>
              <a:pPr/>
              <a:t>3/26/19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624CDC-80E6-4110-B588-4D6D9E063DA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02760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8.xml"/><Relationship Id="rId12" Type="http://schemas.openxmlformats.org/officeDocument/2006/relationships/theme" Target="../theme/theme2.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 Id="rId9" Type="http://schemas.openxmlformats.org/officeDocument/2006/relationships/slideLayout" Target="../slideLayouts/slideLayout26.xml"/><Relationship Id="rId10"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3/26/19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7CDE233C-66DB-4DE5-95B4-FC19590F4E49}" type="datetimeFigureOut">
              <a:rPr lang="en-US" smtClean="0">
                <a:solidFill>
                  <a:prstClr val="black">
                    <a:tint val="75000"/>
                  </a:prstClr>
                </a:solidFill>
              </a:rPr>
              <a:pPr defTabSz="914400"/>
              <a:t>3/26/19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B3624CDC-80E6-4110-B588-4D6D9E063DA9}"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410576676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apps.hdap.gatech.edu/syntheticmass/" TargetMode="External"/><Relationship Id="rId4" Type="http://schemas.openxmlformats.org/officeDocument/2006/relationships/hyperlink" Target="https://apps.hdap.gatech.edu/hapiR4/" TargetMode="External"/><Relationship Id="rId1" Type="http://schemas.openxmlformats.org/officeDocument/2006/relationships/slideLayout" Target="../slideLayouts/slideLayout2.xml"/><Relationship Id="rId2" Type="http://schemas.openxmlformats.org/officeDocument/2006/relationships/hyperlink" Target="https://apps.hdap.gatech.edu/gt-fhir/tester/"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jpeg"/><Relationship Id="rId8" Type="http://schemas.openxmlformats.org/officeDocument/2006/relationships/image" Target="../media/image8.jpeg"/><Relationship Id="rId1" Type="http://schemas.openxmlformats.org/officeDocument/2006/relationships/slideLayout" Target="../slideLayouts/slideLayout19.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cs6440-f18-prj14.apps.hdap.gatech.edu/"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cs6440-f18-prj14.apps.hdap.gatech.edu/" TargetMode="External"/><Relationship Id="rId4" Type="http://schemas.openxmlformats.org/officeDocument/2006/relationships/hyperlink" Target="https://github.com/OHDSI/PatientLevelPrediction" TargetMode="External"/><Relationship Id="rId5" Type="http://schemas.openxmlformats.org/officeDocument/2006/relationships/hyperlink" Target="https://drive.google.com/drive/folders/1wcRsUIAIXXxsUMLRLW_vP-sIXz7bzL8V?usp=sharing" TargetMode="External"/><Relationship Id="rId6" Type="http://schemas.openxmlformats.org/officeDocument/2006/relationships/hyperlink" Target="https://docs.google.com/spreadsheets/d/1FNK3MJTs4e05rsHUXeUyAzfJcM83Is52t-Lmf0Ywhqo/edit#gid=0"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cademic.oup.com/jamia/article/25/8/969/4989437" TargetMode="External"/><Relationship Id="rId3" Type="http://schemas.openxmlformats.org/officeDocument/2006/relationships/hyperlink" Target="https://github.gatech.edu/gt-cs6440-hit-fall2018/Consumer-facing-application-for-patient-level-prediction"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824891-2076-B047-A190-C3C2CA6EF934}"/>
              </a:ext>
            </a:extLst>
          </p:cNvPr>
          <p:cNvSpPr>
            <a:spLocks noGrp="1"/>
          </p:cNvSpPr>
          <p:nvPr>
            <p:ph type="ctrTitle"/>
          </p:nvPr>
        </p:nvSpPr>
        <p:spPr/>
        <p:txBody>
          <a:bodyPr/>
          <a:lstStyle/>
          <a:p>
            <a:r>
              <a:rPr lang="en-US" dirty="0" smtClean="0"/>
              <a:t>Georgia Tech Students’ work building PLP UI</a:t>
            </a:r>
            <a:endParaRPr lang="en-US" dirty="0"/>
          </a:p>
        </p:txBody>
      </p:sp>
      <p:sp>
        <p:nvSpPr>
          <p:cNvPr id="3" name="Subtitle 2">
            <a:extLst>
              <a:ext uri="{FF2B5EF4-FFF2-40B4-BE49-F238E27FC236}">
                <a16:creationId xmlns="" xmlns:a16="http://schemas.microsoft.com/office/drawing/2014/main" id="{A9E88CA9-53BB-6B4A-A54A-F844CEF417FF}"/>
              </a:ext>
            </a:extLst>
          </p:cNvPr>
          <p:cNvSpPr>
            <a:spLocks noGrp="1"/>
          </p:cNvSpPr>
          <p:nvPr>
            <p:ph type="subTitle" idx="1"/>
          </p:nvPr>
        </p:nvSpPr>
        <p:spPr/>
        <p:txBody>
          <a:bodyPr/>
          <a:lstStyle/>
          <a:p>
            <a:r>
              <a:rPr lang="en-US" dirty="0"/>
              <a:t>Abhishek </a:t>
            </a:r>
            <a:r>
              <a:rPr lang="en-US" dirty="0" err="1"/>
              <a:t>khowala</a:t>
            </a:r>
            <a:endParaRPr lang="en-US" dirty="0"/>
          </a:p>
        </p:txBody>
      </p:sp>
    </p:spTree>
    <p:extLst>
      <p:ext uri="{BB962C8B-B14F-4D97-AF65-F5344CB8AC3E}">
        <p14:creationId xmlns:p14="http://schemas.microsoft.com/office/powerpoint/2010/main" val="2599567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722CB-FB77-C14F-968C-DA9A8BF627C3}"/>
              </a:ext>
            </a:extLst>
          </p:cNvPr>
          <p:cNvSpPr>
            <a:spLocks noGrp="1"/>
          </p:cNvSpPr>
          <p:nvPr>
            <p:ph type="title"/>
          </p:nvPr>
        </p:nvSpPr>
        <p:spPr/>
        <p:txBody>
          <a:bodyPr/>
          <a:lstStyle/>
          <a:p>
            <a:r>
              <a:rPr lang="en-US" dirty="0"/>
              <a:t>Landscape</a:t>
            </a:r>
          </a:p>
        </p:txBody>
      </p:sp>
      <p:sp>
        <p:nvSpPr>
          <p:cNvPr id="3" name="Content Placeholder 2">
            <a:extLst>
              <a:ext uri="{FF2B5EF4-FFF2-40B4-BE49-F238E27FC236}">
                <a16:creationId xmlns="" xmlns:a16="http://schemas.microsoft.com/office/drawing/2014/main" id="{CF3EA47C-1EE2-A748-B194-1C75EB793157}"/>
              </a:ext>
            </a:extLst>
          </p:cNvPr>
          <p:cNvSpPr>
            <a:spLocks noGrp="1"/>
          </p:cNvSpPr>
          <p:nvPr>
            <p:ph idx="1"/>
          </p:nvPr>
        </p:nvSpPr>
        <p:spPr/>
        <p:txBody>
          <a:bodyPr/>
          <a:lstStyle/>
          <a:p>
            <a:r>
              <a:rPr lang="en-US" dirty="0"/>
              <a:t>CS 6440 – Introduction to Health Informatics course give students </a:t>
            </a:r>
            <a:r>
              <a:rPr lang="en-US" dirty="0" smtClean="0"/>
              <a:t>opportunity to </a:t>
            </a:r>
            <a:r>
              <a:rPr lang="en-US" dirty="0"/>
              <a:t>work on real world high impact healthcare related projects in team supported by External Mentor and </a:t>
            </a:r>
            <a:r>
              <a:rPr lang="en-US" dirty="0" smtClean="0"/>
              <a:t>TA Mentor</a:t>
            </a:r>
            <a:endParaRPr lang="en-US" dirty="0"/>
          </a:p>
          <a:p>
            <a:r>
              <a:rPr lang="en-US" dirty="0"/>
              <a:t>~</a:t>
            </a:r>
            <a:r>
              <a:rPr lang="en-US" dirty="0" smtClean="0"/>
              <a:t>15 </a:t>
            </a:r>
            <a:r>
              <a:rPr lang="en-US" dirty="0"/>
              <a:t>weeks long project</a:t>
            </a:r>
          </a:p>
          <a:p>
            <a:r>
              <a:rPr lang="en-US" dirty="0"/>
              <a:t>Typical team size of 4-6 students</a:t>
            </a:r>
          </a:p>
          <a:p>
            <a:r>
              <a:rPr lang="en-US" dirty="0"/>
              <a:t>The delivery of project is broken into </a:t>
            </a:r>
            <a:r>
              <a:rPr lang="en-US" dirty="0" smtClean="0"/>
              <a:t>6 </a:t>
            </a:r>
            <a:r>
              <a:rPr lang="en-US" dirty="0"/>
              <a:t>milestones</a:t>
            </a:r>
          </a:p>
          <a:p>
            <a:r>
              <a:rPr lang="en-US" dirty="0"/>
              <a:t>Infrastructure for continuous build and deployment provided</a:t>
            </a:r>
          </a:p>
          <a:p>
            <a:r>
              <a:rPr lang="en-US" dirty="0"/>
              <a:t>FHIR servers provided</a:t>
            </a:r>
          </a:p>
          <a:p>
            <a:endParaRPr lang="en-US" dirty="0"/>
          </a:p>
        </p:txBody>
      </p:sp>
    </p:spTree>
    <p:extLst>
      <p:ext uri="{BB962C8B-B14F-4D97-AF65-F5344CB8AC3E}">
        <p14:creationId xmlns:p14="http://schemas.microsoft.com/office/powerpoint/2010/main" val="3041008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8A9731-C47F-6E4A-B1E5-C6B3FC21774B}"/>
              </a:ext>
            </a:extLst>
          </p:cNvPr>
          <p:cNvSpPr>
            <a:spLocks noGrp="1"/>
          </p:cNvSpPr>
          <p:nvPr>
            <p:ph type="title"/>
          </p:nvPr>
        </p:nvSpPr>
        <p:spPr/>
        <p:txBody>
          <a:bodyPr/>
          <a:lstStyle/>
          <a:p>
            <a:r>
              <a:rPr lang="en-US" dirty="0"/>
              <a:t>Deliverables</a:t>
            </a:r>
          </a:p>
        </p:txBody>
      </p:sp>
      <p:sp>
        <p:nvSpPr>
          <p:cNvPr id="3" name="Content Placeholder 2">
            <a:extLst>
              <a:ext uri="{FF2B5EF4-FFF2-40B4-BE49-F238E27FC236}">
                <a16:creationId xmlns="" xmlns:a16="http://schemas.microsoft.com/office/drawing/2014/main" id="{2CBDE31E-0F1B-2B4A-B2BD-55B8A6E0852B}"/>
              </a:ext>
            </a:extLst>
          </p:cNvPr>
          <p:cNvSpPr>
            <a:spLocks noGrp="1"/>
          </p:cNvSpPr>
          <p:nvPr>
            <p:ph idx="1"/>
          </p:nvPr>
        </p:nvSpPr>
        <p:spPr>
          <a:xfrm>
            <a:off x="719847" y="2334637"/>
            <a:ext cx="11089531" cy="4143983"/>
          </a:xfrm>
        </p:spPr>
        <p:txBody>
          <a:bodyPr>
            <a:normAutofit lnSpcReduction="10000"/>
          </a:bodyPr>
          <a:lstStyle/>
          <a:p>
            <a:pPr marL="0" indent="0">
              <a:buNone/>
            </a:pPr>
            <a:endParaRPr lang="en-US" dirty="0"/>
          </a:p>
          <a:p>
            <a:r>
              <a:rPr lang="en-US" dirty="0" smtClean="0"/>
              <a:t>D0 – Team formation &amp; Team Confirmation (WW03)</a:t>
            </a:r>
          </a:p>
          <a:p>
            <a:r>
              <a:rPr lang="en-US" dirty="0" smtClean="0"/>
              <a:t>D1 </a:t>
            </a:r>
            <a:r>
              <a:rPr lang="en-US" dirty="0"/>
              <a:t>– Project Topic: </a:t>
            </a:r>
            <a:r>
              <a:rPr lang="en-US" dirty="0" smtClean="0"/>
              <a:t>Team Topic, Research</a:t>
            </a:r>
            <a:r>
              <a:rPr lang="en-US" dirty="0"/>
              <a:t>, </a:t>
            </a:r>
            <a:r>
              <a:rPr lang="en-US" dirty="0" smtClean="0"/>
              <a:t>Use Cases, </a:t>
            </a:r>
            <a:r>
              <a:rPr lang="en-US" dirty="0"/>
              <a:t>Project </a:t>
            </a:r>
            <a:r>
              <a:rPr lang="en-US" dirty="0" smtClean="0"/>
              <a:t>Plan (WW06)</a:t>
            </a:r>
            <a:endParaRPr lang="en-US" dirty="0"/>
          </a:p>
          <a:p>
            <a:r>
              <a:rPr lang="en-US" dirty="0"/>
              <a:t>D2 – Technical Presentation: Technical </a:t>
            </a:r>
            <a:r>
              <a:rPr lang="en-US" dirty="0" smtClean="0"/>
              <a:t>Architecture (WW09)</a:t>
            </a:r>
            <a:endParaRPr lang="en-US" dirty="0"/>
          </a:p>
          <a:p>
            <a:r>
              <a:rPr lang="en-US" dirty="0"/>
              <a:t>D3 – Team </a:t>
            </a:r>
            <a:r>
              <a:rPr lang="en-US" dirty="0" smtClean="0"/>
              <a:t>Progress: Effectively show elements of application (WW12)</a:t>
            </a:r>
            <a:endParaRPr lang="en-US" dirty="0"/>
          </a:p>
          <a:p>
            <a:r>
              <a:rPr lang="en-US" dirty="0"/>
              <a:t>D4 – </a:t>
            </a:r>
            <a:r>
              <a:rPr lang="en-US" dirty="0" smtClean="0"/>
              <a:t>Full demonstration of the application (WW15)</a:t>
            </a:r>
          </a:p>
          <a:p>
            <a:r>
              <a:rPr lang="en-US" dirty="0" smtClean="0"/>
              <a:t>D5 </a:t>
            </a:r>
            <a:r>
              <a:rPr lang="en-US" dirty="0"/>
              <a:t>-	Final </a:t>
            </a:r>
            <a:r>
              <a:rPr lang="en-US" dirty="0" smtClean="0"/>
              <a:t>Project Submission (WW15) </a:t>
            </a:r>
          </a:p>
          <a:p>
            <a:endParaRPr lang="en-US" dirty="0"/>
          </a:p>
          <a:p>
            <a:pPr>
              <a:buFont typeface="Arial" panose="020B0604020202020204" pitchFamily="34" charset="0"/>
              <a:buChar char="•"/>
            </a:pPr>
            <a:r>
              <a:rPr lang="en-US" sz="1600" dirty="0"/>
              <a:t>Students provide mentors with weekly update irrespective of any major delivery or not</a:t>
            </a:r>
          </a:p>
          <a:p>
            <a:pPr>
              <a:buFont typeface="Arial" panose="020B0604020202020204" pitchFamily="34" charset="0"/>
              <a:buChar char="•"/>
            </a:pPr>
            <a:r>
              <a:rPr lang="en-US" sz="1600" dirty="0"/>
              <a:t>Each deliverable includes presentation as well as a narrated video link, every student in the team need to participate</a:t>
            </a:r>
          </a:p>
          <a:p>
            <a:pPr marL="0" indent="0">
              <a:buNone/>
            </a:pPr>
            <a:endParaRPr lang="en-US" dirty="0"/>
          </a:p>
        </p:txBody>
      </p:sp>
    </p:spTree>
    <p:extLst>
      <p:ext uri="{BB962C8B-B14F-4D97-AF65-F5344CB8AC3E}">
        <p14:creationId xmlns:p14="http://schemas.microsoft.com/office/powerpoint/2010/main" val="2973812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A31F1CD1-70E1-0245-9C69-9F6D7471EB2A}"/>
              </a:ext>
            </a:extLst>
          </p:cNvPr>
          <p:cNvSpPr>
            <a:spLocks noGrp="1"/>
          </p:cNvSpPr>
          <p:nvPr>
            <p:ph type="title"/>
          </p:nvPr>
        </p:nvSpPr>
        <p:spPr/>
        <p:txBody>
          <a:bodyPr/>
          <a:lstStyle/>
          <a:p>
            <a:r>
              <a:rPr lang="en-US" dirty="0"/>
              <a:t>DEPLOYMENT INFRASTRUCTURE</a:t>
            </a:r>
          </a:p>
        </p:txBody>
      </p:sp>
      <p:sp>
        <p:nvSpPr>
          <p:cNvPr id="3" name="Text Placeholder 2">
            <a:extLst>
              <a:ext uri="{FF2B5EF4-FFF2-40B4-BE49-F238E27FC236}">
                <a16:creationId xmlns="" xmlns:a16="http://schemas.microsoft.com/office/drawing/2014/main" id="{F808251E-9135-5B49-965A-D70E75E415FE}"/>
              </a:ext>
            </a:extLst>
          </p:cNvPr>
          <p:cNvSpPr>
            <a:spLocks noGrp="1"/>
          </p:cNvSpPr>
          <p:nvPr>
            <p:ph type="body" idx="1"/>
          </p:nvPr>
        </p:nvSpPr>
        <p:spPr/>
        <p:txBody>
          <a:bodyPr/>
          <a:lstStyle/>
          <a:p>
            <a:r>
              <a:rPr lang="en-US" dirty="0"/>
              <a:t>For continuous build, </a:t>
            </a:r>
            <a:r>
              <a:rPr lang="en-US" dirty="0" smtClean="0"/>
              <a:t>CONTAINERIZATION and </a:t>
            </a:r>
            <a:r>
              <a:rPr lang="en-US" dirty="0"/>
              <a:t>deployment into a server farm</a:t>
            </a:r>
          </a:p>
        </p:txBody>
      </p:sp>
    </p:spTree>
    <p:extLst>
      <p:ext uri="{BB962C8B-B14F-4D97-AF65-F5344CB8AC3E}">
        <p14:creationId xmlns:p14="http://schemas.microsoft.com/office/powerpoint/2010/main" val="3548690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HDAP – Health Data Analytics Platform</a:t>
            </a:r>
            <a:endParaRPr lang="en-US" dirty="0"/>
          </a:p>
        </p:txBody>
      </p:sp>
      <p:sp>
        <p:nvSpPr>
          <p:cNvPr id="5" name="Content Placeholder 4"/>
          <p:cNvSpPr>
            <a:spLocks noGrp="1"/>
          </p:cNvSpPr>
          <p:nvPr>
            <p:ph idx="1"/>
          </p:nvPr>
        </p:nvSpPr>
        <p:spPr/>
        <p:txBody>
          <a:bodyPr>
            <a:normAutofit lnSpcReduction="10000"/>
          </a:bodyPr>
          <a:lstStyle/>
          <a:p>
            <a:r>
              <a:rPr lang="en-US" dirty="0" smtClean="0"/>
              <a:t>Software platform designed to support students in conducting health oriented projects at Georgia Tech</a:t>
            </a:r>
          </a:p>
          <a:p>
            <a:r>
              <a:rPr lang="en-US" dirty="0" smtClean="0"/>
              <a:t>HDAP role in projects</a:t>
            </a:r>
          </a:p>
          <a:p>
            <a:pPr lvl="1"/>
            <a:r>
              <a:rPr lang="en-US" dirty="0" smtClean="0"/>
              <a:t>Access to FHIR servers</a:t>
            </a:r>
          </a:p>
          <a:p>
            <a:pPr lvl="1"/>
            <a:r>
              <a:rPr lang="en-US" dirty="0" smtClean="0"/>
              <a:t>Application Deployment</a:t>
            </a:r>
          </a:p>
          <a:p>
            <a:r>
              <a:rPr lang="en-US" dirty="0" smtClean="0"/>
              <a:t>HDAP 3 core functions</a:t>
            </a:r>
          </a:p>
          <a:p>
            <a:pPr lvl="1"/>
            <a:r>
              <a:rPr lang="en-US" dirty="0"/>
              <a:t>Provide synthetic and de-identified sources of healthcare </a:t>
            </a:r>
            <a:r>
              <a:rPr lang="en-US" dirty="0" smtClean="0"/>
              <a:t>data</a:t>
            </a:r>
          </a:p>
          <a:p>
            <a:pPr lvl="1"/>
            <a:r>
              <a:rPr lang="en-US" dirty="0"/>
              <a:t>Provide tools to analyze these </a:t>
            </a:r>
            <a:r>
              <a:rPr lang="en-US" dirty="0" smtClean="0"/>
              <a:t>data</a:t>
            </a:r>
          </a:p>
          <a:p>
            <a:pPr lvl="1"/>
            <a:r>
              <a:rPr lang="en-US" dirty="0"/>
              <a:t>Provide a healthcare application development and hosting environment and app galleries</a:t>
            </a:r>
          </a:p>
          <a:p>
            <a:pPr lvl="1"/>
            <a:endParaRPr lang="en-US" dirty="0" smtClean="0"/>
          </a:p>
        </p:txBody>
      </p:sp>
    </p:spTree>
    <p:extLst>
      <p:ext uri="{BB962C8B-B14F-4D97-AF65-F5344CB8AC3E}">
        <p14:creationId xmlns:p14="http://schemas.microsoft.com/office/powerpoint/2010/main" val="857671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HDAP – Continued:</a:t>
            </a:r>
            <a:endParaRPr lang="en-US" dirty="0"/>
          </a:p>
        </p:txBody>
      </p:sp>
      <p:sp>
        <p:nvSpPr>
          <p:cNvPr id="5" name="Content Placeholder 4"/>
          <p:cNvSpPr>
            <a:spLocks noGrp="1"/>
          </p:cNvSpPr>
          <p:nvPr>
            <p:ph idx="1"/>
          </p:nvPr>
        </p:nvSpPr>
        <p:spPr/>
        <p:txBody>
          <a:bodyPr>
            <a:normAutofit/>
          </a:bodyPr>
          <a:lstStyle/>
          <a:p>
            <a:r>
              <a:rPr lang="en-US" dirty="0" smtClean="0"/>
              <a:t>FHIR SERVER ACCESS PROVIDED FOR</a:t>
            </a:r>
            <a:endParaRPr lang="en-US" dirty="0"/>
          </a:p>
          <a:p>
            <a:pPr lvl="1" fontAlgn="base"/>
            <a:r>
              <a:rPr lang="en-US" b="1" dirty="0"/>
              <a:t>MIMIC (STU3)</a:t>
            </a:r>
          </a:p>
          <a:p>
            <a:pPr lvl="2" fontAlgn="base"/>
            <a:r>
              <a:rPr lang="en-US" dirty="0"/>
              <a:t>OMOP data</a:t>
            </a:r>
          </a:p>
          <a:p>
            <a:pPr lvl="2"/>
            <a:r>
              <a:rPr lang="en-US" b="1" dirty="0"/>
              <a:t>Endpoint: </a:t>
            </a:r>
            <a:r>
              <a:rPr lang="en-US" b="1" u="sng" dirty="0">
                <a:hlinkClick r:id="rId2"/>
              </a:rPr>
              <a:t>https://apps.hdap.gatech.edu/gt-fhir/tester</a:t>
            </a:r>
            <a:r>
              <a:rPr lang="en-US" b="1" u="sng" dirty="0" smtClean="0">
                <a:hlinkClick r:id="rId2"/>
              </a:rPr>
              <a:t>/</a:t>
            </a:r>
            <a:endParaRPr lang="sv-SE" dirty="0"/>
          </a:p>
          <a:p>
            <a:pPr lvl="1" fontAlgn="base"/>
            <a:r>
              <a:rPr lang="sv-SE" b="1" dirty="0"/>
              <a:t>SyntheticMass (STU3)</a:t>
            </a:r>
          </a:p>
          <a:p>
            <a:pPr lvl="2" fontAlgn="base"/>
            <a:r>
              <a:rPr lang="sv-SE" dirty="0"/>
              <a:t>Endpoint: </a:t>
            </a:r>
            <a:r>
              <a:rPr lang="sv-SE" u="sng" dirty="0">
                <a:hlinkClick r:id="rId3"/>
              </a:rPr>
              <a:t>https://apps.hdap.gatech.edu/syntheticmass</a:t>
            </a:r>
            <a:r>
              <a:rPr lang="sv-SE" u="sng" dirty="0" smtClean="0">
                <a:hlinkClick r:id="rId3"/>
              </a:rPr>
              <a:t>/</a:t>
            </a:r>
            <a:endParaRPr lang="en-US" dirty="0"/>
          </a:p>
          <a:p>
            <a:pPr lvl="1" fontAlgn="base"/>
            <a:r>
              <a:rPr lang="en-US" b="1" dirty="0"/>
              <a:t>HAPI (R4)</a:t>
            </a:r>
          </a:p>
          <a:p>
            <a:pPr lvl="2" fontAlgn="base"/>
            <a:r>
              <a:rPr lang="en-US" dirty="0"/>
              <a:t>Endpoint: </a:t>
            </a:r>
            <a:r>
              <a:rPr lang="en-US" u="sng" dirty="0">
                <a:hlinkClick r:id="rId4"/>
              </a:rPr>
              <a:t>https://apps.hdap.gatech.edu/hapiR4/</a:t>
            </a:r>
            <a:endParaRPr lang="en-US" dirty="0"/>
          </a:p>
          <a:p>
            <a:pPr lvl="1"/>
            <a:endParaRPr lang="en-US" dirty="0" smtClean="0"/>
          </a:p>
        </p:txBody>
      </p:sp>
    </p:spTree>
    <p:extLst>
      <p:ext uri="{BB962C8B-B14F-4D97-AF65-F5344CB8AC3E}">
        <p14:creationId xmlns:p14="http://schemas.microsoft.com/office/powerpoint/2010/main" val="1447985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mtClean="0">
                <a:solidFill>
                  <a:prstClr val="black"/>
                </a:solidFill>
              </a:rPr>
              <a:t>Development/Deployment Pipeline</a:t>
            </a:r>
            <a:endParaRPr lang="en-US" dirty="0">
              <a:solidFill>
                <a:prstClr val="black"/>
              </a:solidFill>
            </a:endParaRPr>
          </a:p>
        </p:txBody>
      </p:sp>
      <p:pic>
        <p:nvPicPr>
          <p:cNvPr id="5" name="Content Placeholder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9770" y="2271929"/>
            <a:ext cx="1522281" cy="56425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5487" y="2020962"/>
            <a:ext cx="1438525" cy="107889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4422" y="2050157"/>
            <a:ext cx="1142067" cy="685240"/>
          </a:xfrm>
          <a:prstGeom prst="rect">
            <a:avLst/>
          </a:prstGeom>
        </p:spPr>
      </p:pic>
      <p:sp>
        <p:nvSpPr>
          <p:cNvPr id="8" name="Rectangle 7"/>
          <p:cNvSpPr/>
          <p:nvPr/>
        </p:nvSpPr>
        <p:spPr>
          <a:xfrm>
            <a:off x="4785544" y="4606800"/>
            <a:ext cx="1608298" cy="616938"/>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914400"/>
            <a:endParaRPr lang="en-US" sz="900" dirty="0">
              <a:solidFill>
                <a:srgbClr val="5B9BD5">
                  <a:lumMod val="50000"/>
                </a:srgbClr>
              </a:solidFill>
            </a:endParaRPr>
          </a:p>
        </p:txBody>
      </p:sp>
      <p:sp>
        <p:nvSpPr>
          <p:cNvPr id="9" name="Rectangle 8"/>
          <p:cNvSpPr/>
          <p:nvPr/>
        </p:nvSpPr>
        <p:spPr>
          <a:xfrm>
            <a:off x="3647924" y="2155828"/>
            <a:ext cx="2013651" cy="797522"/>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914400"/>
            <a:endParaRPr lang="en-US" sz="900" dirty="0">
              <a:solidFill>
                <a:srgbClr val="5B9BD5">
                  <a:lumMod val="50000"/>
                </a:srgbClr>
              </a:solidFill>
            </a:endParaRPr>
          </a:p>
        </p:txBody>
      </p:sp>
      <p:sp>
        <p:nvSpPr>
          <p:cNvPr id="10" name="Rectangle 9"/>
          <p:cNvSpPr/>
          <p:nvPr/>
        </p:nvSpPr>
        <p:spPr>
          <a:xfrm>
            <a:off x="7805553" y="2000663"/>
            <a:ext cx="1652176" cy="1097463"/>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914400"/>
            <a:endParaRPr lang="en-US" sz="900" dirty="0">
              <a:solidFill>
                <a:srgbClr val="5B9BD5">
                  <a:lumMod val="50000"/>
                </a:srgbClr>
              </a:solidFill>
            </a:endParaRPr>
          </a:p>
        </p:txBody>
      </p:sp>
      <p:sp>
        <p:nvSpPr>
          <p:cNvPr id="12" name="Rectangle 11"/>
          <p:cNvSpPr/>
          <p:nvPr/>
        </p:nvSpPr>
        <p:spPr>
          <a:xfrm>
            <a:off x="1697822" y="2151923"/>
            <a:ext cx="1406177" cy="797522"/>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914400"/>
            <a:endParaRPr lang="en-US" sz="900" dirty="0">
              <a:solidFill>
                <a:srgbClr val="5B9BD5">
                  <a:lumMod val="50000"/>
                </a:srgbClr>
              </a:solidFill>
            </a:endParaRPr>
          </a:p>
        </p:txBody>
      </p:sp>
      <p:cxnSp>
        <p:nvCxnSpPr>
          <p:cNvPr id="13" name="Straight Arrow Connector 12"/>
          <p:cNvCxnSpPr/>
          <p:nvPr/>
        </p:nvCxnSpPr>
        <p:spPr>
          <a:xfrm flipH="1">
            <a:off x="3110163" y="2831315"/>
            <a:ext cx="537762" cy="8138"/>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0" idx="1"/>
            <a:endCxn id="31" idx="3"/>
          </p:cNvCxnSpPr>
          <p:nvPr/>
        </p:nvCxnSpPr>
        <p:spPr>
          <a:xfrm flipH="1" flipV="1">
            <a:off x="7144624" y="1985195"/>
            <a:ext cx="660929" cy="564200"/>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206375" y="2575906"/>
            <a:ext cx="469891" cy="230832"/>
          </a:xfrm>
          <a:prstGeom prst="rect">
            <a:avLst/>
          </a:prstGeom>
          <a:noFill/>
        </p:spPr>
        <p:txBody>
          <a:bodyPr wrap="square" rtlCol="0">
            <a:spAutoFit/>
          </a:bodyPr>
          <a:lstStyle/>
          <a:p>
            <a:pPr defTabSz="914400"/>
            <a:r>
              <a:rPr lang="en-US" sz="900" dirty="0" smtClean="0">
                <a:solidFill>
                  <a:srgbClr val="5B9BD5">
                    <a:lumMod val="50000"/>
                  </a:srgbClr>
                </a:solidFill>
              </a:rPr>
              <a:t>pulls</a:t>
            </a:r>
            <a:endParaRPr lang="en-US" sz="900" dirty="0">
              <a:solidFill>
                <a:srgbClr val="5B9BD5">
                  <a:lumMod val="50000"/>
                </a:srgbClr>
              </a:solidFill>
            </a:endParaRPr>
          </a:p>
        </p:txBody>
      </p:sp>
      <p:sp>
        <p:nvSpPr>
          <p:cNvPr id="17" name="TextBox 16"/>
          <p:cNvSpPr txBox="1"/>
          <p:nvPr/>
        </p:nvSpPr>
        <p:spPr>
          <a:xfrm>
            <a:off x="7326386" y="1969795"/>
            <a:ext cx="469891" cy="230832"/>
          </a:xfrm>
          <a:prstGeom prst="rect">
            <a:avLst/>
          </a:prstGeom>
          <a:noFill/>
        </p:spPr>
        <p:txBody>
          <a:bodyPr wrap="square" rtlCol="0">
            <a:spAutoFit/>
          </a:bodyPr>
          <a:lstStyle/>
          <a:p>
            <a:pPr defTabSz="914400"/>
            <a:r>
              <a:rPr lang="en-US" sz="900" dirty="0" smtClean="0">
                <a:solidFill>
                  <a:srgbClr val="5B9BD5">
                    <a:lumMod val="50000"/>
                  </a:srgbClr>
                </a:solidFill>
              </a:rPr>
              <a:t>pulls</a:t>
            </a:r>
            <a:endParaRPr lang="en-US" sz="900" dirty="0">
              <a:solidFill>
                <a:srgbClr val="5B9BD5">
                  <a:lumMod val="50000"/>
                </a:srgbClr>
              </a:solidFill>
            </a:endParaRPr>
          </a:p>
        </p:txBody>
      </p:sp>
      <p:cxnSp>
        <p:nvCxnSpPr>
          <p:cNvPr id="19" name="Straight Arrow Connector 18"/>
          <p:cNvCxnSpPr>
            <a:stCxn id="8" idx="3"/>
            <a:endCxn id="44" idx="2"/>
          </p:cNvCxnSpPr>
          <p:nvPr/>
        </p:nvCxnSpPr>
        <p:spPr>
          <a:xfrm flipV="1">
            <a:off x="6393842" y="2968030"/>
            <a:ext cx="2286865" cy="1947239"/>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087135" y="4209490"/>
            <a:ext cx="926905" cy="230832"/>
          </a:xfrm>
          <a:prstGeom prst="rect">
            <a:avLst/>
          </a:prstGeom>
          <a:noFill/>
        </p:spPr>
        <p:txBody>
          <a:bodyPr wrap="square" rtlCol="0">
            <a:spAutoFit/>
          </a:bodyPr>
          <a:lstStyle/>
          <a:p>
            <a:pPr defTabSz="914400"/>
            <a:r>
              <a:rPr lang="en-US" sz="900" dirty="0" smtClean="0">
                <a:solidFill>
                  <a:srgbClr val="5B9BD5">
                    <a:lumMod val="50000"/>
                  </a:srgbClr>
                </a:solidFill>
              </a:rPr>
              <a:t>Reverse proxies</a:t>
            </a:r>
            <a:endParaRPr lang="en-US" sz="900" dirty="0">
              <a:solidFill>
                <a:srgbClr val="5B9BD5">
                  <a:lumMod val="50000"/>
                </a:srgbClr>
              </a:solidFill>
            </a:endParaRPr>
          </a:p>
        </p:txBody>
      </p:sp>
      <p:sp>
        <p:nvSpPr>
          <p:cNvPr id="21" name="Rectangle 20"/>
          <p:cNvSpPr/>
          <p:nvPr/>
        </p:nvSpPr>
        <p:spPr>
          <a:xfrm>
            <a:off x="631776" y="2161218"/>
            <a:ext cx="550386" cy="797522"/>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900" dirty="0" smtClean="0">
              <a:solidFill>
                <a:srgbClr val="5B9BD5">
                  <a:lumMod val="50000"/>
                </a:srgbClr>
              </a:solidFill>
            </a:endParaRPr>
          </a:p>
          <a:p>
            <a:pPr algn="ctr" defTabSz="914400"/>
            <a:endParaRPr lang="en-US" sz="900" dirty="0">
              <a:solidFill>
                <a:srgbClr val="5B9BD5">
                  <a:lumMod val="50000"/>
                </a:srgbClr>
              </a:solidFill>
            </a:endParaRPr>
          </a:p>
          <a:p>
            <a:pPr algn="ctr" defTabSz="914400"/>
            <a:endParaRPr lang="en-US" sz="900" dirty="0" smtClean="0">
              <a:solidFill>
                <a:srgbClr val="5B9BD5">
                  <a:lumMod val="50000"/>
                </a:srgbClr>
              </a:solidFill>
            </a:endParaRPr>
          </a:p>
          <a:p>
            <a:pPr algn="ctr" defTabSz="914400"/>
            <a:endParaRPr lang="en-US" sz="900" dirty="0">
              <a:solidFill>
                <a:srgbClr val="5B9BD5">
                  <a:lumMod val="50000"/>
                </a:srgbClr>
              </a:solidFill>
            </a:endParaRPr>
          </a:p>
          <a:p>
            <a:pPr algn="ctr" defTabSz="914400"/>
            <a:r>
              <a:rPr lang="en-US" sz="900" dirty="0" smtClean="0">
                <a:solidFill>
                  <a:srgbClr val="5B9BD5">
                    <a:lumMod val="50000"/>
                  </a:srgbClr>
                </a:solidFill>
              </a:rPr>
              <a:t>Student</a:t>
            </a:r>
            <a:endParaRPr lang="en-US" sz="900" dirty="0">
              <a:solidFill>
                <a:srgbClr val="5B9BD5">
                  <a:lumMod val="50000"/>
                </a:srgbClr>
              </a:solidFill>
            </a:endParaRPr>
          </a:p>
        </p:txBody>
      </p:sp>
      <p:cxnSp>
        <p:nvCxnSpPr>
          <p:cNvPr id="22" name="Straight Arrow Connector 21"/>
          <p:cNvCxnSpPr>
            <a:stCxn id="21" idx="3"/>
            <a:endCxn id="12" idx="1"/>
          </p:cNvCxnSpPr>
          <p:nvPr/>
        </p:nvCxnSpPr>
        <p:spPr>
          <a:xfrm flipV="1">
            <a:off x="1182162" y="2550684"/>
            <a:ext cx="515660" cy="9295"/>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190699" y="2299181"/>
            <a:ext cx="637389" cy="230832"/>
          </a:xfrm>
          <a:prstGeom prst="rect">
            <a:avLst/>
          </a:prstGeom>
          <a:noFill/>
        </p:spPr>
        <p:txBody>
          <a:bodyPr wrap="square" rtlCol="0">
            <a:spAutoFit/>
          </a:bodyPr>
          <a:lstStyle/>
          <a:p>
            <a:pPr defTabSz="914400"/>
            <a:r>
              <a:rPr lang="en-US" sz="900" dirty="0" smtClean="0">
                <a:solidFill>
                  <a:srgbClr val="5B9BD5">
                    <a:lumMod val="50000"/>
                  </a:srgbClr>
                </a:solidFill>
              </a:rPr>
              <a:t>pushes</a:t>
            </a:r>
            <a:endParaRPr lang="en-US" sz="900" dirty="0">
              <a:solidFill>
                <a:srgbClr val="5B9BD5">
                  <a:lumMod val="50000"/>
                </a:srgbClr>
              </a:solidFill>
            </a:endParaRPr>
          </a:p>
        </p:txBody>
      </p:sp>
      <p:cxnSp>
        <p:nvCxnSpPr>
          <p:cNvPr id="24" name="Straight Arrow Connector 23"/>
          <p:cNvCxnSpPr>
            <a:stCxn id="21" idx="2"/>
            <a:endCxn id="8" idx="1"/>
          </p:cNvCxnSpPr>
          <p:nvPr/>
        </p:nvCxnSpPr>
        <p:spPr>
          <a:xfrm>
            <a:off x="906969" y="2958740"/>
            <a:ext cx="3878575" cy="1956529"/>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733810" y="4209490"/>
            <a:ext cx="924952" cy="230832"/>
          </a:xfrm>
          <a:prstGeom prst="rect">
            <a:avLst/>
          </a:prstGeom>
          <a:noFill/>
        </p:spPr>
        <p:txBody>
          <a:bodyPr wrap="square" rtlCol="0">
            <a:spAutoFit/>
          </a:bodyPr>
          <a:lstStyle/>
          <a:p>
            <a:pPr defTabSz="914400"/>
            <a:r>
              <a:rPr lang="en-US" sz="900" dirty="0" smtClean="0">
                <a:solidFill>
                  <a:srgbClr val="5B9BD5">
                    <a:lumMod val="50000"/>
                  </a:srgbClr>
                </a:solidFill>
              </a:rPr>
              <a:t>HTTPS request</a:t>
            </a:r>
            <a:endParaRPr lang="en-US" sz="900" dirty="0">
              <a:solidFill>
                <a:srgbClr val="5B9BD5">
                  <a:lumMod val="50000"/>
                </a:srgbClr>
              </a:solidFill>
            </a:endParaRPr>
          </a:p>
        </p:txBody>
      </p:sp>
      <p:cxnSp>
        <p:nvCxnSpPr>
          <p:cNvPr id="26" name="Straight Connector 25"/>
          <p:cNvCxnSpPr/>
          <p:nvPr/>
        </p:nvCxnSpPr>
        <p:spPr>
          <a:xfrm>
            <a:off x="295633" y="3623222"/>
            <a:ext cx="11721114" cy="0"/>
          </a:xfrm>
          <a:prstGeom prst="line">
            <a:avLst/>
          </a:prstGeom>
          <a:ln w="63500">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51253" y="3107587"/>
            <a:ext cx="1553793" cy="369332"/>
          </a:xfrm>
          <a:prstGeom prst="rect">
            <a:avLst/>
          </a:prstGeom>
          <a:noFill/>
        </p:spPr>
        <p:txBody>
          <a:bodyPr wrap="square" rtlCol="0">
            <a:spAutoFit/>
          </a:bodyPr>
          <a:lstStyle/>
          <a:p>
            <a:pPr defTabSz="914400"/>
            <a:r>
              <a:rPr lang="en-US" dirty="0" smtClean="0">
                <a:solidFill>
                  <a:prstClr val="black"/>
                </a:solidFill>
              </a:rPr>
              <a:t>Development</a:t>
            </a:r>
            <a:endParaRPr lang="en-US" dirty="0">
              <a:solidFill>
                <a:prstClr val="black"/>
              </a:solidFill>
            </a:endParaRPr>
          </a:p>
        </p:txBody>
      </p:sp>
      <p:sp>
        <p:nvSpPr>
          <p:cNvPr id="28" name="TextBox 27"/>
          <p:cNvSpPr txBox="1"/>
          <p:nvPr/>
        </p:nvSpPr>
        <p:spPr>
          <a:xfrm>
            <a:off x="151253" y="3783077"/>
            <a:ext cx="1553793" cy="369332"/>
          </a:xfrm>
          <a:prstGeom prst="rect">
            <a:avLst/>
          </a:prstGeom>
          <a:noFill/>
        </p:spPr>
        <p:txBody>
          <a:bodyPr wrap="square" rtlCol="0">
            <a:spAutoFit/>
          </a:bodyPr>
          <a:lstStyle/>
          <a:p>
            <a:pPr defTabSz="914400"/>
            <a:r>
              <a:rPr lang="en-US" dirty="0" smtClean="0">
                <a:solidFill>
                  <a:prstClr val="black"/>
                </a:solidFill>
              </a:rPr>
              <a:t>Deployment</a:t>
            </a:r>
            <a:endParaRPr lang="en-US" dirty="0">
              <a:solidFill>
                <a:prstClr val="black"/>
              </a:solidFill>
            </a:endParaRPr>
          </a:p>
        </p:txBody>
      </p:sp>
      <p:pic>
        <p:nvPicPr>
          <p:cNvPr id="29" name="Picture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76202" y="4606800"/>
            <a:ext cx="1233876" cy="616938"/>
          </a:xfrm>
          <a:prstGeom prst="rect">
            <a:avLst/>
          </a:prstGeom>
        </p:spPr>
      </p:pic>
      <p:pic>
        <p:nvPicPr>
          <p:cNvPr id="30" name="Picture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68207" y="1373399"/>
            <a:ext cx="1073153" cy="1176175"/>
          </a:xfrm>
          <a:prstGeom prst="rect">
            <a:avLst/>
          </a:prstGeom>
        </p:spPr>
      </p:pic>
      <p:sp>
        <p:nvSpPr>
          <p:cNvPr id="31" name="Rectangle 30"/>
          <p:cNvSpPr/>
          <p:nvPr/>
        </p:nvSpPr>
        <p:spPr>
          <a:xfrm>
            <a:off x="6196956" y="1412012"/>
            <a:ext cx="947668" cy="1146366"/>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914400"/>
            <a:endParaRPr lang="en-US" sz="900" dirty="0">
              <a:solidFill>
                <a:srgbClr val="5B9BD5">
                  <a:lumMod val="50000"/>
                </a:srgbClr>
              </a:solidFill>
            </a:endParaRPr>
          </a:p>
        </p:txBody>
      </p:sp>
      <p:cxnSp>
        <p:nvCxnSpPr>
          <p:cNvPr id="32" name="Straight Arrow Connector 31"/>
          <p:cNvCxnSpPr>
            <a:stCxn id="9" idx="3"/>
            <a:endCxn id="31" idx="1"/>
          </p:cNvCxnSpPr>
          <p:nvPr/>
        </p:nvCxnSpPr>
        <p:spPr>
          <a:xfrm flipV="1">
            <a:off x="5661575" y="1985195"/>
            <a:ext cx="535381" cy="569394"/>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640114" y="1945194"/>
            <a:ext cx="532979" cy="230832"/>
          </a:xfrm>
          <a:prstGeom prst="rect">
            <a:avLst/>
          </a:prstGeom>
          <a:noFill/>
        </p:spPr>
        <p:txBody>
          <a:bodyPr wrap="square" rtlCol="0">
            <a:spAutoFit/>
          </a:bodyPr>
          <a:lstStyle/>
          <a:p>
            <a:pPr defTabSz="914400"/>
            <a:r>
              <a:rPr lang="en-US" sz="900" dirty="0" smtClean="0">
                <a:solidFill>
                  <a:srgbClr val="5B9BD5">
                    <a:lumMod val="50000"/>
                  </a:srgbClr>
                </a:solidFill>
              </a:rPr>
              <a:t>pushes</a:t>
            </a:r>
            <a:endParaRPr lang="en-US" sz="900" dirty="0">
              <a:solidFill>
                <a:srgbClr val="5B9BD5">
                  <a:lumMod val="50000"/>
                </a:srgbClr>
              </a:solidFill>
            </a:endParaRPr>
          </a:p>
        </p:txBody>
      </p:sp>
      <p:pic>
        <p:nvPicPr>
          <p:cNvPr id="38" name="Picture 37"/>
          <p:cNvPicPr>
            <a:picLocks noChangeAspect="1"/>
          </p:cNvPicPr>
          <p:nvPr/>
        </p:nvPicPr>
        <p:blipFill rotWithShape="1">
          <a:blip r:embed="rId7" cstate="print">
            <a:extLst>
              <a:ext uri="{28A0092B-C50C-407E-A947-70E740481C1C}">
                <a14:useLocalDpi xmlns:a14="http://schemas.microsoft.com/office/drawing/2010/main" val="0"/>
              </a:ext>
            </a:extLst>
          </a:blip>
          <a:srcRect l="31975" t="-723" r="33439" b="208"/>
          <a:stretch/>
        </p:blipFill>
        <p:spPr>
          <a:xfrm>
            <a:off x="10636841" y="1961135"/>
            <a:ext cx="788069" cy="1161047"/>
          </a:xfrm>
          <a:prstGeom prst="rect">
            <a:avLst/>
          </a:prstGeom>
        </p:spPr>
      </p:pic>
      <p:sp>
        <p:nvSpPr>
          <p:cNvPr id="39" name="Rectangle 38"/>
          <p:cNvSpPr/>
          <p:nvPr/>
        </p:nvSpPr>
        <p:spPr>
          <a:xfrm>
            <a:off x="10538087" y="1921836"/>
            <a:ext cx="995000" cy="1235426"/>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914400"/>
            <a:endParaRPr lang="en-US" sz="900" dirty="0">
              <a:solidFill>
                <a:srgbClr val="5B9BD5">
                  <a:lumMod val="50000"/>
                </a:srgbClr>
              </a:solidFill>
            </a:endParaRPr>
          </a:p>
        </p:txBody>
      </p:sp>
      <p:cxnSp>
        <p:nvCxnSpPr>
          <p:cNvPr id="15" name="Straight Arrow Connector 14"/>
          <p:cNvCxnSpPr>
            <a:stCxn id="10" idx="3"/>
            <a:endCxn id="39" idx="1"/>
          </p:cNvCxnSpPr>
          <p:nvPr/>
        </p:nvCxnSpPr>
        <p:spPr>
          <a:xfrm flipV="1">
            <a:off x="9457729" y="2539549"/>
            <a:ext cx="1080358" cy="9846"/>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2299" y="2300375"/>
            <a:ext cx="539678" cy="230832"/>
          </a:xfrm>
          <a:prstGeom prst="rect">
            <a:avLst/>
          </a:prstGeom>
          <a:noFill/>
        </p:spPr>
        <p:txBody>
          <a:bodyPr wrap="square" rtlCol="0">
            <a:spAutoFit/>
          </a:bodyPr>
          <a:lstStyle/>
          <a:p>
            <a:pPr defTabSz="914400"/>
            <a:r>
              <a:rPr lang="en-US" sz="900" dirty="0" smtClean="0">
                <a:solidFill>
                  <a:srgbClr val="5B9BD5">
                    <a:lumMod val="50000"/>
                  </a:srgbClr>
                </a:solidFill>
              </a:rPr>
              <a:t>pushes</a:t>
            </a:r>
            <a:endParaRPr lang="en-US" sz="900" dirty="0">
              <a:solidFill>
                <a:srgbClr val="5B9BD5">
                  <a:lumMod val="50000"/>
                </a:srgbClr>
              </a:solidFill>
            </a:endParaRPr>
          </a:p>
        </p:txBody>
      </p:sp>
      <p:sp>
        <p:nvSpPr>
          <p:cNvPr id="44" name="Rectangle 43"/>
          <p:cNvSpPr/>
          <p:nvPr/>
        </p:nvSpPr>
        <p:spPr>
          <a:xfrm>
            <a:off x="8218366" y="2707204"/>
            <a:ext cx="924681" cy="260826"/>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914400"/>
            <a:r>
              <a:rPr lang="en-US" sz="900" dirty="0" smtClean="0">
                <a:solidFill>
                  <a:srgbClr val="5B9BD5">
                    <a:lumMod val="50000"/>
                  </a:srgbClr>
                </a:solidFill>
              </a:rPr>
              <a:t>Load balancer</a:t>
            </a:r>
            <a:endParaRPr lang="en-US" sz="900" dirty="0">
              <a:solidFill>
                <a:srgbClr val="5B9BD5">
                  <a:lumMod val="50000"/>
                </a:srgbClr>
              </a:solidFill>
            </a:endParaRPr>
          </a:p>
        </p:txBody>
      </p:sp>
      <p:cxnSp>
        <p:nvCxnSpPr>
          <p:cNvPr id="46" name="Straight Arrow Connector 45"/>
          <p:cNvCxnSpPr>
            <a:stCxn id="44" idx="3"/>
          </p:cNvCxnSpPr>
          <p:nvPr/>
        </p:nvCxnSpPr>
        <p:spPr>
          <a:xfrm flipV="1">
            <a:off x="9143047" y="2826003"/>
            <a:ext cx="1385617" cy="11614"/>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9642781" y="2599664"/>
            <a:ext cx="609196" cy="230832"/>
          </a:xfrm>
          <a:prstGeom prst="rect">
            <a:avLst/>
          </a:prstGeom>
          <a:noFill/>
        </p:spPr>
        <p:txBody>
          <a:bodyPr wrap="square" rtlCol="0">
            <a:spAutoFit/>
          </a:bodyPr>
          <a:lstStyle/>
          <a:p>
            <a:pPr defTabSz="914400"/>
            <a:r>
              <a:rPr lang="en-US" sz="900" dirty="0" smtClean="0">
                <a:solidFill>
                  <a:srgbClr val="5B9BD5">
                    <a:lumMod val="50000"/>
                  </a:srgbClr>
                </a:solidFill>
              </a:rPr>
              <a:t>forwards</a:t>
            </a:r>
            <a:endParaRPr lang="en-US" sz="900" dirty="0">
              <a:solidFill>
                <a:srgbClr val="5B9BD5">
                  <a:lumMod val="50000"/>
                </a:srgbClr>
              </a:solidFill>
            </a:endParaRPr>
          </a:p>
        </p:txBody>
      </p:sp>
      <p:cxnSp>
        <p:nvCxnSpPr>
          <p:cNvPr id="58" name="Straight Arrow Connector 57"/>
          <p:cNvCxnSpPr/>
          <p:nvPr/>
        </p:nvCxnSpPr>
        <p:spPr>
          <a:xfrm flipV="1">
            <a:off x="3103209" y="2360560"/>
            <a:ext cx="535439" cy="2894"/>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111746" y="2102655"/>
            <a:ext cx="637389" cy="230832"/>
          </a:xfrm>
          <a:prstGeom prst="rect">
            <a:avLst/>
          </a:prstGeom>
          <a:noFill/>
        </p:spPr>
        <p:txBody>
          <a:bodyPr wrap="square" rtlCol="0">
            <a:spAutoFit/>
          </a:bodyPr>
          <a:lstStyle/>
          <a:p>
            <a:pPr defTabSz="914400"/>
            <a:r>
              <a:rPr lang="en-US" sz="900" dirty="0" smtClean="0">
                <a:solidFill>
                  <a:srgbClr val="5B9BD5">
                    <a:lumMod val="50000"/>
                  </a:srgbClr>
                </a:solidFill>
              </a:rPr>
              <a:t>notifies</a:t>
            </a:r>
            <a:endParaRPr lang="en-US" sz="900" dirty="0">
              <a:solidFill>
                <a:srgbClr val="5B9BD5">
                  <a:lumMod val="50000"/>
                </a:srgbClr>
              </a:solidFill>
            </a:endParaRPr>
          </a:p>
        </p:txBody>
      </p:sp>
      <p:cxnSp>
        <p:nvCxnSpPr>
          <p:cNvPr id="63" name="Straight Arrow Connector 62"/>
          <p:cNvCxnSpPr/>
          <p:nvPr/>
        </p:nvCxnSpPr>
        <p:spPr>
          <a:xfrm>
            <a:off x="5670851" y="2833994"/>
            <a:ext cx="2142331" cy="181"/>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6369103" y="2596041"/>
            <a:ext cx="609196" cy="230832"/>
          </a:xfrm>
          <a:prstGeom prst="rect">
            <a:avLst/>
          </a:prstGeom>
          <a:noFill/>
        </p:spPr>
        <p:txBody>
          <a:bodyPr wrap="square" rtlCol="0">
            <a:spAutoFit/>
          </a:bodyPr>
          <a:lstStyle/>
          <a:p>
            <a:pPr defTabSz="914400"/>
            <a:r>
              <a:rPr lang="en-US" sz="900" dirty="0" smtClean="0">
                <a:solidFill>
                  <a:srgbClr val="5B9BD5">
                    <a:lumMod val="50000"/>
                  </a:srgbClr>
                </a:solidFill>
              </a:rPr>
              <a:t>notifies</a:t>
            </a:r>
            <a:endParaRPr lang="en-US" sz="900" dirty="0">
              <a:solidFill>
                <a:srgbClr val="5B9BD5">
                  <a:lumMod val="50000"/>
                </a:srgbClr>
              </a:solidFill>
            </a:endParaRPr>
          </a:p>
        </p:txBody>
      </p:sp>
      <p:pic>
        <p:nvPicPr>
          <p:cNvPr id="66" name="Picture 6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4280" y="2231554"/>
            <a:ext cx="482994" cy="482994"/>
          </a:xfrm>
          <a:prstGeom prst="rect">
            <a:avLst/>
          </a:prstGeom>
        </p:spPr>
      </p:pic>
    </p:spTree>
    <p:extLst>
      <p:ext uri="{BB962C8B-B14F-4D97-AF65-F5344CB8AC3E}">
        <p14:creationId xmlns:p14="http://schemas.microsoft.com/office/powerpoint/2010/main" val="3891048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a:t>
            </a:r>
            <a:endParaRPr lang="en-US" dirty="0"/>
          </a:p>
        </p:txBody>
      </p:sp>
      <p:sp>
        <p:nvSpPr>
          <p:cNvPr id="3" name="Content Placeholder 2"/>
          <p:cNvSpPr>
            <a:spLocks noGrp="1"/>
          </p:cNvSpPr>
          <p:nvPr>
            <p:ph idx="1"/>
          </p:nvPr>
        </p:nvSpPr>
        <p:spPr/>
        <p:txBody>
          <a:bodyPr/>
          <a:lstStyle/>
          <a:p>
            <a:r>
              <a:rPr lang="en-US" dirty="0" smtClean="0"/>
              <a:t>Student pushes code to GT GitHub</a:t>
            </a:r>
          </a:p>
          <a:p>
            <a:r>
              <a:rPr lang="en-US" dirty="0" smtClean="0"/>
              <a:t>GT GitHub Notifies Jenkins of push</a:t>
            </a:r>
          </a:p>
          <a:p>
            <a:r>
              <a:rPr lang="en-US" dirty="0" smtClean="0"/>
              <a:t>Jenkins builds project and pushes images to the private Docker registry</a:t>
            </a:r>
          </a:p>
          <a:p>
            <a:r>
              <a:rPr lang="en-US" dirty="0" smtClean="0"/>
              <a:t>Jenkins notifies Rancher of the push to the registry</a:t>
            </a:r>
          </a:p>
          <a:p>
            <a:r>
              <a:rPr lang="en-US" dirty="0" smtClean="0"/>
              <a:t>Rancher pulls the images, builds containers, and deploys them to the Docker Swarm</a:t>
            </a:r>
            <a:endParaRPr lang="en-US" dirty="0"/>
          </a:p>
        </p:txBody>
      </p:sp>
    </p:spTree>
    <p:extLst>
      <p:ext uri="{BB962C8B-B14F-4D97-AF65-F5344CB8AC3E}">
        <p14:creationId xmlns:p14="http://schemas.microsoft.com/office/powerpoint/2010/main" val="2295486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A31F1CD1-70E1-0245-9C69-9F6D7471EB2A}"/>
              </a:ext>
            </a:extLst>
          </p:cNvPr>
          <p:cNvSpPr>
            <a:spLocks noGrp="1"/>
          </p:cNvSpPr>
          <p:nvPr>
            <p:ph type="title"/>
          </p:nvPr>
        </p:nvSpPr>
        <p:spPr/>
        <p:txBody>
          <a:bodyPr/>
          <a:lstStyle/>
          <a:p>
            <a:r>
              <a:rPr lang="en-US" dirty="0" smtClean="0"/>
              <a:t>OHDSI PLP UI Project</a:t>
            </a:r>
            <a:endParaRPr lang="en-US" dirty="0"/>
          </a:p>
        </p:txBody>
      </p:sp>
      <p:sp>
        <p:nvSpPr>
          <p:cNvPr id="5" name="Text Placeholder 4">
            <a:extLst>
              <a:ext uri="{FF2B5EF4-FFF2-40B4-BE49-F238E27FC236}">
                <a16:creationId xmlns="" xmlns:a16="http://schemas.microsoft.com/office/drawing/2014/main" id="{0345BE2C-7166-4E44-B424-AD36200A3861}"/>
              </a:ext>
            </a:extLst>
          </p:cNvPr>
          <p:cNvSpPr>
            <a:spLocks noGrp="1"/>
          </p:cNvSpPr>
          <p:nvPr>
            <p:ph type="body" idx="1"/>
          </p:nvPr>
        </p:nvSpPr>
        <p:spPr/>
        <p:txBody>
          <a:bodyPr/>
          <a:lstStyle/>
          <a:p>
            <a:r>
              <a:rPr lang="en-US" dirty="0"/>
              <a:t>Fall 2018 </a:t>
            </a:r>
            <a:r>
              <a:rPr lang="en-US" dirty="0" err="1"/>
              <a:t>sEMESTER</a:t>
            </a:r>
            <a:r>
              <a:rPr lang="en-US" dirty="0"/>
              <a:t>: CONSUMER FACING APPLICATION FOR PATIENT LEVEL PREDICTION</a:t>
            </a:r>
          </a:p>
        </p:txBody>
      </p:sp>
    </p:spTree>
    <p:extLst>
      <p:ext uri="{BB962C8B-B14F-4D97-AF65-F5344CB8AC3E}">
        <p14:creationId xmlns:p14="http://schemas.microsoft.com/office/powerpoint/2010/main" val="769822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BBA74A07-FDEB-FF49-9676-0F2D35DCC898}"/>
              </a:ext>
            </a:extLst>
          </p:cNvPr>
          <p:cNvSpPr>
            <a:spLocks noGrp="1"/>
          </p:cNvSpPr>
          <p:nvPr>
            <p:ph type="title"/>
          </p:nvPr>
        </p:nvSpPr>
        <p:spPr/>
        <p:txBody>
          <a:bodyPr/>
          <a:lstStyle/>
          <a:p>
            <a:r>
              <a:rPr lang="en-US" dirty="0"/>
              <a:t>TEAM COMPOSITION</a:t>
            </a:r>
          </a:p>
        </p:txBody>
      </p:sp>
      <p:sp>
        <p:nvSpPr>
          <p:cNvPr id="6" name="Text Placeholder 5"/>
          <p:cNvSpPr>
            <a:spLocks noGrp="1"/>
          </p:cNvSpPr>
          <p:nvPr>
            <p:ph type="body" sz="half" idx="15"/>
          </p:nvPr>
        </p:nvSpPr>
        <p:spPr/>
        <p:txBody>
          <a:bodyPr>
            <a:normAutofit/>
          </a:bodyPr>
          <a:lstStyle/>
          <a:p>
            <a:r>
              <a:rPr lang="en-US" sz="1800" dirty="0" smtClean="0">
                <a:solidFill>
                  <a:schemeClr val="accent1">
                    <a:lumMod val="60000"/>
                    <a:lumOff val="40000"/>
                  </a:schemeClr>
                </a:solidFill>
              </a:rPr>
              <a:t>TEAM MEMBERS</a:t>
            </a:r>
          </a:p>
          <a:p>
            <a:pPr lvl="1"/>
            <a:r>
              <a:rPr lang="en-US" sz="1800" dirty="0" smtClean="0"/>
              <a:t>MICHAEL GARNER </a:t>
            </a:r>
            <a:endParaRPr lang="en-US" sz="1800" dirty="0"/>
          </a:p>
          <a:p>
            <a:pPr lvl="1"/>
            <a:r>
              <a:rPr lang="en-US" sz="1800" dirty="0"/>
              <a:t>JONATHAN FUNG</a:t>
            </a:r>
          </a:p>
          <a:p>
            <a:pPr lvl="1"/>
            <a:r>
              <a:rPr lang="en-US" sz="1800" dirty="0"/>
              <a:t>ALYSSA DE LEON</a:t>
            </a:r>
          </a:p>
          <a:p>
            <a:pPr lvl="1"/>
            <a:r>
              <a:rPr lang="en-US" sz="1800" dirty="0"/>
              <a:t>JACOB GILBERT</a:t>
            </a:r>
          </a:p>
          <a:p>
            <a:pPr lvl="1"/>
            <a:r>
              <a:rPr lang="en-US" sz="1800" dirty="0"/>
              <a:t>CHUREN (CHU) </a:t>
            </a:r>
            <a:r>
              <a:rPr lang="en-US" sz="1800" dirty="0" smtClean="0"/>
              <a:t>SHAO</a:t>
            </a:r>
          </a:p>
          <a:p>
            <a:endParaRPr lang="en-US" dirty="0"/>
          </a:p>
        </p:txBody>
      </p:sp>
      <p:sp>
        <p:nvSpPr>
          <p:cNvPr id="7" name="Text Placeholder 6"/>
          <p:cNvSpPr>
            <a:spLocks noGrp="1"/>
          </p:cNvSpPr>
          <p:nvPr>
            <p:ph type="body" sz="half" idx="16"/>
          </p:nvPr>
        </p:nvSpPr>
        <p:spPr>
          <a:xfrm>
            <a:off x="4404776" y="3179763"/>
            <a:ext cx="3375608" cy="2847293"/>
          </a:xfrm>
        </p:spPr>
        <p:txBody>
          <a:bodyPr/>
          <a:lstStyle/>
          <a:p>
            <a:r>
              <a:rPr lang="en-US" sz="1800" dirty="0">
                <a:solidFill>
                  <a:schemeClr val="accent1">
                    <a:lumMod val="60000"/>
                    <a:lumOff val="40000"/>
                  </a:schemeClr>
                </a:solidFill>
              </a:rPr>
              <a:t>TA</a:t>
            </a:r>
            <a:r>
              <a:rPr lang="en-US" sz="2000" dirty="0"/>
              <a:t> </a:t>
            </a:r>
            <a:r>
              <a:rPr lang="en-US" sz="1800" dirty="0">
                <a:solidFill>
                  <a:schemeClr val="accent1">
                    <a:lumMod val="60000"/>
                    <a:lumOff val="40000"/>
                  </a:schemeClr>
                </a:solidFill>
              </a:rPr>
              <a:t>MENTOR</a:t>
            </a:r>
          </a:p>
          <a:p>
            <a:pPr lvl="1"/>
            <a:r>
              <a:rPr lang="en-US" sz="2000" dirty="0"/>
              <a:t>ABHISHEK KHOWALA</a:t>
            </a:r>
          </a:p>
          <a:p>
            <a:r>
              <a:rPr lang="en-US" sz="1800" dirty="0">
                <a:solidFill>
                  <a:schemeClr val="accent1">
                    <a:lumMod val="60000"/>
                    <a:lumOff val="40000"/>
                  </a:schemeClr>
                </a:solidFill>
              </a:rPr>
              <a:t>EXTERNAL</a:t>
            </a:r>
            <a:r>
              <a:rPr lang="en-US" sz="2000" dirty="0"/>
              <a:t> </a:t>
            </a:r>
            <a:r>
              <a:rPr lang="en-US" sz="1800" dirty="0">
                <a:solidFill>
                  <a:schemeClr val="accent1">
                    <a:lumMod val="60000"/>
                    <a:lumOff val="40000"/>
                  </a:schemeClr>
                </a:solidFill>
              </a:rPr>
              <a:t>MENTOR</a:t>
            </a:r>
          </a:p>
          <a:p>
            <a:pPr lvl="1"/>
            <a:r>
              <a:rPr lang="en-US" sz="2000" dirty="0" smtClean="0"/>
              <a:t>DR. PATRICK RYAN</a:t>
            </a:r>
          </a:p>
          <a:p>
            <a:pPr lvl="1"/>
            <a:r>
              <a:rPr lang="en-US" sz="2000" dirty="0" smtClean="0"/>
              <a:t>DR. DAVID MADIGAN</a:t>
            </a:r>
            <a:endParaRPr lang="en-US" sz="2000" dirty="0"/>
          </a:p>
          <a:p>
            <a:endParaRPr lang="en-US" dirty="0"/>
          </a:p>
        </p:txBody>
      </p:sp>
      <p:sp>
        <p:nvSpPr>
          <p:cNvPr id="8" name="Text Placeholder 7"/>
          <p:cNvSpPr>
            <a:spLocks noGrp="1"/>
          </p:cNvSpPr>
          <p:nvPr>
            <p:ph type="body" sz="half" idx="17"/>
          </p:nvPr>
        </p:nvSpPr>
        <p:spPr/>
        <p:txBody>
          <a:bodyPr/>
          <a:lstStyle/>
          <a:p>
            <a:r>
              <a:rPr lang="en-US" sz="1800" dirty="0">
                <a:solidFill>
                  <a:schemeClr val="accent1">
                    <a:lumMod val="60000"/>
                    <a:lumOff val="40000"/>
                  </a:schemeClr>
                </a:solidFill>
              </a:rPr>
              <a:t>HEAD</a:t>
            </a:r>
            <a:r>
              <a:rPr lang="en-US" sz="1800" dirty="0"/>
              <a:t> </a:t>
            </a:r>
            <a:r>
              <a:rPr lang="en-US" sz="1800" dirty="0">
                <a:solidFill>
                  <a:schemeClr val="accent1">
                    <a:lumMod val="60000"/>
                    <a:lumOff val="40000"/>
                  </a:schemeClr>
                </a:solidFill>
              </a:rPr>
              <a:t>TA</a:t>
            </a:r>
          </a:p>
          <a:p>
            <a:pPr lvl="1"/>
            <a:r>
              <a:rPr lang="en-US" sz="1800" dirty="0"/>
              <a:t>TIA POPE</a:t>
            </a:r>
          </a:p>
          <a:p>
            <a:r>
              <a:rPr lang="en-US" sz="1800" dirty="0">
                <a:solidFill>
                  <a:schemeClr val="accent1">
                    <a:lumMod val="60000"/>
                    <a:lumOff val="40000"/>
                  </a:schemeClr>
                </a:solidFill>
              </a:rPr>
              <a:t>PROFESSOR</a:t>
            </a:r>
          </a:p>
          <a:p>
            <a:pPr lvl="1"/>
            <a:r>
              <a:rPr lang="en-US" sz="1800" dirty="0"/>
              <a:t>DR. JON DUKE</a:t>
            </a:r>
          </a:p>
          <a:p>
            <a:endParaRPr lang="en-US" dirty="0"/>
          </a:p>
        </p:txBody>
      </p:sp>
    </p:spTree>
    <p:extLst>
      <p:ext uri="{BB962C8B-B14F-4D97-AF65-F5344CB8AC3E}">
        <p14:creationId xmlns:p14="http://schemas.microsoft.com/office/powerpoint/2010/main" val="2962533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PROJECT GOALS</a:t>
            </a:r>
            <a:endParaRPr lang="en-US" dirty="0"/>
          </a:p>
        </p:txBody>
      </p:sp>
      <p:sp>
        <p:nvSpPr>
          <p:cNvPr id="10" name="Content Placeholder 9"/>
          <p:cNvSpPr>
            <a:spLocks noGrp="1"/>
          </p:cNvSpPr>
          <p:nvPr>
            <p:ph idx="1"/>
          </p:nvPr>
        </p:nvSpPr>
        <p:spPr/>
        <p:txBody>
          <a:bodyPr/>
          <a:lstStyle/>
          <a:p>
            <a:r>
              <a:rPr lang="en-US" dirty="0" smtClean="0"/>
              <a:t>Analyze 3 example OHDSI PLP Models viz. AfibStroke, DepressionSuicide, NSAIDGIBleed</a:t>
            </a:r>
          </a:p>
          <a:p>
            <a:r>
              <a:rPr lang="en-US" dirty="0" smtClean="0"/>
              <a:t>Create a single interface that takes any PLP results object (such as 3 examples provided) and serve up an ordered set of questions to allow a target population user to estimate a personalized prediction of their risk of the outcome</a:t>
            </a:r>
          </a:p>
          <a:p>
            <a:r>
              <a:rPr lang="en-US" dirty="0" smtClean="0"/>
              <a:t>Use coefficient and covariate summary together with user answers to yes/no questions to produce the predicted probability and estimated confidence interval (CI) around those predictions.</a:t>
            </a:r>
            <a:endParaRPr lang="en-US" dirty="0"/>
          </a:p>
        </p:txBody>
      </p:sp>
    </p:spTree>
    <p:extLst>
      <p:ext uri="{BB962C8B-B14F-4D97-AF65-F5344CB8AC3E}">
        <p14:creationId xmlns:p14="http://schemas.microsoft.com/office/powerpoint/2010/main" val="1175399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57175" y="561975"/>
            <a:ext cx="11677650" cy="5734050"/>
          </a:xfrm>
          <a:prstGeom prst="rect">
            <a:avLst/>
          </a:prstGeom>
        </p:spPr>
      </p:pic>
      <p:sp>
        <p:nvSpPr>
          <p:cNvPr id="5" name="Rectangle 4"/>
          <p:cNvSpPr/>
          <p:nvPr/>
        </p:nvSpPr>
        <p:spPr>
          <a:xfrm>
            <a:off x="4057645" y="569800"/>
            <a:ext cx="6777817" cy="646331"/>
          </a:xfrm>
          <a:prstGeom prst="rect">
            <a:avLst/>
          </a:prstGeom>
          <a:noFill/>
        </p:spPr>
        <p:txBody>
          <a:bodyPr wrap="none" lIns="91440" tIns="45720" rIns="91440" bIns="45720">
            <a:spAutoFit/>
          </a:bodyPr>
          <a:lstStyle/>
          <a:p>
            <a:pPr algn="ctr"/>
            <a:r>
              <a:rPr lang="en-US" sz="3600" b="0" cap="none" spc="0" dirty="0" smtClean="0">
                <a:ln w="0"/>
                <a:solidFill>
                  <a:schemeClr val="accent1">
                    <a:lumMod val="60000"/>
                    <a:lumOff val="40000"/>
                  </a:schemeClr>
                </a:solidFill>
                <a:effectLst>
                  <a:outerShdw blurRad="38100" dist="19050" dir="2700000" algn="tl" rotWithShape="0">
                    <a:schemeClr val="dk1">
                      <a:alpha val="40000"/>
                    </a:schemeClr>
                  </a:outerShdw>
                </a:effectLst>
              </a:rPr>
              <a:t>Project Planning: Gantt Chart</a:t>
            </a:r>
            <a:endParaRPr lang="en-US" sz="3600" b="0" cap="none" spc="0" dirty="0">
              <a:ln w="0"/>
              <a:solidFill>
                <a:schemeClr val="accent1">
                  <a:lumMod val="60000"/>
                  <a:lumOff val="40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0447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Workflow</a:t>
            </a:r>
            <a:endParaRPr lang="en-US" dirty="0"/>
          </a:p>
        </p:txBody>
      </p:sp>
      <p:sp>
        <p:nvSpPr>
          <p:cNvPr id="3" name="Content Placeholder 2"/>
          <p:cNvSpPr>
            <a:spLocks noGrp="1"/>
          </p:cNvSpPr>
          <p:nvPr>
            <p:ph idx="1"/>
          </p:nvPr>
        </p:nvSpPr>
        <p:spPr/>
        <p:txBody>
          <a:bodyPr/>
          <a:lstStyle/>
          <a:p>
            <a:r>
              <a:rPr lang="en-US" dirty="0" smtClean="0"/>
              <a:t>Choose </a:t>
            </a:r>
            <a:r>
              <a:rPr lang="en-US" dirty="0"/>
              <a:t>Prediction Model of Interest </a:t>
            </a:r>
          </a:p>
          <a:p>
            <a:r>
              <a:rPr lang="en-US" dirty="0" smtClean="0"/>
              <a:t>Create </a:t>
            </a:r>
            <a:r>
              <a:rPr lang="en-US" dirty="0"/>
              <a:t>Questions from given medical codes used in model </a:t>
            </a:r>
          </a:p>
          <a:p>
            <a:r>
              <a:rPr lang="en-US" dirty="0" smtClean="0"/>
              <a:t>Order </a:t>
            </a:r>
            <a:r>
              <a:rPr lang="en-US" dirty="0"/>
              <a:t>questions by impact to prediction (reordering if necessary) </a:t>
            </a:r>
          </a:p>
          <a:p>
            <a:r>
              <a:rPr lang="en-US" dirty="0" smtClean="0"/>
              <a:t>Present </a:t>
            </a:r>
            <a:r>
              <a:rPr lang="en-US" dirty="0"/>
              <a:t>questions to user </a:t>
            </a:r>
          </a:p>
          <a:p>
            <a:r>
              <a:rPr lang="en-US" dirty="0" smtClean="0"/>
              <a:t>Update </a:t>
            </a:r>
            <a:r>
              <a:rPr lang="en-US" dirty="0"/>
              <a:t>predicted outcome and confidence level as questions are answered</a:t>
            </a:r>
          </a:p>
        </p:txBody>
      </p:sp>
    </p:spTree>
    <p:extLst>
      <p:ext uri="{BB962C8B-B14F-4D97-AF65-F5344CB8AC3E}">
        <p14:creationId xmlns:p14="http://schemas.microsoft.com/office/powerpoint/2010/main" val="3543578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2128" y="494482"/>
            <a:ext cx="8761413" cy="706964"/>
          </a:xfrm>
        </p:spPr>
        <p:txBody>
          <a:bodyPr/>
          <a:lstStyle/>
          <a:p>
            <a:r>
              <a:rPr lang="en-US" dirty="0" smtClean="0"/>
              <a:t>Architecture</a:t>
            </a:r>
            <a:endParaRPr lang="en-US" dirty="0"/>
          </a:p>
        </p:txBody>
      </p:sp>
      <p:pic>
        <p:nvPicPr>
          <p:cNvPr id="4" name="Content Placeholder 3"/>
          <p:cNvPicPr>
            <a:picLocks noGrp="1" noChangeAspect="1"/>
          </p:cNvPicPr>
          <p:nvPr>
            <p:ph idx="1"/>
          </p:nvPr>
        </p:nvPicPr>
        <p:blipFill>
          <a:blip r:embed="rId2"/>
          <a:stretch>
            <a:fillRect/>
          </a:stretch>
        </p:blipFill>
        <p:spPr>
          <a:xfrm>
            <a:off x="1651007" y="1181935"/>
            <a:ext cx="9470879" cy="4768292"/>
          </a:xfrm>
          <a:prstGeom prst="rect">
            <a:avLst/>
          </a:prstGeom>
        </p:spPr>
      </p:pic>
    </p:spTree>
    <p:extLst>
      <p:ext uri="{BB962C8B-B14F-4D97-AF65-F5344CB8AC3E}">
        <p14:creationId xmlns:p14="http://schemas.microsoft.com/office/powerpoint/2010/main" val="1931232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a:t>
            </a:r>
            <a:endParaRPr lang="en-US" dirty="0"/>
          </a:p>
        </p:txBody>
      </p:sp>
      <p:sp>
        <p:nvSpPr>
          <p:cNvPr id="3" name="Content Placeholder 2"/>
          <p:cNvSpPr>
            <a:spLocks noGrp="1"/>
          </p:cNvSpPr>
          <p:nvPr>
            <p:ph idx="1"/>
          </p:nvPr>
        </p:nvSpPr>
        <p:spPr/>
        <p:txBody>
          <a:bodyPr/>
          <a:lstStyle/>
          <a:p>
            <a:r>
              <a:rPr lang="en-US" dirty="0" smtClean="0"/>
              <a:t>Read R models (.</a:t>
            </a:r>
            <a:r>
              <a:rPr lang="en-US" dirty="0" err="1" smtClean="0"/>
              <a:t>rds</a:t>
            </a:r>
            <a:r>
              <a:rPr lang="en-US" dirty="0" smtClean="0"/>
              <a:t>)</a:t>
            </a:r>
          </a:p>
          <a:p>
            <a:r>
              <a:rPr lang="en-US" dirty="0" smtClean="0"/>
              <a:t>Process Covariate data</a:t>
            </a:r>
          </a:p>
          <a:p>
            <a:r>
              <a:rPr lang="en-US" dirty="0" smtClean="0"/>
              <a:t>Sort Questions</a:t>
            </a:r>
          </a:p>
          <a:p>
            <a:r>
              <a:rPr lang="en-US" dirty="0" smtClean="0"/>
              <a:t>Perform Monte Carlo Estimations</a:t>
            </a:r>
          </a:p>
          <a:p>
            <a:r>
              <a:rPr lang="en-US" dirty="0" smtClean="0"/>
              <a:t>Extendible: Ability to add new PLP models through simple configuration steps</a:t>
            </a:r>
            <a:endParaRPr lang="en-US" dirty="0"/>
          </a:p>
        </p:txBody>
      </p:sp>
    </p:spTree>
    <p:extLst>
      <p:ext uri="{BB962C8B-B14F-4D97-AF65-F5344CB8AC3E}">
        <p14:creationId xmlns:p14="http://schemas.microsoft.com/office/powerpoint/2010/main" val="10355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4023"/>
            <a:ext cx="12192000" cy="6829954"/>
          </a:xfrm>
          <a:prstGeom prst="rect">
            <a:avLst/>
          </a:prstGeom>
        </p:spPr>
      </p:pic>
    </p:spTree>
    <p:extLst>
      <p:ext uri="{BB962C8B-B14F-4D97-AF65-F5344CB8AC3E}">
        <p14:creationId xmlns:p14="http://schemas.microsoft.com/office/powerpoint/2010/main" val="4058821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58" y="0"/>
            <a:ext cx="12169083" cy="6858000"/>
          </a:xfrm>
          <a:prstGeom prst="rect">
            <a:avLst/>
          </a:prstGeom>
        </p:spPr>
      </p:pic>
    </p:spTree>
    <p:extLst>
      <p:ext uri="{BB962C8B-B14F-4D97-AF65-F5344CB8AC3E}">
        <p14:creationId xmlns:p14="http://schemas.microsoft.com/office/powerpoint/2010/main" val="3274714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4787"/>
            <a:ext cx="12192000" cy="6848426"/>
          </a:xfrm>
          <a:prstGeom prst="rect">
            <a:avLst/>
          </a:prstGeom>
        </p:spPr>
      </p:pic>
    </p:spTree>
    <p:extLst>
      <p:ext uri="{BB962C8B-B14F-4D97-AF65-F5344CB8AC3E}">
        <p14:creationId xmlns:p14="http://schemas.microsoft.com/office/powerpoint/2010/main" val="3956763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254"/>
            <a:ext cx="12192000" cy="6853491"/>
          </a:xfrm>
          <a:prstGeom prst="rect">
            <a:avLst/>
          </a:prstGeom>
        </p:spPr>
      </p:pic>
    </p:spTree>
    <p:extLst>
      <p:ext uri="{BB962C8B-B14F-4D97-AF65-F5344CB8AC3E}">
        <p14:creationId xmlns:p14="http://schemas.microsoft.com/office/powerpoint/2010/main" val="3933936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017" y="0"/>
            <a:ext cx="12165966" cy="6858000"/>
          </a:xfrm>
          <a:prstGeom prst="rect">
            <a:avLst/>
          </a:prstGeom>
        </p:spPr>
      </p:pic>
    </p:spTree>
    <p:extLst>
      <p:ext uri="{BB962C8B-B14F-4D97-AF65-F5344CB8AC3E}">
        <p14:creationId xmlns:p14="http://schemas.microsoft.com/office/powerpoint/2010/main" val="2610294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A31F1CD1-70E1-0245-9C69-9F6D7471EB2A}"/>
              </a:ext>
            </a:extLst>
          </p:cNvPr>
          <p:cNvSpPr>
            <a:spLocks noGrp="1"/>
          </p:cNvSpPr>
          <p:nvPr>
            <p:ph type="title"/>
          </p:nvPr>
        </p:nvSpPr>
        <p:spPr/>
        <p:txBody>
          <a:bodyPr/>
          <a:lstStyle/>
          <a:p>
            <a:r>
              <a:rPr lang="en-US" dirty="0"/>
              <a:t>DEMO</a:t>
            </a:r>
          </a:p>
        </p:txBody>
      </p:sp>
      <p:sp>
        <p:nvSpPr>
          <p:cNvPr id="3" name="Text Placeholder 2">
            <a:extLst>
              <a:ext uri="{FF2B5EF4-FFF2-40B4-BE49-F238E27FC236}">
                <a16:creationId xmlns="" xmlns:a16="http://schemas.microsoft.com/office/drawing/2014/main" id="{F808251E-9135-5B49-965A-D70E75E415FE}"/>
              </a:ext>
            </a:extLst>
          </p:cNvPr>
          <p:cNvSpPr>
            <a:spLocks noGrp="1"/>
          </p:cNvSpPr>
          <p:nvPr>
            <p:ph type="body" idx="1"/>
          </p:nvPr>
        </p:nvSpPr>
        <p:spPr>
          <a:xfrm>
            <a:off x="6895559" y="2677644"/>
            <a:ext cx="5021458" cy="2560278"/>
          </a:xfrm>
        </p:spPr>
        <p:txBody>
          <a:bodyPr/>
          <a:lstStyle/>
          <a:p>
            <a:r>
              <a:rPr lang="en-US" dirty="0">
                <a:hlinkClick r:id="rId2"/>
              </a:rPr>
              <a:t>https://cs6440-f18-prj14.apps.hdap.gatech.edu/</a:t>
            </a:r>
            <a:endParaRPr lang="en-US" dirty="0"/>
          </a:p>
          <a:p>
            <a:endParaRPr lang="en-US" dirty="0"/>
          </a:p>
        </p:txBody>
      </p:sp>
    </p:spTree>
    <p:extLst>
      <p:ext uri="{BB962C8B-B14F-4D97-AF65-F5344CB8AC3E}">
        <p14:creationId xmlns:p14="http://schemas.microsoft.com/office/powerpoint/2010/main" val="3330596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Links/References</a:t>
            </a:r>
            <a:endParaRPr lang="en-US" dirty="0"/>
          </a:p>
        </p:txBody>
      </p:sp>
      <p:sp>
        <p:nvSpPr>
          <p:cNvPr id="5" name="Content Placeholder 4"/>
          <p:cNvSpPr>
            <a:spLocks noGrp="1"/>
          </p:cNvSpPr>
          <p:nvPr>
            <p:ph idx="1"/>
          </p:nvPr>
        </p:nvSpPr>
        <p:spPr/>
        <p:txBody>
          <a:bodyPr/>
          <a:lstStyle/>
          <a:p>
            <a:r>
              <a:rPr lang="en-US" dirty="0" smtClean="0"/>
              <a:t>Project Public URL: </a:t>
            </a:r>
            <a:r>
              <a:rPr lang="en-US" dirty="0">
                <a:hlinkClick r:id="rId3"/>
              </a:rPr>
              <a:t>https://cs6440-f18-prj14.apps.hdap.gatech.edu/</a:t>
            </a:r>
            <a:endParaRPr lang="en-US" dirty="0" smtClean="0"/>
          </a:p>
          <a:p>
            <a:r>
              <a:rPr lang="en-US" dirty="0" smtClean="0"/>
              <a:t>PLP objects description: </a:t>
            </a:r>
            <a:r>
              <a:rPr lang="en-US" dirty="0">
                <a:hlinkClick r:id="rId4"/>
              </a:rPr>
              <a:t>https://</a:t>
            </a:r>
            <a:r>
              <a:rPr lang="en-US" dirty="0" smtClean="0">
                <a:hlinkClick r:id="rId4"/>
              </a:rPr>
              <a:t>github.com/OHDSI/PatientLevelPrediction</a:t>
            </a:r>
            <a:endParaRPr lang="en-US" dirty="0">
              <a:hlinkClick r:id="rId4"/>
            </a:endParaRPr>
          </a:p>
          <a:p>
            <a:r>
              <a:rPr lang="en-US" dirty="0" smtClean="0"/>
              <a:t>3 example PLP models: </a:t>
            </a:r>
            <a:r>
              <a:rPr lang="en-US" dirty="0" smtClean="0">
                <a:hlinkClick r:id="rId5"/>
              </a:rPr>
              <a:t>https</a:t>
            </a:r>
            <a:r>
              <a:rPr lang="en-US" dirty="0">
                <a:hlinkClick r:id="rId5"/>
              </a:rPr>
              <a:t>://</a:t>
            </a:r>
            <a:r>
              <a:rPr lang="en-US" dirty="0" smtClean="0">
                <a:hlinkClick r:id="rId5"/>
              </a:rPr>
              <a:t>drive.google.com/drive/folders/1wcRsUIAIXXxsUMLRLW_vP-sIXz7bzL8V?usp=sharing</a:t>
            </a:r>
            <a:endParaRPr lang="en-US" dirty="0" smtClean="0"/>
          </a:p>
          <a:p>
            <a:r>
              <a:rPr lang="en-US" dirty="0"/>
              <a:t>Gantt Chart: </a:t>
            </a:r>
            <a:r>
              <a:rPr lang="en-US" dirty="0">
                <a:hlinkClick r:id="rId6"/>
              </a:rPr>
              <a:t>https://</a:t>
            </a:r>
            <a:r>
              <a:rPr lang="en-US" dirty="0" smtClean="0">
                <a:hlinkClick r:id="rId6"/>
              </a:rPr>
              <a:t>docs.google.com/spreadsheets/d/1FNK3MJTs4e05rsHUXeUyAzfJcM83Is52t-Lmf0Ywhqo/edit#gid=0</a:t>
            </a:r>
            <a:endParaRPr lang="en-US" dirty="0" smtClean="0"/>
          </a:p>
          <a:p>
            <a:endParaRPr lang="en-US" dirty="0" smtClean="0"/>
          </a:p>
          <a:p>
            <a:endParaRPr lang="en-US" dirty="0"/>
          </a:p>
        </p:txBody>
      </p:sp>
      <p:sp>
        <p:nvSpPr>
          <p:cNvPr id="6" name="Rectangle 1"/>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1155CC"/>
                </a:solidFill>
                <a:effectLst/>
                <a:latin typeface="Arial" panose="020B0604020202020204" pitchFamily="34" charset="0"/>
                <a:cs typeface="Arial" panose="020B0604020202020204" pitchFamily="34" charset="0"/>
                <a:hlinkClick r:id="rId5"/>
              </a:rPr>
              <a:t>https://drive.google.com/drive/folders/1wcRsUIAIXXxsUMLRLW_vP-sIXz7bzL8V?usp=sharing</a:t>
            </a:r>
            <a:r>
              <a:rPr kumimoji="0" lang="en-US" altLang="en-US" sz="1800" b="0" i="0" u="none" strike="noStrike" cap="none" normalizeH="0" baseline="0" smtClean="0">
                <a:ln>
                  <a:noFill/>
                </a:ln>
                <a:solidFill>
                  <a:schemeClr val="tx1"/>
                </a:solidFill>
                <a:effectLst/>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08378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Links/References: Continued</a:t>
            </a:r>
            <a:endParaRPr lang="en-US" dirty="0"/>
          </a:p>
        </p:txBody>
      </p:sp>
      <p:sp>
        <p:nvSpPr>
          <p:cNvPr id="3" name="Content Placeholder 2"/>
          <p:cNvSpPr>
            <a:spLocks noGrp="1"/>
          </p:cNvSpPr>
          <p:nvPr>
            <p:ph idx="1"/>
          </p:nvPr>
        </p:nvSpPr>
        <p:spPr/>
        <p:txBody>
          <a:bodyPr/>
          <a:lstStyle/>
          <a:p>
            <a:r>
              <a:rPr lang="en-US" dirty="0"/>
              <a:t>PLP model JAMIA paper: </a:t>
            </a:r>
            <a:r>
              <a:rPr lang="en-US" dirty="0">
                <a:hlinkClick r:id="rId2"/>
              </a:rPr>
              <a:t>https://</a:t>
            </a:r>
            <a:r>
              <a:rPr lang="en-US" dirty="0" smtClean="0">
                <a:hlinkClick r:id="rId2"/>
              </a:rPr>
              <a:t>academic.oup.com/jamia/article/25/8/969/4989437</a:t>
            </a:r>
            <a:endParaRPr lang="en-US" dirty="0" smtClean="0"/>
          </a:p>
          <a:p>
            <a:r>
              <a:rPr lang="en-US" dirty="0" smtClean="0"/>
              <a:t>Project </a:t>
            </a:r>
            <a:r>
              <a:rPr lang="en-US" dirty="0" err="1" smtClean="0"/>
              <a:t>Git</a:t>
            </a:r>
            <a:r>
              <a:rPr lang="en-US" dirty="0" smtClean="0"/>
              <a:t> repository: </a:t>
            </a:r>
            <a:r>
              <a:rPr lang="en-US" dirty="0">
                <a:hlinkClick r:id="rId3"/>
              </a:rPr>
              <a:t>https://github.gatech.edu/gt-cs6440-hit-fall2018/Consumer-facing-application-for-patient-level-prediction</a:t>
            </a:r>
            <a:endParaRPr lang="en-US" dirty="0"/>
          </a:p>
          <a:p>
            <a:endParaRPr lang="en-US" dirty="0"/>
          </a:p>
        </p:txBody>
      </p:sp>
    </p:spTree>
    <p:extLst>
      <p:ext uri="{BB962C8B-B14F-4D97-AF65-F5344CB8AC3E}">
        <p14:creationId xmlns:p14="http://schemas.microsoft.com/office/powerpoint/2010/main" val="935173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sz="6000" dirty="0" smtClean="0"/>
              <a:t>Thank You!</a:t>
            </a:r>
            <a:r>
              <a:rPr lang="en-US" dirty="0" smtClean="0"/>
              <a:t/>
            </a:r>
            <a:br>
              <a:rPr lang="en-US" dirty="0" smtClean="0"/>
            </a:br>
            <a:r>
              <a:rPr lang="en-US" dirty="0"/>
              <a:t/>
            </a:r>
            <a:br>
              <a:rPr lang="en-US" dirty="0"/>
            </a:br>
            <a:r>
              <a:rPr lang="en-US" dirty="0" smtClean="0"/>
              <a:t>Questions?</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653133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793</TotalTime>
  <Words>617</Words>
  <Application>Microsoft Macintosh PowerPoint</Application>
  <PresentationFormat>Widescreen</PresentationFormat>
  <Paragraphs>126</Paragraphs>
  <Slides>24</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Calibri</vt:lpstr>
      <vt:lpstr>Calibri Light</vt:lpstr>
      <vt:lpstr>Century Gothic</vt:lpstr>
      <vt:lpstr>Wingdings 3</vt:lpstr>
      <vt:lpstr>Arial</vt:lpstr>
      <vt:lpstr>Ion Boardroom</vt:lpstr>
      <vt:lpstr>Office Theme</vt:lpstr>
      <vt:lpstr>Georgia Tech Students’ work building PLP UI</vt:lpstr>
      <vt:lpstr>Landscape</vt:lpstr>
      <vt:lpstr>Deliverables</vt:lpstr>
      <vt:lpstr>DEPLOYMENT INFRASTRUCTURE</vt:lpstr>
      <vt:lpstr>HDAP – Health Data Analytics Platform</vt:lpstr>
      <vt:lpstr>HDAP – Continued:</vt:lpstr>
      <vt:lpstr>PowerPoint Presentation</vt:lpstr>
      <vt:lpstr>Process</vt:lpstr>
      <vt:lpstr>OHDSI PLP UI Project</vt:lpstr>
      <vt:lpstr>TEAM COMPOSITION</vt:lpstr>
      <vt:lpstr>PROJECT GOALS</vt:lpstr>
      <vt:lpstr>PowerPoint Presentation</vt:lpstr>
      <vt:lpstr>Workflow</vt:lpstr>
      <vt:lpstr>Architecture</vt:lpstr>
      <vt:lpstr>Design</vt:lpstr>
      <vt:lpstr>PowerPoint Presentation</vt:lpstr>
      <vt:lpstr>PowerPoint Presentation</vt:lpstr>
      <vt:lpstr>PowerPoint Presentation</vt:lpstr>
      <vt:lpstr>PowerPoint Presentation</vt:lpstr>
      <vt:lpstr>PowerPoint Presentation</vt:lpstr>
      <vt:lpstr>DEMO</vt:lpstr>
      <vt:lpstr>Links/References</vt:lpstr>
      <vt:lpstr>Links/References: Continued</vt:lpstr>
      <vt:lpstr>Thank You!  Questions?</vt:lpstr>
    </vt:vector>
  </TitlesOfParts>
  <Company/>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Consumer-Facing Application for Patient-Level Prediction</dc:title>
  <dc:creator>aby.khowala@gmail.com</dc:creator>
  <cp:keywords>CTPClassification=CTP_NT</cp:keywords>
  <cp:lastModifiedBy>Duke, Jon D</cp:lastModifiedBy>
  <cp:revision>36</cp:revision>
  <dcterms:created xsi:type="dcterms:W3CDTF">2019-03-26T01:02:37Z</dcterms:created>
  <dcterms:modified xsi:type="dcterms:W3CDTF">2019-03-26T15:00:21Z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7cd4d781-33ca-4ed8-9c49-82ae19e1bef4</vt:lpwstr>
  </property>
  <property fmtid="{D5CDD505-2E9C-101B-9397-08002B2CF9AE}" pid="3" name="CTP_TimeStamp">
    <vt:lpwstr>2019-03-26 14:20:07Z</vt:lpwstr>
  </property>
  <property fmtid="{D5CDD505-2E9C-101B-9397-08002B2CF9AE}" pid="4" name="CTP_BU">
    <vt:lpwstr>NA</vt:lpwstr>
  </property>
  <property fmtid="{D5CDD505-2E9C-101B-9397-08002B2CF9AE}" pid="5" name="CTP_IDSID">
    <vt:lpwstr>NA</vt:lpwstr>
  </property>
  <property fmtid="{D5CDD505-2E9C-101B-9397-08002B2CF9AE}" pid="6" name="CTP_WWID">
    <vt:lpwstr>NA</vt:lpwstr>
  </property>
  <property fmtid="{D5CDD505-2E9C-101B-9397-08002B2CF9AE}" pid="7" name="CTPClassification">
    <vt:lpwstr>CTP_NT</vt:lpwstr>
  </property>
</Properties>
</file>