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402" r:id="rId2"/>
    <p:sldId id="1050" r:id="rId3"/>
    <p:sldId id="1051" r:id="rId4"/>
    <p:sldId id="1045" r:id="rId5"/>
    <p:sldId id="1055" r:id="rId6"/>
    <p:sldId id="1057" r:id="rId7"/>
    <p:sldId id="1056" r:id="rId8"/>
    <p:sldId id="1054" r:id="rId9"/>
    <p:sldId id="1037" r:id="rId10"/>
    <p:sldId id="1038" r:id="rId11"/>
    <p:sldId id="1039" r:id="rId12"/>
    <p:sldId id="1040" r:id="rId13"/>
    <p:sldId id="1047" r:id="rId14"/>
    <p:sldId id="1041" r:id="rId15"/>
    <p:sldId id="1042" r:id="rId16"/>
    <p:sldId id="1043" r:id="rId17"/>
    <p:sldId id="1046" r:id="rId18"/>
    <p:sldId id="1069" r:id="rId19"/>
    <p:sldId id="1070" r:id="rId20"/>
    <p:sldId id="1068" r:id="rId21"/>
    <p:sldId id="1072" r:id="rId22"/>
    <p:sldId id="1085" r:id="rId23"/>
    <p:sldId id="1058" r:id="rId24"/>
    <p:sldId id="1023" r:id="rId25"/>
    <p:sldId id="1060" r:id="rId26"/>
    <p:sldId id="1059" r:id="rId27"/>
    <p:sldId id="1061" r:id="rId28"/>
    <p:sldId id="1066" r:id="rId29"/>
    <p:sldId id="1065" r:id="rId30"/>
    <p:sldId id="1088" r:id="rId31"/>
    <p:sldId id="1086" r:id="rId32"/>
    <p:sldId id="1087" r:id="rId33"/>
    <p:sldId id="1091" r:id="rId34"/>
    <p:sldId id="1092" r:id="rId35"/>
    <p:sldId id="1095" r:id="rId36"/>
    <p:sldId id="1096" r:id="rId37"/>
    <p:sldId id="1094" r:id="rId38"/>
    <p:sldId id="1093" r:id="rId39"/>
    <p:sldId id="1073" r:id="rId40"/>
    <p:sldId id="1062" r:id="rId41"/>
    <p:sldId id="1063" r:id="rId42"/>
    <p:sldId id="504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승찬 유" initials="승유" lastIdx="1" clrIdx="0">
    <p:extLst>
      <p:ext uri="{19B8F6BF-5375-455C-9EA6-DF929625EA0E}">
        <p15:presenceInfo xmlns:p15="http://schemas.microsoft.com/office/powerpoint/2012/main" userId="3e64f0b268d3a8c7" providerId="Windows Live"/>
      </p:ext>
    </p:extLst>
  </p:cmAuthor>
  <p:cmAuthor id="2" name="dbwls5223@naver.com" initials="d" lastIdx="6" clrIdx="1">
    <p:extLst>
      <p:ext uri="{19B8F6BF-5375-455C-9EA6-DF929625EA0E}">
        <p15:presenceInfo xmlns:p15="http://schemas.microsoft.com/office/powerpoint/2012/main" userId="20e0d0017a4b5b5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25A"/>
    <a:srgbClr val="E28700"/>
    <a:srgbClr val="FF9900"/>
    <a:srgbClr val="EB6622"/>
    <a:srgbClr val="EB9F15"/>
    <a:srgbClr val="FCCB10"/>
    <a:srgbClr val="1531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C2E80C-54F9-4AF2-8430-B45DA3D0C2A1}" v="27" dt="2019-03-12T03:07:10.0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61" autoAdjust="0"/>
    <p:restoredTop sz="94353" autoAdjust="0"/>
  </p:normalViewPr>
  <p:slideViewPr>
    <p:cSldViewPr>
      <p:cViewPr varScale="1">
        <p:scale>
          <a:sx n="107" d="100"/>
          <a:sy n="107" d="100"/>
        </p:scale>
        <p:origin x="329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382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승찬 유" userId="3e64f0b268d3a8c7" providerId="LiveId" clId="{03FED0C5-6904-4CB4-BEB5-EC3CAE06D6A2}"/>
    <pc:docChg chg="delSld">
      <pc:chgData name="승찬 유" userId="3e64f0b268d3a8c7" providerId="LiveId" clId="{03FED0C5-6904-4CB4-BEB5-EC3CAE06D6A2}" dt="2019-03-12T23:29:03.683" v="1" actId="2696"/>
      <pc:docMkLst>
        <pc:docMk/>
      </pc:docMkLst>
      <pc:sldChg chg="del">
        <pc:chgData name="승찬 유" userId="3e64f0b268d3a8c7" providerId="LiveId" clId="{03FED0C5-6904-4CB4-BEB5-EC3CAE06D6A2}" dt="2019-03-12T23:29:03.683" v="1" actId="2696"/>
        <pc:sldMkLst>
          <pc:docMk/>
          <pc:sldMk cId="1594226687" sldId="1036"/>
        </pc:sldMkLst>
      </pc:sldChg>
      <pc:sldChg chg="del">
        <pc:chgData name="승찬 유" userId="3e64f0b268d3a8c7" providerId="LiveId" clId="{03FED0C5-6904-4CB4-BEB5-EC3CAE06D6A2}" dt="2019-03-12T23:28:51.872" v="0" actId="2696"/>
        <pc:sldMkLst>
          <pc:docMk/>
          <pc:sldMk cId="3253200991" sldId="1064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oujin\Documents\ONCOACHILLES\haaa_1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oujin\Documents\ONCOACHILLES\haaa_1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DALYs per 100,000 persons </a:t>
            </a:r>
            <a:endParaRPr lang="ko-KR"/>
          </a:p>
        </c:rich>
      </c:tx>
      <c:layout>
        <c:manualLayout>
          <c:xMode val="edge"/>
          <c:yMode val="edge"/>
          <c:x val="1.9612712509395402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9.1472311208247253E-2"/>
          <c:y val="0.15727636849132176"/>
          <c:w val="0.87231548527916902"/>
          <c:h val="0.63259674316411385"/>
        </c:manualLayout>
      </c:layout>
      <c:lineChart>
        <c:grouping val="standard"/>
        <c:varyColors val="0"/>
        <c:ser>
          <c:idx val="0"/>
          <c:order val="0"/>
          <c:tx>
            <c:strRef>
              <c:f>daly!$G$2</c:f>
              <c:strCache>
                <c:ptCount val="1"/>
                <c:pt idx="0">
                  <c:v>colon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daly!$A$3:$A$8</c:f>
              <c:numCache>
                <c:formatCode>General</c:formatCode>
                <c:ptCount val="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</c:numCache>
            </c:numRef>
          </c:cat>
          <c:val>
            <c:numRef>
              <c:f>daly!$G$3:$G$8</c:f>
              <c:numCache>
                <c:formatCode>General</c:formatCode>
                <c:ptCount val="6"/>
                <c:pt idx="0">
                  <c:v>87.015160773753209</c:v>
                </c:pt>
                <c:pt idx="1">
                  <c:v>72.134104480089405</c:v>
                </c:pt>
                <c:pt idx="2">
                  <c:v>75.2931752876448</c:v>
                </c:pt>
                <c:pt idx="3">
                  <c:v>69.916324682266804</c:v>
                </c:pt>
                <c:pt idx="4">
                  <c:v>68.920367853338306</c:v>
                </c:pt>
                <c:pt idx="5">
                  <c:v>70.111529448389803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86-4174-AC9D-3D5D37CD2A61}"/>
            </c:ext>
          </c:extLst>
        </c:ser>
        <c:ser>
          <c:idx val="1"/>
          <c:order val="1"/>
          <c:tx>
            <c:strRef>
              <c:f>daly!$H$2</c:f>
              <c:strCache>
                <c:ptCount val="1"/>
                <c:pt idx="0">
                  <c:v>lung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daly!$A$3:$A$8</c:f>
              <c:numCache>
                <c:formatCode>General</c:formatCode>
                <c:ptCount val="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</c:numCache>
            </c:numRef>
          </c:cat>
          <c:val>
            <c:numRef>
              <c:f>daly!$H$3:$H$8</c:f>
              <c:numCache>
                <c:formatCode>General</c:formatCode>
                <c:ptCount val="6"/>
                <c:pt idx="0">
                  <c:v>137.47581771918303</c:v>
                </c:pt>
                <c:pt idx="1">
                  <c:v>113.600432032906</c:v>
                </c:pt>
                <c:pt idx="2">
                  <c:v>96.208743649937702</c:v>
                </c:pt>
                <c:pt idx="3">
                  <c:v>104.59805395244501</c:v>
                </c:pt>
                <c:pt idx="4">
                  <c:v>107.719482814103</c:v>
                </c:pt>
                <c:pt idx="5">
                  <c:v>98.114002437883101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86-4174-AC9D-3D5D37CD2A61}"/>
            </c:ext>
          </c:extLst>
        </c:ser>
        <c:ser>
          <c:idx val="2"/>
          <c:order val="2"/>
          <c:tx>
            <c:strRef>
              <c:f>daly!$I$2</c:f>
              <c:strCache>
                <c:ptCount val="1"/>
                <c:pt idx="0">
                  <c:v>stomach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daly!$A$3:$A$8</c:f>
              <c:numCache>
                <c:formatCode>General</c:formatCode>
                <c:ptCount val="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</c:numCache>
            </c:numRef>
          </c:cat>
          <c:val>
            <c:numRef>
              <c:f>daly!$I$3:$I$8</c:f>
              <c:numCache>
                <c:formatCode>General</c:formatCode>
                <c:ptCount val="6"/>
                <c:pt idx="0">
                  <c:v>150.926374024171</c:v>
                </c:pt>
                <c:pt idx="1">
                  <c:v>127.71339382777001</c:v>
                </c:pt>
                <c:pt idx="2">
                  <c:v>118.68306108126602</c:v>
                </c:pt>
                <c:pt idx="3">
                  <c:v>103.278258868826</c:v>
                </c:pt>
                <c:pt idx="4">
                  <c:v>106.33329227555501</c:v>
                </c:pt>
                <c:pt idx="5">
                  <c:v>116.469514461198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86-4174-AC9D-3D5D37CD2A61}"/>
            </c:ext>
          </c:extLst>
        </c:ser>
        <c:ser>
          <c:idx val="3"/>
          <c:order val="3"/>
          <c:tx>
            <c:strRef>
              <c:f>daly!$J$2</c:f>
              <c:strCache>
                <c:ptCount val="1"/>
                <c:pt idx="0">
                  <c:v>breast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daly!$A$3:$A$8</c:f>
              <c:numCache>
                <c:formatCode>General</c:formatCode>
                <c:ptCount val="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</c:numCache>
            </c:numRef>
          </c:cat>
          <c:val>
            <c:numRef>
              <c:f>daly!$J$3:$J$8</c:f>
              <c:numCache>
                <c:formatCode>General</c:formatCode>
                <c:ptCount val="6"/>
                <c:pt idx="0">
                  <c:v>67.921323908262693</c:v>
                </c:pt>
                <c:pt idx="1">
                  <c:v>55.81338810666221</c:v>
                </c:pt>
                <c:pt idx="2">
                  <c:v>50.803419318498101</c:v>
                </c:pt>
                <c:pt idx="3">
                  <c:v>53.000595373447595</c:v>
                </c:pt>
                <c:pt idx="4">
                  <c:v>56.253184535195899</c:v>
                </c:pt>
                <c:pt idx="5">
                  <c:v>58.581727300358899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A86-4174-AC9D-3D5D37CD2A61}"/>
            </c:ext>
          </c:extLst>
        </c:ser>
        <c:ser>
          <c:idx val="4"/>
          <c:order val="4"/>
          <c:tx>
            <c:strRef>
              <c:f>daly!$K$2</c:f>
              <c:strCache>
                <c:ptCount val="1"/>
                <c:pt idx="0">
                  <c:v>liver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daly!$A$3:$A$8</c:f>
              <c:numCache>
                <c:formatCode>General</c:formatCode>
                <c:ptCount val="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</c:numCache>
            </c:numRef>
          </c:cat>
          <c:val>
            <c:numRef>
              <c:f>daly!$K$3:$K$8</c:f>
              <c:numCache>
                <c:formatCode>General</c:formatCode>
                <c:ptCount val="6"/>
                <c:pt idx="0">
                  <c:v>101.85164747974601</c:v>
                </c:pt>
                <c:pt idx="1">
                  <c:v>93.867693244496408</c:v>
                </c:pt>
                <c:pt idx="2">
                  <c:v>90.27810717742571</c:v>
                </c:pt>
                <c:pt idx="3">
                  <c:v>74.137413953356997</c:v>
                </c:pt>
                <c:pt idx="4">
                  <c:v>73.043138432757303</c:v>
                </c:pt>
                <c:pt idx="5">
                  <c:v>75.07775287969001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A86-4174-AC9D-3D5D37CD2A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2429432"/>
        <c:axId val="482438288"/>
      </c:lineChart>
      <c:catAx>
        <c:axId val="48242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82438288"/>
        <c:crosses val="autoZero"/>
        <c:auto val="1"/>
        <c:lblAlgn val="ctr"/>
        <c:lblOffset val="100"/>
        <c:noMultiLvlLbl val="0"/>
      </c:catAx>
      <c:valAx>
        <c:axId val="48243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8242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9999928716134817E-2"/>
          <c:y val="0.88962869127340394"/>
          <c:w val="0.89999985743226962"/>
          <c:h val="0.110371308726596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YLLs per 100,000 persons</a:t>
            </a:r>
            <a:endParaRPr lang="ko-KR"/>
          </a:p>
        </c:rich>
      </c:tx>
      <c:layout>
        <c:manualLayout>
          <c:xMode val="edge"/>
          <c:yMode val="edge"/>
          <c:x val="4.1779799076839532E-3"/>
          <c:y val="1.40498295921964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8.4772433148826695E-2"/>
          <c:y val="0.17253249034070953"/>
          <c:w val="0.87166321041552974"/>
          <c:h val="0.60634346417972784"/>
        </c:manualLayout>
      </c:layout>
      <c:lineChart>
        <c:grouping val="standard"/>
        <c:varyColors val="0"/>
        <c:ser>
          <c:idx val="0"/>
          <c:order val="0"/>
          <c:tx>
            <c:strRef>
              <c:f>daly!$S$2</c:f>
              <c:strCache>
                <c:ptCount val="1"/>
                <c:pt idx="0">
                  <c:v>colon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daly!$M$3:$M$8</c:f>
              <c:numCache>
                <c:formatCode>General</c:formatCode>
                <c:ptCount val="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</c:numCache>
            </c:numRef>
          </c:cat>
          <c:val>
            <c:numRef>
              <c:f>daly!$S$3:$S$8</c:f>
              <c:numCache>
                <c:formatCode>General</c:formatCode>
                <c:ptCount val="6"/>
                <c:pt idx="0">
                  <c:v>20.159790991125501</c:v>
                </c:pt>
                <c:pt idx="1">
                  <c:v>20.132344627416899</c:v>
                </c:pt>
                <c:pt idx="2">
                  <c:v>21.328108504446604</c:v>
                </c:pt>
                <c:pt idx="3">
                  <c:v>16.127423124818701</c:v>
                </c:pt>
                <c:pt idx="4">
                  <c:v>16.771414380417703</c:v>
                </c:pt>
                <c:pt idx="5">
                  <c:v>18.497934151678603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7B-4802-ABA2-029ACC4BB61B}"/>
            </c:ext>
          </c:extLst>
        </c:ser>
        <c:ser>
          <c:idx val="1"/>
          <c:order val="1"/>
          <c:tx>
            <c:strRef>
              <c:f>daly!$T$2</c:f>
              <c:strCache>
                <c:ptCount val="1"/>
                <c:pt idx="0">
                  <c:v>lung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daly!$M$3:$M$8</c:f>
              <c:numCache>
                <c:formatCode>General</c:formatCode>
                <c:ptCount val="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</c:numCache>
            </c:numRef>
          </c:cat>
          <c:val>
            <c:numRef>
              <c:f>daly!$T$3:$T$8</c:f>
              <c:numCache>
                <c:formatCode>General</c:formatCode>
                <c:ptCount val="6"/>
                <c:pt idx="0">
                  <c:v>56.713071091408011</c:v>
                </c:pt>
                <c:pt idx="1">
                  <c:v>53.947212306512803</c:v>
                </c:pt>
                <c:pt idx="2">
                  <c:v>50.839446413293807</c:v>
                </c:pt>
                <c:pt idx="3">
                  <c:v>52.5358410049623</c:v>
                </c:pt>
                <c:pt idx="4">
                  <c:v>52.819482544343309</c:v>
                </c:pt>
                <c:pt idx="5">
                  <c:v>49.705006291381402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7B-4802-ABA2-029ACC4BB61B}"/>
            </c:ext>
          </c:extLst>
        </c:ser>
        <c:ser>
          <c:idx val="2"/>
          <c:order val="2"/>
          <c:tx>
            <c:strRef>
              <c:f>daly!$U$2</c:f>
              <c:strCache>
                <c:ptCount val="1"/>
                <c:pt idx="0">
                  <c:v>stomach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daly!$M$3:$M$8</c:f>
              <c:numCache>
                <c:formatCode>General</c:formatCode>
                <c:ptCount val="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</c:numCache>
            </c:numRef>
          </c:cat>
          <c:val>
            <c:numRef>
              <c:f>daly!$U$3:$U$8</c:f>
              <c:numCache>
                <c:formatCode>General</c:formatCode>
                <c:ptCount val="6"/>
                <c:pt idx="0">
                  <c:v>51.136463182238003</c:v>
                </c:pt>
                <c:pt idx="1">
                  <c:v>43.2938989937971</c:v>
                </c:pt>
                <c:pt idx="2">
                  <c:v>42.308962095959103</c:v>
                </c:pt>
                <c:pt idx="3">
                  <c:v>34.118934017452197</c:v>
                </c:pt>
                <c:pt idx="4">
                  <c:v>40.936783503980905</c:v>
                </c:pt>
                <c:pt idx="5">
                  <c:v>37.235145318839102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7B-4802-ABA2-029ACC4BB61B}"/>
            </c:ext>
          </c:extLst>
        </c:ser>
        <c:ser>
          <c:idx val="3"/>
          <c:order val="3"/>
          <c:tx>
            <c:strRef>
              <c:f>daly!$V$2</c:f>
              <c:strCache>
                <c:ptCount val="1"/>
                <c:pt idx="0">
                  <c:v>breast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daly!$M$3:$M$8</c:f>
              <c:numCache>
                <c:formatCode>General</c:formatCode>
                <c:ptCount val="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</c:numCache>
            </c:numRef>
          </c:cat>
          <c:val>
            <c:numRef>
              <c:f>daly!$V$3:$V$8</c:f>
              <c:numCache>
                <c:formatCode>General</c:formatCode>
                <c:ptCount val="6"/>
                <c:pt idx="0">
                  <c:v>5.3048366736900405</c:v>
                </c:pt>
                <c:pt idx="1">
                  <c:v>2.8107028139744799</c:v>
                </c:pt>
                <c:pt idx="2">
                  <c:v>3.7422815259688904</c:v>
                </c:pt>
                <c:pt idx="3">
                  <c:v>4.4714615189658602</c:v>
                </c:pt>
                <c:pt idx="4">
                  <c:v>4.80169214729694</c:v>
                </c:pt>
                <c:pt idx="5">
                  <c:v>5.4949600495376503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87B-4802-ABA2-029ACC4BB61B}"/>
            </c:ext>
          </c:extLst>
        </c:ser>
        <c:ser>
          <c:idx val="4"/>
          <c:order val="4"/>
          <c:tx>
            <c:strRef>
              <c:f>daly!$W$2</c:f>
              <c:strCache>
                <c:ptCount val="1"/>
                <c:pt idx="0">
                  <c:v>liver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daly!$M$3:$M$8</c:f>
              <c:numCache>
                <c:formatCode>General</c:formatCode>
                <c:ptCount val="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</c:numCache>
            </c:numRef>
          </c:cat>
          <c:val>
            <c:numRef>
              <c:f>daly!$W$3:$W$8</c:f>
              <c:numCache>
                <c:formatCode>General</c:formatCode>
                <c:ptCount val="6"/>
                <c:pt idx="0">
                  <c:v>57.232918210041809</c:v>
                </c:pt>
                <c:pt idx="1">
                  <c:v>59.725228151399101</c:v>
                </c:pt>
                <c:pt idx="2">
                  <c:v>57.223678171763005</c:v>
                </c:pt>
                <c:pt idx="3">
                  <c:v>48.567876156095203</c:v>
                </c:pt>
                <c:pt idx="4">
                  <c:v>46.797987871805901</c:v>
                </c:pt>
                <c:pt idx="5">
                  <c:v>50.154997281321805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87B-4802-ABA2-029ACC4BB6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4957696"/>
        <c:axId val="614959992"/>
      </c:lineChart>
      <c:catAx>
        <c:axId val="61495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14959992"/>
        <c:crosses val="autoZero"/>
        <c:auto val="1"/>
        <c:lblAlgn val="ctr"/>
        <c:lblOffset val="100"/>
        <c:noMultiLvlLbl val="0"/>
      </c:catAx>
      <c:valAx>
        <c:axId val="61495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1495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9999844078896079E-2"/>
          <c:y val="0.8838523214102979"/>
          <c:w val="0.9"/>
          <c:h val="0.116147678589702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2742-373F-4A87-92C3-F1BD6DE2FDEE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A093-4890-4B46-98EB-711D340FB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1/jamaoncol.2018.2706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Fitzmaurice, Christina, Tomi F. </a:t>
            </a:r>
            <a:r>
              <a:rPr lang="en-US" dirty="0" err="1">
                <a:effectLst/>
              </a:rPr>
              <a:t>Akinyemiju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Faris</a:t>
            </a:r>
            <a:r>
              <a:rPr lang="en-US" dirty="0">
                <a:effectLst/>
              </a:rPr>
              <a:t> Hasan Al </a:t>
            </a:r>
            <a:r>
              <a:rPr lang="en-US" dirty="0" err="1">
                <a:effectLst/>
              </a:rPr>
              <a:t>Lami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Tahiya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Alam</a:t>
            </a:r>
            <a:r>
              <a:rPr lang="en-US" dirty="0">
                <a:effectLst/>
              </a:rPr>
              <a:t>, Reza Alizadeh-</a:t>
            </a:r>
            <a:r>
              <a:rPr lang="en-US" dirty="0" err="1">
                <a:effectLst/>
              </a:rPr>
              <a:t>Navaei</a:t>
            </a:r>
            <a:r>
              <a:rPr lang="en-US" dirty="0">
                <a:effectLst/>
              </a:rPr>
              <a:t>, Christine Allen, </a:t>
            </a:r>
            <a:r>
              <a:rPr lang="en-US" dirty="0" err="1">
                <a:effectLst/>
              </a:rPr>
              <a:t>Ubai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Alsharif</a:t>
            </a:r>
            <a:r>
              <a:rPr lang="en-US" dirty="0">
                <a:effectLst/>
              </a:rPr>
              <a:t>, et al. “Global, Regional, and National Cancer Incidence, Mortality, Years of Life Lost, Years Lived With Disability, and Disability-Adjusted Life-Years for 29 Cancer Groups, 1990 to 2016: A Systematic Analysis for the Global Burden of Disease Study.” </a:t>
            </a:r>
            <a:r>
              <a:rPr lang="en-US" i="1" dirty="0">
                <a:effectLst/>
              </a:rPr>
              <a:t>JAMA Oncology</a:t>
            </a:r>
            <a:r>
              <a:rPr lang="en-US" dirty="0">
                <a:effectLst/>
              </a:rPr>
              <a:t> 4, no. 11 (November 1, 2018): 1553–68. </a:t>
            </a:r>
            <a:r>
              <a:rPr lang="en-US" dirty="0">
                <a:effectLst/>
                <a:hlinkClick r:id="rId3"/>
              </a:rPr>
              <a:t>https://doi.org/10.1001/jamaoncol.2018.2706</a:t>
            </a:r>
            <a:r>
              <a:rPr lang="en-US" dirty="0">
                <a:effectLst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Fitzmaurice et al., </a:t>
            </a:r>
            <a:r>
              <a:rPr lang="en-US" i="1" dirty="0">
                <a:effectLst/>
              </a:rPr>
              <a:t>JAMA Oncology</a:t>
            </a:r>
            <a:r>
              <a:rPr lang="en-US" dirty="0">
                <a:effectLst/>
              </a:rPr>
              <a:t> 4, no. 11 (November 1, 2018): 1553–68. </a:t>
            </a:r>
            <a:r>
              <a:rPr lang="en-US" dirty="0">
                <a:effectLst/>
                <a:hlinkClick r:id="rId3"/>
              </a:rPr>
              <a:t>https://doi.org/10.1001/jamaoncol.2018.2706</a:t>
            </a:r>
            <a:r>
              <a:rPr lang="en-US" dirty="0">
                <a:effectLst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198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130425"/>
            <a:ext cx="6096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4038600"/>
            <a:ext cx="6096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27" name="Picture 3" descr="C:\Users\pryan4\Downloads\want-impact-public-health-help-shape-journey-ahead\OHDSI logo with text - vertical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76200"/>
            <a:ext cx="1761938" cy="212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9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2286000"/>
            <a:ext cx="9144000" cy="3055619"/>
          </a:xfrm>
        </p:spPr>
        <p:txBody>
          <a:bodyPr>
            <a:noAutofit/>
          </a:bodyPr>
          <a:lstStyle/>
          <a:p>
            <a:r>
              <a:rPr lang="en-US" altLang="ko-KR" b="1" dirty="0"/>
              <a:t>1.</a:t>
            </a:r>
            <a:r>
              <a:rPr lang="ko-KR" altLang="en-US" b="1" dirty="0"/>
              <a:t> </a:t>
            </a:r>
            <a:r>
              <a:rPr lang="en-US" b="1" dirty="0"/>
              <a:t>Versioned OHDSI docker library </a:t>
            </a:r>
            <a:br>
              <a:rPr lang="en-US" b="1" dirty="0"/>
            </a:br>
            <a:r>
              <a:rPr lang="en-US" altLang="ko-KR" b="1" dirty="0"/>
              <a:t>2.</a:t>
            </a:r>
            <a:r>
              <a:rPr lang="ko-KR" altLang="en-US" b="1" dirty="0"/>
              <a:t> </a:t>
            </a:r>
            <a:r>
              <a:rPr lang="en-US" b="1" dirty="0"/>
              <a:t>Argos Project</a:t>
            </a:r>
            <a:endParaRPr lang="en-US" sz="28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6324600" y="5715000"/>
            <a:ext cx="2667000" cy="609600"/>
          </a:xfrm>
        </p:spPr>
        <p:txBody>
          <a:bodyPr>
            <a:normAutofit/>
          </a:bodyPr>
          <a:lstStyle/>
          <a:p>
            <a:r>
              <a:rPr lang="en-US" dirty="0"/>
              <a:t>Seng Chan You</a:t>
            </a:r>
          </a:p>
        </p:txBody>
      </p:sp>
      <p:pic>
        <p:nvPicPr>
          <p:cNvPr id="4" name="Picture 2" descr="pasted-im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514" y="153637"/>
            <a:ext cx="3142096" cy="1885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595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EB899-AF7B-EE4C-8CFB-54C8F0872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Mission, Vision, and Values of OHDSI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7F831-4868-DD43-91FD-CA7FFDC4E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Mission</a:t>
            </a:r>
          </a:p>
          <a:p>
            <a:pPr marL="0" indent="0">
              <a:buNone/>
            </a:pPr>
            <a:r>
              <a:rPr lang="en-US" dirty="0"/>
              <a:t>To improve health by empowering a community to collaboratively generate the evidence that promotes better health decisions and better care.</a:t>
            </a:r>
          </a:p>
          <a:p>
            <a:r>
              <a:rPr lang="en-US" dirty="0"/>
              <a:t>Our Vision</a:t>
            </a:r>
          </a:p>
          <a:p>
            <a:pPr marL="0" indent="0">
              <a:buNone/>
            </a:pPr>
            <a:r>
              <a:rPr lang="en-US" dirty="0"/>
              <a:t>A world in which observational research produces a comprehensive understanding of health and disease.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6BE29-E8D8-B34D-957D-98EC332C12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418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EB899-AF7B-EE4C-8CFB-54C8F0872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Mission, Vision, and Values of OHDSI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7F831-4868-DD43-91FD-CA7FFDC4E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Innovation: Observational research is a field which will benefit greatly from disruptive thinking. We actively seek and encourage fresh methodological approaches in our work.</a:t>
            </a:r>
          </a:p>
          <a:p>
            <a:endParaRPr lang="en-US" dirty="0"/>
          </a:p>
          <a:p>
            <a:r>
              <a:rPr lang="en-US" dirty="0"/>
              <a:t>Reproducibility: Accurate, reproducible, and well-calibrated evidence is necessary for health improvement.</a:t>
            </a:r>
          </a:p>
          <a:p>
            <a:endParaRPr lang="en-US" dirty="0"/>
          </a:p>
          <a:p>
            <a:r>
              <a:rPr lang="en-US" dirty="0"/>
              <a:t>Community: Everyone is welcome to actively participate in OHDSI, whether you are a patient, a health professional, a researcher, or someone who simply believes in our cause.</a:t>
            </a:r>
          </a:p>
          <a:p>
            <a:endParaRPr lang="en-US" dirty="0"/>
          </a:p>
          <a:p>
            <a:r>
              <a:rPr lang="en-US" dirty="0"/>
              <a:t>Collaboration: We work collectively to prioritize and address the real world needs of our community’s participants.</a:t>
            </a:r>
          </a:p>
          <a:p>
            <a:endParaRPr lang="en-US" dirty="0"/>
          </a:p>
          <a:p>
            <a:r>
              <a:rPr lang="en-US" dirty="0"/>
              <a:t>Openness: We strive to make all our community’s proceeds open and publicly accessible, including the methods, tools and the evidence that we generate.</a:t>
            </a:r>
          </a:p>
          <a:p>
            <a:endParaRPr lang="en-US" dirty="0"/>
          </a:p>
          <a:p>
            <a:r>
              <a:rPr lang="en-US" dirty="0"/>
              <a:t>Beneficence: We seek to protect the rights of individuals and organizations within our community at all times.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6BE29-E8D8-B34D-957D-98EC332C12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31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2E0B8-9532-0C41-A831-5FEE0DB14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OHDSI: Open Innovation based on the open community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EF22E6-9AF2-C142-9CE2-D31C9CA1E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30C09F1C-3960-C04D-98C7-E651F72B1F77}"/>
              </a:ext>
            </a:extLst>
          </p:cNvPr>
          <p:cNvSpPr/>
          <p:nvPr/>
        </p:nvSpPr>
        <p:spPr>
          <a:xfrm>
            <a:off x="1862588" y="4314909"/>
            <a:ext cx="5177340" cy="1899354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3D5352-19F7-054E-8A43-3ACC8C8102E6}"/>
              </a:ext>
            </a:extLst>
          </p:cNvPr>
          <p:cNvSpPr/>
          <p:nvPr/>
        </p:nvSpPr>
        <p:spPr>
          <a:xfrm>
            <a:off x="2102216" y="4682337"/>
            <a:ext cx="182801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STANDARDS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3FE91C-9EF0-684E-B925-C300EC4B0B77}"/>
              </a:ext>
            </a:extLst>
          </p:cNvPr>
          <p:cNvSpPr/>
          <p:nvPr/>
        </p:nvSpPr>
        <p:spPr>
          <a:xfrm>
            <a:off x="4832666" y="4656629"/>
            <a:ext cx="182801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OPENNESS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B0469F-F515-BC47-9EA2-AB04D2063027}"/>
              </a:ext>
            </a:extLst>
          </p:cNvPr>
          <p:cNvSpPr/>
          <p:nvPr/>
        </p:nvSpPr>
        <p:spPr>
          <a:xfrm>
            <a:off x="2102998" y="5396624"/>
            <a:ext cx="1827233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A87221-6AAA-D94A-8F67-DB5E95DB0738}"/>
              </a:ext>
            </a:extLst>
          </p:cNvPr>
          <p:cNvSpPr/>
          <p:nvPr/>
        </p:nvSpPr>
        <p:spPr>
          <a:xfrm>
            <a:off x="4831881" y="5370916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COLLABORATION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C5DCA4-6EE0-114F-87EC-DBDEBDDBADD3}"/>
              </a:ext>
            </a:extLst>
          </p:cNvPr>
          <p:cNvSpPr/>
          <p:nvPr/>
        </p:nvSpPr>
        <p:spPr>
          <a:xfrm>
            <a:off x="3574566" y="4127500"/>
            <a:ext cx="1673257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GLOBAL COMMUNITY</a:t>
            </a:r>
          </a:p>
        </p:txBody>
      </p:sp>
      <p:pic>
        <p:nvPicPr>
          <p:cNvPr id="14" name="Graphic 13" descr="Arrow: Counterclockwise curve">
            <a:extLst>
              <a:ext uri="{FF2B5EF4-FFF2-40B4-BE49-F238E27FC236}">
                <a16:creationId xmlns:a16="http://schemas.microsoft.com/office/drawing/2014/main" id="{A27B4E1A-14B1-EF42-AE36-A534DA7CF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8954997">
            <a:off x="2560733" y="2719217"/>
            <a:ext cx="1351571" cy="1351571"/>
          </a:xfrm>
          <a:prstGeom prst="rect">
            <a:avLst/>
          </a:prstGeom>
        </p:spPr>
      </p:pic>
      <p:pic>
        <p:nvPicPr>
          <p:cNvPr id="17" name="Graphic 16" descr="Arrow: Counterclockwise curve">
            <a:extLst>
              <a:ext uri="{FF2B5EF4-FFF2-40B4-BE49-F238E27FC236}">
                <a16:creationId xmlns:a16="http://schemas.microsoft.com/office/drawing/2014/main" id="{61D853CA-6353-2645-8A9B-B05E7D9B7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800862" flipH="1">
            <a:off x="4922733" y="2751795"/>
            <a:ext cx="1351570" cy="1351570"/>
          </a:xfrm>
          <a:prstGeom prst="rect">
            <a:avLst/>
          </a:prstGeom>
        </p:spPr>
      </p:pic>
      <p:pic>
        <p:nvPicPr>
          <p:cNvPr id="19" name="Graphic 18" descr="Arrow: Straight">
            <a:extLst>
              <a:ext uri="{FF2B5EF4-FFF2-40B4-BE49-F238E27FC236}">
                <a16:creationId xmlns:a16="http://schemas.microsoft.com/office/drawing/2014/main" id="{001A9197-D881-C64F-8A1B-2714B7C4D4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3775473" y="2485497"/>
            <a:ext cx="1351570" cy="135157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453A80A-1078-894F-8121-164EF7456932}"/>
              </a:ext>
            </a:extLst>
          </p:cNvPr>
          <p:cNvSpPr/>
          <p:nvPr/>
        </p:nvSpPr>
        <p:spPr>
          <a:xfrm>
            <a:off x="152400" y="2797338"/>
            <a:ext cx="2410456" cy="8032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SCALABILITY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08243F-F170-B34B-A707-53240FCE3B6D}"/>
              </a:ext>
            </a:extLst>
          </p:cNvPr>
          <p:cNvSpPr/>
          <p:nvPr/>
        </p:nvSpPr>
        <p:spPr>
          <a:xfrm>
            <a:off x="2774858" y="1798675"/>
            <a:ext cx="3352800" cy="5979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REPRODUCIBILITY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DFF6D8-AD1B-1243-BC58-8AD78A90D826}"/>
              </a:ext>
            </a:extLst>
          </p:cNvPr>
          <p:cNvSpPr/>
          <p:nvPr/>
        </p:nvSpPr>
        <p:spPr>
          <a:xfrm>
            <a:off x="6235347" y="2764760"/>
            <a:ext cx="2774246" cy="8358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BENEFICIENCE</a:t>
            </a:r>
          </a:p>
        </p:txBody>
      </p:sp>
    </p:spTree>
    <p:extLst>
      <p:ext uri="{BB962C8B-B14F-4D97-AF65-F5344CB8AC3E}">
        <p14:creationId xmlns:p14="http://schemas.microsoft.com/office/powerpoint/2010/main" val="250884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B5043-997D-984B-9CDC-607EDF6CE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-53976"/>
            <a:ext cx="7543800" cy="718857"/>
          </a:xfrm>
        </p:spPr>
        <p:txBody>
          <a:bodyPr/>
          <a:lstStyle/>
          <a:p>
            <a:r>
              <a:rPr lang="en-US" dirty="0"/>
              <a:t>Reproducibility in OHDSI research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7114B-18A8-0C4B-9BB0-FD77285145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444583ED-F364-40B3-B25B-483B5033DFA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18C4AB-5A96-1341-BF23-A008A20696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28247"/>
            <a:ext cx="7391400" cy="550126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8E6F1E7-21C1-9B45-A64C-8DBC73C5DA63}"/>
              </a:ext>
            </a:extLst>
          </p:cNvPr>
          <p:cNvSpPr/>
          <p:nvPr/>
        </p:nvSpPr>
        <p:spPr>
          <a:xfrm>
            <a:off x="457200" y="4800600"/>
            <a:ext cx="6172200" cy="15289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237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B5043-997D-984B-9CDC-607EDF6CE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-53976"/>
            <a:ext cx="7543800" cy="718857"/>
          </a:xfrm>
        </p:spPr>
        <p:txBody>
          <a:bodyPr/>
          <a:lstStyle/>
          <a:p>
            <a:r>
              <a:rPr lang="en-US" dirty="0"/>
              <a:t>Reproducibility in OHDSI research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7114B-18A8-0C4B-9BB0-FD77285145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444583ED-F364-40B3-B25B-483B5033DFA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F281CDC-F996-6547-A09D-B63EC0E9C9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" t="72208" r="12371"/>
          <a:stretch/>
        </p:blipFill>
        <p:spPr>
          <a:xfrm>
            <a:off x="0" y="1222655"/>
            <a:ext cx="9016976" cy="22063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FC13B5D-8F81-EC41-AD41-03CDB4041311}"/>
              </a:ext>
            </a:extLst>
          </p:cNvPr>
          <p:cNvSpPr/>
          <p:nvPr/>
        </p:nvSpPr>
        <p:spPr>
          <a:xfrm>
            <a:off x="2286000" y="5943600"/>
            <a:ext cx="392261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https://</a:t>
            </a:r>
            <a:r>
              <a:rPr lang="en-US" sz="1100" dirty="0" err="1"/>
              <a:t>twitter.com</a:t>
            </a:r>
            <a:r>
              <a:rPr lang="en-US" sz="1100" dirty="0"/>
              <a:t>/</a:t>
            </a:r>
            <a:r>
              <a:rPr lang="en-US" sz="1100" dirty="0" err="1"/>
              <a:t>ianholmes</a:t>
            </a:r>
            <a:r>
              <a:rPr lang="en-US" sz="1100" dirty="0"/>
              <a:t>/status/288689712636493824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144396-D7C3-5642-BF4D-8240FF3093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505200"/>
            <a:ext cx="5232998" cy="220634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34015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B5043-997D-984B-9CDC-607EDF6CE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-53976"/>
            <a:ext cx="7543800" cy="718857"/>
          </a:xfrm>
        </p:spPr>
        <p:txBody>
          <a:bodyPr/>
          <a:lstStyle/>
          <a:p>
            <a:r>
              <a:rPr lang="en-US" dirty="0"/>
              <a:t>Reproducibility in OHDSI research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7114B-18A8-0C4B-9BB0-FD77285145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444583ED-F364-40B3-B25B-483B5033DFA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C95C2C-5BB0-B146-AF76-8605B37B9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536180"/>
            <a:ext cx="8258870" cy="46360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그래픽 5" descr="반시계 방향으로 굽은 화살표">
            <a:extLst>
              <a:ext uri="{FF2B5EF4-FFF2-40B4-BE49-F238E27FC236}">
                <a16:creationId xmlns:a16="http://schemas.microsoft.com/office/drawing/2014/main" id="{D95DD85A-1B4E-4B61-8300-3ED057075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565053">
            <a:off x="142732" y="980930"/>
            <a:ext cx="700510" cy="70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92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B5043-997D-984B-9CDC-607EDF6CE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-53976"/>
            <a:ext cx="7543800" cy="718857"/>
          </a:xfrm>
        </p:spPr>
        <p:txBody>
          <a:bodyPr/>
          <a:lstStyle/>
          <a:p>
            <a:r>
              <a:rPr lang="en-US" dirty="0"/>
              <a:t>Reproducibility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B9985E5-D01B-EA45-8173-0DE5AAF6B9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899" y="664881"/>
            <a:ext cx="4670267" cy="5528237"/>
          </a:xfrm>
          <a:ln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7114B-18A8-0C4B-9BB0-FD77285145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444583ED-F364-40B3-B25B-483B5033DFA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EBAD23-BD1D-7548-A552-86B1AED1A893}"/>
              </a:ext>
            </a:extLst>
          </p:cNvPr>
          <p:cNvSpPr/>
          <p:nvPr/>
        </p:nvSpPr>
        <p:spPr>
          <a:xfrm>
            <a:off x="4437117" y="2743200"/>
            <a:ext cx="44196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CB054A-2798-A348-B1D4-487C43075F46}"/>
              </a:ext>
            </a:extLst>
          </p:cNvPr>
          <p:cNvSpPr/>
          <p:nvPr/>
        </p:nvSpPr>
        <p:spPr>
          <a:xfrm>
            <a:off x="4437117" y="6492875"/>
            <a:ext cx="4572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https://</a:t>
            </a:r>
            <a:r>
              <a:rPr lang="en-US" sz="1100" dirty="0" err="1"/>
              <a:t>twitter.com</a:t>
            </a:r>
            <a:r>
              <a:rPr lang="en-US" sz="1100" dirty="0"/>
              <a:t>/Felix11H/status/971819728040808448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DC102BA-C937-A945-A69D-BCBA5AA55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145" y="1279303"/>
            <a:ext cx="4495800" cy="353739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0488F33-0452-3741-97BF-36A50D8B4DA6}"/>
              </a:ext>
            </a:extLst>
          </p:cNvPr>
          <p:cNvSpPr/>
          <p:nvPr/>
        </p:nvSpPr>
        <p:spPr>
          <a:xfrm>
            <a:off x="22169" y="4816696"/>
            <a:ext cx="443048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>
                <a:latin typeface="CMR17"/>
              </a:rPr>
              <a:t>Collberg</a:t>
            </a:r>
            <a:r>
              <a:rPr lang="en-US" sz="1100" dirty="0">
                <a:latin typeface="CMR17"/>
              </a:rPr>
              <a:t> et al., Measuring Reproducibility in Computer Systems Research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753700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091AE-738D-F64A-8F60-F1E9BE161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Broadsea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5786C3-A2C7-6A4A-85A8-D2845EB22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46D02C-3054-D848-B68E-5096C6DAD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403116"/>
            <a:ext cx="8763000" cy="46284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A3EDD2-3AB2-4F44-84BD-90BAA121BED3}"/>
              </a:ext>
            </a:extLst>
          </p:cNvPr>
          <p:cNvSpPr txBox="1"/>
          <p:nvPr/>
        </p:nvSpPr>
        <p:spPr>
          <a:xfrm>
            <a:off x="6637020" y="6031590"/>
            <a:ext cx="255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OHDSI symposium, 2016</a:t>
            </a:r>
          </a:p>
        </p:txBody>
      </p:sp>
    </p:spTree>
    <p:extLst>
      <p:ext uri="{BB962C8B-B14F-4D97-AF65-F5344CB8AC3E}">
        <p14:creationId xmlns:p14="http://schemas.microsoft.com/office/powerpoint/2010/main" val="1396407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2F620-299E-3145-B83B-1A8518B4D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LTS </a:t>
            </a:r>
            <a:r>
              <a:rPr lang="en-US" b="1" dirty="0" err="1"/>
              <a:t>Broadsea</a:t>
            </a:r>
            <a:r>
              <a:rPr lang="en-US" b="1" dirty="0"/>
              <a:t> API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14D08E-0EE6-8A4E-BF61-9568AF1F1E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DD375A-F2D5-1046-8D24-DC50E8942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089818"/>
            <a:ext cx="8102507" cy="46251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94FC39-A631-5346-8C64-8E8AADA8251A}"/>
              </a:ext>
            </a:extLst>
          </p:cNvPr>
          <p:cNvSpPr txBox="1"/>
          <p:nvPr/>
        </p:nvSpPr>
        <p:spPr>
          <a:xfrm>
            <a:off x="6637020" y="6031590"/>
            <a:ext cx="255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OHDSI symposium, 2017</a:t>
            </a:r>
          </a:p>
        </p:txBody>
      </p:sp>
    </p:spTree>
    <p:extLst>
      <p:ext uri="{BB962C8B-B14F-4D97-AF65-F5344CB8AC3E}">
        <p14:creationId xmlns:p14="http://schemas.microsoft.com/office/powerpoint/2010/main" val="1812699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5555856-9970-4BC3-9AA9-6A917F53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72955" y="1122302"/>
            <a:ext cx="5370815" cy="5735697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F487851-BFAF-46D8-A1ED-50CAD6E46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25"/>
          <a:stretch/>
        </p:blipFill>
        <p:spPr>
          <a:xfrm flipH="1">
            <a:off x="0" y="1122301"/>
            <a:ext cx="9144000" cy="57505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5B0A3E-BE16-DF40-959D-F480913EC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80" y="1219200"/>
            <a:ext cx="4011518" cy="972836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44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Docker,</a:t>
            </a:r>
            <a:br>
              <a:rPr lang="en-US" sz="44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</a:br>
            <a:r>
              <a:rPr lang="en-US" sz="44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What is </a:t>
            </a:r>
            <a:r>
              <a:rPr lang="en-US" sz="4400" dirty="0">
                <a:solidFill>
                  <a:srgbClr val="000000"/>
                </a:solidFill>
              </a:rPr>
              <a:t>it</a:t>
            </a:r>
            <a:r>
              <a:rPr lang="en-US" sz="44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? and </a:t>
            </a:r>
            <a:br>
              <a:rPr lang="en-US" sz="44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</a:br>
            <a:r>
              <a:rPr lang="en-US" sz="44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What for?</a:t>
            </a:r>
          </a:p>
        </p:txBody>
      </p:sp>
      <p:sp>
        <p:nvSpPr>
          <p:cNvPr id="15" name="Freeform 50">
            <a:extLst>
              <a:ext uri="{FF2B5EF4-FFF2-40B4-BE49-F238E27FC236}">
                <a16:creationId xmlns:a16="http://schemas.microsoft.com/office/drawing/2014/main" id="{13722DD7-BA73-4776-93A3-94491FEF7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3441" y="1608355"/>
            <a:ext cx="4570559" cy="5249645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4C720D-D9D2-B54D-8ACA-3C29A0FD7C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19448" y="5525027"/>
            <a:ext cx="428046" cy="2355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z="825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 sz="825">
              <a:solidFill>
                <a:srgbClr val="898989"/>
              </a:solidFill>
            </a:endParaRP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44B5039A-E3C5-1245-A85B-485F2F1506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24681" y="2894339"/>
            <a:ext cx="3463967" cy="309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990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B6B7-DDF5-5B4F-BC20-FC4D38BF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Docker?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7986D-58E5-214B-AE82-F89585E7F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Docker is an </a:t>
            </a:r>
            <a:r>
              <a:rPr lang="en-US" b="1" dirty="0"/>
              <a:t>open platform </a:t>
            </a:r>
            <a:r>
              <a:rPr lang="en-US" dirty="0"/>
              <a:t>for developers and sysadmins </a:t>
            </a:r>
            <a:r>
              <a:rPr lang="en-US" b="1" dirty="0"/>
              <a:t>to build, ship, and run distributed applications</a:t>
            </a:r>
            <a:r>
              <a:rPr lang="en-US" dirty="0"/>
              <a:t>. Consisting of Docker Engine, a portable, lightweight runtime and packaging tool, and Docker Hub, a cloud service for sharing applications and automating workflows, Docker enables apps to be quickly assembled from components and eliminates the friction between development, QA, and production environments.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1C1960-98A6-E642-928B-E976F98846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013A8A-C016-C244-AB59-B10B2492CF37}"/>
              </a:ext>
            </a:extLst>
          </p:cNvPr>
          <p:cNvSpPr/>
          <p:nvPr/>
        </p:nvSpPr>
        <p:spPr>
          <a:xfrm>
            <a:off x="457200" y="6488668"/>
            <a:ext cx="5638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Text from http://</a:t>
            </a:r>
            <a:r>
              <a:rPr lang="en-US" dirty="0" err="1"/>
              <a:t>docker.com</a:t>
            </a:r>
            <a:r>
              <a:rPr lang="en-US" dirty="0"/>
              <a:t> as of June 24, 2014.</a:t>
            </a:r>
          </a:p>
        </p:txBody>
      </p:sp>
    </p:spTree>
    <p:extLst>
      <p:ext uri="{BB962C8B-B14F-4D97-AF65-F5344CB8AC3E}">
        <p14:creationId xmlns:p14="http://schemas.microsoft.com/office/powerpoint/2010/main" val="1328437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B6B7-DDF5-5B4F-BC20-FC4D38BF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Ok, seriously, what </a:t>
            </a:r>
            <a:r>
              <a:rPr lang="en-US" i="1" dirty="0"/>
              <a:t>is</a:t>
            </a:r>
            <a:r>
              <a:rPr lang="en-US" dirty="0"/>
              <a:t> Docker?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7986D-58E5-214B-AE82-F89585E7F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Docker is a </a:t>
            </a:r>
            <a:r>
              <a:rPr lang="en-US" b="1" dirty="0"/>
              <a:t>very lightweight abstraction </a:t>
            </a:r>
            <a:r>
              <a:rPr lang="en-US" dirty="0"/>
              <a:t>using recent Linux kernel features which lets us to run code in </a:t>
            </a:r>
            <a:r>
              <a:rPr lang="en-US" b="1" dirty="0"/>
              <a:t>cheap </a:t>
            </a:r>
            <a:r>
              <a:rPr lang="en-US" dirty="0"/>
              <a:t>(to launch) and </a:t>
            </a:r>
            <a:r>
              <a:rPr lang="en-US" b="1" dirty="0"/>
              <a:t>easy</a:t>
            </a:r>
            <a:r>
              <a:rPr lang="en-US" dirty="0"/>
              <a:t> (to build) units: containers</a:t>
            </a:r>
          </a:p>
          <a:p>
            <a:r>
              <a:rPr lang="en-US" dirty="0"/>
              <a:t>We can share containers across OSs, across time.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1C1960-98A6-E642-928B-E976F98846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013A8A-C016-C244-AB59-B10B2492CF37}"/>
              </a:ext>
            </a:extLst>
          </p:cNvPr>
          <p:cNvSpPr/>
          <p:nvPr/>
        </p:nvSpPr>
        <p:spPr>
          <a:xfrm>
            <a:off x="0" y="6414247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Text from http://</a:t>
            </a:r>
            <a:r>
              <a:rPr lang="en-US" dirty="0" err="1"/>
              <a:t>dirk.eddelbuettel.com</a:t>
            </a:r>
            <a:r>
              <a:rPr lang="en-US" dirty="0"/>
              <a:t>/papers/r_and_docker_sep2014.pdf as of Mar 11, 2019.</a:t>
            </a:r>
          </a:p>
        </p:txBody>
      </p:sp>
    </p:spTree>
    <p:extLst>
      <p:ext uri="{BB962C8B-B14F-4D97-AF65-F5344CB8AC3E}">
        <p14:creationId xmlns:p14="http://schemas.microsoft.com/office/powerpoint/2010/main" val="3124088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B6B7-DDF5-5B4F-BC20-FC4D38BF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Machine vs Docker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1C1960-98A6-E642-928B-E976F98846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C7FEB8-005D-0547-8A5C-BB7EE0549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05840"/>
            <a:ext cx="8304084" cy="460961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9B9352D-948E-0C4C-988B-23E49DDF2B6A}"/>
              </a:ext>
            </a:extLst>
          </p:cNvPr>
          <p:cNvSpPr/>
          <p:nvPr/>
        </p:nvSpPr>
        <p:spPr>
          <a:xfrm>
            <a:off x="1905000" y="6488668"/>
            <a:ext cx="54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matsen.github.io</a:t>
            </a:r>
            <a:r>
              <a:rPr lang="en-US" dirty="0"/>
              <a:t>/2018/04/19/</a:t>
            </a:r>
            <a:r>
              <a:rPr lang="en-US" dirty="0" err="1"/>
              <a:t>docker.html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12C081-C703-6449-A6F6-65EDEEBF5041}"/>
              </a:ext>
            </a:extLst>
          </p:cNvPr>
          <p:cNvSpPr/>
          <p:nvPr/>
        </p:nvSpPr>
        <p:spPr>
          <a:xfrm>
            <a:off x="76200" y="5562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515151"/>
                </a:solidFill>
                <a:latin typeface="Lato"/>
              </a:rPr>
              <a:t>Virtual machine runs one complete OS on top of another OS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EE6648-9041-DD4E-A852-788DA0022C0A}"/>
              </a:ext>
            </a:extLst>
          </p:cNvPr>
          <p:cNvSpPr/>
          <p:nvPr/>
        </p:nvSpPr>
        <p:spPr>
          <a:xfrm>
            <a:off x="4669971" y="556744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515151"/>
                </a:solidFill>
                <a:latin typeface="Lato"/>
              </a:rPr>
              <a:t>A Docker container is like a virtual machine that shares guest OSs, which makes them very lightweight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445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28B0A-1169-CA49-8648-8330790FE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Docker and </a:t>
            </a:r>
            <a:r>
              <a:rPr lang="en-US" b="1" dirty="0"/>
              <a:t>Reproducibility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C44F3-0AEE-4A41-97AC-B2DECA500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Capturing the computational environment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substantial challenge</a:t>
            </a:r>
            <a:r>
              <a:rPr lang="en-US" dirty="0"/>
              <a:t> in reproducing analysis is </a:t>
            </a:r>
            <a:r>
              <a:rPr lang="en-US" b="1" dirty="0"/>
              <a:t>installing and configuring the web of dependencies of specific versions</a:t>
            </a:r>
            <a:r>
              <a:rPr lang="en-US" dirty="0"/>
              <a:t> of various analytic tools. </a:t>
            </a:r>
          </a:p>
          <a:p>
            <a:pPr lvl="1"/>
            <a:r>
              <a:rPr lang="en-US" dirty="0"/>
              <a:t>Popular VM applications include </a:t>
            </a:r>
            <a:r>
              <a:rPr lang="en-US" dirty="0" err="1"/>
              <a:t>VirtalBox</a:t>
            </a:r>
            <a:r>
              <a:rPr lang="en-US" dirty="0"/>
              <a:t> and VMWare. One challenge of working with VMs is that the files that contain the environment are not small, typically one gigabyte or more, which can be awkward to share.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2F9697-40AF-6E48-980A-C247E6A2AF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CE6BA0-0FCC-2040-B69E-F4F8E1B78456}"/>
              </a:ext>
            </a:extLst>
          </p:cNvPr>
          <p:cNvSpPr/>
          <p:nvPr/>
        </p:nvSpPr>
        <p:spPr>
          <a:xfrm>
            <a:off x="152400" y="6476839"/>
            <a:ext cx="853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www.cascadia-analytics.com</a:t>
            </a:r>
            <a:r>
              <a:rPr lang="en-US" dirty="0"/>
              <a:t>/docs/user2018-docker-r-tutorial-slides.pdf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794F16-5CC5-1E43-83FC-5B1F10D4F15A}"/>
              </a:ext>
            </a:extLst>
          </p:cNvPr>
          <p:cNvSpPr/>
          <p:nvPr/>
        </p:nvSpPr>
        <p:spPr>
          <a:xfrm>
            <a:off x="147918" y="6095678"/>
            <a:ext cx="777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From http://</a:t>
            </a:r>
            <a:r>
              <a:rPr lang="en-US" dirty="0" err="1"/>
              <a:t>ropensci.github.io</a:t>
            </a:r>
            <a:r>
              <a:rPr lang="en-US" dirty="0"/>
              <a:t>/reproducibility-guide/sections/introduction/</a:t>
            </a:r>
          </a:p>
        </p:txBody>
      </p:sp>
    </p:spTree>
    <p:extLst>
      <p:ext uri="{BB962C8B-B14F-4D97-AF65-F5344CB8AC3E}">
        <p14:creationId xmlns:p14="http://schemas.microsoft.com/office/powerpoint/2010/main" val="25650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28B0A-1169-CA49-8648-8330790FE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Docker Advantage for </a:t>
            </a:r>
            <a:r>
              <a:rPr lang="en-US" b="1" dirty="0"/>
              <a:t>Reproducibility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C44F3-0AEE-4A41-97AC-B2DECA500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Small footprint</a:t>
            </a:r>
          </a:p>
          <a:p>
            <a:r>
              <a:rPr lang="en-US" dirty="0"/>
              <a:t>Easier deployment</a:t>
            </a:r>
          </a:p>
          <a:p>
            <a:r>
              <a:rPr lang="en-US" dirty="0"/>
              <a:t>Easier sharing and publication</a:t>
            </a:r>
          </a:p>
          <a:p>
            <a:r>
              <a:rPr lang="en-US" dirty="0"/>
              <a:t>Open source platform</a:t>
            </a:r>
          </a:p>
          <a:p>
            <a:r>
              <a:rPr lang="en-US" dirty="0"/>
              <a:t>Standard scripting of image setup with </a:t>
            </a:r>
            <a:r>
              <a:rPr lang="en-US" dirty="0" err="1"/>
              <a:t>Dockerfile</a:t>
            </a:r>
            <a:endParaRPr lang="en-US" dirty="0"/>
          </a:p>
          <a:p>
            <a:r>
              <a:rPr lang="en-US" dirty="0"/>
              <a:t>Rocker images as baseline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2F9697-40AF-6E48-980A-C247E6A2AF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CE6BA0-0FCC-2040-B69E-F4F8E1B78456}"/>
              </a:ext>
            </a:extLst>
          </p:cNvPr>
          <p:cNvSpPr/>
          <p:nvPr/>
        </p:nvSpPr>
        <p:spPr>
          <a:xfrm>
            <a:off x="152400" y="6476839"/>
            <a:ext cx="853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www.cascadia-analytics.com</a:t>
            </a:r>
            <a:r>
              <a:rPr lang="en-US" dirty="0"/>
              <a:t>/docs/user2018-docker-r-tutorial-slides.pdf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794F16-5CC5-1E43-83FC-5B1F10D4F15A}"/>
              </a:ext>
            </a:extLst>
          </p:cNvPr>
          <p:cNvSpPr/>
          <p:nvPr/>
        </p:nvSpPr>
        <p:spPr>
          <a:xfrm>
            <a:off x="147918" y="6095678"/>
            <a:ext cx="777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From http://</a:t>
            </a:r>
            <a:r>
              <a:rPr lang="en-US" dirty="0" err="1"/>
              <a:t>ropensci.github.io</a:t>
            </a:r>
            <a:r>
              <a:rPr lang="en-US" dirty="0"/>
              <a:t>/reproducibility-guide/sections/introduction/</a:t>
            </a:r>
          </a:p>
        </p:txBody>
      </p:sp>
    </p:spTree>
    <p:extLst>
      <p:ext uri="{BB962C8B-B14F-4D97-AF65-F5344CB8AC3E}">
        <p14:creationId xmlns:p14="http://schemas.microsoft.com/office/powerpoint/2010/main" val="1008470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28B0A-1169-CA49-8648-8330790FE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Docker Advantage for </a:t>
            </a:r>
            <a:r>
              <a:rPr lang="en-US" b="1" dirty="0"/>
              <a:t>Reproducibility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C44F3-0AEE-4A41-97AC-B2DECA500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Small footprint</a:t>
            </a:r>
          </a:p>
          <a:p>
            <a:r>
              <a:rPr lang="en-US" dirty="0"/>
              <a:t>Easier deployment</a:t>
            </a:r>
          </a:p>
          <a:p>
            <a:r>
              <a:rPr lang="en-US" dirty="0"/>
              <a:t>Easier sharing and publication</a:t>
            </a:r>
          </a:p>
          <a:p>
            <a:r>
              <a:rPr lang="en-US" dirty="0"/>
              <a:t>Open source platform</a:t>
            </a:r>
          </a:p>
          <a:p>
            <a:r>
              <a:rPr lang="en-US" b="1" dirty="0"/>
              <a:t>Standard scripting of image setup with </a:t>
            </a:r>
            <a:r>
              <a:rPr lang="en-US" b="1" dirty="0" err="1"/>
              <a:t>Dockerfile</a:t>
            </a:r>
            <a:endParaRPr lang="en-US" b="1" dirty="0"/>
          </a:p>
          <a:p>
            <a:r>
              <a:rPr lang="en-US" b="1" dirty="0"/>
              <a:t>Rocker images as baseline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2F9697-40AF-6E48-980A-C247E6A2AF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CE6BA0-0FCC-2040-B69E-F4F8E1B78456}"/>
              </a:ext>
            </a:extLst>
          </p:cNvPr>
          <p:cNvSpPr/>
          <p:nvPr/>
        </p:nvSpPr>
        <p:spPr>
          <a:xfrm>
            <a:off x="152400" y="6476839"/>
            <a:ext cx="853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www.cascadia-analytics.com</a:t>
            </a:r>
            <a:r>
              <a:rPr lang="en-US" dirty="0"/>
              <a:t>/docs/user2018-docker-r-tutorial-slides.pdf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794F16-5CC5-1E43-83FC-5B1F10D4F15A}"/>
              </a:ext>
            </a:extLst>
          </p:cNvPr>
          <p:cNvSpPr/>
          <p:nvPr/>
        </p:nvSpPr>
        <p:spPr>
          <a:xfrm>
            <a:off x="147918" y="6095678"/>
            <a:ext cx="777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From http://</a:t>
            </a:r>
            <a:r>
              <a:rPr lang="en-US" dirty="0" err="1"/>
              <a:t>ropensci.github.io</a:t>
            </a:r>
            <a:r>
              <a:rPr lang="en-US" dirty="0"/>
              <a:t>/reproducibility-guide/sections/introduction/</a:t>
            </a:r>
          </a:p>
        </p:txBody>
      </p:sp>
    </p:spTree>
    <p:extLst>
      <p:ext uri="{BB962C8B-B14F-4D97-AF65-F5344CB8AC3E}">
        <p14:creationId xmlns:p14="http://schemas.microsoft.com/office/powerpoint/2010/main" val="3090928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627721-F577-49AE-B15C-69883B7DA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95238"/>
            <a:ext cx="7848600" cy="838200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Versioned</a:t>
            </a:r>
            <a:r>
              <a:rPr lang="ko-KR" altLang="en-US" dirty="0"/>
              <a:t> </a:t>
            </a:r>
            <a:r>
              <a:rPr lang="en-US" altLang="ko-KR" dirty="0"/>
              <a:t>docker</a:t>
            </a:r>
            <a:r>
              <a:rPr lang="ko-KR" altLang="en-US" dirty="0"/>
              <a:t> </a:t>
            </a:r>
            <a:r>
              <a:rPr lang="en-US" altLang="ko-KR" dirty="0"/>
              <a:t>library for </a:t>
            </a:r>
            <a:r>
              <a:rPr lang="en-US" altLang="ko-KR" dirty="0" err="1"/>
              <a:t>Rstudio</a:t>
            </a:r>
            <a:r>
              <a:rPr lang="en-US" altLang="ko-KR" dirty="0"/>
              <a:t>:</a:t>
            </a:r>
            <a:br>
              <a:rPr lang="en-US" altLang="ko-KR" dirty="0"/>
            </a:br>
            <a:r>
              <a:rPr lang="en-US" altLang="ko-KR" dirty="0"/>
              <a:t>ROCKER project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1BF8BB5-B908-40F2-A294-9E79ACCC41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40069D5-D493-484B-8005-8E647C738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518" y="1138542"/>
            <a:ext cx="7010400" cy="5092725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EF311B9E-753E-43D4-A895-18240424A84B}"/>
              </a:ext>
            </a:extLst>
          </p:cNvPr>
          <p:cNvSpPr/>
          <p:nvPr/>
        </p:nvSpPr>
        <p:spPr>
          <a:xfrm>
            <a:off x="1066800" y="6492875"/>
            <a:ext cx="76026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/>
              <a:t>https://github.com/rocker-org/rocker-versioned/tree/master/rstudio</a:t>
            </a:r>
          </a:p>
        </p:txBody>
      </p:sp>
    </p:spTree>
    <p:extLst>
      <p:ext uri="{BB962C8B-B14F-4D97-AF65-F5344CB8AC3E}">
        <p14:creationId xmlns:p14="http://schemas.microsoft.com/office/powerpoint/2010/main" val="18674697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627721-F577-49AE-B15C-69883B7DA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95238"/>
            <a:ext cx="7848600" cy="838200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Versioned</a:t>
            </a:r>
            <a:r>
              <a:rPr lang="ko-KR" altLang="en-US" dirty="0"/>
              <a:t> </a:t>
            </a:r>
            <a:r>
              <a:rPr lang="en-US" altLang="ko-KR" dirty="0"/>
              <a:t>docker</a:t>
            </a:r>
            <a:r>
              <a:rPr lang="ko-KR" altLang="en-US" dirty="0"/>
              <a:t> </a:t>
            </a:r>
            <a:r>
              <a:rPr lang="en-US" altLang="ko-KR" dirty="0"/>
              <a:t>library for OHDSI Tools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1BF8BB5-B908-40F2-A294-9E79ACCC41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63F0E8F-7BE9-4983-A8AF-E64CDFDBE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191" y="1078857"/>
            <a:ext cx="6889901" cy="4474133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39B5638-B867-40A5-B787-390164D0AFCF}"/>
              </a:ext>
            </a:extLst>
          </p:cNvPr>
          <p:cNvSpPr/>
          <p:nvPr/>
        </p:nvSpPr>
        <p:spPr>
          <a:xfrm>
            <a:off x="-17318" y="6478096"/>
            <a:ext cx="3860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https://github.com/ABMI/ohdsi-docker</a:t>
            </a:r>
          </a:p>
        </p:txBody>
      </p:sp>
    </p:spTree>
    <p:extLst>
      <p:ext uri="{BB962C8B-B14F-4D97-AF65-F5344CB8AC3E}">
        <p14:creationId xmlns:p14="http://schemas.microsoft.com/office/powerpoint/2010/main" val="42697889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03D7CA-0D3E-407F-8771-326BA7DA3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973" y="80096"/>
            <a:ext cx="8001000" cy="838200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How to build docker image </a:t>
            </a:r>
            <a:br>
              <a:rPr lang="en-US" altLang="ko-KR" dirty="0"/>
            </a:br>
            <a:r>
              <a:rPr lang="en-US" altLang="ko-KR" dirty="0"/>
              <a:t>for individual research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8687859-A533-4AD8-802B-DED0EB1CF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Make a </a:t>
            </a:r>
            <a:r>
              <a:rPr lang="en-US" altLang="ko-KR" dirty="0" err="1"/>
              <a:t>Dockerfile</a:t>
            </a:r>
            <a:r>
              <a:rPr lang="en-US" altLang="ko-KR" dirty="0"/>
              <a:t> for the individual research based on versioned OHDSI docker image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E004478-18A1-4CE0-BE40-003148975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8F3695F-BF75-4B02-9905-994D093D67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981"/>
          <a:stretch/>
        </p:blipFill>
        <p:spPr>
          <a:xfrm>
            <a:off x="304250" y="2379518"/>
            <a:ext cx="8535500" cy="3763963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78BB4E01-7C99-489F-BC50-1FB33175E0B3}"/>
              </a:ext>
            </a:extLst>
          </p:cNvPr>
          <p:cNvSpPr/>
          <p:nvPr/>
        </p:nvSpPr>
        <p:spPr>
          <a:xfrm>
            <a:off x="70373" y="6468630"/>
            <a:ext cx="899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/>
              <a:t>https://github.com/chandryou/FebuxostatVsAllopurinolCVD/blob/master/docker/Dockerfile</a:t>
            </a:r>
          </a:p>
        </p:txBody>
      </p:sp>
    </p:spTree>
    <p:extLst>
      <p:ext uri="{BB962C8B-B14F-4D97-AF65-F5344CB8AC3E}">
        <p14:creationId xmlns:p14="http://schemas.microsoft.com/office/powerpoint/2010/main" val="89477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4224FB-57F8-46BB-85BD-D03E92D22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Run Docker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D6C791A-32C8-43A1-9DE6-8A9453E87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631D868-D5C8-4F4A-8283-173DDA66DC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1924D37-D7F9-49BD-B150-AC4C86026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2432"/>
            <a:ext cx="9144000" cy="2533135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F1E0BB00-2E4F-4244-8A3C-3F7C1DF59E0F}"/>
              </a:ext>
            </a:extLst>
          </p:cNvPr>
          <p:cNvSpPr/>
          <p:nvPr/>
        </p:nvSpPr>
        <p:spPr>
          <a:xfrm>
            <a:off x="76200" y="6450434"/>
            <a:ext cx="701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/>
              <a:t>https://github.com/chandryou/FebuxostatVsAllopurinolCVD/</a:t>
            </a:r>
          </a:p>
        </p:txBody>
      </p:sp>
    </p:spTree>
    <p:extLst>
      <p:ext uri="{BB962C8B-B14F-4D97-AF65-F5344CB8AC3E}">
        <p14:creationId xmlns:p14="http://schemas.microsoft.com/office/powerpoint/2010/main" val="236033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264BFC-56DE-4510-8471-4C6DE973F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Run entangled system of PLP package (</a:t>
            </a:r>
            <a:r>
              <a:rPr lang="en-US" altLang="ko-KR" b="1" dirty="0"/>
              <a:t>R</a:t>
            </a:r>
            <a:r>
              <a:rPr lang="en-US" altLang="ko-KR" dirty="0"/>
              <a:t> + </a:t>
            </a:r>
            <a:r>
              <a:rPr lang="en-US" altLang="ko-KR" b="1" dirty="0"/>
              <a:t>Python</a:t>
            </a:r>
            <a:r>
              <a:rPr lang="en-US" altLang="ko-KR" dirty="0"/>
              <a:t> + </a:t>
            </a:r>
            <a:r>
              <a:rPr lang="en-US" altLang="ko-KR" b="1" dirty="0"/>
              <a:t>Deep learning</a:t>
            </a:r>
            <a:r>
              <a:rPr lang="en-US" altLang="ko-KR" dirty="0"/>
              <a:t>) in Docker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0866BE3-2BFA-4145-ACBC-3E29D6B325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F3E7A95-1916-46F5-B6EC-B755FE96D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143000"/>
            <a:ext cx="8251571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48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1D6FC-9804-7D40-BFEE-AD355CAA7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Suggestion for better reproducibility in OHDSI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53C23-BC5E-2343-A183-83C336725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 and maintain versioned Docker image library for OHDSI tools</a:t>
            </a:r>
          </a:p>
          <a:p>
            <a:pPr lvl="1"/>
            <a:r>
              <a:rPr lang="en-US" dirty="0"/>
              <a:t>I hope this versioned docker image library to be merged with </a:t>
            </a:r>
            <a:r>
              <a:rPr lang="en-US" dirty="0" err="1"/>
              <a:t>BroadSea</a:t>
            </a:r>
            <a:r>
              <a:rPr lang="en-US" dirty="0"/>
              <a:t> project</a:t>
            </a:r>
          </a:p>
          <a:p>
            <a:r>
              <a:rPr lang="en-US" dirty="0"/>
              <a:t>Release docker image for each OHDSI research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3E43F-F14A-D84C-86C0-2CE6910F31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734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Argus Panoptesì ëí ì´ë¯¸ì§ ê²ìê²°ê³¼">
            <a:extLst>
              <a:ext uri="{FF2B5EF4-FFF2-40B4-BE49-F238E27FC236}">
                <a16:creationId xmlns:a16="http://schemas.microsoft.com/office/drawing/2014/main" id="{17B59EBE-0869-4CC5-B4D3-03C9B72E9C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2" t="6816" r="17285" b="-2"/>
          <a:stretch/>
        </p:blipFill>
        <p:spPr bwMode="auto">
          <a:xfrm>
            <a:off x="0" y="-136515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6"/>
            <a:ext cx="5398329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2EEC888-FA60-48D1-AAA4-CB5D4BD66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103" y="640263"/>
            <a:ext cx="4964858" cy="841419"/>
          </a:xfrm>
        </p:spPr>
        <p:txBody>
          <a:bodyPr>
            <a:normAutofit/>
          </a:bodyPr>
          <a:lstStyle/>
          <a:p>
            <a:r>
              <a:rPr lang="en-US" altLang="ko-KR" sz="3500" b="1" dirty="0"/>
              <a:t>ARGOS</a:t>
            </a:r>
            <a:endParaRPr lang="ko-KR" altLang="en-US" sz="35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46590A4-3D37-4DAB-BF05-2D1374A1D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663" y="1542494"/>
            <a:ext cx="5158298" cy="4096305"/>
          </a:xfrm>
        </p:spPr>
        <p:txBody>
          <a:bodyPr>
            <a:normAutofit/>
          </a:bodyPr>
          <a:lstStyle/>
          <a:p>
            <a:r>
              <a:rPr lang="en-US" altLang="ko-KR" sz="2100" b="1" dirty="0"/>
              <a:t>A</a:t>
            </a:r>
            <a:r>
              <a:rPr lang="en-US" altLang="ko-KR" sz="2100" dirty="0"/>
              <a:t> </a:t>
            </a:r>
            <a:r>
              <a:rPr lang="en-US" altLang="ko-KR" sz="2100" b="1" dirty="0"/>
              <a:t>R</a:t>
            </a:r>
            <a:r>
              <a:rPr lang="en-US" altLang="ko-KR" sz="2100" dirty="0"/>
              <a:t>igorous </a:t>
            </a:r>
            <a:r>
              <a:rPr lang="en-US" altLang="ko-KR" sz="2100" b="1" dirty="0"/>
              <a:t>G</a:t>
            </a:r>
            <a:r>
              <a:rPr lang="en-US" altLang="ko-KR" sz="2100" dirty="0"/>
              <a:t>lobal </a:t>
            </a:r>
            <a:r>
              <a:rPr lang="en-US" altLang="ko-KR" sz="2100" b="1" dirty="0"/>
              <a:t>O</a:t>
            </a:r>
            <a:r>
              <a:rPr lang="en-US" altLang="ko-KR" sz="2100" dirty="0"/>
              <a:t>bservation </a:t>
            </a:r>
            <a:r>
              <a:rPr lang="en-US" altLang="ko-KR" sz="2100" b="1" dirty="0"/>
              <a:t>S</a:t>
            </a:r>
            <a:r>
              <a:rPr lang="en-US" altLang="ko-KR" sz="2100" dirty="0"/>
              <a:t>ystem for burden of diseases</a:t>
            </a:r>
          </a:p>
          <a:p>
            <a:r>
              <a:rPr lang="en-US" altLang="ko-KR" sz="2100" dirty="0"/>
              <a:t>Monitoring system of disease burden across OHDSI community</a:t>
            </a:r>
          </a:p>
          <a:p>
            <a:pPr marL="457200" lvl="1" indent="0">
              <a:buNone/>
            </a:pPr>
            <a:r>
              <a:rPr lang="en-US" altLang="ko-KR" sz="2100" dirty="0"/>
              <a:t>Temporal trends in</a:t>
            </a:r>
          </a:p>
          <a:p>
            <a:pPr lvl="1"/>
            <a:r>
              <a:rPr lang="en-US" altLang="ko-KR" sz="2100" dirty="0"/>
              <a:t>Incidence</a:t>
            </a:r>
          </a:p>
          <a:p>
            <a:pPr lvl="1"/>
            <a:r>
              <a:rPr lang="en-US" altLang="ko-KR" sz="2100" dirty="0"/>
              <a:t>Mortality</a:t>
            </a:r>
          </a:p>
          <a:p>
            <a:pPr lvl="1"/>
            <a:r>
              <a:rPr lang="en-US" altLang="ko-KR" sz="2100" dirty="0"/>
              <a:t>Cost</a:t>
            </a:r>
          </a:p>
          <a:p>
            <a:pPr lvl="1"/>
            <a:r>
              <a:rPr lang="en-US" altLang="ko-KR" sz="2100" dirty="0"/>
              <a:t>DALY (Disability-Adjusted Life Year)</a:t>
            </a:r>
          </a:p>
          <a:p>
            <a:pPr lvl="1"/>
            <a:endParaRPr lang="ko-KR" altLang="en-US" sz="21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F2AC7D1-021D-46C0-A773-4ABD06716E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CB5F3E1-55FA-476F-BBDD-E47B670B61AC}"/>
              </a:ext>
            </a:extLst>
          </p:cNvPr>
          <p:cNvSpPr/>
          <p:nvPr/>
        </p:nvSpPr>
        <p:spPr>
          <a:xfrm>
            <a:off x="417528" y="5778027"/>
            <a:ext cx="3268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/>
              <a:t>https://github.com/ABMI/Argos</a:t>
            </a:r>
          </a:p>
        </p:txBody>
      </p:sp>
    </p:spTree>
    <p:extLst>
      <p:ext uri="{BB962C8B-B14F-4D97-AF65-F5344CB8AC3E}">
        <p14:creationId xmlns:p14="http://schemas.microsoft.com/office/powerpoint/2010/main" val="7534044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68B7B-EE34-524B-9CCC-B9A83A3B0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Measuring the Global Burden of Disease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0225E-B380-2C44-9ACD-64A5A961F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improve population health, it is crucial to estimate the burden of disease and understand how it changes over time.</a:t>
            </a:r>
          </a:p>
          <a:p>
            <a:r>
              <a:rPr lang="en-US" dirty="0"/>
              <a:t>For obtaining comprehensive and consistent information for global burden of disease, the World Bank and the WHO launched the Global burden of Disease (GBD) study in 1991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50C3D-0813-7649-8C71-B69735F91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5D4DE2-13A5-9A40-A2B2-C90E4471885C}"/>
              </a:ext>
            </a:extLst>
          </p:cNvPr>
          <p:cNvSpPr/>
          <p:nvPr/>
        </p:nvSpPr>
        <p:spPr>
          <a:xfrm>
            <a:off x="316523" y="6481152"/>
            <a:ext cx="85109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OTNEJMQuadraat"/>
              </a:rPr>
              <a:t>World Bank. World Development Report 1993 — investing in health: world development indicators. Oxford, United Kingdom: Oxford University Press, 1993.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909351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68B7B-EE34-524B-9CCC-B9A83A3B0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result from GBD 2016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50C3D-0813-7649-8C71-B69735F91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D97965-C6AA-7546-88F5-55421E6D4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403577"/>
            <a:ext cx="4178300" cy="4787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C4A14D-5556-3342-9493-FF0C08D288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349986"/>
            <a:ext cx="4191000" cy="47879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AA1FA1-3228-A043-9654-973F8276B7E2}"/>
              </a:ext>
            </a:extLst>
          </p:cNvPr>
          <p:cNvSpPr/>
          <p:nvPr/>
        </p:nvSpPr>
        <p:spPr>
          <a:xfrm>
            <a:off x="2743200" y="6492875"/>
            <a:ext cx="63949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Fitzmaurice et al., </a:t>
            </a:r>
            <a:r>
              <a:rPr lang="en-US" i="1" dirty="0"/>
              <a:t>JAMA Oncology</a:t>
            </a:r>
            <a:r>
              <a:rPr lang="en-US" dirty="0"/>
              <a:t> 4, no. 11 (November 1, 2018)</a:t>
            </a:r>
          </a:p>
        </p:txBody>
      </p:sp>
    </p:spTree>
    <p:extLst>
      <p:ext uri="{BB962C8B-B14F-4D97-AF65-F5344CB8AC3E}">
        <p14:creationId xmlns:p14="http://schemas.microsoft.com/office/powerpoint/2010/main" val="38081771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B0B9C-0843-CD45-9A64-875B04370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The result from GBD 2016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49670-8FD1-1741-B7E0-6B87C210E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51F4C69-436B-4D1E-8EAD-2A3366407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1143000"/>
            <a:ext cx="8153400" cy="5200771"/>
          </a:xfrm>
          <a:prstGeom prst="rect">
            <a:avLst/>
          </a:prstGeom>
        </p:spPr>
      </p:pic>
      <p:sp>
        <p:nvSpPr>
          <p:cNvPr id="6" name="Rectangle 9">
            <a:extLst>
              <a:ext uri="{FF2B5EF4-FFF2-40B4-BE49-F238E27FC236}">
                <a16:creationId xmlns:a16="http://schemas.microsoft.com/office/drawing/2014/main" id="{171A47E7-9F62-46FD-BEE8-85673C14AF22}"/>
              </a:ext>
            </a:extLst>
          </p:cNvPr>
          <p:cNvSpPr/>
          <p:nvPr/>
        </p:nvSpPr>
        <p:spPr>
          <a:xfrm>
            <a:off x="2743200" y="6492875"/>
            <a:ext cx="63949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Fitzmaurice et al., </a:t>
            </a:r>
            <a:r>
              <a:rPr lang="en-US" i="1" dirty="0"/>
              <a:t>JAMA Oncology</a:t>
            </a:r>
            <a:r>
              <a:rPr lang="en-US" dirty="0"/>
              <a:t> 4, no. 11 (November 1, 2018)</a:t>
            </a:r>
          </a:p>
        </p:txBody>
      </p:sp>
    </p:spTree>
    <p:extLst>
      <p:ext uri="{BB962C8B-B14F-4D97-AF65-F5344CB8AC3E}">
        <p14:creationId xmlns:p14="http://schemas.microsoft.com/office/powerpoint/2010/main" val="16548981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6C6D46-438A-4420-AB8F-9FE5E531D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Comparison between </a:t>
            </a:r>
            <a:br>
              <a:rPr lang="en-US" altLang="ko-KR" dirty="0"/>
            </a:br>
            <a:r>
              <a:rPr lang="en-US" altLang="ko-KR" dirty="0"/>
              <a:t>GBD 2006 and GBD 2016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CBF7E19-6CD0-49CB-B980-3FDC32910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DD327AD-DE4D-46F6-934C-CC8A009CC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91BFA6D-70F2-4AAD-B53E-30703CE25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219200"/>
            <a:ext cx="8915400" cy="4230741"/>
          </a:xfrm>
          <a:prstGeom prst="rect">
            <a:avLst/>
          </a:prstGeom>
        </p:spPr>
      </p:pic>
      <p:sp>
        <p:nvSpPr>
          <p:cNvPr id="7" name="Rectangle 9">
            <a:extLst>
              <a:ext uri="{FF2B5EF4-FFF2-40B4-BE49-F238E27FC236}">
                <a16:creationId xmlns:a16="http://schemas.microsoft.com/office/drawing/2014/main" id="{73387D40-015C-4EDB-836B-75E03C4CC2CB}"/>
              </a:ext>
            </a:extLst>
          </p:cNvPr>
          <p:cNvSpPr/>
          <p:nvPr/>
        </p:nvSpPr>
        <p:spPr>
          <a:xfrm>
            <a:off x="2743200" y="6492875"/>
            <a:ext cx="63949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Fitzmaurice et al., </a:t>
            </a:r>
            <a:r>
              <a:rPr lang="en-US" i="1" dirty="0"/>
              <a:t>JAMA Oncology</a:t>
            </a:r>
            <a:r>
              <a:rPr lang="en-US" dirty="0"/>
              <a:t> 4, no. 11 (November 1, 2018)</a:t>
            </a:r>
          </a:p>
        </p:txBody>
      </p:sp>
    </p:spTree>
    <p:extLst>
      <p:ext uri="{BB962C8B-B14F-4D97-AF65-F5344CB8AC3E}">
        <p14:creationId xmlns:p14="http://schemas.microsoft.com/office/powerpoint/2010/main" val="13076034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90ABDA-B4F3-46F0-97FC-EDF5B99EF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Lesson from GBD study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2098269-8A15-49A4-AE39-F3BEEBE70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Large disparities exist between countries</a:t>
            </a:r>
          </a:p>
          <a:p>
            <a:pPr lvl="1"/>
            <a:r>
              <a:rPr lang="en-US" altLang="ko-KR" dirty="0"/>
              <a:t>In cancer incidence</a:t>
            </a:r>
          </a:p>
          <a:p>
            <a:pPr lvl="1"/>
            <a:r>
              <a:rPr lang="en-US" altLang="ko-KR" dirty="0"/>
              <a:t>In mortality of cancer patients</a:t>
            </a:r>
          </a:p>
          <a:p>
            <a:pPr lvl="1"/>
            <a:r>
              <a:rPr lang="en-US" altLang="ko-KR" dirty="0"/>
              <a:t>In cancer associated disability</a:t>
            </a:r>
          </a:p>
          <a:p>
            <a:r>
              <a:rPr lang="en-US" altLang="ko-KR" dirty="0"/>
              <a:t>Large disparities exist across a decade</a:t>
            </a:r>
          </a:p>
          <a:p>
            <a:r>
              <a:rPr lang="en-US" altLang="ko-KR" b="1" dirty="0"/>
              <a:t>Differences</a:t>
            </a:r>
            <a:r>
              <a:rPr lang="en-US" altLang="ko-KR" dirty="0"/>
              <a:t> in </a:t>
            </a:r>
            <a:r>
              <a:rPr lang="en-US" altLang="ko-KR" b="1" dirty="0"/>
              <a:t>data collection practices </a:t>
            </a:r>
            <a:r>
              <a:rPr lang="en-US" altLang="ko-KR" dirty="0"/>
              <a:t>and </a:t>
            </a:r>
            <a:r>
              <a:rPr lang="en-US" altLang="ko-KR" b="1" dirty="0"/>
              <a:t>coding systems</a:t>
            </a:r>
            <a:r>
              <a:rPr lang="en-US" altLang="ko-KR" dirty="0"/>
              <a:t>, as well as quality of data sources, </a:t>
            </a:r>
            <a:r>
              <a:rPr lang="en-US" altLang="ko-KR" b="1" dirty="0"/>
              <a:t>remain major challenges</a:t>
            </a:r>
            <a:r>
              <a:rPr lang="en-US" altLang="ko-KR" dirty="0"/>
              <a:t>, as do underreporting of cancers requiring advanced diagnostics in low-resource settings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379117B-AE6C-4511-A375-40771C953A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038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FB5BDF-CEE8-4189-A69D-686261918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838200"/>
          </a:xfrm>
        </p:spPr>
        <p:txBody>
          <a:bodyPr/>
          <a:lstStyle/>
          <a:p>
            <a:r>
              <a:rPr lang="en-US" altLang="ko-KR" dirty="0"/>
              <a:t>Disability-Adjusted Life Loss (DALY)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E6F676E-8B69-4E42-96E5-AF7E15D38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 measure of overall disease burden, expressed as the number of years lost due to ill-health, disability or early death.</a:t>
            </a:r>
          </a:p>
          <a:p>
            <a:r>
              <a:rPr lang="en-US" altLang="ko-KR" dirty="0"/>
              <a:t>One of fundamental estimates for cost-effectiveness research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FC99AF6-9770-4C19-95BD-A84DF10879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1026" name="Picture 2" descr="adjusted life year">
            <a:extLst>
              <a:ext uri="{FF2B5EF4-FFF2-40B4-BE49-F238E27FC236}">
                <a16:creationId xmlns:a16="http://schemas.microsoft.com/office/drawing/2014/main" id="{633BBEC3-41B0-41FA-BD45-A4055C4BF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610722"/>
            <a:ext cx="8677726" cy="284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57C7DB00-E107-4571-B850-5BB67815FE1F}"/>
              </a:ext>
            </a:extLst>
          </p:cNvPr>
          <p:cNvSpPr/>
          <p:nvPr/>
        </p:nvSpPr>
        <p:spPr>
          <a:xfrm>
            <a:off x="94129" y="6439362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/>
              <a:t>https://en.wikipedia.org/wiki/Disability-adjusted_life_year</a:t>
            </a:r>
          </a:p>
        </p:txBody>
      </p:sp>
    </p:spTree>
    <p:extLst>
      <p:ext uri="{BB962C8B-B14F-4D97-AF65-F5344CB8AC3E}">
        <p14:creationId xmlns:p14="http://schemas.microsoft.com/office/powerpoint/2010/main" val="33429804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E8FED9-4032-4FFB-AA91-D5081267F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Objectives of ARGOS project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BE0CFF3-DA60-42EA-BB54-BB39DF471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altLang="ko-KR" sz="2600" dirty="0"/>
              <a:t>Development of ARGOS package based on OHDSI tool ecosystem, which provides semi-automatic process to monitor burden of user-defined conditions in OMOP-CDM database by assessing</a:t>
            </a:r>
          </a:p>
          <a:p>
            <a:pPr lvl="1"/>
            <a:r>
              <a:rPr lang="en-US" altLang="ko-KR" sz="2200" dirty="0"/>
              <a:t>Temporal trend in incidence</a:t>
            </a:r>
          </a:p>
          <a:p>
            <a:pPr lvl="1"/>
            <a:r>
              <a:rPr lang="en-US" altLang="ko-KR" sz="2200" dirty="0"/>
              <a:t>Incidence according to age, gender, and birth year</a:t>
            </a:r>
          </a:p>
          <a:p>
            <a:pPr lvl="1"/>
            <a:r>
              <a:rPr lang="en-US" altLang="ko-KR" sz="2200" dirty="0"/>
              <a:t>Temporal trend in outcome of care</a:t>
            </a:r>
          </a:p>
          <a:p>
            <a:pPr lvl="1"/>
            <a:r>
              <a:rPr lang="en-US" altLang="ko-KR" sz="2200" dirty="0"/>
              <a:t>Disability-Adjusted Life Loss (DALY)</a:t>
            </a:r>
          </a:p>
          <a:p>
            <a:r>
              <a:rPr lang="en-US" altLang="ko-KR" sz="2500" dirty="0"/>
              <a:t>In Korea</a:t>
            </a:r>
          </a:p>
          <a:p>
            <a:pPr lvl="1"/>
            <a:r>
              <a:rPr lang="en-US" altLang="ko-KR" sz="2100" dirty="0"/>
              <a:t>Conversion of HIRA DB for whole cancer patients from 2007~2017</a:t>
            </a:r>
          </a:p>
          <a:p>
            <a:r>
              <a:rPr lang="en-US" altLang="ko-KR" sz="2500" dirty="0"/>
              <a:t>Under development</a:t>
            </a:r>
          </a:p>
          <a:p>
            <a:pPr lvl="1"/>
            <a:r>
              <a:rPr lang="en-US" altLang="ko-KR" sz="2100" dirty="0"/>
              <a:t>Today’s result is based on NHIS-NSC (2003-2013, 1M sample)</a:t>
            </a:r>
          </a:p>
          <a:p>
            <a:pPr lvl="1"/>
            <a:r>
              <a:rPr lang="en-US" altLang="ko-KR" sz="2100" dirty="0"/>
              <a:t>Today’s result is not fully evaluated. </a:t>
            </a:r>
          </a:p>
          <a:p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C738A55-0073-4B79-8EEA-B7D0607605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8B2E411-9003-465D-A15F-D84F7B037E43}"/>
              </a:ext>
            </a:extLst>
          </p:cNvPr>
          <p:cNvSpPr/>
          <p:nvPr/>
        </p:nvSpPr>
        <p:spPr>
          <a:xfrm>
            <a:off x="457200" y="6039406"/>
            <a:ext cx="3268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/>
              <a:t>https://github.com/ABMI/Argos</a:t>
            </a:r>
          </a:p>
        </p:txBody>
      </p:sp>
    </p:spTree>
    <p:extLst>
      <p:ext uri="{BB962C8B-B14F-4D97-AF65-F5344CB8AC3E}">
        <p14:creationId xmlns:p14="http://schemas.microsoft.com/office/powerpoint/2010/main" val="4267961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BCB756-6A7B-4660-8134-43CC2D4D5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965" y="228600"/>
            <a:ext cx="7543800" cy="838200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Validation of temporal trend in Incidence of cancers</a:t>
            </a:r>
            <a:endParaRPr lang="ko-KR" altLang="en-US" dirty="0"/>
          </a:p>
        </p:txBody>
      </p:sp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F7042D58-6053-4B38-B76A-ADBEFDC143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9740531"/>
              </p:ext>
            </p:extLst>
          </p:nvPr>
        </p:nvGraphicFramePr>
        <p:xfrm>
          <a:off x="240563" y="1447800"/>
          <a:ext cx="8455202" cy="326980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045899">
                  <a:extLst>
                    <a:ext uri="{9D8B030D-6E8A-4147-A177-3AD203B41FA5}">
                      <a16:colId xmlns:a16="http://schemas.microsoft.com/office/drawing/2014/main" val="2067980540"/>
                    </a:ext>
                  </a:extLst>
                </a:gridCol>
                <a:gridCol w="1301553">
                  <a:extLst>
                    <a:ext uri="{9D8B030D-6E8A-4147-A177-3AD203B41FA5}">
                      <a16:colId xmlns:a16="http://schemas.microsoft.com/office/drawing/2014/main" val="1318035520"/>
                    </a:ext>
                  </a:extLst>
                </a:gridCol>
                <a:gridCol w="610775">
                  <a:extLst>
                    <a:ext uri="{9D8B030D-6E8A-4147-A177-3AD203B41FA5}">
                      <a16:colId xmlns:a16="http://schemas.microsoft.com/office/drawing/2014/main" val="2743038525"/>
                    </a:ext>
                  </a:extLst>
                </a:gridCol>
                <a:gridCol w="610775">
                  <a:extLst>
                    <a:ext uri="{9D8B030D-6E8A-4147-A177-3AD203B41FA5}">
                      <a16:colId xmlns:a16="http://schemas.microsoft.com/office/drawing/2014/main" val="447662501"/>
                    </a:ext>
                  </a:extLst>
                </a:gridCol>
                <a:gridCol w="610775">
                  <a:extLst>
                    <a:ext uri="{9D8B030D-6E8A-4147-A177-3AD203B41FA5}">
                      <a16:colId xmlns:a16="http://schemas.microsoft.com/office/drawing/2014/main" val="2804153769"/>
                    </a:ext>
                  </a:extLst>
                </a:gridCol>
                <a:gridCol w="610775">
                  <a:extLst>
                    <a:ext uri="{9D8B030D-6E8A-4147-A177-3AD203B41FA5}">
                      <a16:colId xmlns:a16="http://schemas.microsoft.com/office/drawing/2014/main" val="2664815394"/>
                    </a:ext>
                  </a:extLst>
                </a:gridCol>
                <a:gridCol w="610775">
                  <a:extLst>
                    <a:ext uri="{9D8B030D-6E8A-4147-A177-3AD203B41FA5}">
                      <a16:colId xmlns:a16="http://schemas.microsoft.com/office/drawing/2014/main" val="984941173"/>
                    </a:ext>
                  </a:extLst>
                </a:gridCol>
                <a:gridCol w="610775">
                  <a:extLst>
                    <a:ext uri="{9D8B030D-6E8A-4147-A177-3AD203B41FA5}">
                      <a16:colId xmlns:a16="http://schemas.microsoft.com/office/drawing/2014/main" val="4173473539"/>
                    </a:ext>
                  </a:extLst>
                </a:gridCol>
                <a:gridCol w="610775">
                  <a:extLst>
                    <a:ext uri="{9D8B030D-6E8A-4147-A177-3AD203B41FA5}">
                      <a16:colId xmlns:a16="http://schemas.microsoft.com/office/drawing/2014/main" val="2957798473"/>
                    </a:ext>
                  </a:extLst>
                </a:gridCol>
                <a:gridCol w="610775">
                  <a:extLst>
                    <a:ext uri="{9D8B030D-6E8A-4147-A177-3AD203B41FA5}">
                      <a16:colId xmlns:a16="http://schemas.microsoft.com/office/drawing/2014/main" val="2406776775"/>
                    </a:ext>
                  </a:extLst>
                </a:gridCol>
                <a:gridCol w="610775">
                  <a:extLst>
                    <a:ext uri="{9D8B030D-6E8A-4147-A177-3AD203B41FA5}">
                      <a16:colId xmlns:a16="http://schemas.microsoft.com/office/drawing/2014/main" val="109968767"/>
                    </a:ext>
                  </a:extLst>
                </a:gridCol>
                <a:gridCol w="610775">
                  <a:extLst>
                    <a:ext uri="{9D8B030D-6E8A-4147-A177-3AD203B41FA5}">
                      <a16:colId xmlns:a16="http://schemas.microsoft.com/office/drawing/2014/main" val="3063026865"/>
                    </a:ext>
                  </a:extLst>
                </a:gridCol>
              </a:tblGrid>
              <a:tr h="123190"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b="0" kern="100" dirty="0">
                          <a:effectLst/>
                        </a:rPr>
                        <a:t> </a:t>
                      </a:r>
                      <a:endParaRPr lang="ko-KR" sz="1600" b="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b="0" kern="100">
                          <a:effectLst/>
                        </a:rPr>
                        <a:t> </a:t>
                      </a:r>
                      <a:endParaRPr lang="ko-KR" sz="1600" b="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b="0" kern="100" dirty="0">
                          <a:effectLst/>
                        </a:rPr>
                        <a:t>Incidences (cases per 100,000 persons)</a:t>
                      </a:r>
                      <a:endParaRPr lang="ko-KR" sz="1600" b="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075537"/>
                  </a:ext>
                </a:extLst>
              </a:tr>
              <a:tr h="253365"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b="0" kern="100" dirty="0">
                          <a:effectLst/>
                        </a:rPr>
                        <a:t>Cancer site</a:t>
                      </a:r>
                      <a:endParaRPr lang="ko-KR" sz="1600" b="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b="0" kern="100">
                          <a:effectLst/>
                        </a:rPr>
                        <a:t> </a:t>
                      </a:r>
                      <a:endParaRPr lang="ko-KR" sz="1600" b="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b="0" kern="100" dirty="0">
                          <a:effectLst/>
                        </a:rPr>
                        <a:t>2003</a:t>
                      </a:r>
                      <a:endParaRPr lang="ko-KR" sz="1600" b="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b="0" kern="100">
                          <a:effectLst/>
                        </a:rPr>
                        <a:t>2004</a:t>
                      </a:r>
                      <a:endParaRPr lang="ko-KR" sz="1600" b="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b="0" kern="100">
                          <a:effectLst/>
                        </a:rPr>
                        <a:t>2005</a:t>
                      </a:r>
                      <a:endParaRPr lang="ko-KR" sz="1600" b="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b="0" kern="100" dirty="0">
                          <a:effectLst/>
                        </a:rPr>
                        <a:t>2006</a:t>
                      </a:r>
                      <a:endParaRPr lang="ko-KR" sz="1600" b="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b="0" kern="100">
                          <a:effectLst/>
                        </a:rPr>
                        <a:t>2007</a:t>
                      </a:r>
                      <a:endParaRPr lang="ko-KR" sz="1600" b="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b="0" kern="100">
                          <a:effectLst/>
                        </a:rPr>
                        <a:t>2008</a:t>
                      </a:r>
                      <a:endParaRPr lang="ko-KR" sz="1600" b="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b="0" kern="100" dirty="0">
                          <a:effectLst/>
                        </a:rPr>
                        <a:t>2009</a:t>
                      </a:r>
                      <a:endParaRPr lang="ko-KR" sz="1600" b="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b="0" kern="100" dirty="0">
                          <a:effectLst/>
                        </a:rPr>
                        <a:t>2010</a:t>
                      </a:r>
                      <a:endParaRPr lang="ko-KR" sz="1600" b="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b="0" kern="100" dirty="0">
                          <a:effectLst/>
                        </a:rPr>
                        <a:t>2011</a:t>
                      </a:r>
                      <a:endParaRPr lang="ko-KR" sz="1600" b="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b="0" kern="100" dirty="0">
                          <a:effectLst/>
                        </a:rPr>
                        <a:t>2012</a:t>
                      </a:r>
                      <a:endParaRPr lang="ko-KR" sz="1600" b="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5175459"/>
                  </a:ext>
                </a:extLst>
              </a:tr>
              <a:tr h="123190"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Colorectal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Argos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32.6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32.0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36.4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37.2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39.3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39.0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41.7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47.4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51.4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53.0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715644643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Statistics Korea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30.5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33.6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37.6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40.7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43.8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47.0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51.4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53.4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57.1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58.5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5201912"/>
                  </a:ext>
                </a:extLst>
              </a:tr>
              <a:tr h="123190"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Lung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Argos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32.2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31.8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30.8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33.3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32.7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33.4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30.9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33.1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42.8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40.5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7961163"/>
                  </a:ext>
                </a:extLst>
              </a:tr>
              <a:tr h="253365"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Statistics Korea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31.5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33.8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35.4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36.3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37.6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40.4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42.7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44.3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44.6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46.4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2862332"/>
                  </a:ext>
                </a:extLst>
              </a:tr>
              <a:tr h="123190"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Stomach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Argos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44.2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42.9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44.3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43.3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42.3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48.1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46.5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43.7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54.1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49.9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2507535"/>
                  </a:ext>
                </a:extLst>
              </a:tr>
              <a:tr h="253365"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Statistics Korea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49.5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48.8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54.2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54.1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54.6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57.5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60.5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61.6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63.8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61.8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608556"/>
                  </a:ext>
                </a:extLst>
              </a:tr>
              <a:tr h="123190"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Liver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Argos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34.9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29.9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32.0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28.4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26.1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30.1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28.0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26.3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29.3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32.4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7989919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Statistics Korea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29.1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29.9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31.1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30.6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31.3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32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32.2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32.4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32.7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32.0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6648641"/>
                  </a:ext>
                </a:extLst>
              </a:tr>
              <a:tr h="123190"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Breast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Argos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16.1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16.4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15.8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18.1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20.0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21.7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20.2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25.1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26.6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27.8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5408331"/>
                  </a:ext>
                </a:extLst>
              </a:tr>
              <a:tr h="253365"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Statistics Korea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17.7 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19.0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21.1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22.4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24.5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26.0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27.5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29.4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32.3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33.2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17022415"/>
                  </a:ext>
                </a:extLst>
              </a:tr>
              <a:tr h="123190"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Thyroid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Argos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16.9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18.7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23.9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31.9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40.0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51.6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66.8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62.6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81.0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87.6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1181628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Statistics Korea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15.6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21.5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26.3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33.0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43.3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55.3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>
                          <a:effectLst/>
                        </a:rPr>
                        <a:t>65.5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73.7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82.4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85900" algn="l"/>
                        </a:tabLst>
                      </a:pPr>
                      <a:r>
                        <a:rPr lang="en-US" sz="1400" kern="100" dirty="0">
                          <a:effectLst/>
                        </a:rPr>
                        <a:t>88.6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7031844"/>
                  </a:ext>
                </a:extLst>
              </a:tr>
            </a:tbl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BF2DB65-B5B8-4BC5-AD63-EF7867192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CC0EE42C-D3E7-4627-8E9E-8E2670EE6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5257800"/>
            <a:ext cx="84552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Table. Comparison of estimated cancer incidence from Argos with the findings of relevant published report</a:t>
            </a:r>
            <a:endParaRPr kumimoji="0" lang="en-US" altLang="ko-K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02B2F67-1009-4445-94D1-136B9F0F959F}"/>
              </a:ext>
            </a:extLst>
          </p:cNvPr>
          <p:cNvSpPr/>
          <p:nvPr/>
        </p:nvSpPr>
        <p:spPr>
          <a:xfrm>
            <a:off x="142875" y="6444734"/>
            <a:ext cx="3268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https://github.com/ABMI/Argos</a:t>
            </a:r>
          </a:p>
        </p:txBody>
      </p:sp>
    </p:spTree>
    <p:extLst>
      <p:ext uri="{BB962C8B-B14F-4D97-AF65-F5344CB8AC3E}">
        <p14:creationId xmlns:p14="http://schemas.microsoft.com/office/powerpoint/2010/main" val="12970831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BCB756-6A7B-4660-8134-43CC2D4D5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965" y="228600"/>
            <a:ext cx="7543800" cy="838200"/>
          </a:xfrm>
        </p:spPr>
        <p:txBody>
          <a:bodyPr>
            <a:normAutofit fontScale="90000"/>
          </a:bodyPr>
          <a:lstStyle/>
          <a:p>
            <a:r>
              <a:rPr lang="en-US" altLang="ko-KR" sz="3600" dirty="0"/>
              <a:t>Temporal trends of incidence, incidence according to birth year:</a:t>
            </a:r>
            <a:br>
              <a:rPr lang="en-US" altLang="ko-KR" sz="3600" dirty="0"/>
            </a:br>
            <a:r>
              <a:rPr lang="en-US" altLang="ko-KR" sz="3100" dirty="0"/>
              <a:t>Is breast cancer really increasing in Korea?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BF2DB65-B5B8-4BC5-AD63-EF7867192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2A9658C-D0C8-4C2B-B8AD-7986034B8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443318"/>
            <a:ext cx="4166296" cy="383052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3E1619B-B30D-41E4-914C-C2BF9355A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3741" y="1416424"/>
            <a:ext cx="4531659" cy="3857420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DD6C84C1-3950-4AA4-B516-8437441BB051}"/>
              </a:ext>
            </a:extLst>
          </p:cNvPr>
          <p:cNvSpPr/>
          <p:nvPr/>
        </p:nvSpPr>
        <p:spPr>
          <a:xfrm>
            <a:off x="676835" y="1972235"/>
            <a:ext cx="304800" cy="5423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02FBE9-C5FB-46B0-96CE-1E0C0D5817BF}"/>
              </a:ext>
            </a:extLst>
          </p:cNvPr>
          <p:cNvSpPr txBox="1"/>
          <p:nvPr/>
        </p:nvSpPr>
        <p:spPr>
          <a:xfrm>
            <a:off x="457200" y="5560194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/>
              <a:t>Though overall age standardized incidence of breast cancer increases, </a:t>
            </a:r>
            <a:br>
              <a:rPr lang="en-US" altLang="ko-KR" sz="2000" dirty="0"/>
            </a:br>
            <a:r>
              <a:rPr lang="en-US" altLang="ko-KR" sz="2000" dirty="0"/>
              <a:t>the incidence of breast cancer decreases in women born after 1960</a:t>
            </a:r>
            <a:endParaRPr lang="ko-KR" altLang="en-US" sz="2000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EC14C43-C3E0-4F10-8D00-788A8F19FEB9}"/>
              </a:ext>
            </a:extLst>
          </p:cNvPr>
          <p:cNvSpPr/>
          <p:nvPr/>
        </p:nvSpPr>
        <p:spPr>
          <a:xfrm>
            <a:off x="142875" y="6444734"/>
            <a:ext cx="3268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https://github.com/ABMI/Argos</a:t>
            </a:r>
          </a:p>
        </p:txBody>
      </p:sp>
    </p:spTree>
    <p:extLst>
      <p:ext uri="{BB962C8B-B14F-4D97-AF65-F5344CB8AC3E}">
        <p14:creationId xmlns:p14="http://schemas.microsoft.com/office/powerpoint/2010/main" val="87437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378B227-1374-4C00-A1B3-0DA0B51A55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78" y="1524000"/>
            <a:ext cx="4572000" cy="228535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9C32431-0976-4C30-9E69-5067633C3E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9" y="3822802"/>
            <a:ext cx="5086431" cy="2542498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1F2FA18B-A1EE-4480-B540-EB108D32B0AC}"/>
              </a:ext>
            </a:extLst>
          </p:cNvPr>
          <p:cNvSpPr/>
          <p:nvPr/>
        </p:nvSpPr>
        <p:spPr>
          <a:xfrm>
            <a:off x="468925" y="1929308"/>
            <a:ext cx="196850" cy="3841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2801D57-1FF8-4601-85FD-BAF3282FEC98}"/>
              </a:ext>
            </a:extLst>
          </p:cNvPr>
          <p:cNvSpPr/>
          <p:nvPr/>
        </p:nvSpPr>
        <p:spPr>
          <a:xfrm>
            <a:off x="2602525" y="2538909"/>
            <a:ext cx="2286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1F70DB-442C-4686-949F-F6A0D8ED29D0}"/>
              </a:ext>
            </a:extLst>
          </p:cNvPr>
          <p:cNvSpPr txBox="1"/>
          <p:nvPr/>
        </p:nvSpPr>
        <p:spPr>
          <a:xfrm>
            <a:off x="5214697" y="1600200"/>
            <a:ext cx="37696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/>
              <a:t>After rapid increase of incidence in colon cancer, overall incidence of colon cancer decreased in Korea.</a:t>
            </a:r>
            <a:br>
              <a:rPr lang="en-US" altLang="ko-KR" sz="2400" dirty="0"/>
            </a:br>
            <a:endParaRPr lang="en-US" altLang="ko-KR" sz="2400" dirty="0"/>
          </a:p>
          <a:p>
            <a:r>
              <a:rPr lang="en-US" altLang="ko-KR" sz="2400" dirty="0"/>
              <a:t>Still, the incidence of colon cancer increases in old ages. </a:t>
            </a:r>
            <a:br>
              <a:rPr lang="en-US" altLang="ko-KR" sz="2400" dirty="0"/>
            </a:br>
            <a:endParaRPr lang="en-US" altLang="ko-KR" sz="2400" dirty="0"/>
          </a:p>
          <a:p>
            <a:r>
              <a:rPr lang="en-US" altLang="ko-KR" sz="2400" dirty="0"/>
              <a:t>We are neglecting these population in national screening system</a:t>
            </a:r>
            <a:endParaRPr lang="ko-KR" altLang="en-US" sz="2400" dirty="0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CE211574-0659-45CD-9286-3448D60177E5}"/>
              </a:ext>
            </a:extLst>
          </p:cNvPr>
          <p:cNvSpPr txBox="1">
            <a:spLocks/>
          </p:cNvSpPr>
          <p:nvPr/>
        </p:nvSpPr>
        <p:spPr>
          <a:xfrm>
            <a:off x="1149725" y="76200"/>
            <a:ext cx="7543800" cy="1281953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/>
              <a:t>Temporal trends of incidence according to year:</a:t>
            </a:r>
            <a:br>
              <a:rPr lang="en-US" altLang="ko-KR" sz="3600" dirty="0"/>
            </a:br>
            <a:r>
              <a:rPr lang="en-US" altLang="ko-KR" sz="2800" dirty="0"/>
              <a:t>For which age group should we promote screening for prevention of colon cancer?</a:t>
            </a:r>
            <a:endParaRPr lang="ko-KR" altLang="en-US" sz="280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4249125-D9B3-4123-B148-6D3983BDA5A9}"/>
              </a:ext>
            </a:extLst>
          </p:cNvPr>
          <p:cNvSpPr/>
          <p:nvPr/>
        </p:nvSpPr>
        <p:spPr>
          <a:xfrm>
            <a:off x="142875" y="6444734"/>
            <a:ext cx="3268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https://github.com/ABMI/Argos</a:t>
            </a:r>
          </a:p>
        </p:txBody>
      </p:sp>
    </p:spTree>
    <p:extLst>
      <p:ext uri="{BB962C8B-B14F-4D97-AF65-F5344CB8AC3E}">
        <p14:creationId xmlns:p14="http://schemas.microsoft.com/office/powerpoint/2010/main" val="41475376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61BE39-F715-4C17-AAD3-0A36E063D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Temporal trend of overall cost in cancer patients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9EB84EA-D3B8-4BDA-9543-F490F3FC8A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9A7FE132-9C09-4F50-A65B-1C56E82AF7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" y="1214417"/>
            <a:ext cx="7429500" cy="2476499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7A928C9A-0832-4BB6-BE7C-B93C50549B53}"/>
              </a:ext>
            </a:extLst>
          </p:cNvPr>
          <p:cNvSpPr/>
          <p:nvPr/>
        </p:nvSpPr>
        <p:spPr>
          <a:xfrm>
            <a:off x="142875" y="6444734"/>
            <a:ext cx="3268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https://github.com/ABMI/Argos</a:t>
            </a:r>
          </a:p>
        </p:txBody>
      </p:sp>
      <p:pic>
        <p:nvPicPr>
          <p:cNvPr id="11" name="내용 개체 틀 4">
            <a:extLst>
              <a:ext uri="{FF2B5EF4-FFF2-40B4-BE49-F238E27FC236}">
                <a16:creationId xmlns:a16="http://schemas.microsoft.com/office/drawing/2014/main" id="{E6E92C38-79F5-42E1-BBE9-A2FDF82C44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734852"/>
            <a:ext cx="7886700" cy="262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1535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AF737A-5362-4AF2-9C09-5C315B2F1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Cost plot according to the time before and after diagnosis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EB86402-E8FF-462E-BCF2-A3937210B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CA73CF6-C377-408A-956F-07EF83DF74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288" y="1248622"/>
            <a:ext cx="4987637" cy="249311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4529C83-AAC4-457B-B40D-DD6781047E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288" y="3755077"/>
            <a:ext cx="4977245" cy="248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5830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151396BF-A17B-4DC4-9396-11CD93B493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39358A36-1B2B-486C-B5DA-44875BDAC8E0}"/>
              </a:ext>
            </a:extLst>
          </p:cNvPr>
          <p:cNvSpPr txBox="1">
            <a:spLocks/>
          </p:cNvSpPr>
          <p:nvPr/>
        </p:nvSpPr>
        <p:spPr>
          <a:xfrm>
            <a:off x="1143000" y="152400"/>
            <a:ext cx="7543800" cy="838200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dirty="0"/>
              <a:t>Temporal trend of overall cost in lung cancer paid by patient and national insurance</a:t>
            </a:r>
            <a:endParaRPr lang="ko-KR" altLang="en-US" dirty="0"/>
          </a:p>
        </p:txBody>
      </p:sp>
      <p:pic>
        <p:nvPicPr>
          <p:cNvPr id="6" name="내용 개체 틀 4">
            <a:extLst>
              <a:ext uri="{FF2B5EF4-FFF2-40B4-BE49-F238E27FC236}">
                <a16:creationId xmlns:a16="http://schemas.microsoft.com/office/drawing/2014/main" id="{D0AB4098-9D00-426B-A1DE-E0ECF28053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150938"/>
            <a:ext cx="7886700" cy="262889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11392C3-FDA8-4141-86F6-4A7B5316DF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665537"/>
            <a:ext cx="78867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7523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A9BA3954-76E8-4A7A-B45A-42F7C3A59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38</a:t>
            </a:fld>
            <a:endParaRPr lang="en-US"/>
          </a:p>
        </p:txBody>
      </p:sp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9E20AF81-B992-4AFF-8406-63369084CEA6}"/>
              </a:ext>
            </a:extLst>
          </p:cNvPr>
          <p:cNvGraphicFramePr/>
          <p:nvPr>
            <p:extLst/>
          </p:nvPr>
        </p:nvGraphicFramePr>
        <p:xfrm>
          <a:off x="17206" y="1828800"/>
          <a:ext cx="4419600" cy="2893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7CBEE818-9205-479E-8C11-9D52EDCA3B19}"/>
              </a:ext>
            </a:extLst>
          </p:cNvPr>
          <p:cNvSpPr/>
          <p:nvPr/>
        </p:nvSpPr>
        <p:spPr>
          <a:xfrm>
            <a:off x="573741" y="4721859"/>
            <a:ext cx="3792794" cy="306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r>
              <a:rPr lang="en-US" altLang="ko-KR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DALYs per 100,000 persons during 2003-2008</a:t>
            </a:r>
            <a:endParaRPr lang="ko-KR" altLang="ko-KR" sz="1600" b="1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graphicFrame>
        <p:nvGraphicFramePr>
          <p:cNvPr id="5" name="차트 4">
            <a:extLst>
              <a:ext uri="{FF2B5EF4-FFF2-40B4-BE49-F238E27FC236}">
                <a16:creationId xmlns:a16="http://schemas.microsoft.com/office/drawing/2014/main" id="{8EF164EA-B684-4D6D-B416-A67BF804F3B8}"/>
              </a:ext>
            </a:extLst>
          </p:cNvPr>
          <p:cNvGraphicFramePr/>
          <p:nvPr>
            <p:extLst/>
          </p:nvPr>
        </p:nvGraphicFramePr>
        <p:xfrm>
          <a:off x="4572000" y="1828800"/>
          <a:ext cx="4419600" cy="2893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619D9339-FFAF-4FA2-A70D-C1CC0B4471CB}"/>
              </a:ext>
            </a:extLst>
          </p:cNvPr>
          <p:cNvSpPr/>
          <p:nvPr/>
        </p:nvSpPr>
        <p:spPr>
          <a:xfrm>
            <a:off x="5131571" y="4721859"/>
            <a:ext cx="3564194" cy="306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r>
              <a:rPr lang="en-US" altLang="ko-KR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YLLs per 100,000 persons during 2003-2008</a:t>
            </a:r>
            <a:endParaRPr lang="ko-KR" altLang="ko-KR" sz="1600" b="1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A8BEE076-B97C-43E2-A2F2-54BE446465D5}"/>
              </a:ext>
            </a:extLst>
          </p:cNvPr>
          <p:cNvSpPr txBox="1">
            <a:spLocks/>
          </p:cNvSpPr>
          <p:nvPr/>
        </p:nvSpPr>
        <p:spPr>
          <a:xfrm>
            <a:off x="1151965" y="76200"/>
            <a:ext cx="7543800" cy="99060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dirty="0"/>
              <a:t>Assessing temporal trends in DALY based on incidence data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4845476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2E0B8-9532-0C41-A831-5FEE0DB14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OHDSI: Open Innovation based on the open community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EF22E6-9AF2-C142-9CE2-D31C9CA1E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30C09F1C-3960-C04D-98C7-E651F72B1F77}"/>
              </a:ext>
            </a:extLst>
          </p:cNvPr>
          <p:cNvSpPr/>
          <p:nvPr/>
        </p:nvSpPr>
        <p:spPr>
          <a:xfrm>
            <a:off x="1862588" y="4314909"/>
            <a:ext cx="5177340" cy="1899354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3D5352-19F7-054E-8A43-3ACC8C8102E6}"/>
              </a:ext>
            </a:extLst>
          </p:cNvPr>
          <p:cNvSpPr/>
          <p:nvPr/>
        </p:nvSpPr>
        <p:spPr>
          <a:xfrm>
            <a:off x="2102216" y="4682337"/>
            <a:ext cx="182801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STANDARDS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3FE91C-9EF0-684E-B925-C300EC4B0B77}"/>
              </a:ext>
            </a:extLst>
          </p:cNvPr>
          <p:cNvSpPr/>
          <p:nvPr/>
        </p:nvSpPr>
        <p:spPr>
          <a:xfrm>
            <a:off x="4832666" y="4656629"/>
            <a:ext cx="182801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OPENNESS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B0469F-F515-BC47-9EA2-AB04D2063027}"/>
              </a:ext>
            </a:extLst>
          </p:cNvPr>
          <p:cNvSpPr/>
          <p:nvPr/>
        </p:nvSpPr>
        <p:spPr>
          <a:xfrm>
            <a:off x="2102998" y="5396624"/>
            <a:ext cx="1827233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A87221-6AAA-D94A-8F67-DB5E95DB0738}"/>
              </a:ext>
            </a:extLst>
          </p:cNvPr>
          <p:cNvSpPr/>
          <p:nvPr/>
        </p:nvSpPr>
        <p:spPr>
          <a:xfrm>
            <a:off x="4831881" y="5370916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COLLABORATION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C5DCA4-6EE0-114F-87EC-DBDEBDDBADD3}"/>
              </a:ext>
            </a:extLst>
          </p:cNvPr>
          <p:cNvSpPr/>
          <p:nvPr/>
        </p:nvSpPr>
        <p:spPr>
          <a:xfrm>
            <a:off x="3574566" y="4127500"/>
            <a:ext cx="1673257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GLOBAL COMMUNITY</a:t>
            </a:r>
          </a:p>
        </p:txBody>
      </p:sp>
      <p:pic>
        <p:nvPicPr>
          <p:cNvPr id="14" name="Graphic 13" descr="Arrow: Counterclockwise curve">
            <a:extLst>
              <a:ext uri="{FF2B5EF4-FFF2-40B4-BE49-F238E27FC236}">
                <a16:creationId xmlns:a16="http://schemas.microsoft.com/office/drawing/2014/main" id="{A27B4E1A-14B1-EF42-AE36-A534DA7CF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8954997">
            <a:off x="2560733" y="2719217"/>
            <a:ext cx="1351571" cy="1351571"/>
          </a:xfrm>
          <a:prstGeom prst="rect">
            <a:avLst/>
          </a:prstGeom>
        </p:spPr>
      </p:pic>
      <p:pic>
        <p:nvPicPr>
          <p:cNvPr id="17" name="Graphic 16" descr="Arrow: Counterclockwise curve">
            <a:extLst>
              <a:ext uri="{FF2B5EF4-FFF2-40B4-BE49-F238E27FC236}">
                <a16:creationId xmlns:a16="http://schemas.microsoft.com/office/drawing/2014/main" id="{61D853CA-6353-2645-8A9B-B05E7D9B7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800862" flipH="1">
            <a:off x="4922733" y="2751795"/>
            <a:ext cx="1351570" cy="1351570"/>
          </a:xfrm>
          <a:prstGeom prst="rect">
            <a:avLst/>
          </a:prstGeom>
        </p:spPr>
      </p:pic>
      <p:pic>
        <p:nvPicPr>
          <p:cNvPr id="19" name="Graphic 18" descr="Arrow: Straight">
            <a:extLst>
              <a:ext uri="{FF2B5EF4-FFF2-40B4-BE49-F238E27FC236}">
                <a16:creationId xmlns:a16="http://schemas.microsoft.com/office/drawing/2014/main" id="{001A9197-D881-C64F-8A1B-2714B7C4D4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3775473" y="2485497"/>
            <a:ext cx="1351570" cy="135157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453A80A-1078-894F-8121-164EF7456932}"/>
              </a:ext>
            </a:extLst>
          </p:cNvPr>
          <p:cNvSpPr/>
          <p:nvPr/>
        </p:nvSpPr>
        <p:spPr>
          <a:xfrm>
            <a:off x="152400" y="2797338"/>
            <a:ext cx="2410456" cy="8032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SCALABILITY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08243F-F170-B34B-A707-53240FCE3B6D}"/>
              </a:ext>
            </a:extLst>
          </p:cNvPr>
          <p:cNvSpPr/>
          <p:nvPr/>
        </p:nvSpPr>
        <p:spPr>
          <a:xfrm>
            <a:off x="2774858" y="1798675"/>
            <a:ext cx="3352800" cy="5979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REPRODUCIBILITY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DFF6D8-AD1B-1243-BC58-8AD78A90D826}"/>
              </a:ext>
            </a:extLst>
          </p:cNvPr>
          <p:cNvSpPr/>
          <p:nvPr/>
        </p:nvSpPr>
        <p:spPr>
          <a:xfrm>
            <a:off x="6235347" y="2764760"/>
            <a:ext cx="2774246" cy="8358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BENEFICIENCE</a:t>
            </a:r>
          </a:p>
        </p:txBody>
      </p:sp>
    </p:spTree>
    <p:extLst>
      <p:ext uri="{BB962C8B-B14F-4D97-AF65-F5344CB8AC3E}">
        <p14:creationId xmlns:p14="http://schemas.microsoft.com/office/powerpoint/2010/main" val="35268869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EB899-AF7B-EE4C-8CFB-54C8F0872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Mission, Vision, and Values of OHDSI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7F831-4868-DD43-91FD-CA7FFDC4E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Mission</a:t>
            </a:r>
          </a:p>
          <a:p>
            <a:pPr marL="0" indent="0">
              <a:buNone/>
            </a:pPr>
            <a:r>
              <a:rPr lang="en-US" dirty="0"/>
              <a:t>To improve health by empowering a community to collaboratively generate the evidence that promotes better health decisions and better care.</a:t>
            </a:r>
          </a:p>
          <a:p>
            <a:r>
              <a:rPr lang="en-US" dirty="0"/>
              <a:t>Our Vision</a:t>
            </a:r>
          </a:p>
          <a:p>
            <a:pPr marL="0" indent="0">
              <a:buNone/>
            </a:pPr>
            <a:r>
              <a:rPr lang="en-US" dirty="0"/>
              <a:t>A world in which observational research produces a comprehensive understanding of health and disease.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6BE29-E8D8-B34D-957D-98EC332C12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096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EB899-AF7B-EE4C-8CFB-54C8F0872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Mission, Vision, and Values of OHDSI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7F831-4868-DD43-91FD-CA7FFDC4E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Innovation: Observational research is a field which will benefit greatly from disruptive thinking. We actively seek and encourage fresh methodological approaches in our work.</a:t>
            </a:r>
          </a:p>
          <a:p>
            <a:endParaRPr lang="en-US" dirty="0"/>
          </a:p>
          <a:p>
            <a:r>
              <a:rPr lang="en-US" dirty="0"/>
              <a:t>Reproducibility: Accurate, reproducible, and well-calibrated evidence is necessary for health improvement.</a:t>
            </a:r>
          </a:p>
          <a:p>
            <a:endParaRPr lang="en-US" dirty="0"/>
          </a:p>
          <a:p>
            <a:r>
              <a:rPr lang="en-US" dirty="0"/>
              <a:t>Community: Everyone is welcome to actively participate in OHDSI, whether you are a patient, a health professional, a researcher, or someone who simply believes in our cause.</a:t>
            </a:r>
          </a:p>
          <a:p>
            <a:endParaRPr lang="en-US" dirty="0"/>
          </a:p>
          <a:p>
            <a:r>
              <a:rPr lang="en-US" dirty="0"/>
              <a:t>Collaboration: We work collectively to prioritize and address the real world needs of our community’s participants.</a:t>
            </a:r>
          </a:p>
          <a:p>
            <a:endParaRPr lang="en-US" dirty="0"/>
          </a:p>
          <a:p>
            <a:r>
              <a:rPr lang="en-US" dirty="0"/>
              <a:t>Openness: We strive to make all our community’s proceeds open and publicly accessible, including the methods, tools and the evidence that we generate.</a:t>
            </a:r>
          </a:p>
          <a:p>
            <a:endParaRPr lang="en-US" dirty="0"/>
          </a:p>
          <a:p>
            <a:r>
              <a:rPr lang="en-US" dirty="0"/>
              <a:t>Beneficence: We seek to protect the rights of individuals and organizations within our community at all times.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6BE29-E8D8-B34D-957D-98EC332C12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0183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1026" name="Picture 2" descr="감사 합니다, 당신은, 카드, 주셔서 감사 합니다, 감사, 통신, 응답, 피드백, 고맙습니다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192"/>
            <a:ext cx="9112808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80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1933</Words>
  <Application>Microsoft Office PowerPoint</Application>
  <PresentationFormat>화면 슬라이드 쇼(4:3)</PresentationFormat>
  <Paragraphs>381</Paragraphs>
  <Slides>42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50" baseType="lpstr">
      <vt:lpstr>CMR17</vt:lpstr>
      <vt:lpstr>Lato</vt:lpstr>
      <vt:lpstr>OTNEJMQuadraat</vt:lpstr>
      <vt:lpstr>맑은 고딕</vt:lpstr>
      <vt:lpstr>Arial</vt:lpstr>
      <vt:lpstr>Calibri</vt:lpstr>
      <vt:lpstr>Times New Roman</vt:lpstr>
      <vt:lpstr>Office Theme</vt:lpstr>
      <vt:lpstr>1. Versioned OHDSI docker library  2. Argos Project</vt:lpstr>
      <vt:lpstr>Mission, Vision, and Values of OHDSI</vt:lpstr>
      <vt:lpstr>Mission, Vision, and Values of OHDSI</vt:lpstr>
      <vt:lpstr>OHDSI: Open Innovation based on the open community</vt:lpstr>
      <vt:lpstr>Reproducibility in OHDSI research</vt:lpstr>
      <vt:lpstr>Reproducibility in OHDSI research</vt:lpstr>
      <vt:lpstr>Reproducibility in OHDSI research</vt:lpstr>
      <vt:lpstr>Reproducibility</vt:lpstr>
      <vt:lpstr>Broadsea</vt:lpstr>
      <vt:lpstr>LTS Broadsea API</vt:lpstr>
      <vt:lpstr>Docker, What is it? and  What for?</vt:lpstr>
      <vt:lpstr>What is Docker?</vt:lpstr>
      <vt:lpstr>Ok, seriously, what is Docker?</vt:lpstr>
      <vt:lpstr>Virtual Machine vs Docker</vt:lpstr>
      <vt:lpstr>Docker and Reproducibility</vt:lpstr>
      <vt:lpstr>Docker Advantage for Reproducibility</vt:lpstr>
      <vt:lpstr>Docker Advantage for Reproducibility</vt:lpstr>
      <vt:lpstr>Versioned docker library for Rstudio: ROCKER project</vt:lpstr>
      <vt:lpstr>Versioned docker library for OHDSI Tools</vt:lpstr>
      <vt:lpstr>How to build docker image  for individual research</vt:lpstr>
      <vt:lpstr>Run Docker</vt:lpstr>
      <vt:lpstr>Run entangled system of PLP package (R + Python + Deep learning) in Docker</vt:lpstr>
      <vt:lpstr>Suggestion for better reproducibility in OHDSI</vt:lpstr>
      <vt:lpstr>ARGOS</vt:lpstr>
      <vt:lpstr>Measuring the Global Burden of Disease</vt:lpstr>
      <vt:lpstr>The result from GBD 2016 </vt:lpstr>
      <vt:lpstr>The result from GBD 2016 </vt:lpstr>
      <vt:lpstr>Comparison between  GBD 2006 and GBD 2016 </vt:lpstr>
      <vt:lpstr>Lesson from GBD study</vt:lpstr>
      <vt:lpstr>Disability-Adjusted Life Loss (DALY)</vt:lpstr>
      <vt:lpstr>Objectives of ARGOS project</vt:lpstr>
      <vt:lpstr>Validation of temporal trend in Incidence of cancers</vt:lpstr>
      <vt:lpstr>Temporal trends of incidence, incidence according to birth year: Is breast cancer really increasing in Korea?</vt:lpstr>
      <vt:lpstr>PowerPoint 프레젠테이션</vt:lpstr>
      <vt:lpstr>Temporal trend of overall cost in cancer patients</vt:lpstr>
      <vt:lpstr>Cost plot according to the time before and after diagnosis</vt:lpstr>
      <vt:lpstr>PowerPoint 프레젠테이션</vt:lpstr>
      <vt:lpstr>PowerPoint 프레젠테이션</vt:lpstr>
      <vt:lpstr>OHDSI: Open Innovation based on the open community</vt:lpstr>
      <vt:lpstr>Mission, Vision, and Values of OHDSI</vt:lpstr>
      <vt:lpstr>Mission, Vision, and Values of OHDSI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Versioned OHDSI docker library  2. Argos Project</dc:title>
  <dc:creator>승찬 유</dc:creator>
  <cp:lastModifiedBy>승찬 유</cp:lastModifiedBy>
  <cp:revision>17</cp:revision>
  <dcterms:created xsi:type="dcterms:W3CDTF">2019-03-11T03:08:00Z</dcterms:created>
  <dcterms:modified xsi:type="dcterms:W3CDTF">2019-03-12T23:29:04Z</dcterms:modified>
</cp:coreProperties>
</file>