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6" r:id="rId3"/>
    <p:sldId id="257" r:id="rId4"/>
    <p:sldId id="259" r:id="rId5"/>
    <p:sldId id="275" r:id="rId6"/>
    <p:sldId id="289" r:id="rId7"/>
    <p:sldId id="262" r:id="rId8"/>
    <p:sldId id="260" r:id="rId9"/>
    <p:sldId id="263" r:id="rId10"/>
    <p:sldId id="264" r:id="rId11"/>
    <p:sldId id="266" r:id="rId12"/>
    <p:sldId id="267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66" autoAdjust="0"/>
    <p:restoredTop sz="92686"/>
  </p:normalViewPr>
  <p:slideViewPr>
    <p:cSldViewPr snapToGrid="0" snapToObjects="1">
      <p:cViewPr varScale="1">
        <p:scale>
          <a:sx n="57" d="100"/>
          <a:sy n="57" d="100"/>
        </p:scale>
        <p:origin x="209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F954E-8465-EB48-9F0F-AAE1E8AAE89F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C8384-D850-2E4B-8D95-E60656B010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32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290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26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312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272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772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646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901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35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282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469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C8384-D850-2E4B-8D95-E60656B010E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117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D9780-471C-B943-B6AE-BD733E2FA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18A88-D74F-6042-96E5-7FA650AF1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A2384-71D2-AB4D-B746-311367B8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91C7A-07B8-C74A-88A9-96C445C62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17314-B770-1F4A-8542-38C3AC5D3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6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141B2-FFB2-474D-A384-D3DF2381E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C5DD8-6B1A-6043-9C2B-6596A9846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0B1C2-5AE0-D145-9B7A-AAD813B01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FF68F-95DD-004A-B59F-DEBB2D648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C11D2-DF2D-C54D-ACD1-F20BED6A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29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99500-0DFA-014C-A49C-EB6E3C185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5BAEF-F493-5B42-B572-51ADF6BF1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23ECD-856E-9D41-A2D7-60BE7E51C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22126-4D7D-324C-98EC-E85F5D316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24CF3-C626-DA4A-80C7-3B4AB314C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659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0CAB7-AB91-E043-A6F4-1AB7DC753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6A635-79AE-BB4B-910F-611D937E3C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680C3C-3C5B-5144-8217-F274D0908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DFB6B7-2270-AE4F-84A6-ADF6122FD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0491EE-7171-7A4B-9026-DB792056D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EF300-F126-E440-A730-22DD2A1C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375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04AF0-850E-D442-84DB-116C003CF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47D1B-C484-7844-8E43-757A8A1CC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0EF76-F4D0-B54A-8432-C4B102DBA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F2DFFF-AA7F-FF43-9C8B-086138092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5383BC-F9FA-7146-A6D4-2CDF29E063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36A8A0-30EC-864A-97FD-535371506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99052B-D5D3-CD49-9F7C-21ED87C75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26F2AC-51AA-B54C-BA9C-23482DDA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42EA4-3369-C74C-8F5D-DE49BF58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858204-867F-FC46-B971-3D3932D39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B7D9D5-3C43-5E4F-8809-9AB9A083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AD1B4-FD2D-8B44-860C-256444956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1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7B6E0A-46D9-1340-9ED4-85B58D035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037366-ECEB-4641-88C9-14F40455D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E2810-0BA8-154F-ADD0-E75C3A5C6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759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250E0-AD7D-D84F-B522-976913817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8E3F9-0ED4-F848-BAF0-4346B744C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26621-4278-3D4B-923E-5D6D40007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34267-80F9-464D-BF29-8D0387EF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1511D6-960E-804E-8B77-6C65A5867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B734-FB5B-4D4A-A76B-FC6DD56DB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8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FE65-B282-E24E-8CC9-3CCD233E9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C45F50-F3F1-B14C-90CF-ACFA407B2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851A8-C5BC-B444-AF0C-8E39DC4A3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DD7F6-4A8B-0D48-8AE6-FC05A496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6F6606-70B3-3642-A5CB-A274D8EB7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24675A-6488-6146-B4FE-981E97A5C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360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0187C-0A34-6140-95AF-341473D2E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5F870C-962D-3F4D-BB62-02DEBE9B7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194C0-B3B2-D242-B394-48ED820AB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2690B-7981-574D-B133-2B9BAA6E8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989C4-AF88-D94A-A92C-FFB0BC924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398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5046D6-960A-BA46-97C2-6DE34649DF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6A207-84D8-AC4F-8EF2-759D203F7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C86CE-169E-AF4F-92B4-550BE3639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9070F-BC6A-8049-A560-C2154A1EC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28507-EE27-A74B-B166-55E4BF48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54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A34324-D7BE-7A40-9A61-4059878FB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739DC-6182-3C48-BF78-1C46A5412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21432-CF96-9840-81E2-A67F15C2A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C55A4-3DF5-6B40-BCF3-5572DEE5F06C}" type="datetimeFigureOut">
              <a:rPr lang="en-US" smtClean="0"/>
              <a:t>5/7/19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6BCDE-F1C8-3C41-85BA-A9C2CE106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584AF-1030-F240-B4A4-CDB7E7D76A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1D22A-AED6-D943-9FC7-7BE1E2A3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8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E6096-7230-A844-BE42-86DD0C6D21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The Association Between Preoperative 3D Rendering Prior to an Elective Total Knee, Shoulder or Hip Arthroplasty and Postoperative Outcomes: </a:t>
            </a:r>
            <a:br>
              <a:rPr lang="en-US" sz="3600" dirty="0"/>
            </a:br>
            <a:r>
              <a:rPr lang="en-US" sz="3600" dirty="0"/>
              <a:t>Real World Evidence from the OHDSI Network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9DB9AF-3753-D549-97BE-EC39FA5EC0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Matthew Spotnitz, M.D., M.P.H., Edward Burn, D. Phil., Thomas W. Hamilton, M.D., D. Phil., Jeffrey A. Geller, M.D., Karthik Natarajan Ph.D.</a:t>
            </a:r>
          </a:p>
        </p:txBody>
      </p:sp>
    </p:spTree>
    <p:extLst>
      <p:ext uri="{BB962C8B-B14F-4D97-AF65-F5344CB8AC3E}">
        <p14:creationId xmlns:p14="http://schemas.microsoft.com/office/powerpoint/2010/main" val="332943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F8AC-44E1-C04F-9EAA-7AAC58FB2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3D Ankle Fracture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C284149-0502-3740-95AE-FC2AF8C8CC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625" r="6729"/>
          <a:stretch/>
        </p:blipFill>
        <p:spPr>
          <a:xfrm>
            <a:off x="182667" y="1972117"/>
            <a:ext cx="11813388" cy="437271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AEA292-462E-3F47-BD69-075AD75D5C7F}"/>
              </a:ext>
            </a:extLst>
          </p:cNvPr>
          <p:cNvSpPr/>
          <p:nvPr/>
        </p:nvSpPr>
        <p:spPr>
          <a:xfrm>
            <a:off x="8543361" y="6488833"/>
            <a:ext cx="36599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111111"/>
                </a:solidFill>
              </a:rPr>
              <a:t>Rowe SP, Fritz J, Fishman EK Emerg Radiol (2018) 25:93–101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70593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4CB2-571D-3444-8734-AE27CE9DB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Background: 3D Rendering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5236D-A1EA-0146-8820-A7220D88A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3D renderings are reconstructed from cross sectional images (CT, MRI, etc..)</a:t>
            </a:r>
          </a:p>
          <a:p>
            <a:r>
              <a:rPr lang="en-US" dirty="0"/>
              <a:t>Widely used for visualizing complex anatomy and pathology</a:t>
            </a:r>
          </a:p>
          <a:p>
            <a:r>
              <a:rPr lang="en-US" dirty="0"/>
              <a:t>CPT codes 76376 and 76377 introduced in 2006</a:t>
            </a:r>
          </a:p>
          <a:p>
            <a:r>
              <a:rPr lang="en-US" dirty="0"/>
              <a:t>Without or with an independent workstation (i.e. CT scan vs. 3D Lab)</a:t>
            </a:r>
          </a:p>
          <a:p>
            <a:r>
              <a:rPr lang="en-US" dirty="0"/>
              <a:t>Reimbursement policies for 3D renderings vary by insurance providers</a:t>
            </a:r>
          </a:p>
          <a:p>
            <a:r>
              <a:rPr lang="en-US" dirty="0"/>
              <a:t>We are interested in large scale, observational data about preoperative use of 3D rendering before a total knee arthroplasty (TKA), total shoulder arthroplasty (TSA) and total hip arthroplasty (THA)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377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B084A8-8D6F-F743-8D87-5A0295C829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" r="991"/>
          <a:stretch/>
        </p:blipFill>
        <p:spPr>
          <a:xfrm>
            <a:off x="0" y="1146607"/>
            <a:ext cx="12203337" cy="47442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C5C056-E75E-C546-928C-2DE5C69DEEF1}"/>
              </a:ext>
            </a:extLst>
          </p:cNvPr>
          <p:cNvSpPr txBox="1"/>
          <p:nvPr/>
        </p:nvSpPr>
        <p:spPr>
          <a:xfrm>
            <a:off x="2271515" y="6066692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VR 1995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3A64E-3B4F-CB4A-8BF6-8E2F9B839246}"/>
              </a:ext>
            </a:extLst>
          </p:cNvPr>
          <p:cNvSpPr txBox="1"/>
          <p:nvPr/>
        </p:nvSpPr>
        <p:spPr>
          <a:xfrm>
            <a:off x="404446" y="6066692"/>
            <a:ext cx="124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MIP &lt; 1995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71625D-75BF-074A-A3C4-D5817B2A4458}"/>
              </a:ext>
            </a:extLst>
          </p:cNvPr>
          <p:cNvSpPr txBox="1"/>
          <p:nvPr/>
        </p:nvSpPr>
        <p:spPr>
          <a:xfrm>
            <a:off x="4375125" y="606669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 2015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4248C1-50CF-D940-AC06-5A49B7A1D263}"/>
              </a:ext>
            </a:extLst>
          </p:cNvPr>
          <p:cNvSpPr txBox="1"/>
          <p:nvPr/>
        </p:nvSpPr>
        <p:spPr>
          <a:xfrm>
            <a:off x="6562571" y="606669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 2015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9C83F7-D3BA-2948-9A56-72A03B6F9B33}"/>
              </a:ext>
            </a:extLst>
          </p:cNvPr>
          <p:cNvSpPr txBox="1"/>
          <p:nvPr/>
        </p:nvSpPr>
        <p:spPr>
          <a:xfrm>
            <a:off x="8750017" y="606669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 2015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183E7-BEC5-8B46-83A9-0E3DDED52AF3}"/>
              </a:ext>
            </a:extLst>
          </p:cNvPr>
          <p:cNvSpPr txBox="1"/>
          <p:nvPr/>
        </p:nvSpPr>
        <p:spPr>
          <a:xfrm>
            <a:off x="10729334" y="606669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 2015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A4A65E-7E0B-AB4E-8E61-0C51B4976AF7}"/>
              </a:ext>
            </a:extLst>
          </p:cNvPr>
          <p:cNvSpPr/>
          <p:nvPr/>
        </p:nvSpPr>
        <p:spPr>
          <a:xfrm>
            <a:off x="8543361" y="6488833"/>
            <a:ext cx="36599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111111"/>
                </a:solidFill>
              </a:rPr>
              <a:t>Rowe SP, Fritz J, Fishman EK Emerg Radiol (2018) 25:93–101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01657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Background: Arthritis and Arthroplasties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36" b="11866"/>
          <a:stretch/>
        </p:blipFill>
        <p:spPr>
          <a:xfrm>
            <a:off x="1777997" y="2007674"/>
            <a:ext cx="3115351" cy="3344460"/>
          </a:xfrm>
        </p:spPr>
      </p:pic>
      <p:sp>
        <p:nvSpPr>
          <p:cNvPr id="5" name="Rectangle 4"/>
          <p:cNvSpPr/>
          <p:nvPr/>
        </p:nvSpPr>
        <p:spPr>
          <a:xfrm>
            <a:off x="7210425" y="6537251"/>
            <a:ext cx="432261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https://orthoinfo.aaos.org/en/treatment/total-knee-replacement/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6CFFA9A-48E8-F54C-B8F9-118B3B3D7D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4936210" y="2007674"/>
            <a:ext cx="6484176" cy="3344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DBC1EC-3332-1F4C-83C0-AA21A5E95970}"/>
              </a:ext>
            </a:extLst>
          </p:cNvPr>
          <p:cNvSpPr txBox="1"/>
          <p:nvPr/>
        </p:nvSpPr>
        <p:spPr>
          <a:xfrm>
            <a:off x="6197599" y="5421068"/>
            <a:ext cx="753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TKA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58E14A-55FC-9E4C-A6A3-1A02BEC9AA46}"/>
              </a:ext>
            </a:extLst>
          </p:cNvPr>
          <p:cNvSpPr txBox="1"/>
          <p:nvPr/>
        </p:nvSpPr>
        <p:spPr>
          <a:xfrm>
            <a:off x="9575800" y="5421068"/>
            <a:ext cx="809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UKA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3427F8-FD67-9B44-8E13-E497D405F7FE}"/>
              </a:ext>
            </a:extLst>
          </p:cNvPr>
          <p:cNvSpPr txBox="1"/>
          <p:nvPr/>
        </p:nvSpPr>
        <p:spPr>
          <a:xfrm>
            <a:off x="2553190" y="5421068"/>
            <a:ext cx="1377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Arthritis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AB1D27-9952-7F4C-BB70-FE64B32BCC87}"/>
              </a:ext>
            </a:extLst>
          </p:cNvPr>
          <p:cNvSpPr/>
          <p:nvPr/>
        </p:nvSpPr>
        <p:spPr>
          <a:xfrm>
            <a:off x="7210425" y="6261274"/>
            <a:ext cx="498157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https://orthoinfo.aaos.org/en/treatment/unicompartmental-knee-replacement/</a:t>
            </a:r>
          </a:p>
        </p:txBody>
      </p:sp>
    </p:spTree>
    <p:extLst>
      <p:ext uri="{BB962C8B-B14F-4D97-AF65-F5344CB8AC3E}">
        <p14:creationId xmlns:p14="http://schemas.microsoft.com/office/powerpoint/2010/main" val="255650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8" name="Picture 10" descr="https://www.roboticjointcenter.com/wp-content/uploads/2018/12/mako-total-knee-intro-slide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8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423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7FEF8-B34F-FC42-90DD-EC21130E4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Public Health Impact: Revision Arthroplasties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87775-1D0E-2145-9624-72658469A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Revision arthroplasties cost more than $3.5 Billion to the United States Healthcare System</a:t>
            </a:r>
          </a:p>
          <a:p>
            <a:r>
              <a:rPr lang="en-US" dirty="0"/>
              <a:t>Aseptic mechanical loosening is a leading cause of TKA, TSA, and THA revision</a:t>
            </a:r>
          </a:p>
          <a:p>
            <a:r>
              <a:rPr lang="en-US" dirty="0"/>
              <a:t>3D rendering use may reduce incidences of mechanical loosening and revision arthroplasties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4B5C5-68A7-A640-A1B5-9E24E998AC3E}"/>
              </a:ext>
            </a:extLst>
          </p:cNvPr>
          <p:cNvSpPr/>
          <p:nvPr/>
        </p:nvSpPr>
        <p:spPr>
          <a:xfrm>
            <a:off x="6230815" y="5851229"/>
            <a:ext cx="5638800" cy="856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Delanois RE, Mistry JB, Gwam CU, et. al. The Journal of Arthroplasty 32 (2017) 2663-2668</a:t>
            </a:r>
          </a:p>
          <a:p>
            <a:pPr algn="just">
              <a:spcAft>
                <a:spcPts val="1000"/>
              </a:spcAft>
            </a:pPr>
            <a:r>
              <a:rPr lang="en-US" sz="1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Gwam</a:t>
            </a:r>
            <a:r>
              <a:rPr lang="en-US" sz="1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CU, Mistry JB, Mohamed NS, et. al. The Journal of Arthroplasty 32 (2017) 2088-2092.</a:t>
            </a:r>
          </a:p>
          <a:p>
            <a:pPr algn="just">
              <a:spcAft>
                <a:spcPts val="1000"/>
              </a:spcAft>
            </a:pPr>
            <a:r>
              <a:rPr lang="en-US" sz="1100" dirty="0" err="1"/>
              <a:t>Aibinder</a:t>
            </a:r>
            <a:r>
              <a:rPr lang="en-US" sz="1100" dirty="0"/>
              <a:t> WR, Schoch B, Schleck C. J Shoulder Elbow Surg 2017 Mar;26(3):443-449</a:t>
            </a:r>
            <a:r>
              <a:rPr lang="en-US" sz="1100" dirty="0">
                <a:effectLst/>
              </a:rPr>
              <a:t> </a:t>
            </a:r>
            <a:endParaRPr lang="en-US" sz="1100" dirty="0">
              <a:solidFill>
                <a:srgbClr val="00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464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FA392-9EB7-3A41-975C-1F4DF5F0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Preop 3D Rendering: Hypothetical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E97A5-DB51-0945-9016-09A3A52D7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Intuitive Visualization of Anatomy and Pathology</a:t>
            </a:r>
          </a:p>
          <a:p>
            <a:r>
              <a:rPr lang="en-US" dirty="0"/>
              <a:t>Provide Quantitative Measurements</a:t>
            </a:r>
          </a:p>
          <a:p>
            <a:r>
              <a:rPr lang="en-US" dirty="0"/>
              <a:t>Improve Decisions about Surgical Access</a:t>
            </a:r>
          </a:p>
          <a:p>
            <a:r>
              <a:rPr lang="en-US" dirty="0"/>
              <a:t>Improve Choice of Prosthetic</a:t>
            </a:r>
          </a:p>
          <a:p>
            <a:r>
              <a:rPr lang="en-US" dirty="0"/>
              <a:t>Improve Communication among Patients, Healthcare Providers and Trainees</a:t>
            </a:r>
          </a:p>
        </p:txBody>
      </p:sp>
    </p:spTree>
    <p:extLst>
      <p:ext uri="{BB962C8B-B14F-4D97-AF65-F5344CB8AC3E}">
        <p14:creationId xmlns:p14="http://schemas.microsoft.com/office/powerpoint/2010/main" val="2249638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AB54B-606D-BC43-B672-263452B1F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Study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06D32-C408-0D4F-AF07-EDEBA6205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set of retrospective, observational, cohort studies</a:t>
            </a:r>
          </a:p>
          <a:p>
            <a:r>
              <a:rPr lang="en-US" dirty="0"/>
              <a:t>Study Period: 01/01/2006 – Present</a:t>
            </a:r>
          </a:p>
          <a:p>
            <a:r>
              <a:rPr lang="en-US" dirty="0"/>
              <a:t>Comparison 1: 3D prior to TKA vs. No 3D prior to TKA</a:t>
            </a:r>
          </a:p>
          <a:p>
            <a:r>
              <a:rPr lang="en-US" dirty="0"/>
              <a:t>Comparison 2: 3D prior to TSA vs. No 3D prior to TSA</a:t>
            </a:r>
          </a:p>
          <a:p>
            <a:r>
              <a:rPr lang="en-US" dirty="0"/>
              <a:t>Comparison 3: 3D prior to THA vs. No 3D prior to THA</a:t>
            </a:r>
          </a:p>
          <a:p>
            <a:r>
              <a:rPr lang="en-US" dirty="0"/>
              <a:t>Outcomes Cohorts: TKA, TSA, THA Revision</a:t>
            </a:r>
          </a:p>
          <a:p>
            <a:r>
              <a:rPr lang="en-US" dirty="0"/>
              <a:t>Time-At-Risk: POD#1 – End of Study Period</a:t>
            </a:r>
          </a:p>
          <a:p>
            <a:r>
              <a:rPr lang="en-US" dirty="0"/>
              <a:t>Propensity Score, Negative Controls, Positive Controls</a:t>
            </a:r>
          </a:p>
        </p:txBody>
      </p:sp>
    </p:spTree>
    <p:extLst>
      <p:ext uri="{BB962C8B-B14F-4D97-AF65-F5344CB8AC3E}">
        <p14:creationId xmlns:p14="http://schemas.microsoft.com/office/powerpoint/2010/main" val="2971587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55305-BF43-DD4A-B7A8-7D2FAEA48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3D TKA Cohort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CFAB6-E6DF-7942-8A4A-53DA50933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TKA is the index event, first procedure occurrence, on or after 1/1/2006, 365 days of medical records prior</a:t>
            </a:r>
          </a:p>
          <a:p>
            <a:r>
              <a:rPr lang="en-US" dirty="0"/>
              <a:t>At least 1 3D Rendering within 90 days prior to index event</a:t>
            </a:r>
          </a:p>
          <a:p>
            <a:r>
              <a:rPr lang="en-US" dirty="0"/>
              <a:t>Not a robotic or computer-assisted procedure</a:t>
            </a:r>
          </a:p>
          <a:p>
            <a:r>
              <a:rPr lang="en-US" dirty="0"/>
              <a:t>Age 40+</a:t>
            </a:r>
          </a:p>
          <a:p>
            <a:r>
              <a:rPr lang="en-US" dirty="0"/>
              <a:t>No prior knee revision procedure</a:t>
            </a:r>
          </a:p>
          <a:p>
            <a:r>
              <a:rPr lang="en-US" dirty="0"/>
              <a:t>No prior knee arthroplasty procedure, observation or condition</a:t>
            </a:r>
          </a:p>
          <a:p>
            <a:r>
              <a:rPr lang="en-US" dirty="0"/>
              <a:t>No fracture of bone of knee joint within 90 days prior to index event</a:t>
            </a:r>
          </a:p>
        </p:txBody>
      </p:sp>
    </p:spTree>
    <p:extLst>
      <p:ext uri="{BB962C8B-B14F-4D97-AF65-F5344CB8AC3E}">
        <p14:creationId xmlns:p14="http://schemas.microsoft.com/office/powerpoint/2010/main" val="3537938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1AA8F-3EC5-2E4E-9659-5510D73B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Preliminary Results and Analysis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ED3D8-8755-1F4E-BB05-96795B04B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Preliminary results suggest that 3D rendering cohorts consist of patients who are more complex and are use medical imaging more often than the patients in the comparator cohort</a:t>
            </a:r>
          </a:p>
          <a:p>
            <a:r>
              <a:rPr lang="en-US" dirty="0"/>
              <a:t>Consistent with another analysis of an NYC based central data repository, the proportions of 3D renderings done without and with an independent workstation are similar</a:t>
            </a:r>
          </a:p>
          <a:p>
            <a:r>
              <a:rPr lang="en-US" dirty="0"/>
              <a:t>Time to Revision</a:t>
            </a:r>
          </a:p>
          <a:p>
            <a:r>
              <a:rPr lang="en-US" dirty="0"/>
              <a:t>Proportion of Revisions</a:t>
            </a:r>
          </a:p>
          <a:p>
            <a:r>
              <a:rPr lang="en-US" dirty="0"/>
              <a:t>Cost Effectiveness</a:t>
            </a:r>
          </a:p>
          <a:p>
            <a:r>
              <a:rPr lang="en-US" dirty="0"/>
              <a:t>Variance by Site and Insurance Provider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95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E05D3-08F3-9041-AB51-0A6A6E0E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Discussion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17B35-26F1-E14F-9F14-7BA1170DD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Changes to preoperative arthroplasty imaging workup</a:t>
            </a:r>
          </a:p>
          <a:p>
            <a:r>
              <a:rPr lang="en-US" dirty="0"/>
              <a:t>Insurance Coverage</a:t>
            </a:r>
          </a:p>
          <a:p>
            <a:r>
              <a:rPr lang="en-US" dirty="0"/>
              <a:t>Imaging Nuances</a:t>
            </a:r>
          </a:p>
          <a:p>
            <a:r>
              <a:rPr lang="en-US" dirty="0"/>
              <a:t>Evolution of 3D Rendering Technology</a:t>
            </a:r>
          </a:p>
          <a:p>
            <a:r>
              <a:rPr lang="en-US" dirty="0"/>
              <a:t>3D Printing/Patient Specific Instrumentation</a:t>
            </a:r>
          </a:p>
          <a:p>
            <a:r>
              <a:rPr lang="en-US" dirty="0"/>
              <a:t>Preop planning vs. Computer-Assisted or Robotic Guidance</a:t>
            </a:r>
          </a:p>
          <a:p>
            <a:r>
              <a:rPr lang="en-US" dirty="0"/>
              <a:t>Limitations of Codes and Phenotypes</a:t>
            </a:r>
          </a:p>
          <a:p>
            <a:r>
              <a:rPr lang="en-US" dirty="0"/>
              <a:t>Uncontrolled Confounding</a:t>
            </a:r>
          </a:p>
        </p:txBody>
      </p:sp>
    </p:spTree>
    <p:extLst>
      <p:ext uri="{BB962C8B-B14F-4D97-AF65-F5344CB8AC3E}">
        <p14:creationId xmlns:p14="http://schemas.microsoft.com/office/powerpoint/2010/main" val="3404480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9BCEA-D69C-034B-8BE1-7E0BEF87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3E022-BC18-994B-A21F-699BB94A6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Study Authors (Columbia and Oxford)</a:t>
            </a:r>
          </a:p>
          <a:p>
            <a:r>
              <a:rPr lang="en-US" dirty="0"/>
              <a:t>Dr. Patrick Ryan</a:t>
            </a:r>
          </a:p>
          <a:p>
            <a:r>
              <a:rPr lang="en-US" dirty="0"/>
              <a:t>Maura</a:t>
            </a:r>
          </a:p>
          <a:p>
            <a:r>
              <a:rPr lang="en-US" dirty="0"/>
              <a:t>Future OHDSI Collaborators</a:t>
            </a:r>
          </a:p>
        </p:txBody>
      </p:sp>
    </p:spTree>
    <p:extLst>
      <p:ext uri="{BB962C8B-B14F-4D97-AF65-F5344CB8AC3E}">
        <p14:creationId xmlns:p14="http://schemas.microsoft.com/office/powerpoint/2010/main" val="1462458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3261</TotalTime>
  <Words>690</Words>
  <Application>Microsoft Macintosh PowerPoint</Application>
  <PresentationFormat>Widescreen</PresentationFormat>
  <Paragraphs>86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The Association Between Preoperative 3D Rendering Prior to an Elective Total Knee, Shoulder or Hip Arthroplasty and Postoperative Outcomes:  Real World Evidence from the OHDSI Network </vt:lpstr>
      <vt:lpstr>3D Ankle Fracture</vt:lpstr>
      <vt:lpstr>Background: 3D Rendering</vt:lpstr>
      <vt:lpstr>PowerPoint Presentation</vt:lpstr>
      <vt:lpstr>Background: Arthritis and Arthroplasties</vt:lpstr>
      <vt:lpstr>PowerPoint Presentation</vt:lpstr>
      <vt:lpstr>Public Health Impact: Revision Arthroplasties</vt:lpstr>
      <vt:lpstr>Preop 3D Rendering: Hypothetical Advantages</vt:lpstr>
      <vt:lpstr>Study Design</vt:lpstr>
      <vt:lpstr>3D TKA Cohort</vt:lpstr>
      <vt:lpstr>Preliminary Results and Analysis Plan</vt:lpstr>
      <vt:lpstr>Discussion Outline</vt:lpstr>
      <vt:lpstr>Thanks!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Association Between Preoperative 3D Rendering Prior to an Elective Total Knee, Shoulder or Hip Arthroplasty and Postoperative Outcomes:  Real World Evidence from the OHDSI Network</dc:title>
  <dc:creator>Matthew Spotnitz</dc:creator>
  <cp:lastModifiedBy>Matthew Spotnitz</cp:lastModifiedBy>
  <cp:revision>170</cp:revision>
  <dcterms:created xsi:type="dcterms:W3CDTF">2019-05-03T00:43:25Z</dcterms:created>
  <dcterms:modified xsi:type="dcterms:W3CDTF">2019-05-07T16:47:09Z</dcterms:modified>
</cp:coreProperties>
</file>