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638" r:id="rId3"/>
    <p:sldId id="986" r:id="rId4"/>
    <p:sldId id="739" r:id="rId5"/>
    <p:sldId id="987" r:id="rId6"/>
    <p:sldId id="988" r:id="rId7"/>
    <p:sldId id="989" r:id="rId8"/>
    <p:sldId id="718" r:id="rId9"/>
    <p:sldId id="719" r:id="rId10"/>
    <p:sldId id="549" r:id="rId11"/>
    <p:sldId id="990" r:id="rId12"/>
    <p:sldId id="991" r:id="rId13"/>
    <p:sldId id="992" r:id="rId14"/>
    <p:sldId id="993" r:id="rId15"/>
    <p:sldId id="994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425A"/>
    <a:srgbClr val="FCCB10"/>
    <a:srgbClr val="EB6622"/>
    <a:srgbClr val="153153"/>
    <a:srgbClr val="E28700"/>
    <a:srgbClr val="FF9900"/>
    <a:srgbClr val="EB9F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176" autoAdjust="0"/>
    <p:restoredTop sz="50000" autoAdjust="0"/>
  </p:normalViewPr>
  <p:slideViewPr>
    <p:cSldViewPr>
      <p:cViewPr varScale="1">
        <p:scale>
          <a:sx n="131" d="100"/>
          <a:sy n="131" d="100"/>
        </p:scale>
        <p:origin x="2224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2762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997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B52742-373F-4A87-92C3-F1BD6DE2FDEE}" type="datetimeFigureOut">
              <a:rPr lang="en-US" smtClean="0"/>
              <a:t>6/9/19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CCA093-4890-4B46-98EB-711D340FBB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4056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18435" name="Slide Number Placeholder 3"/>
          <p:cNvSpPr txBox="1">
            <a:spLocks noGrp="1"/>
          </p:cNvSpPr>
          <p:nvPr/>
        </p:nvSpPr>
        <p:spPr bwMode="auto">
          <a:xfrm>
            <a:off x="3884613" y="8685787"/>
            <a:ext cx="2971800" cy="456654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11C47062-5481-4F55-A818-5D70682F3AAA}" type="slidenum">
              <a:rPr lang="en-US" sz="1200">
                <a:latin typeface="+mn-lt"/>
              </a:rPr>
              <a:pPr algn="r">
                <a:defRPr/>
              </a:pPr>
              <a:t>2</a:t>
            </a:fld>
            <a:endParaRPr lang="en-US" sz="1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938377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63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563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DA4D6D0-8AD3-47D2-8328-0C649DF136DC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01816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68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9A41274-0ADA-41D1-AE53-DBB1973F8B76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9789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62200" y="2130425"/>
            <a:ext cx="6096000" cy="175577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62200" y="4038600"/>
            <a:ext cx="60960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rgbClr val="153153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027" name="Picture 3" descr="C:\Users\pryan4\Downloads\want-impact-public-health-help-shape-journey-ahead\OHDSI logo with text - vertical - colored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600" y="914400"/>
            <a:ext cx="2682875" cy="3230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 userDrawn="1"/>
        </p:nvSpPr>
        <p:spPr>
          <a:xfrm>
            <a:off x="0" y="6400800"/>
            <a:ext cx="9144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3355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400800"/>
            <a:ext cx="9144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C:\Users\pryan4\Downloads\want-impact-public-health-help-shape-journey-ahead\OHDSI logo only - colored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0425A"/>
                </a:solidFill>
              </a:defRPr>
            </a:lvl1pPr>
          </a:lstStyle>
          <a:p>
            <a:fld id="{444583ED-F364-40B3-B25B-483B5033DF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819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0" y="6400800"/>
            <a:ext cx="9144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C:\Users\pryan4\Downloads\want-impact-public-health-help-shape-journey-ahead\OHDSI logo only - colored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0425A"/>
                </a:solidFill>
              </a:defRPr>
            </a:lvl1pPr>
          </a:lstStyle>
          <a:p>
            <a:fld id="{444583ED-F364-40B3-B25B-483B5033DF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437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0" y="6400800"/>
            <a:ext cx="9144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pryan4\Downloads\want-impact-public-health-help-shape-journey-ahead\OHDSI logo only - colored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0425A"/>
                </a:solidFill>
              </a:defRPr>
            </a:lvl1pPr>
          </a:lstStyle>
          <a:p>
            <a:fld id="{444583ED-F364-40B3-B25B-483B5033DF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4915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6400800"/>
            <a:ext cx="9144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2" descr="C:\Users\pryan4\Downloads\want-impact-public-health-help-shape-journey-ahead\OHDSI logo only - colored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0425A"/>
                </a:solidFill>
              </a:defRPr>
            </a:lvl1pPr>
          </a:lstStyle>
          <a:p>
            <a:fld id="{444583ED-F364-40B3-B25B-483B5033DF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601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400800"/>
            <a:ext cx="9144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C:\Users\pryan4\Downloads\want-impact-public-health-help-shape-journey-ahead\OHDSI logo only - colored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0425A"/>
                </a:solidFill>
              </a:defRPr>
            </a:lvl1pPr>
          </a:lstStyle>
          <a:p>
            <a:fld id="{444583ED-F364-40B3-B25B-483B5033DF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141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75438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06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10276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rgbClr val="20425A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rgbClr val="20425A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rgbClr val="20425A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rgbClr val="20425A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rgbClr val="20425A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rgbClr val="20425A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OHDSI/LEGEND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github.com/OHDSI/LEGEND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95600" y="1524000"/>
            <a:ext cx="5029200" cy="1755775"/>
          </a:xfrm>
        </p:spPr>
        <p:txBody>
          <a:bodyPr>
            <a:normAutofit fontScale="90000"/>
          </a:bodyPr>
          <a:lstStyle/>
          <a:p>
            <a:r>
              <a:rPr lang="en-US" sz="4800" dirty="0"/>
              <a:t>Bayesian Calibration</a:t>
            </a:r>
            <a:br>
              <a:rPr lang="en-US" sz="4800" dirty="0"/>
            </a:br>
            <a:br>
              <a:rPr lang="en-US" sz="3100" dirty="0"/>
            </a:br>
            <a:r>
              <a:rPr lang="en-US" sz="3100" dirty="0"/>
              <a:t>George </a:t>
            </a:r>
            <a:r>
              <a:rPr lang="en-US" sz="3100" dirty="0" err="1"/>
              <a:t>Hripcsak</a:t>
            </a:r>
            <a:r>
              <a:rPr lang="en-US" sz="3100" dirty="0"/>
              <a:t>, David Madigan, Jami Jackson Mulgrave</a:t>
            </a:r>
            <a:endParaRPr lang="en-US" sz="4900" dirty="0"/>
          </a:p>
        </p:txBody>
      </p:sp>
    </p:spTree>
    <p:extLst>
      <p:ext uri="{BB962C8B-B14F-4D97-AF65-F5344CB8AC3E}">
        <p14:creationId xmlns:p14="http://schemas.microsoft.com/office/powerpoint/2010/main" val="13875004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Content Placeholder 2"/>
          <p:cNvSpPr>
            <a:spLocks noGrp="1"/>
          </p:cNvSpPr>
          <p:nvPr>
            <p:ph idx="4294967295"/>
          </p:nvPr>
        </p:nvSpPr>
        <p:spPr>
          <a:xfrm>
            <a:off x="762000" y="838200"/>
            <a:ext cx="8229600" cy="5383212"/>
          </a:xfrm>
        </p:spPr>
        <p:txBody>
          <a:bodyPr>
            <a:normAutofit/>
          </a:bodyPr>
          <a:lstStyle/>
          <a:p>
            <a:pPr eaLnBrk="1" hangingPunct="1"/>
            <a:endParaRPr lang="en-US" sz="2800" dirty="0"/>
          </a:p>
          <a:p>
            <a:r>
              <a:rPr lang="en-US" sz="2800" dirty="0"/>
              <a:t>Reproducible, systematized, open source approach at scale</a:t>
            </a:r>
          </a:p>
          <a:p>
            <a:r>
              <a:rPr lang="en-US" sz="2800" dirty="0"/>
              <a:t>Negative controls</a:t>
            </a:r>
          </a:p>
          <a:p>
            <a:pPr lvl="1"/>
            <a:r>
              <a:rPr lang="en-US" sz="2400" dirty="0"/>
              <a:t>Drugs and outcomes “known” to have no causal association</a:t>
            </a:r>
          </a:p>
          <a:p>
            <a:pPr lvl="1"/>
            <a:r>
              <a:rPr lang="en-US" sz="2400" dirty="0"/>
              <a:t>Literature, product labels, spontaneous reports</a:t>
            </a:r>
          </a:p>
          <a:p>
            <a:pPr lvl="1"/>
            <a:r>
              <a:rPr lang="en-US" sz="2400" dirty="0"/>
              <a:t>Empirical p-values</a:t>
            </a:r>
          </a:p>
          <a:p>
            <a:r>
              <a:rPr lang="en-US" sz="2800" dirty="0"/>
              <a:t>Positive Controls</a:t>
            </a:r>
          </a:p>
          <a:p>
            <a:pPr lvl="1"/>
            <a:r>
              <a:rPr lang="en-US" sz="2400" dirty="0"/>
              <a:t>Inject signals onto negative controls with known effect size</a:t>
            </a:r>
          </a:p>
          <a:p>
            <a:pPr lvl="1"/>
            <a:r>
              <a:rPr lang="en-US" sz="2400" dirty="0"/>
              <a:t>Calibrated confidence intervals</a:t>
            </a:r>
          </a:p>
          <a:p>
            <a:endParaRPr lang="en-US" sz="2800" dirty="0"/>
          </a:p>
          <a:p>
            <a:endParaRPr lang="en-US" sz="2800" dirty="0"/>
          </a:p>
          <a:p>
            <a:pPr marL="0" indent="0" eaLnBrk="1" hangingPunct="1">
              <a:buNone/>
            </a:pPr>
            <a:endParaRPr lang="en-US" sz="2800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143000" y="152400"/>
            <a:ext cx="7543800" cy="8382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20425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dirty="0"/>
              <a:t>LEGEND</a:t>
            </a:r>
          </a:p>
        </p:txBody>
      </p:sp>
    </p:spTree>
    <p:extLst>
      <p:ext uri="{BB962C8B-B14F-4D97-AF65-F5344CB8AC3E}">
        <p14:creationId xmlns:p14="http://schemas.microsoft.com/office/powerpoint/2010/main" val="14702707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A320849-33A3-7246-8456-F7B5D9E8F8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85" y="0"/>
            <a:ext cx="9098629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A37FA97-E003-1946-8E03-948E699DF846}"/>
              </a:ext>
            </a:extLst>
          </p:cNvPr>
          <p:cNvSpPr/>
          <p:nvPr/>
        </p:nvSpPr>
        <p:spPr>
          <a:xfrm>
            <a:off x="1066800" y="6400800"/>
            <a:ext cx="14478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6796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AC5630E-5810-3F43-B35C-FC5CEE5494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05" y="0"/>
            <a:ext cx="90949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583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731A030-5BAB-9444-A8DC-A2D31972EA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05" y="0"/>
            <a:ext cx="90949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5442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DC24C7D-8522-4577-A7D0-C21BF7431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b="1" dirty="0">
                <a:latin typeface="Arial" panose="020B0604020202020204" pitchFamily="34" charset="0"/>
              </a:rPr>
              <a:t>Method</a:t>
            </a:r>
            <a:r>
              <a:rPr lang="en-US" altLang="ko-KR" dirty="0">
                <a:latin typeface="Arial" panose="020B0604020202020204" pitchFamily="34" charset="0"/>
              </a:rPr>
              <a:t>: Study design (LEGEND)</a:t>
            </a:r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66F8F3E-25BB-4068-87CD-43A2D9F44F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E83E3E-5768-42D0-B26D-8ECFCD6876D7}"/>
              </a:ext>
            </a:extLst>
          </p:cNvPr>
          <p:cNvSpPr txBox="1"/>
          <p:nvPr/>
        </p:nvSpPr>
        <p:spPr>
          <a:xfrm>
            <a:off x="228600" y="1357198"/>
            <a:ext cx="3810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Treatment strategies: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Atenolol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b="1" dirty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Nebivolol</a:t>
            </a:r>
            <a:endParaRPr lang="ko-KR" altLang="en-US" b="1" dirty="0">
              <a:solidFill>
                <a:srgbClr val="92D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BF92E44-0049-4CE3-BE88-BA764D26425B}"/>
              </a:ext>
            </a:extLst>
          </p:cNvPr>
          <p:cNvSpPr txBox="1"/>
          <p:nvPr/>
        </p:nvSpPr>
        <p:spPr>
          <a:xfrm>
            <a:off x="4160520" y="1361023"/>
            <a:ext cx="3810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Causal contrasts of interest: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On-treatment effect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Intent-to-treat effect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D47E52A0-6140-4E66-80AF-BA378775DA2B}"/>
              </a:ext>
            </a:extLst>
          </p:cNvPr>
          <p:cNvSpPr/>
          <p:nvPr/>
        </p:nvSpPr>
        <p:spPr>
          <a:xfrm>
            <a:off x="4147820" y="2413853"/>
            <a:ext cx="990600" cy="566835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/>
              <a:t>Atenolol</a:t>
            </a:r>
            <a:endParaRPr lang="ko-KR" altLang="en-US" sz="1600" dirty="0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5F5B0CC5-8128-45B8-9B73-DCB749E5FC6F}"/>
              </a:ext>
            </a:extLst>
          </p:cNvPr>
          <p:cNvSpPr/>
          <p:nvPr/>
        </p:nvSpPr>
        <p:spPr>
          <a:xfrm>
            <a:off x="5138420" y="2413853"/>
            <a:ext cx="1536700" cy="566835"/>
          </a:xfrm>
          <a:prstGeom prst="rect">
            <a:avLst/>
          </a:prstGeom>
          <a:pattFill prst="pct70">
            <a:fgClr>
              <a:srgbClr val="00B0F0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Atenolol</a:t>
            </a:r>
            <a:endParaRPr lang="ko-KR" altLang="en-US" dirty="0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3FD14202-E98B-43E3-B96A-04932FB718A8}"/>
              </a:ext>
            </a:extLst>
          </p:cNvPr>
          <p:cNvSpPr/>
          <p:nvPr/>
        </p:nvSpPr>
        <p:spPr>
          <a:xfrm>
            <a:off x="4147820" y="4554860"/>
            <a:ext cx="990600" cy="566835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/>
              <a:t>Nebivolol</a:t>
            </a:r>
            <a:endParaRPr lang="ko-KR" altLang="en-US" sz="1600" dirty="0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5807D31D-75D3-4208-B7EB-5331F56603D3}"/>
              </a:ext>
            </a:extLst>
          </p:cNvPr>
          <p:cNvSpPr/>
          <p:nvPr/>
        </p:nvSpPr>
        <p:spPr>
          <a:xfrm>
            <a:off x="5138420" y="4554860"/>
            <a:ext cx="1917700" cy="566835"/>
          </a:xfrm>
          <a:prstGeom prst="rect">
            <a:avLst/>
          </a:prstGeom>
          <a:pattFill prst="pct70">
            <a:fgClr>
              <a:srgbClr val="92D050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Nebivolol</a:t>
            </a:r>
            <a:endParaRPr lang="ko-KR" altLang="en-US" dirty="0"/>
          </a:p>
        </p:txBody>
      </p:sp>
      <p:sp>
        <p:nvSpPr>
          <p:cNvPr id="12" name="순서도: 판단 11">
            <a:extLst>
              <a:ext uri="{FF2B5EF4-FFF2-40B4-BE49-F238E27FC236}">
                <a16:creationId xmlns:a16="http://schemas.microsoft.com/office/drawing/2014/main" id="{CCE6CDEE-1090-41B0-9168-4E720FEE8DF3}"/>
              </a:ext>
            </a:extLst>
          </p:cNvPr>
          <p:cNvSpPr/>
          <p:nvPr/>
        </p:nvSpPr>
        <p:spPr>
          <a:xfrm>
            <a:off x="2395220" y="3249294"/>
            <a:ext cx="1752600" cy="681990"/>
          </a:xfrm>
          <a:prstGeom prst="flowChartDecision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/>
              <a:t>PS matching</a:t>
            </a:r>
            <a:endParaRPr lang="ko-KR" altLang="en-US" sz="1400" dirty="0"/>
          </a:p>
        </p:txBody>
      </p:sp>
      <p:cxnSp>
        <p:nvCxnSpPr>
          <p:cNvPr id="14" name="연결선: 꺾임 13">
            <a:extLst>
              <a:ext uri="{FF2B5EF4-FFF2-40B4-BE49-F238E27FC236}">
                <a16:creationId xmlns:a16="http://schemas.microsoft.com/office/drawing/2014/main" id="{D7BF2A29-695C-4E80-8707-92BC2CE0C565}"/>
              </a:ext>
            </a:extLst>
          </p:cNvPr>
          <p:cNvCxnSpPr>
            <a:stCxn id="12" idx="0"/>
            <a:endCxn id="8" idx="1"/>
          </p:cNvCxnSpPr>
          <p:nvPr/>
        </p:nvCxnSpPr>
        <p:spPr>
          <a:xfrm rot="5400000" flipH="1" flipV="1">
            <a:off x="3433659" y="2535133"/>
            <a:ext cx="552023" cy="876300"/>
          </a:xfrm>
          <a:prstGeom prst="bentConnector2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연결선: 꺾임 15">
            <a:extLst>
              <a:ext uri="{FF2B5EF4-FFF2-40B4-BE49-F238E27FC236}">
                <a16:creationId xmlns:a16="http://schemas.microsoft.com/office/drawing/2014/main" id="{2D447813-D2FC-4530-A2FC-C0F3878C1A2A}"/>
              </a:ext>
            </a:extLst>
          </p:cNvPr>
          <p:cNvCxnSpPr>
            <a:stCxn id="12" idx="2"/>
            <a:endCxn id="10" idx="1"/>
          </p:cNvCxnSpPr>
          <p:nvPr/>
        </p:nvCxnSpPr>
        <p:spPr>
          <a:xfrm rot="16200000" flipH="1">
            <a:off x="3256173" y="3946631"/>
            <a:ext cx="906994" cy="876300"/>
          </a:xfrm>
          <a:prstGeom prst="bentConnector2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왼쪽 중괄호 18">
            <a:extLst>
              <a:ext uri="{FF2B5EF4-FFF2-40B4-BE49-F238E27FC236}">
                <a16:creationId xmlns:a16="http://schemas.microsoft.com/office/drawing/2014/main" id="{5FEF1D2A-25C8-49FA-A1DA-BF0AE3D9E769}"/>
              </a:ext>
            </a:extLst>
          </p:cNvPr>
          <p:cNvSpPr/>
          <p:nvPr/>
        </p:nvSpPr>
        <p:spPr>
          <a:xfrm rot="16200000">
            <a:off x="5878722" y="1422293"/>
            <a:ext cx="221196" cy="5334000"/>
          </a:xfrm>
          <a:prstGeom prst="lef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684DFEEF-66A0-448C-9E32-0552B01467B1}"/>
              </a:ext>
            </a:extLst>
          </p:cNvPr>
          <p:cNvSpPr/>
          <p:nvPr/>
        </p:nvSpPr>
        <p:spPr>
          <a:xfrm>
            <a:off x="6675120" y="2413853"/>
            <a:ext cx="1981200" cy="56683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064CC5C7-8257-4400-A477-F35FA67A7521}"/>
              </a:ext>
            </a:extLst>
          </p:cNvPr>
          <p:cNvSpPr/>
          <p:nvPr/>
        </p:nvSpPr>
        <p:spPr>
          <a:xfrm>
            <a:off x="7056119" y="4558029"/>
            <a:ext cx="1600201" cy="56683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8EBC940-60A6-425A-B2D4-E1BE822AFD97}"/>
              </a:ext>
            </a:extLst>
          </p:cNvPr>
          <p:cNvSpPr txBox="1"/>
          <p:nvPr/>
        </p:nvSpPr>
        <p:spPr>
          <a:xfrm>
            <a:off x="5262880" y="3710087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/>
              <a:t>Follow-up time</a:t>
            </a:r>
            <a:endParaRPr lang="ko-KR" altLang="en-US" b="1" dirty="0"/>
          </a:p>
        </p:txBody>
      </p:sp>
      <p:sp>
        <p:nvSpPr>
          <p:cNvPr id="24" name="왼쪽 중괄호 23">
            <a:extLst>
              <a:ext uri="{FF2B5EF4-FFF2-40B4-BE49-F238E27FC236}">
                <a16:creationId xmlns:a16="http://schemas.microsoft.com/office/drawing/2014/main" id="{C5B55DE2-8D74-48AF-B0D1-945C0A42D6E3}"/>
              </a:ext>
            </a:extLst>
          </p:cNvPr>
          <p:cNvSpPr/>
          <p:nvPr/>
        </p:nvSpPr>
        <p:spPr>
          <a:xfrm rot="16200000">
            <a:off x="1718202" y="2748173"/>
            <a:ext cx="221196" cy="2682240"/>
          </a:xfrm>
          <a:prstGeom prst="lef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65A1728-58D4-4A2B-8D7F-A999B915ED71}"/>
              </a:ext>
            </a:extLst>
          </p:cNvPr>
          <p:cNvSpPr txBox="1"/>
          <p:nvPr/>
        </p:nvSpPr>
        <p:spPr>
          <a:xfrm>
            <a:off x="807720" y="3673557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Medical history</a:t>
            </a:r>
            <a:endParaRPr lang="ko-KR" altLang="en-US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DA14BE8-1645-4E06-8806-FE2C03134A01}"/>
              </a:ext>
            </a:extLst>
          </p:cNvPr>
          <p:cNvSpPr txBox="1"/>
          <p:nvPr/>
        </p:nvSpPr>
        <p:spPr>
          <a:xfrm>
            <a:off x="349250" y="4348027"/>
            <a:ext cx="295909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Eligibility criteria: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/>
              <a:t>Diagnosis of hypertension during previous 1 year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/>
              <a:t>No prior antihypertensive drug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/>
              <a:t>No prior cardiovascular outcome</a:t>
            </a:r>
            <a:endParaRPr lang="ko-KR" altLang="en-US" dirty="0"/>
          </a:p>
        </p:txBody>
      </p:sp>
      <p:sp>
        <p:nvSpPr>
          <p:cNvPr id="27" name="화살표: 아래쪽 26">
            <a:extLst>
              <a:ext uri="{FF2B5EF4-FFF2-40B4-BE49-F238E27FC236}">
                <a16:creationId xmlns:a16="http://schemas.microsoft.com/office/drawing/2014/main" id="{DDB510C5-55D0-428D-9E43-14EFD517171B}"/>
              </a:ext>
            </a:extLst>
          </p:cNvPr>
          <p:cNvSpPr/>
          <p:nvPr/>
        </p:nvSpPr>
        <p:spPr>
          <a:xfrm>
            <a:off x="8465820" y="3429000"/>
            <a:ext cx="381000" cy="502284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화살표: 아래쪽 27">
            <a:extLst>
              <a:ext uri="{FF2B5EF4-FFF2-40B4-BE49-F238E27FC236}">
                <a16:creationId xmlns:a16="http://schemas.microsoft.com/office/drawing/2014/main" id="{D5847A34-4BF4-4028-B409-CC51FF91E536}"/>
              </a:ext>
            </a:extLst>
          </p:cNvPr>
          <p:cNvSpPr/>
          <p:nvPr/>
        </p:nvSpPr>
        <p:spPr>
          <a:xfrm>
            <a:off x="6484620" y="2820558"/>
            <a:ext cx="381000" cy="502284"/>
          </a:xfrm>
          <a:prstGeom prst="down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화살표: 아래쪽 28">
            <a:extLst>
              <a:ext uri="{FF2B5EF4-FFF2-40B4-BE49-F238E27FC236}">
                <a16:creationId xmlns:a16="http://schemas.microsoft.com/office/drawing/2014/main" id="{6E11BEB9-76A3-4082-B45A-425A4708F412}"/>
              </a:ext>
            </a:extLst>
          </p:cNvPr>
          <p:cNvSpPr/>
          <p:nvPr/>
        </p:nvSpPr>
        <p:spPr>
          <a:xfrm>
            <a:off x="6865620" y="4898810"/>
            <a:ext cx="381000" cy="502284"/>
          </a:xfrm>
          <a:prstGeom prst="down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338B1C6-2F87-4EFF-8E9E-754E7335D419}"/>
              </a:ext>
            </a:extLst>
          </p:cNvPr>
          <p:cNvSpPr txBox="1"/>
          <p:nvPr/>
        </p:nvSpPr>
        <p:spPr>
          <a:xfrm>
            <a:off x="3526155" y="5434406"/>
            <a:ext cx="55797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Outcome (Major Adverse Cardio-Cerebrovascular Event):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/>
              <a:t>Hospitalized myocardial infarction, heart failure, stroke and sudden cardiac death</a:t>
            </a:r>
            <a:endParaRPr lang="ko-KR" altLang="en-US" dirty="0"/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91426C61-D73F-42BF-B63A-89748B1F27FD}"/>
              </a:ext>
            </a:extLst>
          </p:cNvPr>
          <p:cNvSpPr/>
          <p:nvPr/>
        </p:nvSpPr>
        <p:spPr>
          <a:xfrm>
            <a:off x="4508084" y="6456771"/>
            <a:ext cx="433407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/>
            <a:r>
              <a:rPr lang="en-US" altLang="ko-KR" sz="2000" dirty="0">
                <a:hlinkClick r:id="rId2"/>
              </a:rPr>
              <a:t>https://github.com/OHDSI/LEGEND</a:t>
            </a:r>
            <a:endParaRPr lang="en-US" altLang="ko-KR" sz="2000" dirty="0"/>
          </a:p>
        </p:txBody>
      </p:sp>
    </p:spTree>
    <p:extLst>
      <p:ext uri="{BB962C8B-B14F-4D97-AF65-F5344CB8AC3E}">
        <p14:creationId xmlns:p14="http://schemas.microsoft.com/office/powerpoint/2010/main" val="32839741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altLang="ko-KR" sz="3100" b="1" dirty="0">
                <a:latin typeface="Arial" panose="020B0604020202020204" pitchFamily="34" charset="0"/>
              </a:rPr>
              <a:t>Method</a:t>
            </a:r>
            <a:r>
              <a:rPr lang="en-US" altLang="ko-KR" sz="3100" dirty="0">
                <a:latin typeface="Arial" panose="020B0604020202020204" pitchFamily="34" charset="0"/>
              </a:rPr>
              <a:t>: </a:t>
            </a:r>
            <a:r>
              <a:rPr lang="en-US" altLang="ko-KR" sz="2700" b="1" dirty="0">
                <a:latin typeface="Arial" panose="020B0604020202020204" pitchFamily="34" charset="0"/>
              </a:rPr>
              <a:t>LEGEND</a:t>
            </a:r>
            <a:r>
              <a:rPr lang="en-US" altLang="ko-KR" sz="2700" dirty="0">
                <a:latin typeface="Arial" panose="020B0604020202020204" pitchFamily="34" charset="0"/>
              </a:rPr>
              <a:t> (Large-scale Evidence Generation and Evaluation in a Network of Databases</a:t>
            </a:r>
            <a:endParaRPr lang="en-US" sz="2700" dirty="0"/>
          </a:p>
        </p:txBody>
      </p:sp>
      <p:sp>
        <p:nvSpPr>
          <p:cNvPr id="9" name="제목 1"/>
          <p:cNvSpPr txBox="1">
            <a:spLocks/>
          </p:cNvSpPr>
          <p:nvPr/>
        </p:nvSpPr>
        <p:spPr>
          <a:xfrm>
            <a:off x="762801" y="864395"/>
            <a:ext cx="5915025" cy="6262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ko-KR" altLang="en-US" sz="3600" dirty="0">
              <a:latin typeface="Arial" panose="020B0604020202020204" pitchFamily="34" charset="0"/>
            </a:endParaRPr>
          </a:p>
        </p:txBody>
      </p:sp>
      <p:pic>
        <p:nvPicPr>
          <p:cNvPr id="6" name="Content Placeholder 10">
            <a:extLst>
              <a:ext uri="{FF2B5EF4-FFF2-40B4-BE49-F238E27FC236}">
                <a16:creationId xmlns:a16="http://schemas.microsoft.com/office/drawing/2014/main" id="{B9DBFB8C-6539-4145-8FDD-3B37E5CBA8B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24400" y="1244993"/>
            <a:ext cx="2303861" cy="218400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1CFE912-5C44-449D-97EB-FEB7ACD15593}"/>
              </a:ext>
            </a:extLst>
          </p:cNvPr>
          <p:cNvSpPr txBox="1"/>
          <p:nvPr/>
        </p:nvSpPr>
        <p:spPr>
          <a:xfrm>
            <a:off x="7050060" y="2094550"/>
            <a:ext cx="20710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10,278 comparisons</a:t>
            </a:r>
          </a:p>
        </p:txBody>
      </p:sp>
      <p:pic>
        <p:nvPicPr>
          <p:cNvPr id="8" name="Content Placeholder 9">
            <a:extLst>
              <a:ext uri="{FF2B5EF4-FFF2-40B4-BE49-F238E27FC236}">
                <a16:creationId xmlns:a16="http://schemas.microsoft.com/office/drawing/2014/main" id="{6BCD0814-F584-44F8-9832-6722228AF29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73071" y="1238863"/>
            <a:ext cx="2211273" cy="206844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1A1C250-EFD3-4FD4-ABBC-41C2CB9ECFA1}"/>
              </a:ext>
            </a:extLst>
          </p:cNvPr>
          <p:cNvSpPr txBox="1"/>
          <p:nvPr/>
        </p:nvSpPr>
        <p:spPr>
          <a:xfrm>
            <a:off x="838200" y="2088420"/>
            <a:ext cx="934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40 trials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71437624-5FDE-4EB7-A999-8E356A2C4F03}"/>
              </a:ext>
            </a:extLst>
          </p:cNvPr>
          <p:cNvSpPr txBox="1">
            <a:spLocks/>
          </p:cNvSpPr>
          <p:nvPr/>
        </p:nvSpPr>
        <p:spPr>
          <a:xfrm>
            <a:off x="1637749" y="908659"/>
            <a:ext cx="2699160" cy="3987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rgbClr val="20425A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rgbClr val="20425A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20425A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rgbClr val="20425A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rgbClr val="20425A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b="1" dirty="0"/>
              <a:t>All randomized trials</a:t>
            </a:r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6A0BE6AE-D5DF-4546-A73E-BE49DEE014D3}"/>
              </a:ext>
            </a:extLst>
          </p:cNvPr>
          <p:cNvSpPr txBox="1">
            <a:spLocks/>
          </p:cNvSpPr>
          <p:nvPr/>
        </p:nvSpPr>
        <p:spPr>
          <a:xfrm>
            <a:off x="5211857" y="901729"/>
            <a:ext cx="1451230" cy="405656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rgbClr val="20425A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rgbClr val="20425A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20425A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rgbClr val="20425A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rgbClr val="20425A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b="1" dirty="0">
                <a:latin typeface="Garamond" panose="02020404030301010803" pitchFamily="18" charset="0"/>
              </a:rPr>
              <a:t>LEGEND</a:t>
            </a:r>
          </a:p>
        </p:txBody>
      </p:sp>
      <p:sp>
        <p:nvSpPr>
          <p:cNvPr id="16" name="내용 개체 틀 2">
            <a:extLst>
              <a:ext uri="{FF2B5EF4-FFF2-40B4-BE49-F238E27FC236}">
                <a16:creationId xmlns:a16="http://schemas.microsoft.com/office/drawing/2014/main" id="{FAC36861-1FD8-4360-B125-23DF8ED108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976" y="3200400"/>
            <a:ext cx="8229600" cy="33452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US Insurance databases</a:t>
            </a:r>
          </a:p>
          <a:p>
            <a:pPr marL="457200" lvl="1" indent="0">
              <a:buNone/>
            </a:pPr>
            <a:r>
              <a:rPr lang="en-US" altLang="ko-KR" sz="1200" b="1" dirty="0"/>
              <a:t>IBM® </a:t>
            </a:r>
            <a:r>
              <a:rPr lang="en-US" altLang="ko-KR" sz="1200" b="1" dirty="0" err="1"/>
              <a:t>MarketScan</a:t>
            </a:r>
            <a:r>
              <a:rPr lang="en-US" altLang="ko-KR" sz="1200" b="1" dirty="0"/>
              <a:t>® CCAE (Commercial Claims and Encounters)</a:t>
            </a:r>
          </a:p>
          <a:p>
            <a:pPr marL="457200" lvl="1" indent="0">
              <a:buNone/>
            </a:pPr>
            <a:r>
              <a:rPr lang="en-US" altLang="ko-KR" sz="1200" dirty="0"/>
              <a:t>IBM® </a:t>
            </a:r>
            <a:r>
              <a:rPr lang="en-US" altLang="ko-KR" sz="1200" dirty="0" err="1"/>
              <a:t>MarketScan</a:t>
            </a:r>
            <a:r>
              <a:rPr lang="en-US" altLang="ko-KR" sz="1200" dirty="0"/>
              <a:t>® MDCD (Multi-state Medicaid)</a:t>
            </a:r>
          </a:p>
          <a:p>
            <a:pPr marL="457200" lvl="1" indent="0">
              <a:buNone/>
            </a:pPr>
            <a:r>
              <a:rPr lang="en-US" altLang="ko-KR" sz="1200" dirty="0"/>
              <a:t>IBM® </a:t>
            </a:r>
            <a:r>
              <a:rPr lang="en-US" altLang="ko-KR" sz="1200" dirty="0" err="1"/>
              <a:t>MarketScan</a:t>
            </a:r>
            <a:r>
              <a:rPr lang="en-US" altLang="ko-KR" sz="1200" dirty="0"/>
              <a:t>® MDCR (Medicare Supplemental Beneficiaries)</a:t>
            </a:r>
          </a:p>
          <a:p>
            <a:pPr marL="457200" lvl="1" indent="0">
              <a:buNone/>
            </a:pPr>
            <a:r>
              <a:rPr lang="en-US" altLang="ko-KR" sz="1200" b="1" dirty="0"/>
              <a:t>Optum® </a:t>
            </a:r>
            <a:r>
              <a:rPr lang="en-US" altLang="ko-KR" sz="1200" b="1" dirty="0" err="1"/>
              <a:t>Clinformatics</a:t>
            </a:r>
            <a:r>
              <a:rPr lang="en-US" altLang="ko-KR" sz="1200" b="1" dirty="0"/>
              <a:t>®</a:t>
            </a:r>
          </a:p>
          <a:p>
            <a:pPr marL="0" indent="0">
              <a:buNone/>
            </a:pPr>
            <a:r>
              <a:rPr lang="en-US" altLang="ko-KR" sz="1400" dirty="0"/>
              <a:t>Japanese insurance database</a:t>
            </a:r>
          </a:p>
          <a:p>
            <a:pPr marL="457200" lvl="1" indent="0">
              <a:buNone/>
            </a:pPr>
            <a:r>
              <a:rPr lang="en-US" altLang="ko-KR" sz="1200" dirty="0"/>
              <a:t>Japan Medical Data Center (JMDC)</a:t>
            </a:r>
          </a:p>
          <a:p>
            <a:pPr marL="0" indent="0">
              <a:buNone/>
            </a:pPr>
            <a:r>
              <a:rPr lang="en-US" altLang="ko-KR" sz="1400" dirty="0"/>
              <a:t>Korean National insurance database</a:t>
            </a:r>
          </a:p>
          <a:p>
            <a:pPr marL="457200" lvl="1" indent="0">
              <a:buNone/>
            </a:pPr>
            <a:r>
              <a:rPr lang="en-US" altLang="ko-KR" sz="1200" dirty="0"/>
              <a:t>NHIS-national sample cohort (NHIS-NSC) DB</a:t>
            </a:r>
          </a:p>
          <a:p>
            <a:pPr marL="0" indent="0">
              <a:buNone/>
            </a:pPr>
            <a:r>
              <a:rPr lang="en-US" altLang="ko-KR" sz="1400" dirty="0"/>
              <a:t>US EHR databases</a:t>
            </a:r>
          </a:p>
          <a:p>
            <a:pPr marL="457200" lvl="1" indent="0">
              <a:buNone/>
            </a:pPr>
            <a:r>
              <a:rPr lang="en-US" altLang="ko-KR" sz="1100" dirty="0"/>
              <a:t>Columbia University medical Center</a:t>
            </a:r>
          </a:p>
          <a:p>
            <a:pPr marL="457200" lvl="1" indent="0">
              <a:buNone/>
            </a:pPr>
            <a:r>
              <a:rPr lang="en-US" altLang="ko-KR" sz="1100" b="1" dirty="0"/>
              <a:t>Optum® PANTHER®</a:t>
            </a:r>
          </a:p>
          <a:p>
            <a:pPr marL="0" indent="0">
              <a:buNone/>
            </a:pPr>
            <a:r>
              <a:rPr lang="en-US" altLang="ko-KR" sz="1200" dirty="0"/>
              <a:t>German EHR database</a:t>
            </a:r>
          </a:p>
          <a:p>
            <a:pPr marL="457200" lvl="1" indent="0">
              <a:buNone/>
            </a:pPr>
            <a:r>
              <a:rPr lang="en-US" altLang="ko-KR" sz="1100" dirty="0"/>
              <a:t>QuintilesIMS Disease Analyzer (DA) Germany</a:t>
            </a:r>
          </a:p>
        </p:txBody>
      </p:sp>
      <p:sp>
        <p:nvSpPr>
          <p:cNvPr id="5" name="화살표: 오른쪽 4">
            <a:extLst>
              <a:ext uri="{FF2B5EF4-FFF2-40B4-BE49-F238E27FC236}">
                <a16:creationId xmlns:a16="http://schemas.microsoft.com/office/drawing/2014/main" id="{FA563B1E-0675-46CB-B0E6-CFEAF37BD8D9}"/>
              </a:ext>
            </a:extLst>
          </p:cNvPr>
          <p:cNvSpPr/>
          <p:nvPr/>
        </p:nvSpPr>
        <p:spPr>
          <a:xfrm>
            <a:off x="4098571" y="2088420"/>
            <a:ext cx="511601" cy="3693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3BE08F9F-3B49-457C-BBB5-857E77C08305}"/>
              </a:ext>
            </a:extLst>
          </p:cNvPr>
          <p:cNvSpPr/>
          <p:nvPr/>
        </p:nvSpPr>
        <p:spPr>
          <a:xfrm>
            <a:off x="4861225" y="5956271"/>
            <a:ext cx="433407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/>
            <a:r>
              <a:rPr lang="en-US" altLang="ko-KR" sz="2000" dirty="0">
                <a:hlinkClick r:id="rId4"/>
              </a:rPr>
              <a:t>https://github.com/OHDSI/LEGEND</a:t>
            </a:r>
            <a:endParaRPr lang="en-US" altLang="ko-KR" sz="2000" dirty="0"/>
          </a:p>
        </p:txBody>
      </p:sp>
    </p:spTree>
    <p:extLst>
      <p:ext uri="{BB962C8B-B14F-4D97-AF65-F5344CB8AC3E}">
        <p14:creationId xmlns:p14="http://schemas.microsoft.com/office/powerpoint/2010/main" val="1632679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609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/>
              <a:t>Negative controls &amp; the null distribution </a:t>
            </a:r>
          </a:p>
        </p:txBody>
      </p:sp>
      <p:pic>
        <p:nvPicPr>
          <p:cNvPr id="324610" name="Picture 2" descr="X:\Null\Intro7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990600"/>
            <a:ext cx="82296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3505200" y="838200"/>
            <a:ext cx="3340100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CC: 2000314, CCAE, GI Bleed</a:t>
            </a:r>
          </a:p>
        </p:txBody>
      </p:sp>
    </p:spTree>
    <p:extLst>
      <p:ext uri="{BB962C8B-B14F-4D97-AF65-F5344CB8AC3E}">
        <p14:creationId xmlns:p14="http://schemas.microsoft.com/office/powerpoint/2010/main" val="357444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657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/>
              <a:t>Negative controls &amp; the null distribution </a:t>
            </a:r>
          </a:p>
        </p:txBody>
      </p:sp>
      <p:pic>
        <p:nvPicPr>
          <p:cNvPr id="326658" name="Picture 2" descr="X:\Null\Intro8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990600"/>
            <a:ext cx="82296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3505200" y="838200"/>
            <a:ext cx="3340100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CC: 2000314, CCAE, GI Bleed</a:t>
            </a:r>
          </a:p>
        </p:txBody>
      </p:sp>
    </p:spTree>
    <p:extLst>
      <p:ext uri="{BB962C8B-B14F-4D97-AF65-F5344CB8AC3E}">
        <p14:creationId xmlns:p14="http://schemas.microsoft.com/office/powerpoint/2010/main" val="42005419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Bayesian Approach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906963"/>
          </a:xfrm>
        </p:spPr>
        <p:txBody>
          <a:bodyPr>
            <a:normAutofit/>
          </a:bodyPr>
          <a:lstStyle/>
          <a:p>
            <a:r>
              <a:rPr lang="en-US" dirty="0"/>
              <a:t>Compute the posterior distribution of the TCO effect of interest, conditional on:</a:t>
            </a:r>
          </a:p>
          <a:p>
            <a:pPr lvl="1"/>
            <a:r>
              <a:rPr lang="en-US" dirty="0"/>
              <a:t>Directly estimated effect for the TCO</a:t>
            </a:r>
          </a:p>
          <a:p>
            <a:pPr lvl="1"/>
            <a:r>
              <a:rPr lang="en-US" dirty="0"/>
              <a:t>Estimated effects on all negative and positive controls</a:t>
            </a:r>
          </a:p>
          <a:p>
            <a:pPr lvl="1"/>
            <a:r>
              <a:rPr lang="en-US" dirty="0"/>
              <a:t>Across all databases</a:t>
            </a:r>
          </a:p>
          <a:p>
            <a:pPr lvl="1"/>
            <a:r>
              <a:rPr lang="en-US" dirty="0"/>
              <a:t>Across all “methods” (e.g. matching versus stratification) </a:t>
            </a:r>
          </a:p>
          <a:p>
            <a:r>
              <a:rPr lang="en-US" dirty="0"/>
              <a:t>MCMC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5473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spd="slow" advClick="0" advTm="15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One model, one database (V1)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F52B113-E30A-184F-9DC4-DD8A7121E8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0" y="1143000"/>
            <a:ext cx="6155531" cy="16764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C0748DE-82E3-1D4D-9D87-8BAF8C5A4F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0" y="2989634"/>
            <a:ext cx="4013200" cy="3182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148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spd="slow" advClick="0" advTm="15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One model, many databases (V2)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00517B6-D392-7D44-899C-007A78A6B4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1295400"/>
            <a:ext cx="7010400" cy="447019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0A451DB-743D-8847-A673-F81BC667027C}"/>
              </a:ext>
            </a:extLst>
          </p:cNvPr>
          <p:cNvSpPr txBox="1"/>
          <p:nvPr/>
        </p:nvSpPr>
        <p:spPr>
          <a:xfrm>
            <a:off x="1714500" y="5943600"/>
            <a:ext cx="6172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Combining calibration with random effects meta-analysis</a:t>
            </a:r>
          </a:p>
        </p:txBody>
      </p:sp>
    </p:spTree>
    <p:extLst>
      <p:ext uri="{BB962C8B-B14F-4D97-AF65-F5344CB8AC3E}">
        <p14:creationId xmlns:p14="http://schemas.microsoft.com/office/powerpoint/2010/main" val="833150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spd="slow" advClick="0" advTm="15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A68930-00F9-6D42-89BE-5F11A30893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152400"/>
            <a:ext cx="8001000" cy="838200"/>
          </a:xfrm>
        </p:spPr>
        <p:txBody>
          <a:bodyPr>
            <a:normAutofit fontScale="90000"/>
          </a:bodyPr>
          <a:lstStyle/>
          <a:p>
            <a:r>
              <a:rPr lang="en-US" dirty="0"/>
              <a:t>Many models, many databases (V4, BMA)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625440-FC35-544D-B918-DE62289790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4346263-5718-B946-A668-8D837F8482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0" y="1295400"/>
            <a:ext cx="5511800" cy="9525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7F63881-4326-194D-8FBA-3A2863ED6F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7000" y="2438400"/>
            <a:ext cx="3390900" cy="32294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715EEDF-E7C8-394E-A6D6-A52357C355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4400" y="3042092"/>
            <a:ext cx="4775200" cy="139929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C1AF54D-885A-8E4F-8CD2-94B352CB6B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05761" y="4960935"/>
            <a:ext cx="1680210" cy="2667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FC10A5F-96BC-7642-804E-08207160EB7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77716" y="4622727"/>
            <a:ext cx="4254500" cy="94311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AF7EC89-3AE5-EE4D-95FB-5328271CBE5B}"/>
              </a:ext>
            </a:extLst>
          </p:cNvPr>
          <p:cNvSpPr txBox="1"/>
          <p:nvPr/>
        </p:nvSpPr>
        <p:spPr>
          <a:xfrm>
            <a:off x="1543050" y="5960163"/>
            <a:ext cx="7200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Combining calibration with random effects meta-analysis and BMA</a:t>
            </a:r>
          </a:p>
        </p:txBody>
      </p:sp>
    </p:spTree>
    <p:extLst>
      <p:ext uri="{BB962C8B-B14F-4D97-AF65-F5344CB8AC3E}">
        <p14:creationId xmlns:p14="http://schemas.microsoft.com/office/powerpoint/2010/main" val="36359947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E18198-348D-D240-A4DB-B2AA21CBC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Initial results (V1)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0867CF-112D-0D4F-A4C9-DB09B5B0ED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E5C579B-4772-954D-938C-B82E6C1240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1086211"/>
            <a:ext cx="7620000" cy="5275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8025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E15C90-B3DA-9C4A-A7A9-DF18566BA4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9D36609-0FD8-7D43-B050-9CDB3491BB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" y="609600"/>
            <a:ext cx="90297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0520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39510</TotalTime>
  <Words>363</Words>
  <Application>Microsoft Macintosh PowerPoint</Application>
  <PresentationFormat>On-screen Show (4:3)</PresentationFormat>
  <Paragraphs>77</Paragraphs>
  <Slides>15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Garamond</vt:lpstr>
      <vt:lpstr>Office Theme</vt:lpstr>
      <vt:lpstr>Bayesian Calibration  George Hripcsak, David Madigan, Jami Jackson Mulgrave</vt:lpstr>
      <vt:lpstr>PowerPoint Presentation</vt:lpstr>
      <vt:lpstr>PowerPoint Presentation</vt:lpstr>
      <vt:lpstr>PowerPoint Presentation</vt:lpstr>
      <vt:lpstr>PowerPoint Presentation</vt:lpstr>
      <vt:lpstr>Method: Study design (LEGEND)</vt:lpstr>
      <vt:lpstr>Method: LEGEND (Large-scale Evidence Generation and Evaluation in a Network of Databases</vt:lpstr>
      <vt:lpstr>Negative controls &amp; the null distribution </vt:lpstr>
      <vt:lpstr>Negative controls &amp; the null distribution </vt:lpstr>
      <vt:lpstr>Bayesian Approach</vt:lpstr>
      <vt:lpstr>One model, one database (V1)</vt:lpstr>
      <vt:lpstr>One model, many databases (V2)</vt:lpstr>
      <vt:lpstr>Many models, many databases (V4, BMA)</vt:lpstr>
      <vt:lpstr>Initial results (V1)</vt:lpstr>
      <vt:lpstr>PowerPoint Presentation</vt:lpstr>
    </vt:vector>
  </TitlesOfParts>
  <Company>Johnson &amp; Johnson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Patrick Ryan</dc:creator>
  <cp:lastModifiedBy>David Madigan</cp:lastModifiedBy>
  <cp:revision>318</cp:revision>
  <cp:lastPrinted>2019-03-06T15:54:15Z</cp:lastPrinted>
  <dcterms:created xsi:type="dcterms:W3CDTF">2013-12-30T14:14:20Z</dcterms:created>
  <dcterms:modified xsi:type="dcterms:W3CDTF">2019-06-09T16:07:29Z</dcterms:modified>
</cp:coreProperties>
</file>