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9"/>
  </p:notes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288" r:id="rId18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6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rgbClr val="A7074B"/>
            </a:solidFill>
            <a:ln>
              <a:noFill/>
            </a:ln>
          </c:spPr>
          <c:dPt>
            <c:idx val="0"/>
            <c:bubble3D val="0"/>
            <c:spPr>
              <a:solidFill>
                <a:srgbClr val="729FC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293-4E18-A96D-09BDFBB91F25}"/>
              </c:ext>
            </c:extLst>
          </c:dPt>
          <c:dPt>
            <c:idx val="1"/>
            <c:bubble3D val="0"/>
            <c:spPr>
              <a:solidFill>
                <a:srgbClr val="FF420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293-4E18-A96D-09BDFBB91F25}"/>
              </c:ext>
            </c:extLst>
          </c:dPt>
          <c:dPt>
            <c:idx val="2"/>
            <c:bubble3D val="0"/>
            <c:spPr>
              <a:solidFill>
                <a:srgbClr val="FFD32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293-4E18-A96D-09BDFBB91F25}"/>
              </c:ext>
            </c:extLst>
          </c:dPt>
          <c:dPt>
            <c:idx val="3"/>
            <c:bubble3D val="0"/>
            <c:spPr>
              <a:solidFill>
                <a:srgbClr val="579D1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3293-4E18-A96D-09BDFBB91F25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93-4E18-A96D-09BDFBB91F25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93-4E18-A96D-09BDFBB91F25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93-4E18-A96D-09BDFBB91F25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293-4E18-A96D-09BDFBB91F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4"/>
                <c:pt idx="0">
                  <c:v>Stomach</c:v>
                </c:pt>
                <c:pt idx="1">
                  <c:v>Duodenum</c:v>
                </c:pt>
                <c:pt idx="2">
                  <c:v>Autologous Tissue Substitute</c:v>
                </c:pt>
                <c:pt idx="3">
                  <c:v>Percutaneous Endoscopic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93-4E18-A96D-09BDFBB91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solidFill>
            <a:srgbClr val="B3B3B3"/>
          </a:solidFill>
        </a:ln>
      </c:spPr>
    </c:plotArea>
    <c:plotVisOnly val="1"/>
    <c:dispBlanksAs val="zero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rgbClr val="A7074B"/>
            </a:solidFill>
            <a:ln>
              <a:noFill/>
            </a:ln>
          </c:spPr>
          <c:dPt>
            <c:idx val="0"/>
            <c:bubble3D val="0"/>
            <c:spPr>
              <a:solidFill>
                <a:srgbClr val="729FC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4EB8-435E-8771-BA070E5A7431}"/>
              </c:ext>
            </c:extLst>
          </c:dPt>
          <c:dPt>
            <c:idx val="1"/>
            <c:bubble3D val="0"/>
            <c:spPr>
              <a:solidFill>
                <a:srgbClr val="FF420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EB8-435E-8771-BA070E5A7431}"/>
              </c:ext>
            </c:extLst>
          </c:dPt>
          <c:dPt>
            <c:idx val="2"/>
            <c:bubble3D val="0"/>
            <c:spPr>
              <a:solidFill>
                <a:srgbClr val="FFD32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4EB8-435E-8771-BA070E5A7431}"/>
              </c:ext>
            </c:extLst>
          </c:dPt>
          <c:dPt>
            <c:idx val="3"/>
            <c:bubble3D val="0"/>
            <c:spPr>
              <a:solidFill>
                <a:srgbClr val="579D1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4EB8-435E-8771-BA070E5A743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B8-435E-8771-BA070E5A743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B8-435E-8771-BA070E5A743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B8-435E-8771-BA070E5A7431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B8-435E-8771-BA070E5A74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4"/>
                <c:pt idx="0">
                  <c:v>Stomach structure</c:v>
                </c:pt>
                <c:pt idx="1">
                  <c:v>Duodenal structure</c:v>
                </c:pt>
                <c:pt idx="2">
                  <c:v>Body tissue material</c:v>
                </c:pt>
                <c:pt idx="3">
                  <c:v>Endoscope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B8-435E-8771-BA070E5A7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solidFill>
            <a:srgbClr val="B3B3B3"/>
          </a:solidFill>
        </a:ln>
      </c:spPr>
    </c:plotArea>
    <c:plotVisOnly val="1"/>
    <c:dispBlanksAs val="zero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68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69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70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55EE6BF-B4E2-4D78-B647-63CA8B3728A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CBCEF0B-60E8-46EC-B0DC-6CB022BFA6BA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2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F3CE3B5-6907-462E-9D22-39EF25B826E7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4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28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72C9F71-9418-4845-854F-320291EC34F2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5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31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FDC69E3-5860-499F-9ACD-EB0AB09BBA6A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6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3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7FBE68C-A678-4A65-B0F3-DF8FB7EAC572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8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37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B4F20C96-B0D9-4661-9C6C-EB4D4DF150FB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9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40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FAEE6A0-8628-4E08-A292-923264F0B936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10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43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3F1146F-A2BD-43EB-9D6C-64F2CAA78C56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11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46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FAE177FF-ED83-49AA-8A1E-B9C56B7181FA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12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4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  <a:prstGeom prst="rect">
            <a:avLst/>
          </a:prstGeom>
        </p:spPr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F782AADB-1227-4CD2-8138-09D33D2920B3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15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5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544DF0B9-DBD0-4CDE-81A1-00EFAFE6BE4E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ahoma"/>
              </a:rPr>
              <a:t>16</a:t>
            </a:fld>
            <a:endParaRPr lang="en-US" sz="1400" b="0" strike="noStrike" spc="-1">
              <a:latin typeface="Arial"/>
            </a:endParaRPr>
          </a:p>
        </p:txBody>
      </p:sp>
      <p:sp>
        <p:nvSpPr>
          <p:cNvPr id="35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56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/>
          <p:nvPr/>
        </p:nvPicPr>
        <p:blipFill>
          <a:blip r:embed="rId14"/>
          <a:stretch/>
        </p:blipFill>
        <p:spPr>
          <a:xfrm>
            <a:off x="-76320" y="-38160"/>
            <a:ext cx="1325520" cy="1256400"/>
          </a:xfrm>
          <a:prstGeom prst="rect">
            <a:avLst/>
          </a:prstGeom>
          <a:ln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360" y="7196040"/>
            <a:ext cx="9934920" cy="75240"/>
          </a:xfrm>
          <a:prstGeom prst="rect">
            <a:avLst/>
          </a:prstGeom>
          <a:gradFill rotWithShape="0">
            <a:gsLst>
              <a:gs pos="0">
                <a:srgbClr val="EB6622"/>
              </a:gs>
              <a:gs pos="100000">
                <a:srgbClr val="FCCB10"/>
              </a:gs>
            </a:gsLst>
            <a:lin ang="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1440360" y="2442960"/>
            <a:ext cx="9070560" cy="13399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ICD10PCS to SNOMED </a:t>
            </a: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standardization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1554480" y="198720"/>
            <a:ext cx="7589520" cy="807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problem: Standardization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172" name="Picture 171"/>
          <p:cNvPicPr/>
          <p:nvPr/>
        </p:nvPicPr>
        <p:blipFill>
          <a:blip r:embed="rId2"/>
          <a:stretch/>
        </p:blipFill>
        <p:spPr>
          <a:xfrm>
            <a:off x="265" y="1153700"/>
            <a:ext cx="10080360" cy="4642039"/>
          </a:xfrm>
          <a:prstGeom prst="rect">
            <a:avLst/>
          </a:prstGeom>
          <a:ln>
            <a:noFill/>
          </a:ln>
        </p:spPr>
      </p:pic>
      <p:sp>
        <p:nvSpPr>
          <p:cNvPr id="173" name="TextShape 2"/>
          <p:cNvSpPr txBox="1"/>
          <p:nvPr/>
        </p:nvSpPr>
        <p:spPr>
          <a:xfrm>
            <a:off x="365760" y="5943600"/>
            <a:ext cx="82296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SNOMED CT is the common target for standardization.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CDC7E0-2812-4976-8A28-070D84C55EB5}"/>
              </a:ext>
            </a:extLst>
          </p:cNvPr>
          <p:cNvSpPr/>
          <p:nvPr/>
        </p:nvSpPr>
        <p:spPr>
          <a:xfrm>
            <a:off x="190663" y="1099226"/>
            <a:ext cx="2270436" cy="170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2162160" y="92520"/>
            <a:ext cx="6532920" cy="134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Solution: comprehensive hierarchy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180" name="Picture 179"/>
          <p:cNvPicPr/>
          <p:nvPr/>
        </p:nvPicPr>
        <p:blipFill>
          <a:blip r:embed="rId2"/>
          <a:stretch/>
        </p:blipFill>
        <p:spPr>
          <a:xfrm>
            <a:off x="0" y="1525320"/>
            <a:ext cx="10080360" cy="5698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504000" y="307440"/>
            <a:ext cx="9070560" cy="6242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Idea behind ICD10PCS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216360" y="1303560"/>
            <a:ext cx="9070560" cy="1642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ICD10PCS has 7 attributes (body sites, surgical approach, type of device or drug used)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446400" y="2470680"/>
            <a:ext cx="82404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0D16479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Bypass Stomach to Duodenum with Autologous Tissue Substitute, Percutaneous Endoscopic Approach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7" name="CustomShape 4"/>
          <p:cNvSpPr/>
          <p:nvPr/>
        </p:nvSpPr>
        <p:spPr>
          <a:xfrm>
            <a:off x="504000" y="3200400"/>
            <a:ext cx="5037480" cy="200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0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Medical and Surgical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D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Gastrointestinal System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1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Bypass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6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Stomach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4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Percutaneous Endoscopic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7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Autologous Tissue Substitute</a:t>
            </a:r>
            <a:br/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9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. Duodenum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8" name="TextShape 5"/>
          <p:cNvSpPr txBox="1"/>
          <p:nvPr/>
        </p:nvSpPr>
        <p:spPr>
          <a:xfrm>
            <a:off x="182880" y="5303520"/>
            <a:ext cx="9235440" cy="1370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Out of ~80 000 codes, only 40 000 exist.</a:t>
            </a:r>
            <a:br/>
            <a:br/>
            <a:r>
              <a:rPr lang="en-US" sz="1800" b="0" strike="noStrike" spc="-1">
                <a:latin typeface="Arial"/>
              </a:rPr>
              <a:t>Examples:</a:t>
            </a:r>
            <a:br/>
            <a:r>
              <a:rPr lang="en-US" sz="1800" b="1" strike="noStrike" spc="-1">
                <a:latin typeface="Arial"/>
              </a:rPr>
              <a:t>00UM3JZ</a:t>
            </a:r>
            <a:r>
              <a:rPr lang="en-US" sz="1800" b="0" strike="noStrike" spc="-1">
                <a:latin typeface="Arial"/>
              </a:rPr>
              <a:t> Supplement Facial Nerve with Synthetic Substitute, Percutaneous Approach</a:t>
            </a:r>
            <a:br/>
            <a:r>
              <a:rPr lang="en-US" sz="1800" b="1" strike="noStrike" spc="-1">
                <a:latin typeface="Arial"/>
              </a:rPr>
              <a:t>3E0604Z</a:t>
            </a:r>
            <a:r>
              <a:rPr lang="en-US" sz="1800" b="0" strike="noStrike" spc="-1">
                <a:latin typeface="Arial"/>
              </a:rPr>
              <a:t> Introduction of Serum, Toxoid and Vaccine into Central Artery, Open Approach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504000" y="307440"/>
            <a:ext cx="9070560" cy="6242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SNOMED model: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182" name="Picture 97"/>
          <p:cNvPicPr/>
          <p:nvPr/>
        </p:nvPicPr>
        <p:blipFill>
          <a:blip r:embed="rId3"/>
          <a:stretch/>
        </p:blipFill>
        <p:spPr>
          <a:xfrm>
            <a:off x="869040" y="3873960"/>
            <a:ext cx="8915040" cy="3166920"/>
          </a:xfrm>
          <a:prstGeom prst="rect">
            <a:avLst/>
          </a:prstGeom>
          <a:ln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111240" y="4572000"/>
            <a:ext cx="34549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000000"/>
                </a:solidFill>
                <a:latin typeface="Arial"/>
                <a:ea typeface="DejaVu Sans"/>
              </a:rPr>
              <a:t>Parents: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184" name="CustomShape 3"/>
          <p:cNvSpPr/>
          <p:nvPr/>
        </p:nvSpPr>
        <p:spPr>
          <a:xfrm>
            <a:off x="75960" y="5549760"/>
            <a:ext cx="34549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000000"/>
                </a:solidFill>
                <a:latin typeface="Arial"/>
                <a:ea typeface="DejaVu Sans"/>
              </a:rPr>
              <a:t>Attributes: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185" name="CustomShape 4"/>
          <p:cNvSpPr/>
          <p:nvPr/>
        </p:nvSpPr>
        <p:spPr>
          <a:xfrm>
            <a:off x="75960" y="1363680"/>
            <a:ext cx="6459840" cy="154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SNOMED procedures also have attributes</a:t>
            </a:r>
            <a:endParaRPr lang="en-US" sz="1800" b="0" strike="noStrike" spc="-1">
              <a:latin typeface="Arial"/>
            </a:endParaRPr>
          </a:p>
          <a:p>
            <a:pPr marL="432000" lvl="1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Own attribute-value pairing mode, multiaxial hierarchy</a:t>
            </a:r>
            <a:endParaRPr lang="en-US" sz="18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Inherited from ancestor concepts, normally with increased granularity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936000" y="144000"/>
            <a:ext cx="9070560" cy="6364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Tahoma"/>
              </a:rPr>
              <a:t>Attribute translation for ICD10PCS</a:t>
            </a:r>
            <a:endParaRPr lang="en-US" sz="4400" b="0" strike="noStrike" spc="-1">
              <a:latin typeface="Arial"/>
            </a:endParaRPr>
          </a:p>
        </p:txBody>
      </p:sp>
      <p:graphicFrame>
        <p:nvGraphicFramePr>
          <p:cNvPr id="187" name="Chart 104"/>
          <p:cNvGraphicFramePr/>
          <p:nvPr/>
        </p:nvGraphicFramePr>
        <p:xfrm>
          <a:off x="202680" y="4572000"/>
          <a:ext cx="4423320" cy="249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8" name="Chart 105"/>
          <p:cNvGraphicFramePr/>
          <p:nvPr/>
        </p:nvGraphicFramePr>
        <p:xfrm>
          <a:off x="4994280" y="4572000"/>
          <a:ext cx="4423320" cy="249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9" name="Line 2"/>
          <p:cNvSpPr/>
          <p:nvPr/>
        </p:nvSpPr>
        <p:spPr>
          <a:xfrm>
            <a:off x="4162680" y="5940000"/>
            <a:ext cx="1689480" cy="3600"/>
          </a:xfrm>
          <a:prstGeom prst="line">
            <a:avLst/>
          </a:prstGeom>
          <a:ln w="572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3"/>
          <p:cNvSpPr/>
          <p:nvPr/>
        </p:nvSpPr>
        <p:spPr>
          <a:xfrm>
            <a:off x="2743200" y="732600"/>
            <a:ext cx="67536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999999"/>
                </a:solidFill>
                <a:latin typeface="Arial"/>
                <a:ea typeface="DejaVu Sans"/>
              </a:rPr>
              <a:t>Less than 2000 unique attributes - mapped manually</a:t>
            </a:r>
            <a:endParaRPr lang="en-US" sz="1800" b="0" strike="noStrike" spc="-1">
              <a:latin typeface="Arial"/>
            </a:endParaRPr>
          </a:p>
        </p:txBody>
      </p:sp>
      <p:graphicFrame>
        <p:nvGraphicFramePr>
          <p:cNvPr id="191" name="Table 4"/>
          <p:cNvGraphicFramePr/>
          <p:nvPr/>
        </p:nvGraphicFramePr>
        <p:xfrm>
          <a:off x="187200" y="1122120"/>
          <a:ext cx="9559440" cy="3313440"/>
        </p:xfrm>
        <a:graphic>
          <a:graphicData uri="http://schemas.openxmlformats.org/drawingml/2006/table">
            <a:tbl>
              <a:tblPr/>
              <a:tblGrid>
                <a:gridCol w="37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6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0D16479 "Bypass Stomach to Duodenum with Autologous Tissue Substitute, Percutaneous Endoscopic Approach"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0. Medical and Surgical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removed as direct ancestor of «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Bypass graft»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D. Gastrointestinal System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removed as direct ancestor of «Stomach»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1. Bypass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48537004 Bypass graft (procedure)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6. Stomach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69695003 Stomach structure (body structure)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4. Percutaneous Endoscopic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37270008 Endoscope (device)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7. Autologous Tissue Substitute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413675001 Body tissue material (substance)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9. Duodenum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Noto Sans CJK SC Regular"/>
                        </a:rPr>
                        <a:t>38848004 Duodenal structure 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(body structure)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2" name="CustomShape 5"/>
          <p:cNvSpPr/>
          <p:nvPr/>
        </p:nvSpPr>
        <p:spPr>
          <a:xfrm>
            <a:off x="1868040" y="5666400"/>
            <a:ext cx="10965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Bypass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3" name="CustomShape 6"/>
          <p:cNvSpPr/>
          <p:nvPr/>
        </p:nvSpPr>
        <p:spPr>
          <a:xfrm>
            <a:off x="6714360" y="5521320"/>
            <a:ext cx="109656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Bypass graft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1224000" y="-64800"/>
            <a:ext cx="9070920" cy="6703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Filtering cycle - automated part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6" name="Picture 111"/>
          <p:cNvPicPr/>
          <p:nvPr/>
        </p:nvPicPr>
        <p:blipFill>
          <a:blip r:embed="rId2"/>
          <a:stretch/>
        </p:blipFill>
        <p:spPr>
          <a:xfrm>
            <a:off x="0" y="615240"/>
            <a:ext cx="9924480" cy="694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1097280" y="274320"/>
            <a:ext cx="5394240" cy="669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Results (in numbers)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365760" y="4968000"/>
            <a:ext cx="9142920" cy="228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Multiple parents for ICD10PCS concepts exist because of high granularity and the need to represent each aspect of the procedure</a:t>
            </a:r>
            <a:br/>
            <a:br/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High number of attributes (&gt;5) is caused by inheriting new attributes from SNOMED parents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9" name="CustomShape 3"/>
          <p:cNvSpPr/>
          <p:nvPr/>
        </p:nvSpPr>
        <p:spPr>
          <a:xfrm>
            <a:off x="274320" y="5852160"/>
            <a:ext cx="3742920" cy="595080"/>
          </a:xfrm>
          <a:prstGeom prst="rect">
            <a:avLst/>
          </a:prstGeom>
          <a:solidFill>
            <a:srgbClr val="B4C7DC"/>
          </a:solidFill>
          <a:ln w="19080">
            <a:solidFill>
              <a:srgbClr val="3465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C9211E"/>
                </a:solidFill>
                <a:latin typeface="Arial"/>
                <a:ea typeface="DejaVu Sans"/>
              </a:rPr>
              <a:t>Bypass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Left </a:t>
            </a:r>
            <a:r>
              <a:rPr lang="en-US" sz="1600" b="0" strike="noStrike" spc="-1">
                <a:solidFill>
                  <a:srgbClr val="C9211E"/>
                </a:solidFill>
                <a:latin typeface="Arial"/>
                <a:ea typeface="DejaVu Sans"/>
              </a:rPr>
              <a:t>Kidney Pelvis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to Left </a:t>
            </a:r>
            <a:r>
              <a:rPr lang="en-US" sz="1600" b="0" strike="noStrike" spc="-1">
                <a:solidFill>
                  <a:srgbClr val="C9211E"/>
                </a:solidFill>
                <a:latin typeface="Arial"/>
                <a:ea typeface="DejaVu Sans"/>
              </a:rPr>
              <a:t>Ureter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1600" b="0" strike="noStrike" spc="-1">
                <a:solidFill>
                  <a:srgbClr val="C9211E"/>
                </a:solidFill>
                <a:latin typeface="Arial"/>
                <a:ea typeface="DejaVu Sans"/>
              </a:rPr>
              <a:t>Open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Approach (ICD10PCS)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200" name="CustomShape 4"/>
          <p:cNvSpPr/>
          <p:nvPr/>
        </p:nvSpPr>
        <p:spPr>
          <a:xfrm>
            <a:off x="4597560" y="5606640"/>
            <a:ext cx="5110920" cy="382680"/>
          </a:xfrm>
          <a:prstGeom prst="rect">
            <a:avLst/>
          </a:prstGeom>
          <a:solidFill>
            <a:srgbClr val="B3CAC7"/>
          </a:solidFill>
          <a:ln w="19080">
            <a:solidFill>
              <a:srgbClr val="1E6A3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3838"/>
                </a:solidFill>
                <a:latin typeface="Arial"/>
                <a:ea typeface="DejaVu Sans"/>
              </a:rPr>
              <a:t>Open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repair of </a:t>
            </a:r>
            <a:r>
              <a:rPr lang="en-US" sz="1800" b="0" strike="noStrike" spc="-1">
                <a:solidFill>
                  <a:srgbClr val="FF3838"/>
                </a:solidFill>
                <a:latin typeface="Arial"/>
                <a:ea typeface="DejaVu Sans"/>
              </a:rPr>
              <a:t>kidney or renal pelvis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(SNOMED)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1" name="CustomShape 5"/>
          <p:cNvSpPr/>
          <p:nvPr/>
        </p:nvSpPr>
        <p:spPr>
          <a:xfrm>
            <a:off x="4597560" y="6182640"/>
            <a:ext cx="5110920" cy="382680"/>
          </a:xfrm>
          <a:prstGeom prst="rect">
            <a:avLst/>
          </a:prstGeom>
          <a:solidFill>
            <a:srgbClr val="B3CAC7"/>
          </a:solidFill>
          <a:ln w="19080">
            <a:solidFill>
              <a:srgbClr val="1E6A3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3838"/>
                </a:solidFill>
                <a:latin typeface="Arial"/>
                <a:ea typeface="DejaVu Sans"/>
              </a:rPr>
              <a:t>Bypass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</a:t>
            </a:r>
            <a:r>
              <a:rPr lang="en-US" sz="1800" b="0" strike="noStrike" spc="-1">
                <a:solidFill>
                  <a:srgbClr val="FF3838"/>
                </a:solidFill>
                <a:latin typeface="Arial"/>
                <a:ea typeface="DejaVu Sans"/>
              </a:rPr>
              <a:t>ureter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(SNOMED)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2" name="CustomShape 6"/>
          <p:cNvSpPr/>
          <p:nvPr/>
        </p:nvSpPr>
        <p:spPr>
          <a:xfrm flipV="1">
            <a:off x="4017960" y="5797440"/>
            <a:ext cx="579240" cy="351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7"/>
          <p:cNvSpPr/>
          <p:nvPr/>
        </p:nvSpPr>
        <p:spPr>
          <a:xfrm>
            <a:off x="4017960" y="6149880"/>
            <a:ext cx="579240" cy="223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8"/>
          <p:cNvSpPr/>
          <p:nvPr/>
        </p:nvSpPr>
        <p:spPr>
          <a:xfrm>
            <a:off x="182880" y="1134720"/>
            <a:ext cx="91821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We have found direct parents for more than 40 000 leaf-level ICD-10-PCS concepts most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commonly encountered in patient data.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05" name="Picture 155"/>
          <p:cNvPicPr/>
          <p:nvPr/>
        </p:nvPicPr>
        <p:blipFill>
          <a:blip r:embed="rId3"/>
          <a:stretch/>
        </p:blipFill>
        <p:spPr>
          <a:xfrm>
            <a:off x="0" y="1904760"/>
            <a:ext cx="10079640" cy="3032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1280160" y="-61560"/>
            <a:ext cx="9143280" cy="1340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Marginal cases: Low number of parents &amp; attributes: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207" name="Picture 157"/>
          <p:cNvPicPr/>
          <p:nvPr/>
        </p:nvPicPr>
        <p:blipFill>
          <a:blip r:embed="rId3"/>
          <a:stretch/>
        </p:blipFill>
        <p:spPr>
          <a:xfrm>
            <a:off x="0" y="1264680"/>
            <a:ext cx="10079640" cy="3032280"/>
          </a:xfrm>
          <a:prstGeom prst="rect">
            <a:avLst/>
          </a:prstGeom>
          <a:ln>
            <a:noFill/>
          </a:ln>
        </p:spPr>
      </p:pic>
      <p:sp>
        <p:nvSpPr>
          <p:cNvPr id="208" name="CustomShape 2"/>
          <p:cNvSpPr/>
          <p:nvPr/>
        </p:nvSpPr>
        <p:spPr>
          <a:xfrm>
            <a:off x="0" y="4480560"/>
            <a:ext cx="1005768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Psychotherapy, Yoga, Osteopathic procedures, Counselling etc. </a:t>
            </a:r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Such procedures fall outside of SNOMED attribute-value model and have generic ancestors</a:t>
            </a:r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09" name="Picture 159"/>
          <p:cNvPicPr/>
          <p:nvPr/>
        </p:nvPicPr>
        <p:blipFill>
          <a:blip r:embed="rId4"/>
          <a:stretch/>
        </p:blipFill>
        <p:spPr>
          <a:xfrm>
            <a:off x="91440" y="5203080"/>
            <a:ext cx="9885960" cy="1837080"/>
          </a:xfrm>
          <a:prstGeom prst="rect">
            <a:avLst/>
          </a:prstGeom>
          <a:ln>
            <a:noFill/>
          </a:ln>
        </p:spPr>
      </p:pic>
      <p:sp>
        <p:nvSpPr>
          <p:cNvPr id="210" name="CustomShape 3"/>
          <p:cNvSpPr/>
          <p:nvPr/>
        </p:nvSpPr>
        <p:spPr>
          <a:xfrm>
            <a:off x="1188720" y="1463040"/>
            <a:ext cx="456480" cy="219384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4"/>
          <p:cNvSpPr/>
          <p:nvPr/>
        </p:nvSpPr>
        <p:spPr>
          <a:xfrm>
            <a:off x="6400800" y="1463040"/>
            <a:ext cx="547920" cy="219384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1280160" y="-61560"/>
            <a:ext cx="9143280" cy="1340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Marginal cases: High number of parents: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213" name="Picture 163"/>
          <p:cNvPicPr/>
          <p:nvPr/>
        </p:nvPicPr>
        <p:blipFill>
          <a:blip r:embed="rId3"/>
          <a:stretch/>
        </p:blipFill>
        <p:spPr>
          <a:xfrm>
            <a:off x="0" y="1264680"/>
            <a:ext cx="10079640" cy="3032280"/>
          </a:xfrm>
          <a:prstGeom prst="rect">
            <a:avLst/>
          </a:prstGeom>
          <a:ln>
            <a:noFill/>
          </a:ln>
        </p:spPr>
      </p:pic>
      <p:sp>
        <p:nvSpPr>
          <p:cNvPr id="214" name="CustomShape 2"/>
          <p:cNvSpPr/>
          <p:nvPr/>
        </p:nvSpPr>
        <p:spPr>
          <a:xfrm>
            <a:off x="2743200" y="1463040"/>
            <a:ext cx="1736640" cy="219384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CustomShape 3"/>
          <p:cNvSpPr/>
          <p:nvPr/>
        </p:nvSpPr>
        <p:spPr>
          <a:xfrm>
            <a:off x="182880" y="4372200"/>
            <a:ext cx="96919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1.Dublicating branches in SNOMED (transfers, grafts, autotransplantations)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2. Complex procedures which belong to multiple subhierarchies: Biopsies (both biopsies and excisions)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16" name="Picture 215"/>
          <p:cNvPicPr/>
          <p:nvPr/>
        </p:nvPicPr>
        <p:blipFill>
          <a:blip r:embed="rId4"/>
          <a:stretch/>
        </p:blipFill>
        <p:spPr>
          <a:xfrm>
            <a:off x="360" y="5303520"/>
            <a:ext cx="10080000" cy="1773360"/>
          </a:xfrm>
          <a:prstGeom prst="rect">
            <a:avLst/>
          </a:prstGeom>
          <a:ln>
            <a:noFill/>
          </a:ln>
        </p:spPr>
      </p:pic>
      <p:sp>
        <p:nvSpPr>
          <p:cNvPr id="217" name="CustomShape 4"/>
          <p:cNvSpPr/>
          <p:nvPr/>
        </p:nvSpPr>
        <p:spPr>
          <a:xfrm>
            <a:off x="1463040" y="5448240"/>
            <a:ext cx="4206240" cy="8229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r>
              <a:rPr lang="en-US" sz="1400" b="0" strike="noStrike" spc="-1">
                <a:latin typeface="Arial"/>
              </a:rPr>
              <a:t>Transfer Left Lower Arm and Wrist Muscle with Skin</a:t>
            </a:r>
          </a:p>
          <a:p>
            <a:r>
              <a:rPr lang="en-US" sz="1400" b="0" strike="noStrike" spc="-1">
                <a:latin typeface="Arial"/>
              </a:rPr>
              <a:t>and Subcutaneous Tissue, Open Approach</a:t>
            </a:r>
          </a:p>
        </p:txBody>
      </p:sp>
      <p:sp>
        <p:nvSpPr>
          <p:cNvPr id="218" name="CustomShape 5"/>
          <p:cNvSpPr/>
          <p:nvPr/>
        </p:nvSpPr>
        <p:spPr>
          <a:xfrm>
            <a:off x="1463040" y="6271200"/>
            <a:ext cx="4206240" cy="8229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r>
              <a:rPr lang="en-US" sz="1400" b="0" strike="noStrike" spc="-1">
                <a:latin typeface="Arial"/>
              </a:rPr>
              <a:t>Excision of Right Shoulder Bursa and Ligament,</a:t>
            </a:r>
            <a:br/>
            <a:r>
              <a:rPr lang="en-US" sz="1400" b="0" strike="noStrike" spc="-1">
                <a:latin typeface="Arial"/>
              </a:rPr>
              <a:t>Percutaneous Endoscopic Approach, Diagnostic</a:t>
            </a:r>
          </a:p>
        </p:txBody>
      </p:sp>
      <p:sp>
        <p:nvSpPr>
          <p:cNvPr id="219" name="Line 6"/>
          <p:cNvSpPr/>
          <p:nvPr/>
        </p:nvSpPr>
        <p:spPr>
          <a:xfrm>
            <a:off x="360" y="6273360"/>
            <a:ext cx="10080360" cy="0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1280160" y="-61560"/>
            <a:ext cx="9143280" cy="1340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Marginal cases: High number of attributes: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221" name="Picture 168"/>
          <p:cNvPicPr/>
          <p:nvPr/>
        </p:nvPicPr>
        <p:blipFill>
          <a:blip r:embed="rId3"/>
          <a:stretch/>
        </p:blipFill>
        <p:spPr>
          <a:xfrm>
            <a:off x="0" y="1264680"/>
            <a:ext cx="10079640" cy="3032280"/>
          </a:xfrm>
          <a:prstGeom prst="rect">
            <a:avLst/>
          </a:prstGeom>
          <a:ln>
            <a:noFill/>
          </a:ln>
        </p:spPr>
      </p:pic>
      <p:sp>
        <p:nvSpPr>
          <p:cNvPr id="222" name="CustomShape 2"/>
          <p:cNvSpPr/>
          <p:nvPr/>
        </p:nvSpPr>
        <p:spPr>
          <a:xfrm>
            <a:off x="7955280" y="1463040"/>
            <a:ext cx="1736640" cy="219384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CustomShape 3"/>
          <p:cNvSpPr/>
          <p:nvPr/>
        </p:nvSpPr>
        <p:spPr>
          <a:xfrm>
            <a:off x="548640" y="4297680"/>
            <a:ext cx="89604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Extremely specific procedures without close enough representation.</a:t>
            </a:r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Inherit different attributes from their SNOMED ancestors: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24" name="Picture 171"/>
          <p:cNvPicPr/>
          <p:nvPr/>
        </p:nvPicPr>
        <p:blipFill>
          <a:blip r:embed="rId4"/>
          <a:stretch/>
        </p:blipFill>
        <p:spPr>
          <a:xfrm>
            <a:off x="360" y="4972320"/>
            <a:ext cx="10079640" cy="1336320"/>
          </a:xfrm>
          <a:prstGeom prst="rect">
            <a:avLst/>
          </a:prstGeom>
          <a:ln>
            <a:noFill/>
          </a:ln>
        </p:spPr>
      </p:pic>
      <p:pic>
        <p:nvPicPr>
          <p:cNvPr id="225" name="Picture 172"/>
          <p:cNvPicPr/>
          <p:nvPr/>
        </p:nvPicPr>
        <p:blipFill>
          <a:blip r:embed="rId5"/>
          <a:stretch/>
        </p:blipFill>
        <p:spPr>
          <a:xfrm>
            <a:off x="640080" y="6492240"/>
            <a:ext cx="4808880" cy="589320"/>
          </a:xfrm>
          <a:prstGeom prst="rect">
            <a:avLst/>
          </a:prstGeom>
          <a:ln>
            <a:noFill/>
          </a:ln>
        </p:spPr>
      </p:pic>
      <p:sp>
        <p:nvSpPr>
          <p:cNvPr id="226" name="CustomShape 4"/>
          <p:cNvSpPr/>
          <p:nvPr/>
        </p:nvSpPr>
        <p:spPr>
          <a:xfrm>
            <a:off x="5577840" y="6603120"/>
            <a:ext cx="43884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Should have been one attribute!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27" name="CustomShape 5"/>
          <p:cNvSpPr/>
          <p:nvPr/>
        </p:nvSpPr>
        <p:spPr>
          <a:xfrm>
            <a:off x="1470240" y="5161320"/>
            <a:ext cx="4822200" cy="11473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Autofit/>
          </a:bodyPr>
          <a:lstStyle/>
          <a:p>
            <a:r>
              <a:rPr lang="en-US" sz="1400" b="0" strike="noStrike" spc="-1">
                <a:latin typeface="Arial"/>
              </a:rPr>
              <a:t>Dilation of Coronary Artery, One Artery with Radioactive</a:t>
            </a:r>
            <a:br/>
            <a:r>
              <a:rPr lang="en-US" sz="1400" b="0" strike="noStrike" spc="-1">
                <a:latin typeface="Arial"/>
              </a:rPr>
              <a:t>Intraluminal Device, Percutaneous Approach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1188720" y="0"/>
            <a:ext cx="8868960" cy="1218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Results - seamless e</a:t>
            </a:r>
            <a:r>
              <a:rPr lang="en-US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xtension of </a:t>
            </a:r>
            <a:r>
              <a:rPr lang="en-US" sz="40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SNOMED model inside CDM tables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29" name="CustomShape 2"/>
          <p:cNvSpPr/>
          <p:nvPr/>
        </p:nvSpPr>
        <p:spPr>
          <a:xfrm>
            <a:off x="182880" y="3933720"/>
            <a:ext cx="88689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Attributes for</a:t>
            </a:r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0D16879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Bypass Stomach to Duodenum with Autologous Tissue Substitute, Via Natural or Artificial Opening Endoscopic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30" name="Picture 229"/>
          <p:cNvPicPr/>
          <p:nvPr/>
        </p:nvPicPr>
        <p:blipFill>
          <a:blip r:embed="rId3"/>
          <a:stretch/>
        </p:blipFill>
        <p:spPr>
          <a:xfrm>
            <a:off x="265" y="1554480"/>
            <a:ext cx="10080360" cy="2498760"/>
          </a:xfrm>
          <a:prstGeom prst="rect">
            <a:avLst/>
          </a:prstGeom>
          <a:ln>
            <a:noFill/>
          </a:ln>
        </p:spPr>
      </p:pic>
      <p:pic>
        <p:nvPicPr>
          <p:cNvPr id="231" name="Picture 230"/>
          <p:cNvPicPr/>
          <p:nvPr/>
        </p:nvPicPr>
        <p:blipFill>
          <a:blip r:embed="rId4"/>
          <a:stretch/>
        </p:blipFill>
        <p:spPr>
          <a:xfrm>
            <a:off x="2349360" y="4937760"/>
            <a:ext cx="4600080" cy="164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1152000" y="-44640"/>
            <a:ext cx="8710920" cy="10965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ICD10PCS descendants of SNOMED concepts</a:t>
            </a:r>
            <a:endParaRPr lang="en-US" sz="3600" b="0" strike="noStrike" spc="-1">
              <a:latin typeface="Arial"/>
            </a:endParaRPr>
          </a:p>
        </p:txBody>
      </p:sp>
      <p:pic>
        <p:nvPicPr>
          <p:cNvPr id="233" name="Picture 179"/>
          <p:cNvPicPr/>
          <p:nvPr/>
        </p:nvPicPr>
        <p:blipFill>
          <a:blip r:embed="rId2"/>
          <a:stretch/>
        </p:blipFill>
        <p:spPr>
          <a:xfrm>
            <a:off x="182880" y="1154880"/>
            <a:ext cx="5161320" cy="398880"/>
          </a:xfrm>
          <a:prstGeom prst="rect">
            <a:avLst/>
          </a:prstGeom>
          <a:ln>
            <a:noFill/>
          </a:ln>
        </p:spPr>
      </p:pic>
      <p:pic>
        <p:nvPicPr>
          <p:cNvPr id="234" name="Picture 180"/>
          <p:cNvPicPr/>
          <p:nvPr/>
        </p:nvPicPr>
        <p:blipFill>
          <a:blip r:embed="rId3"/>
          <a:stretch/>
        </p:blipFill>
        <p:spPr>
          <a:xfrm>
            <a:off x="182880" y="1645920"/>
            <a:ext cx="7837920" cy="7285680"/>
          </a:xfrm>
          <a:prstGeom prst="rect">
            <a:avLst/>
          </a:prstGeom>
          <a:ln>
            <a:noFill/>
          </a:ln>
        </p:spPr>
      </p:pic>
      <p:sp>
        <p:nvSpPr>
          <p:cNvPr id="235" name="CustomShape 2"/>
          <p:cNvSpPr/>
          <p:nvPr/>
        </p:nvSpPr>
        <p:spPr>
          <a:xfrm>
            <a:off x="6400800" y="1062000"/>
            <a:ext cx="356544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39 ICD10PCS concepts are now descendants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1152000" y="228600"/>
            <a:ext cx="8710920" cy="548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Why are all concepts kept Standard?</a:t>
            </a:r>
            <a:endParaRPr lang="en-US" sz="3600" b="0" strike="noStrike" spc="-1">
              <a:latin typeface="Arial"/>
            </a:endParaRPr>
          </a:p>
        </p:txBody>
      </p:sp>
      <p:pic>
        <p:nvPicPr>
          <p:cNvPr id="237" name="Picture 129"/>
          <p:cNvPicPr/>
          <p:nvPr/>
        </p:nvPicPr>
        <p:blipFill>
          <a:blip r:embed="rId2"/>
          <a:stretch/>
        </p:blipFill>
        <p:spPr>
          <a:xfrm>
            <a:off x="144000" y="1188720"/>
            <a:ext cx="4551480" cy="865440"/>
          </a:xfrm>
          <a:prstGeom prst="rect">
            <a:avLst/>
          </a:prstGeom>
          <a:ln>
            <a:noFill/>
          </a:ln>
        </p:spPr>
      </p:pic>
      <p:pic>
        <p:nvPicPr>
          <p:cNvPr id="238" name="Picture 130"/>
          <p:cNvPicPr/>
          <p:nvPr/>
        </p:nvPicPr>
        <p:blipFill>
          <a:blip r:embed="rId3"/>
          <a:stretch/>
        </p:blipFill>
        <p:spPr>
          <a:xfrm>
            <a:off x="144000" y="2088000"/>
            <a:ext cx="9056880" cy="827280"/>
          </a:xfrm>
          <a:prstGeom prst="rect">
            <a:avLst/>
          </a:prstGeom>
          <a:ln>
            <a:noFill/>
          </a:ln>
        </p:spPr>
      </p:pic>
      <p:sp>
        <p:nvSpPr>
          <p:cNvPr id="239" name="Line 2"/>
          <p:cNvSpPr/>
          <p:nvPr/>
        </p:nvSpPr>
        <p:spPr>
          <a:xfrm flipH="1">
            <a:off x="5303520" y="1463040"/>
            <a:ext cx="627840" cy="731520"/>
          </a:xfrm>
          <a:prstGeom prst="line">
            <a:avLst/>
          </a:prstGeom>
          <a:ln w="38160">
            <a:solidFill>
              <a:srgbClr val="FF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3"/>
          <p:cNvSpPr/>
          <p:nvPr/>
        </p:nvSpPr>
        <p:spPr>
          <a:xfrm>
            <a:off x="5931360" y="1280160"/>
            <a:ext cx="2388960" cy="36396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Why not 'Maps to'?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41" name="CustomShape 4"/>
          <p:cNvSpPr/>
          <p:nvPr/>
        </p:nvSpPr>
        <p:spPr>
          <a:xfrm>
            <a:off x="-91440" y="6646320"/>
            <a:ext cx="1026288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000000"/>
                </a:solidFill>
                <a:latin typeface="Arial"/>
                <a:ea typeface="DejaVu Sans"/>
              </a:rPr>
              <a:t>Possible, but requires additional analysis and rules!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42" name="CustomShape 5"/>
          <p:cNvSpPr/>
          <p:nvPr/>
        </p:nvSpPr>
        <p:spPr>
          <a:xfrm>
            <a:off x="205200" y="3045600"/>
            <a:ext cx="9578160" cy="365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FF0000"/>
                </a:solidFill>
                <a:latin typeface="Arial"/>
                <a:ea typeface="Noto Sans CJK SC Regular"/>
              </a:rPr>
              <a:t>00800ZZ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Division of Brain, Open Approach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exists next to </a:t>
            </a:r>
            <a:r>
              <a:rPr lang="en-US" sz="1800" b="1" strike="noStrike" spc="-1">
                <a:solidFill>
                  <a:srgbClr val="127622"/>
                </a:solidFill>
                <a:latin typeface="Arial"/>
                <a:ea typeface="Noto Sans CJK SC Regular"/>
              </a:rPr>
              <a:t>00870ZZ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Division of Cerebral Hemisphere, Open Approach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in ICD10PCS vocabulary</a:t>
            </a:r>
            <a:br/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If we build 'Maps to' for </a:t>
            </a:r>
            <a:r>
              <a:rPr lang="en-US" sz="1800" b="1" strike="noStrike" spc="-1">
                <a:solidFill>
                  <a:srgbClr val="FF0000"/>
                </a:solidFill>
                <a:latin typeface="Arial"/>
                <a:ea typeface="Noto Sans CJK SC Regular"/>
              </a:rPr>
              <a:t>00800ZZ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, clinical procedures coded </a:t>
            </a:r>
            <a:r>
              <a:rPr lang="en-US" sz="1800" b="1" strike="noStrike" spc="-1">
                <a:solidFill>
                  <a:srgbClr val="127622"/>
                </a:solidFill>
                <a:latin typeface="Arial"/>
                <a:ea typeface="Noto Sans CJK SC Regular"/>
              </a:rPr>
              <a:t>00870ZZ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would become a subset of such procedures.</a:t>
            </a:r>
            <a:br/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Citing B4.1a of official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800" b="0" u="sng" strike="noStrike" spc="-1">
                <a:solidFill>
                  <a:srgbClr val="3465A4"/>
                </a:solidFill>
                <a:uFillTx/>
                <a:latin typeface="Arial"/>
                <a:ea typeface="Noto Sans CJK SC Regular"/>
              </a:rPr>
              <a:t>ICD10PCS guidelines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If a procedure is performed on a portion of a body part that does not have a separate body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part value, code the body part value corresponding to the whole body part.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Example: A procedure performed on the alveolar process of the mandible is coded to the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mandible body part.</a:t>
            </a:r>
            <a:br/>
            <a:br/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That means </a:t>
            </a:r>
            <a:r>
              <a:rPr lang="en-US" sz="1800" b="1" strike="noStrike" spc="-1">
                <a:solidFill>
                  <a:srgbClr val="FF0000"/>
                </a:solidFill>
                <a:latin typeface="Arial"/>
                <a:ea typeface="Noto Sans CJK SC Regular"/>
              </a:rPr>
              <a:t>00800ZZ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 actually is "Division of 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Other Brain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, Open Approach"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1009440" y="365760"/>
            <a:ext cx="9070560" cy="669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What problems have we faced?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504000" y="1266840"/>
            <a:ext cx="9070560" cy="4383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108360">
              <a:lnSpc>
                <a:spcPct val="100000"/>
              </a:lnSpc>
              <a:spcBef>
                <a:spcPts val="1417"/>
              </a:spcBef>
            </a:pPr>
            <a:r>
              <a:rPr lang="en-US" sz="32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Main problem: Inconsistency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Generic attributes and parents of specific concepts.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Often we have trouble finding the right concept due to their ‘sloppy’ assigned attributes.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Problematic concepts need to be excluded manually during debugging process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5609160" y="5472000"/>
            <a:ext cx="38937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Tahoma"/>
              </a:rPr>
              <a:t>This will lead to any venous imaging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Tahoma"/>
              </a:rPr>
              <a:t>procedure being matched directly to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Tahoma"/>
              </a:rPr>
              <a:t>Epidural Venography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46" name="Picture 138"/>
          <p:cNvPicPr/>
          <p:nvPr/>
        </p:nvPicPr>
        <p:blipFill>
          <a:blip r:embed="rId3"/>
          <a:stretch/>
        </p:blipFill>
        <p:spPr>
          <a:xfrm>
            <a:off x="182880" y="5394960"/>
            <a:ext cx="5254920" cy="1203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504000" y="307440"/>
            <a:ext cx="9070560" cy="6242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Next steps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504360" y="1303560"/>
            <a:ext cx="9070560" cy="4383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85000" lnSpcReduction="10000"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en-US" sz="18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Extend hierarchy to all leaf-level ICD10PCS concepts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SNOMED automated QA and attributes reassignment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Generalization of algorithm to accommodate other possible sources (currently testing for German OPS)</a:t>
            </a:r>
            <a:endParaRPr lang="en-US" sz="3200" b="0" strike="noStrike" spc="-1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Noto Sans CJK SC Regular"/>
              </a:rPr>
              <a:t>Integration of </a:t>
            </a:r>
            <a:r>
              <a:rPr lang="en-US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ICD10PCS Hierarchy concepts and ICD10PCS own attributes to also exist in SNOMED hierarchical tree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 xmlns:p15="http://schemas.microsoft.com/office/powerpoint/2012/main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1219680" y="14508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Procedure domain</a:t>
            </a:r>
            <a:endParaRPr lang="en-U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done: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ICD9Proc, OPCS4,  ICD10PCS, HCPCS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upcoming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OPS</a:t>
            </a: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 – we are working on them using ICD10PCS approach</a:t>
            </a:r>
            <a:endParaRPr lang="en-US" sz="28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CPT4 – no attributes defined, needs investigation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The same principles as for ICD10PCS are used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24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1726</TotalTime>
  <Words>624</Words>
  <Application>Microsoft Office PowerPoint</Application>
  <PresentationFormat>Custom</PresentationFormat>
  <Paragraphs>111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Curve</dc:title>
  <dc:subject/>
  <dc:creator>Dmitry Dymshyts</dc:creator>
  <dc:description/>
  <cp:lastModifiedBy>Dmitry Dymshyts</cp:lastModifiedBy>
  <cp:revision>51</cp:revision>
  <dcterms:created xsi:type="dcterms:W3CDTF">2018-02-09T12:02:27Z</dcterms:created>
  <dcterms:modified xsi:type="dcterms:W3CDTF">2019-06-20T12:48:33Z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12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31</vt:i4>
  </property>
</Properties>
</file>