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87" r:id="rId2"/>
  </p:sldMasterIdLst>
  <p:notesMasterIdLst>
    <p:notesMasterId r:id="rId21"/>
  </p:notesMasterIdLst>
  <p:sldIdLst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7" r:id="rId16"/>
    <p:sldId id="283" r:id="rId17"/>
    <p:sldId id="284" r:id="rId18"/>
    <p:sldId id="285" r:id="rId19"/>
    <p:sldId id="286" r:id="rId20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6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68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69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70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055EE6BF-B4E2-4D78-B647-63CA8B3728A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</p:spPr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700920" y="4415760"/>
            <a:ext cx="5607720" cy="418320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1" name="TextShape 3"/>
          <p:cNvSpPr txBox="1"/>
          <p:nvPr/>
        </p:nvSpPr>
        <p:spPr>
          <a:xfrm>
            <a:off x="3970800" y="8830080"/>
            <a:ext cx="3037320" cy="464400"/>
          </a:xfrm>
          <a:prstGeom prst="rect">
            <a:avLst/>
          </a:prstGeom>
          <a:noFill/>
          <a:ln>
            <a:noFill/>
          </a:ln>
        </p:spPr>
        <p:txBody>
          <a:bodyPr lIns="93240" tIns="46440" rIns="93240" bIns="46440" anchor="b">
            <a:noAutofit/>
          </a:bodyPr>
          <a:lstStyle/>
          <a:p>
            <a:pPr>
              <a:lnSpc>
                <a:spcPct val="100000"/>
              </a:lnSpc>
            </a:pPr>
            <a:fld id="{40648C36-AB38-4B81-8579-EE6B3F62BFD0}" type="slidenum">
              <a:rPr lang="en-US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8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4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35712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663804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4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 type="body"/>
          </p:nvPr>
        </p:nvSpPr>
        <p:spPr>
          <a:xfrm>
            <a:off x="35712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 type="body"/>
          </p:nvPr>
        </p:nvSpPr>
        <p:spPr>
          <a:xfrm>
            <a:off x="663804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2"/>
          <p:cNvPicPr/>
          <p:nvPr/>
        </p:nvPicPr>
        <p:blipFill>
          <a:blip r:embed="rId14"/>
          <a:stretch/>
        </p:blipFill>
        <p:spPr>
          <a:xfrm>
            <a:off x="-76320" y="-38160"/>
            <a:ext cx="1325520" cy="1256400"/>
          </a:xfrm>
          <a:prstGeom prst="rect">
            <a:avLst/>
          </a:prstGeom>
          <a:ln>
            <a:noFill/>
          </a:ln>
        </p:spPr>
      </p:pic>
      <p:sp>
        <p:nvSpPr>
          <p:cNvPr id="81" name="CustomShape 1"/>
          <p:cNvSpPr/>
          <p:nvPr/>
        </p:nvSpPr>
        <p:spPr>
          <a:xfrm>
            <a:off x="360" y="7196040"/>
            <a:ext cx="9934920" cy="75240"/>
          </a:xfrm>
          <a:prstGeom prst="rect">
            <a:avLst/>
          </a:prstGeom>
          <a:gradFill rotWithShape="0">
            <a:gsLst>
              <a:gs pos="0">
                <a:srgbClr val="EB6622"/>
              </a:gs>
              <a:gs pos="100000">
                <a:srgbClr val="FCCB10"/>
              </a:gs>
            </a:gsLst>
            <a:lin ang="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PlaceHolder 2"/>
          <p:cNvSpPr>
            <a:spLocks noGrp="1"/>
          </p:cNvSpPr>
          <p:nvPr>
            <p:ph type="title"/>
          </p:nvPr>
        </p:nvSpPr>
        <p:spPr>
          <a:xfrm>
            <a:off x="2604240" y="2348280"/>
            <a:ext cx="6720120" cy="1935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Click to edit Master title style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Picture 3"/>
          <p:cNvPicPr/>
          <p:nvPr/>
        </p:nvPicPr>
        <p:blipFill>
          <a:blip r:embed="rId15"/>
          <a:stretch/>
        </p:blipFill>
        <p:spPr>
          <a:xfrm>
            <a:off x="-252000" y="2067120"/>
            <a:ext cx="2957400" cy="3560040"/>
          </a:xfrm>
          <a:prstGeom prst="rect">
            <a:avLst/>
          </a:prstGeom>
          <a:ln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0" y="7055640"/>
            <a:ext cx="10080360" cy="83520"/>
          </a:xfrm>
          <a:prstGeom prst="rect">
            <a:avLst/>
          </a:prstGeom>
          <a:gradFill rotWithShape="0">
            <a:gsLst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/>
          <p:cNvPicPr/>
          <p:nvPr/>
        </p:nvPicPr>
        <p:blipFill>
          <a:blip r:embed="rId14"/>
          <a:stretch/>
        </p:blipFill>
        <p:spPr>
          <a:xfrm>
            <a:off x="-76320" y="-38160"/>
            <a:ext cx="1325520" cy="1256400"/>
          </a:xfrm>
          <a:prstGeom prst="rect">
            <a:avLst/>
          </a:prstGeom>
          <a:ln>
            <a:noFill/>
          </a:ln>
        </p:spPr>
      </p:pic>
      <p:sp>
        <p:nvSpPr>
          <p:cNvPr id="123" name="CustomShape 1"/>
          <p:cNvSpPr/>
          <p:nvPr/>
        </p:nvSpPr>
        <p:spPr>
          <a:xfrm>
            <a:off x="360" y="7196040"/>
            <a:ext cx="9934920" cy="75240"/>
          </a:xfrm>
          <a:prstGeom prst="rect">
            <a:avLst/>
          </a:prstGeom>
          <a:gradFill rotWithShape="0">
            <a:gsLst>
              <a:gs pos="0">
                <a:srgbClr val="EB6622"/>
              </a:gs>
              <a:gs pos="100000">
                <a:srgbClr val="FCCB10"/>
              </a:gs>
            </a:gsLst>
            <a:lin ang="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Click to edit Master title style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Click to edit Master text styles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Second level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Third level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Fourth level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Fifth level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0" y="7055640"/>
            <a:ext cx="10080360" cy="83520"/>
          </a:xfrm>
          <a:prstGeom prst="rect">
            <a:avLst/>
          </a:prstGeom>
          <a:gradFill rotWithShape="0">
            <a:gsLst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7" name="Picture 2"/>
          <p:cNvPicPr/>
          <p:nvPr/>
        </p:nvPicPr>
        <p:blipFill>
          <a:blip r:embed="rId14"/>
          <a:stretch/>
        </p:blipFill>
        <p:spPr>
          <a:xfrm>
            <a:off x="-83880" y="-42120"/>
            <a:ext cx="1461960" cy="1385640"/>
          </a:xfrm>
          <a:prstGeom prst="rect">
            <a:avLst/>
          </a:prstGeom>
          <a:ln>
            <a:noFill/>
          </a:ln>
        </p:spPr>
      </p:pic>
      <p:sp>
        <p:nvSpPr>
          <p:cNvPr id="128" name="PlaceHolder 5"/>
          <p:cNvSpPr>
            <a:spLocks noGrp="1"/>
          </p:cNvSpPr>
          <p:nvPr>
            <p:ph type="sldNum"/>
          </p:nvPr>
        </p:nvSpPr>
        <p:spPr>
          <a:xfrm>
            <a:off x="7728480" y="7157160"/>
            <a:ext cx="2351880" cy="4021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4EC76D5-8ECE-42C1-9652-A6C22FAF38BC}" type="slidenum">
              <a:rPr lang="en-US" sz="1330" b="0" strike="noStrike" spc="-1">
                <a:solidFill>
                  <a:srgbClr val="20425A"/>
                </a:solidFill>
                <a:latin typeface="Arial"/>
                <a:ea typeface="DejaVu Sans"/>
              </a:rPr>
              <a:t>‹#›</a:t>
            </a:fld>
            <a:endParaRPr lang="en-US" sz="133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github.com/OHDSI/Vocabulary-v5.0/issue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forums.ohdsi.org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.ohdsi.org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.ohdsi.org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hdsi.org/web/wiki/doku.php?id=documentation:vocabulary:icd10pc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HDSI/Vocabulary-v5.0/issue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thena.ohdsi.org/search-terms/term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thena.ohdsi.org/vocabulary/list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HDSI/Vocabulary-v5.0/release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.ohdsi.org/t/genomic-data-in-the-cdm/3483" TargetMode="External"/><Relationship Id="rId2" Type="http://schemas.openxmlformats.org/officeDocument/2006/relationships/hyperlink" Target="https://github.com/OHDSI/OncologyWG/issues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github.com/OHDSI/Genomic-CD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.ohdsi.org/t/ndcs-changing-over-time/903" TargetMode="External"/><Relationship Id="rId2" Type="http://schemas.openxmlformats.org/officeDocument/2006/relationships/hyperlink" Target="http://forums.ohdsi.org/t/hcpcs-codes-change-their-meaning-over-time/6182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forums.ohdsi.org/t/drg-codes-change-their-meaning-over-time/6529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HDSI/Tantalus" TargetMode="External"/><Relationship Id="rId2" Type="http://schemas.openxmlformats.org/officeDocument/2006/relationships/hyperlink" Target="http://forums.ohdsi.org/t/a-proposal-for-maturing-our-open-community-development-activities/6728/1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2672334" y="2426101"/>
            <a:ext cx="6719400" cy="1935360"/>
          </a:xfrm>
          <a:prstGeom prst="rect">
            <a:avLst/>
          </a:prstGeom>
          <a:noFill/>
          <a:ln>
            <a:noFill/>
          </a:ln>
        </p:spPr>
        <p:txBody>
          <a:bodyPr lIns="100800" tIns="100800" rIns="100800" bIns="1008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5500" b="1" strike="noStrike" spc="-1" dirty="0">
                <a:solidFill>
                  <a:srgbClr val="000000"/>
                </a:solidFill>
                <a:latin typeface="Arial"/>
                <a:ea typeface="Calibri"/>
              </a:rPr>
              <a:t>OHDSI Vocabulary Development and Release Process</a:t>
            </a:r>
            <a:endParaRPr lang="en-US" sz="55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OHDSI Vocabulary Management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CustomShape 2"/>
          <p:cNvSpPr/>
          <p:nvPr/>
        </p:nvSpPr>
        <p:spPr>
          <a:xfrm>
            <a:off x="1133640" y="14022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accent6">
                <a:lumMod val="75000"/>
              </a:schemeClr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New Vocab. Request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44" name="CustomShape 3"/>
          <p:cNvSpPr/>
          <p:nvPr/>
        </p:nvSpPr>
        <p:spPr>
          <a:xfrm>
            <a:off x="3254040" y="14022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Prioritization &amp; Funding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45" name="CustomShape 4"/>
          <p:cNvSpPr/>
          <p:nvPr/>
        </p:nvSpPr>
        <p:spPr>
          <a:xfrm>
            <a:off x="5362560" y="14022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Estimate Effort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46" name="CustomShape 5"/>
          <p:cNvSpPr/>
          <p:nvPr/>
        </p:nvSpPr>
        <p:spPr>
          <a:xfrm>
            <a:off x="1110240" y="304848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Obtain Data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47" name="CustomShape 6"/>
          <p:cNvSpPr/>
          <p:nvPr/>
        </p:nvSpPr>
        <p:spPr>
          <a:xfrm>
            <a:off x="3230640" y="267732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Integrate Vocabulary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48" name="CustomShape 7"/>
          <p:cNvSpPr/>
          <p:nvPr/>
        </p:nvSpPr>
        <p:spPr>
          <a:xfrm>
            <a:off x="3218760" y="34776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Create New Vocabulary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49" name="CustomShape 8"/>
          <p:cNvSpPr/>
          <p:nvPr/>
        </p:nvSpPr>
        <p:spPr>
          <a:xfrm>
            <a:off x="5339160" y="304848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Perform Testing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0" name="CustomShape 9"/>
          <p:cNvSpPr/>
          <p:nvPr/>
        </p:nvSpPr>
        <p:spPr>
          <a:xfrm>
            <a:off x="7490880" y="304848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Publish into ATHENA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1" name="CustomShape 10"/>
          <p:cNvSpPr/>
          <p:nvPr/>
        </p:nvSpPr>
        <p:spPr>
          <a:xfrm>
            <a:off x="1131480" y="4734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Obtain New Data Feed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2" name="CustomShape 11"/>
          <p:cNvSpPr/>
          <p:nvPr/>
        </p:nvSpPr>
        <p:spPr>
          <a:xfrm>
            <a:off x="3251880" y="4734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Update Mappings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3" name="CustomShape 12"/>
          <p:cNvSpPr/>
          <p:nvPr/>
        </p:nvSpPr>
        <p:spPr>
          <a:xfrm>
            <a:off x="5360760" y="4734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Perform Testing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4" name="CustomShape 13"/>
          <p:cNvSpPr/>
          <p:nvPr/>
        </p:nvSpPr>
        <p:spPr>
          <a:xfrm>
            <a:off x="7461720" y="4734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Publish into ATHENA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5" name="CustomShape 14"/>
          <p:cNvSpPr/>
          <p:nvPr/>
        </p:nvSpPr>
        <p:spPr>
          <a:xfrm>
            <a:off x="1131480" y="5751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accent6">
                <a:lumMod val="75000"/>
              </a:schemeClr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Raise Issue in GitHub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6" name="CustomShape 15"/>
          <p:cNvSpPr/>
          <p:nvPr/>
        </p:nvSpPr>
        <p:spPr>
          <a:xfrm>
            <a:off x="3251880" y="5751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Fix Mappings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7" name="CustomShape 16"/>
          <p:cNvSpPr/>
          <p:nvPr/>
        </p:nvSpPr>
        <p:spPr>
          <a:xfrm>
            <a:off x="5360760" y="5751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Perform Testing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8" name="CustomShape 17"/>
          <p:cNvSpPr/>
          <p:nvPr/>
        </p:nvSpPr>
        <p:spPr>
          <a:xfrm>
            <a:off x="7461720" y="57510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Publish into ATHENA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59" name="CustomShape 18"/>
          <p:cNvSpPr/>
          <p:nvPr/>
        </p:nvSpPr>
        <p:spPr>
          <a:xfrm>
            <a:off x="7415640" y="1402200"/>
            <a:ext cx="1343520" cy="637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771"/>
              </a:spcBef>
            </a:pPr>
            <a:r>
              <a:rPr lang="en-US" sz="1550" b="0" strike="noStrike" spc="-1">
                <a:solidFill>
                  <a:srgbClr val="000000"/>
                </a:solidFill>
                <a:latin typeface="Arial"/>
                <a:ea typeface="DejaVu Sans"/>
              </a:rPr>
              <a:t>Plan &amp; Schedule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60" name="CustomShape 19"/>
          <p:cNvSpPr/>
          <p:nvPr/>
        </p:nvSpPr>
        <p:spPr>
          <a:xfrm rot="16200000">
            <a:off x="-167040" y="1578600"/>
            <a:ext cx="1131840" cy="39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990" b="0" strike="noStrike" spc="-1">
                <a:solidFill>
                  <a:srgbClr val="000000"/>
                </a:solidFill>
                <a:latin typeface="Arial"/>
                <a:ea typeface="DejaVu Sans"/>
              </a:rPr>
              <a:t>Demand</a:t>
            </a:r>
            <a:endParaRPr lang="en-US" sz="1990" b="0" strike="noStrike" spc="-1">
              <a:latin typeface="Arial"/>
            </a:endParaRPr>
          </a:p>
        </p:txBody>
      </p:sp>
      <p:sp>
        <p:nvSpPr>
          <p:cNvPr id="261" name="CustomShape 20"/>
          <p:cNvSpPr/>
          <p:nvPr/>
        </p:nvSpPr>
        <p:spPr>
          <a:xfrm rot="16200000">
            <a:off x="-434160" y="3119760"/>
            <a:ext cx="1665000" cy="39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990" b="0" strike="noStrike" spc="-1">
                <a:solidFill>
                  <a:srgbClr val="000000"/>
                </a:solidFill>
                <a:latin typeface="Arial"/>
                <a:ea typeface="DejaVu Sans"/>
              </a:rPr>
              <a:t>Development</a:t>
            </a:r>
            <a:endParaRPr lang="en-US" sz="1990" b="0" strike="noStrike" spc="-1">
              <a:latin typeface="Arial"/>
            </a:endParaRPr>
          </a:p>
        </p:txBody>
      </p:sp>
      <p:sp>
        <p:nvSpPr>
          <p:cNvPr id="262" name="CustomShape 21"/>
          <p:cNvSpPr/>
          <p:nvPr/>
        </p:nvSpPr>
        <p:spPr>
          <a:xfrm rot="16200000">
            <a:off x="-1008360" y="5430240"/>
            <a:ext cx="2814120" cy="39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990" b="0" strike="noStrike" spc="-1">
                <a:solidFill>
                  <a:srgbClr val="000000"/>
                </a:solidFill>
                <a:latin typeface="Arial"/>
                <a:ea typeface="DejaVu Sans"/>
              </a:rPr>
              <a:t>Support &amp; Maintenance</a:t>
            </a:r>
            <a:endParaRPr lang="en-US" sz="1990" b="0" strike="noStrike" spc="-1">
              <a:latin typeface="Arial"/>
            </a:endParaRPr>
          </a:p>
        </p:txBody>
      </p:sp>
      <p:sp>
        <p:nvSpPr>
          <p:cNvPr id="263" name="Line 22"/>
          <p:cNvSpPr/>
          <p:nvPr/>
        </p:nvSpPr>
        <p:spPr>
          <a:xfrm>
            <a:off x="197280" y="4263480"/>
            <a:ext cx="9126720" cy="0"/>
          </a:xfrm>
          <a:prstGeom prst="line">
            <a:avLst/>
          </a:prstGeom>
          <a:ln w="9360">
            <a:solidFill>
              <a:schemeClr val="accent1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" name="Line 23"/>
          <p:cNvSpPr/>
          <p:nvPr/>
        </p:nvSpPr>
        <p:spPr>
          <a:xfrm>
            <a:off x="273240" y="2351880"/>
            <a:ext cx="9126720" cy="0"/>
          </a:xfrm>
          <a:prstGeom prst="line">
            <a:avLst/>
          </a:prstGeom>
          <a:ln w="9360">
            <a:solidFill>
              <a:schemeClr val="accent1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" name="CustomShape 24"/>
          <p:cNvSpPr/>
          <p:nvPr/>
        </p:nvSpPr>
        <p:spPr>
          <a:xfrm>
            <a:off x="2688480" y="176400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6" name="CustomShape 25"/>
          <p:cNvSpPr/>
          <p:nvPr/>
        </p:nvSpPr>
        <p:spPr>
          <a:xfrm>
            <a:off x="4872240" y="176400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CustomShape 26"/>
          <p:cNvSpPr/>
          <p:nvPr/>
        </p:nvSpPr>
        <p:spPr>
          <a:xfrm>
            <a:off x="6888240" y="176400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8" name="CustomShape 27"/>
          <p:cNvSpPr/>
          <p:nvPr/>
        </p:nvSpPr>
        <p:spPr>
          <a:xfrm>
            <a:off x="2688480" y="336780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9" name="CustomShape 28"/>
          <p:cNvSpPr/>
          <p:nvPr/>
        </p:nvSpPr>
        <p:spPr>
          <a:xfrm>
            <a:off x="4872240" y="336780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29"/>
          <p:cNvSpPr/>
          <p:nvPr/>
        </p:nvSpPr>
        <p:spPr>
          <a:xfrm>
            <a:off x="6888240" y="336780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CustomShape 30"/>
          <p:cNvSpPr/>
          <p:nvPr/>
        </p:nvSpPr>
        <p:spPr>
          <a:xfrm>
            <a:off x="2688480" y="503964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CustomShape 31"/>
          <p:cNvSpPr/>
          <p:nvPr/>
        </p:nvSpPr>
        <p:spPr>
          <a:xfrm>
            <a:off x="4872240" y="503964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CustomShape 32"/>
          <p:cNvSpPr/>
          <p:nvPr/>
        </p:nvSpPr>
        <p:spPr>
          <a:xfrm>
            <a:off x="6888240" y="503964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CustomShape 33"/>
          <p:cNvSpPr/>
          <p:nvPr/>
        </p:nvSpPr>
        <p:spPr>
          <a:xfrm>
            <a:off x="2688480" y="604764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CustomShape 34"/>
          <p:cNvSpPr/>
          <p:nvPr/>
        </p:nvSpPr>
        <p:spPr>
          <a:xfrm>
            <a:off x="4872240" y="604764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6" name="CustomShape 35"/>
          <p:cNvSpPr/>
          <p:nvPr/>
        </p:nvSpPr>
        <p:spPr>
          <a:xfrm>
            <a:off x="6888240" y="6047640"/>
            <a:ext cx="3355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7" name="Line 36"/>
          <p:cNvSpPr/>
          <p:nvPr/>
        </p:nvSpPr>
        <p:spPr>
          <a:xfrm>
            <a:off x="1131480" y="5543640"/>
            <a:ext cx="7673760" cy="0"/>
          </a:xfrm>
          <a:prstGeom prst="line">
            <a:avLst/>
          </a:prstGeom>
          <a:ln w="9360">
            <a:solidFill>
              <a:schemeClr val="accent1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CustomShape 37"/>
          <p:cNvSpPr/>
          <p:nvPr/>
        </p:nvSpPr>
        <p:spPr>
          <a:xfrm>
            <a:off x="2320560" y="6635880"/>
            <a:ext cx="309240" cy="30816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accent6">
                <a:lumMod val="75000"/>
              </a:schemeClr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38"/>
          <p:cNvSpPr/>
          <p:nvPr/>
        </p:nvSpPr>
        <p:spPr>
          <a:xfrm>
            <a:off x="2630880" y="6648840"/>
            <a:ext cx="1756800" cy="32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50" b="1" strike="noStrike" spc="-1">
                <a:solidFill>
                  <a:srgbClr val="000000"/>
                </a:solidFill>
                <a:latin typeface="Arial"/>
                <a:ea typeface="DejaVu Sans"/>
              </a:rPr>
              <a:t>User / Requestor</a:t>
            </a:r>
            <a:endParaRPr lang="en-US" sz="1550" b="0" strike="noStrike" spc="-1">
              <a:latin typeface="Arial"/>
            </a:endParaRPr>
          </a:p>
        </p:txBody>
      </p:sp>
      <p:sp>
        <p:nvSpPr>
          <p:cNvPr id="280" name="CustomShape 39"/>
          <p:cNvSpPr/>
          <p:nvPr/>
        </p:nvSpPr>
        <p:spPr>
          <a:xfrm>
            <a:off x="4191480" y="6679440"/>
            <a:ext cx="309240" cy="30816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360">
            <a:solidFill>
              <a:schemeClr val="tx1"/>
            </a:solidFill>
            <a:miter/>
          </a:ln>
          <a:effectLst>
            <a:outerShdw dist="107423" dir="2700000" algn="ctr" rotWithShape="0">
              <a:schemeClr val="bg2">
                <a:alpha val="5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40"/>
          <p:cNvSpPr/>
          <p:nvPr/>
        </p:nvSpPr>
        <p:spPr>
          <a:xfrm>
            <a:off x="4489200" y="6692760"/>
            <a:ext cx="2488680" cy="32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50" b="1" strike="noStrike" spc="-1">
                <a:solidFill>
                  <a:srgbClr val="000000"/>
                </a:solidFill>
                <a:latin typeface="Arial"/>
                <a:ea typeface="DejaVu Sans"/>
              </a:rPr>
              <a:t>OHDSI Vocabulary Team</a:t>
            </a:r>
            <a:endParaRPr lang="en-US" sz="155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1404299" y="7164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Raising Requests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3" name="Picture 6"/>
          <p:cNvPicPr/>
          <p:nvPr/>
        </p:nvPicPr>
        <p:blipFill>
          <a:blip r:embed="rId2"/>
          <a:stretch/>
        </p:blipFill>
        <p:spPr>
          <a:xfrm>
            <a:off x="318600" y="1272240"/>
            <a:ext cx="8811360" cy="6857640"/>
          </a:xfrm>
          <a:prstGeom prst="rect">
            <a:avLst/>
          </a:prstGeom>
          <a:ln>
            <a:noFill/>
          </a:ln>
        </p:spPr>
      </p:pic>
      <p:pic>
        <p:nvPicPr>
          <p:cNvPr id="284" name="Picture 7"/>
          <p:cNvPicPr/>
          <p:nvPr/>
        </p:nvPicPr>
        <p:blipFill>
          <a:blip r:embed="rId3"/>
          <a:stretch/>
        </p:blipFill>
        <p:spPr>
          <a:xfrm>
            <a:off x="1642320" y="1964160"/>
            <a:ext cx="7320960" cy="6857640"/>
          </a:xfrm>
          <a:prstGeom prst="rect">
            <a:avLst/>
          </a:prstGeom>
          <a:ln>
            <a:noFill/>
          </a:ln>
        </p:spPr>
      </p:pic>
      <p:pic>
        <p:nvPicPr>
          <p:cNvPr id="285" name="Picture 8"/>
          <p:cNvPicPr/>
          <p:nvPr/>
        </p:nvPicPr>
        <p:blipFill>
          <a:blip r:embed="rId4"/>
          <a:stretch/>
        </p:blipFill>
        <p:spPr>
          <a:xfrm>
            <a:off x="2768400" y="2656440"/>
            <a:ext cx="6499080" cy="6857640"/>
          </a:xfrm>
          <a:prstGeom prst="rect">
            <a:avLst/>
          </a:prstGeom>
          <a:ln>
            <a:noFill/>
          </a:ln>
        </p:spPr>
      </p:pic>
      <p:pic>
        <p:nvPicPr>
          <p:cNvPr id="286" name="Picture 9"/>
          <p:cNvPicPr/>
          <p:nvPr/>
        </p:nvPicPr>
        <p:blipFill>
          <a:blip r:embed="rId5"/>
          <a:stretch/>
        </p:blipFill>
        <p:spPr>
          <a:xfrm>
            <a:off x="3716250" y="3581952"/>
            <a:ext cx="8481600" cy="685764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66799D-95AC-41B3-BC63-965A9840EA46}"/>
              </a:ext>
            </a:extLst>
          </p:cNvPr>
          <p:cNvSpPr/>
          <p:nvPr/>
        </p:nvSpPr>
        <p:spPr>
          <a:xfrm>
            <a:off x="6988771" y="1038648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http://forums.ohdsi.org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A3EC59-4977-4A3A-9738-15E80D01518A}"/>
              </a:ext>
            </a:extLst>
          </p:cNvPr>
          <p:cNvSpPr/>
          <p:nvPr/>
        </p:nvSpPr>
        <p:spPr>
          <a:xfrm>
            <a:off x="4724280" y="3397286"/>
            <a:ext cx="6176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https://github.com/OHDSI/Vocabulary-v5.0/issues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 txBox="1"/>
          <p:nvPr/>
        </p:nvSpPr>
        <p:spPr>
          <a:xfrm>
            <a:off x="1369800" y="14508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Discussing details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8" name="Picture 4"/>
          <p:cNvPicPr/>
          <p:nvPr/>
        </p:nvPicPr>
        <p:blipFill>
          <a:blip r:embed="rId2"/>
          <a:stretch/>
        </p:blipFill>
        <p:spPr>
          <a:xfrm>
            <a:off x="1369800" y="1232280"/>
            <a:ext cx="7396200" cy="685764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26F0DC-BAC0-47BF-AAE3-449F2C386EC1}"/>
              </a:ext>
            </a:extLst>
          </p:cNvPr>
          <p:cNvSpPr/>
          <p:nvPr/>
        </p:nvSpPr>
        <p:spPr>
          <a:xfrm>
            <a:off x="6285834" y="1208834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http://forums.ohdsi.org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Shape 1"/>
          <p:cNvSpPr txBox="1"/>
          <p:nvPr/>
        </p:nvSpPr>
        <p:spPr>
          <a:xfrm>
            <a:off x="1252800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Release announcement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0" name="Picture 3"/>
          <p:cNvPicPr/>
          <p:nvPr/>
        </p:nvPicPr>
        <p:blipFill>
          <a:blip r:embed="rId2"/>
          <a:stretch/>
        </p:blipFill>
        <p:spPr>
          <a:xfrm>
            <a:off x="1252800" y="993960"/>
            <a:ext cx="8970480" cy="685764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9D1ED9-09CA-4CFC-BFD0-4DE014613265}"/>
              </a:ext>
            </a:extLst>
          </p:cNvPr>
          <p:cNvSpPr/>
          <p:nvPr/>
        </p:nvSpPr>
        <p:spPr>
          <a:xfrm>
            <a:off x="6820855" y="1076774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http://forums.ohdsi.org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1214280" y="648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Documentation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2" name="Picture 3"/>
          <p:cNvPicPr/>
          <p:nvPr/>
        </p:nvPicPr>
        <p:blipFill>
          <a:blip r:embed="rId2"/>
          <a:stretch/>
        </p:blipFill>
        <p:spPr>
          <a:xfrm>
            <a:off x="-1977840" y="1268280"/>
            <a:ext cx="12191760" cy="662688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C41B1E-FFED-4605-A414-DCD1B696AC10}"/>
              </a:ext>
            </a:extLst>
          </p:cNvPr>
          <p:cNvSpPr/>
          <p:nvPr/>
        </p:nvSpPr>
        <p:spPr>
          <a:xfrm>
            <a:off x="2402733" y="791294"/>
            <a:ext cx="7883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http://www.ohdsi.org/web/wiki/doku.php?id=documentation:vocabulary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Shape 1"/>
          <p:cNvSpPr txBox="1"/>
          <p:nvPr/>
        </p:nvSpPr>
        <p:spPr>
          <a:xfrm>
            <a:off x="1253160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Github repository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4" name="Picture 3"/>
          <p:cNvPicPr/>
          <p:nvPr/>
        </p:nvPicPr>
        <p:blipFill>
          <a:blip r:embed="rId2"/>
          <a:stretch/>
        </p:blipFill>
        <p:spPr>
          <a:xfrm>
            <a:off x="-1520640" y="1228680"/>
            <a:ext cx="12191760" cy="662688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73CFC8-1500-4827-94CC-BF956D1CA99A}"/>
              </a:ext>
            </a:extLst>
          </p:cNvPr>
          <p:cNvSpPr/>
          <p:nvPr/>
        </p:nvSpPr>
        <p:spPr>
          <a:xfrm>
            <a:off x="4836665" y="786630"/>
            <a:ext cx="5747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https://github.com/OHDSI/Vocabulary-v5.0/issues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1233720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Athena search page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6" name="Picture 3"/>
          <p:cNvPicPr/>
          <p:nvPr/>
        </p:nvPicPr>
        <p:blipFill>
          <a:blip r:embed="rId2"/>
          <a:stretch/>
        </p:blipFill>
        <p:spPr>
          <a:xfrm>
            <a:off x="0" y="1261800"/>
            <a:ext cx="12191760" cy="662688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3BBEAB-73A3-41BC-8749-C11609F030C4}"/>
              </a:ext>
            </a:extLst>
          </p:cNvPr>
          <p:cNvSpPr/>
          <p:nvPr/>
        </p:nvSpPr>
        <p:spPr>
          <a:xfrm>
            <a:off x="5381319" y="892108"/>
            <a:ext cx="4532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http://athena.ohdsi.org/search-terms/terms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1239480" y="5076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Athena download page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8" name="Picture 3"/>
          <p:cNvPicPr/>
          <p:nvPr/>
        </p:nvPicPr>
        <p:blipFill>
          <a:blip r:embed="rId2"/>
          <a:stretch/>
        </p:blipFill>
        <p:spPr>
          <a:xfrm>
            <a:off x="0" y="1563120"/>
            <a:ext cx="12191760" cy="6626880"/>
          </a:xfrm>
          <a:prstGeom prst="rect">
            <a:avLst/>
          </a:prstGeom>
          <a:ln>
            <a:noFill/>
          </a:ln>
        </p:spPr>
      </p:pic>
      <p:sp>
        <p:nvSpPr>
          <p:cNvPr id="299" name="CustomShape 2"/>
          <p:cNvSpPr/>
          <p:nvPr/>
        </p:nvSpPr>
        <p:spPr>
          <a:xfrm>
            <a:off x="0" y="6530040"/>
            <a:ext cx="5496120" cy="34740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2ED187-4168-43F0-B5BA-0DE1149975B8}"/>
              </a:ext>
            </a:extLst>
          </p:cNvPr>
          <p:cNvSpPr/>
          <p:nvPr/>
        </p:nvSpPr>
        <p:spPr>
          <a:xfrm>
            <a:off x="5040312" y="1068328"/>
            <a:ext cx="4006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http://athena.ohdsi.org/vocabulary/list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1331012" y="-71312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Release notes</a:t>
            </a:r>
            <a:endParaRPr lang="en-US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1" name="Picture 3"/>
          <p:cNvPicPr/>
          <p:nvPr/>
        </p:nvPicPr>
        <p:blipFill>
          <a:blip r:embed="rId2"/>
          <a:stretch/>
        </p:blipFill>
        <p:spPr>
          <a:xfrm>
            <a:off x="1214280" y="1120320"/>
            <a:ext cx="6162480" cy="685764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849A2-E634-4797-B1DF-800F98B15911}"/>
              </a:ext>
            </a:extLst>
          </p:cNvPr>
          <p:cNvSpPr/>
          <p:nvPr/>
        </p:nvSpPr>
        <p:spPr>
          <a:xfrm>
            <a:off x="5040312" y="1404895"/>
            <a:ext cx="57572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https://github.com/OHDSI/Vocabulary-v5.0/releases/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Shape 1"/>
          <p:cNvSpPr txBox="1"/>
          <p:nvPr/>
        </p:nvSpPr>
        <p:spPr>
          <a:xfrm>
            <a:off x="504360" y="153360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What was done lately and what we are going to do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1219680" y="14508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Procedure domain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TextShape 2"/>
          <p:cNvSpPr txBox="1"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done: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ICD9Proc, OPCS4,  ICD10PCS, HCPCS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upcoming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OPS</a:t>
            </a:r>
            <a:r>
              <a:rPr lang="en-US" sz="2800" spc="-1" dirty="0">
                <a:solidFill>
                  <a:srgbClr val="000000"/>
                </a:solidFill>
                <a:latin typeface="Arial"/>
                <a:ea typeface="DejaVu Sans"/>
              </a:rPr>
              <a:t> – we are working on them using ICD10PCS approach</a:t>
            </a:r>
            <a:endParaRPr lang="en-US" sz="28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CPT4 – no attributes defined, needs investigation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The same principles as for ICD10PCS are used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Shape 1"/>
          <p:cNvSpPr txBox="1"/>
          <p:nvPr/>
        </p:nvSpPr>
        <p:spPr>
          <a:xfrm>
            <a:off x="1384698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Drug domain</a:t>
            </a:r>
            <a:endParaRPr lang="en-US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TextShape 2"/>
          <p:cNvSpPr txBox="1"/>
          <p:nvPr/>
        </p:nvSpPr>
        <p:spPr>
          <a:xfrm>
            <a:off x="504000" y="1459080"/>
            <a:ext cx="9071640" cy="4693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93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1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Done: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Added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JMDC - Japan Medical Data Center Drug Code (JMDC)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KDC - Korean Drug Code (HIRA)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Improved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dm+d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Gemscript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GGR, BDPM, DPD, AMT, HCPCS drugs, 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added missing NDC concepts and missing mappings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:a16="http://schemas.microsoft.com/office/drawing/2014/main" id="{BB360342-389A-4E9A-B7ED-A9272EE71B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238" y="301625"/>
            <a:ext cx="9072562" cy="1260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Drug domain</a:t>
            </a:r>
            <a:endParaRPr lang="en-US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Shape 2">
            <a:extLst>
              <a:ext uri="{FF2B5EF4-FFF2-40B4-BE49-F238E27FC236}">
                <a16:creationId xmlns:a16="http://schemas.microsoft.com/office/drawing/2014/main" id="{ED3BD0E7-DB67-4C34-9207-325977F76FBA}"/>
              </a:ext>
            </a:extLst>
          </p:cNvPr>
          <p:cNvSpPr txBox="1"/>
          <p:nvPr/>
        </p:nvSpPr>
        <p:spPr>
          <a:xfrm>
            <a:off x="504000" y="1459080"/>
            <a:ext cx="9071640" cy="4693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93000"/>
          </a:bodyPr>
          <a:lstStyle/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2800" b="1" u="sng" spc="-1" dirty="0">
                <a:solidFill>
                  <a:srgbClr val="000000"/>
                </a:solidFill>
              </a:rPr>
              <a:t>Upcoming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2800" u="sng" spc="-1" dirty="0">
                <a:solidFill>
                  <a:srgbClr val="000000"/>
                </a:solidFill>
              </a:rPr>
              <a:t>additions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</a:rPr>
              <a:t>European drug vocabularies - article 57 database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</a:rPr>
              <a:t>HemOnc as a Oncology Drug Regimen vocabulary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2800" u="sng" spc="-1" dirty="0">
                <a:solidFill>
                  <a:srgbClr val="000000"/>
                </a:solidFill>
              </a:rPr>
              <a:t>improvements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</a:rPr>
              <a:t>CVX - it needs better hierarchy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</a:rPr>
              <a:t>ATC - it still gaps and some ambiguity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</a:rPr>
              <a:t>NDC - still has gaps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</a:rPr>
              <a:t>make drug vocabularies updates as much as possibly automated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7352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1319040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Condition domain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TextShape 2"/>
          <p:cNvSpPr txBox="1"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Added: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SNOMED Veterinary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Improved: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ICD9CM, ICD10CM, ICD10, ICDO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1311480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Multiple domains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TextShape 2"/>
          <p:cNvSpPr txBox="1"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86000" lnSpcReduction="1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Done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More accurate domain assignment for LOINC, MedDRA, SNOMED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Upcoming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NAACCR as a Cancer Registry source vocabulary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https://github.com/OHDSI/OncologyWG/issues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Genomic vocabularies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http://forums.ohdsi.org/t/genomic-data-in-the-cdm/3483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https://github.com/OHDSI/Genomic-CDM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SNOMED Extension allowing to map conditions flawlessly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Shape 1"/>
          <p:cNvSpPr txBox="1"/>
          <p:nvPr/>
        </p:nvSpPr>
        <p:spPr>
          <a:xfrm>
            <a:off x="1360080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Structural changes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TextShape 2"/>
          <p:cNvSpPr txBox="1"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73500" lnSpcReduction="1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done: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- Outdated HCPCS and CPT4 remain standard if they don't have replacement, as these concepts existed in the patient data and still need to be represented in CDM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to do: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make ATC concepts standard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support concepts changing their meaning over time (</a:t>
            </a:r>
            <a:r>
              <a:rPr lang="en-US" sz="2800" b="0" strike="noStrike" spc="-1">
                <a:solidFill>
                  <a:srgbClr val="222222"/>
                </a:solidFill>
                <a:latin typeface="Arial"/>
                <a:ea typeface="DejaVu Sans"/>
              </a:rPr>
              <a:t>HCPCS, NDC, DRG)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222222"/>
                </a:solidFill>
                <a:latin typeface="Arial"/>
                <a:ea typeface="DejaVu Sans"/>
              </a:rPr>
              <a:t>We’ll discuss this on the next CDM workgroup;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222222"/>
                </a:solidFill>
                <a:latin typeface="Arial"/>
                <a:ea typeface="DejaVu Sans"/>
              </a:rPr>
              <a:t>see forum threads: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http://forums.ohdsi.org/t/hcpcs-codes-change-their-meaning-over-time/6182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http://forums.ohdsi.org/t/ndcs-changing-over-time/903</a:t>
            </a:r>
            <a:r>
              <a:rPr lang="en-US" sz="2800" b="0" strike="noStrike" spc="-1">
                <a:solidFill>
                  <a:srgbClr val="222222"/>
                </a:solidFill>
                <a:latin typeface="Arial"/>
                <a:ea typeface="DejaVu Sans"/>
              </a:rPr>
              <a:t> 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http://forums.ohdsi.org/t/drg-codes-change-their-meaning-over-time/6529</a:t>
            </a:r>
            <a:r>
              <a:rPr lang="en-US" sz="2800" b="0" strike="noStrike" spc="-1">
                <a:solidFill>
                  <a:srgbClr val="222222"/>
                </a:solidFill>
                <a:latin typeface="Arial"/>
                <a:ea typeface="DejaVu Sans"/>
              </a:rPr>
              <a:t> 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CustomShape 3"/>
          <p:cNvSpPr/>
          <p:nvPr/>
        </p:nvSpPr>
        <p:spPr>
          <a:xfrm>
            <a:off x="0" y="-184680"/>
            <a:ext cx="184320" cy="36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 txBox="1"/>
          <p:nvPr/>
        </p:nvSpPr>
        <p:spPr>
          <a:xfrm>
            <a:off x="1370880" y="0"/>
            <a:ext cx="9071640" cy="126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Other gaps and improvements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TextShape 2"/>
          <p:cNvSpPr txBox="1"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855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50" b="0" strike="noStrike" spc="-1">
                <a:solidFill>
                  <a:srgbClr val="000000"/>
                </a:solidFill>
                <a:latin typeface="Arial"/>
                <a:ea typeface="DejaVu Sans"/>
              </a:rPr>
              <a:t>Improvement - more automation is needs to be added for refreshes</a:t>
            </a:r>
            <a:endParaRPr lang="en-US" sz="265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50" b="0" strike="noStrike" spc="-1">
                <a:solidFill>
                  <a:srgbClr val="000000"/>
                </a:solidFill>
                <a:latin typeface="Arial"/>
                <a:ea typeface="DejaVu Sans"/>
              </a:rPr>
              <a:t>Opportunity - Better collaboration and curation capabilities with web-based interfaces that do not require deep SQL and database structure knowledge (for example, the mapping tool from France?)</a:t>
            </a:r>
            <a:endParaRPr lang="en-US" sz="265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50" b="0" strike="noStrike" spc="-1">
                <a:solidFill>
                  <a:srgbClr val="000000"/>
                </a:solidFill>
                <a:latin typeface="Arial"/>
                <a:ea typeface="DejaVu Sans"/>
              </a:rPr>
              <a:t>Improvement - how to better enable accepting external contributions (see new OHDSI process proposed by Patrick R. on </a:t>
            </a:r>
            <a:r>
              <a:rPr lang="en-US" sz="265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http://forums.ohdsi.org/t/a-proposal-for-maturing-our-open-community-development-activities/6728/1</a:t>
            </a:r>
            <a:r>
              <a:rPr lang="en-US" sz="2650" b="0" strike="noStrike" spc="-1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lang="en-US" sz="265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50" b="0" strike="noStrike" spc="-1">
                <a:solidFill>
                  <a:srgbClr val="000000"/>
                </a:solidFill>
                <a:latin typeface="Arial"/>
                <a:ea typeface="DejaVu Sans"/>
              </a:rPr>
              <a:t>Improvement - more streamlined and consistent release process</a:t>
            </a:r>
            <a:endParaRPr lang="en-US" sz="265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50" b="0" strike="noStrike" spc="-1">
                <a:solidFill>
                  <a:srgbClr val="000000"/>
                </a:solidFill>
                <a:latin typeface="Arial"/>
                <a:ea typeface="DejaVu Sans"/>
              </a:rPr>
              <a:t>Opportunity - enabling the diff between new and previous vocab releases with Tantalus </a:t>
            </a:r>
            <a:r>
              <a:rPr lang="en-US" sz="2650" b="0" u="sng" strike="noStrike" spc="-1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https://github.com/OHDSI/Tantalus</a:t>
            </a:r>
            <a:endParaRPr lang="en-US" sz="265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1713</TotalTime>
  <Words>609</Words>
  <Application>Microsoft Office PowerPoint</Application>
  <PresentationFormat>Custom</PresentationFormat>
  <Paragraphs>106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Drug domain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Curve</dc:title>
  <dc:subject/>
  <dc:creator>Dmitry Dymshyts</dc:creator>
  <dc:description/>
  <cp:lastModifiedBy>Dmitry Dymshyts</cp:lastModifiedBy>
  <cp:revision>49</cp:revision>
  <dcterms:created xsi:type="dcterms:W3CDTF">2018-02-09T12:02:27Z</dcterms:created>
  <dcterms:modified xsi:type="dcterms:W3CDTF">2019-06-20T12:51:04Z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12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31</vt:i4>
  </property>
</Properties>
</file>