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56" r:id="rId5"/>
    <p:sldId id="258" r:id="rId6"/>
    <p:sldId id="257" r:id="rId7"/>
    <p:sldId id="259" r:id="rId8"/>
    <p:sldId id="260" r:id="rId9"/>
    <p:sldId id="262" r:id="rId10"/>
    <p:sldId id="263" r:id="rId11"/>
    <p:sldId id="265" r:id="rId12"/>
    <p:sldId id="264" r:id="rId13"/>
    <p:sldId id="26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425A"/>
    <a:srgbClr val="FCCB10"/>
    <a:srgbClr val="EB6622"/>
    <a:srgbClr val="153153"/>
    <a:srgbClr val="E28700"/>
    <a:srgbClr val="FF9900"/>
    <a:srgbClr val="EB9F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02" y="5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52742-373F-4A87-92C3-F1BD6DE2FDEE}" type="datetimeFigureOut">
              <a:rPr lang="en-US" smtClean="0"/>
              <a:t>7/9/2019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CA093-4890-4B46-98EB-711D340FB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05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49600" y="2130426"/>
            <a:ext cx="8128000" cy="17557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600" y="4038600"/>
            <a:ext cx="8128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15315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3" descr="C:\Users\pryan4\Downloads\want-impact-public-health-help-shape-journey-ahead\OHDSI logo with text - vertical - colored.png">
            <a:extLst>
              <a:ext uri="{FF2B5EF4-FFF2-40B4-BE49-F238E27FC236}">
                <a16:creationId xmlns:a16="http://schemas.microsoft.com/office/drawing/2014/main" xmlns="" id="{E7554C83-E62F-48C0-8308-2B4788DD0E2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447800"/>
            <a:ext cx="3451860" cy="415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2E51E90-0C4E-473C-AC0E-58AA21A6B7FD}"/>
              </a:ext>
            </a:extLst>
          </p:cNvPr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2533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xmlns="" id="{8E27D786-324D-4E22-B525-044E22AFE8A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8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xmlns="" id="{6704EB07-5162-4E35-A2EB-81F553E3967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6CF7E808-9302-4B4C-9AD7-0211CD846277}"/>
              </a:ext>
            </a:extLst>
          </p:cNvPr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9244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xmlns="" id="{1A5E6E12-2FC3-42E8-8BB6-3627951F88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13FBDDB2-0751-4639-B11D-C8B98E7ACF92}"/>
              </a:ext>
            </a:extLst>
          </p:cNvPr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966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B2F1865-3EF1-48A0-9F37-5FB0798E68D5}"/>
              </a:ext>
            </a:extLst>
          </p:cNvPr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6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xmlns="" id="{09A03D4B-1AF1-4F2F-A794-7D4F3F3D12C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14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100584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9201"/>
            <a:ext cx="109728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7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20425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20425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20425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20425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20425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20425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OHDSI Japan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Tatsuo Hiramatsu</a:t>
            </a:r>
          </a:p>
          <a:p>
            <a:r>
              <a:rPr lang="en-US" dirty="0"/>
              <a:t>Mui Van Zandt</a:t>
            </a:r>
          </a:p>
        </p:txBody>
      </p:sp>
    </p:spTree>
    <p:extLst>
      <p:ext uri="{BB962C8B-B14F-4D97-AF65-F5344CB8AC3E}">
        <p14:creationId xmlns:p14="http://schemas.microsoft.com/office/powerpoint/2010/main" val="1387500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D70FB9-1636-4297-B71F-04A88A561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91CC6D4-79EA-43A7-ABAA-96EA1979B4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Tatsou</a:t>
            </a:r>
            <a:r>
              <a:rPr lang="en-US" dirty="0"/>
              <a:t> Hiramatsu, MD, PhD</a:t>
            </a:r>
          </a:p>
          <a:p>
            <a:pPr lvl="1"/>
            <a:r>
              <a:rPr lang="en-US" dirty="0"/>
              <a:t>Professor at Innovation &amp; Research Support Center, International University of Health and Welfare</a:t>
            </a:r>
          </a:p>
          <a:p>
            <a:pPr lvl="1"/>
            <a:r>
              <a:rPr lang="en-US" dirty="0"/>
              <a:t>Experience working with the OMOP CDM for 3 year at the University of Tokyo</a:t>
            </a:r>
          </a:p>
          <a:p>
            <a:pPr lvl="1"/>
            <a:r>
              <a:rPr lang="en-US" dirty="0"/>
              <a:t>Host and lead of OHDSI Japan initial meeting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019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D10FE8-3BAB-497A-A8B2-DC5C47070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OHDSI Japan Initial </a:t>
            </a:r>
            <a:r>
              <a:rPr lang="en-US" dirty="0" err="1"/>
              <a:t>Meetig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347DE98-4599-4746-9579-89B0F3A096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Thursday, June 20</a:t>
            </a:r>
            <a:r>
              <a:rPr lang="en-US" baseline="30000" dirty="0"/>
              <a:t>th</a:t>
            </a:r>
            <a:r>
              <a:rPr lang="en-US" dirty="0"/>
              <a:t> at the International University of Health and Welfare </a:t>
            </a:r>
          </a:p>
          <a:p>
            <a:r>
              <a:rPr lang="en-US" dirty="0"/>
              <a:t>Attendees:</a:t>
            </a:r>
          </a:p>
          <a:p>
            <a:pPr lvl="1"/>
            <a:r>
              <a:rPr lang="en-US" dirty="0"/>
              <a:t>International University of Health and Welfare</a:t>
            </a:r>
          </a:p>
          <a:p>
            <a:pPr lvl="1"/>
            <a:r>
              <a:rPr lang="en-US" dirty="0"/>
              <a:t>Kyushu University Hospital</a:t>
            </a:r>
          </a:p>
          <a:p>
            <a:pPr lvl="1"/>
            <a:r>
              <a:rPr lang="en-US" dirty="0" err="1"/>
              <a:t>Jichi</a:t>
            </a:r>
            <a:r>
              <a:rPr lang="en-US" dirty="0"/>
              <a:t> Medical University</a:t>
            </a:r>
          </a:p>
          <a:p>
            <a:pPr lvl="1"/>
            <a:r>
              <a:rPr lang="en-US" dirty="0"/>
              <a:t>Okayama University</a:t>
            </a:r>
          </a:p>
          <a:p>
            <a:pPr lvl="1"/>
            <a:r>
              <a:rPr lang="en-US" dirty="0"/>
              <a:t>National Cancer Center Hospital East</a:t>
            </a:r>
          </a:p>
          <a:p>
            <a:pPr lvl="1"/>
            <a:r>
              <a:rPr lang="en-US" dirty="0"/>
              <a:t>University of Tsukuba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559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946519-BD0A-4C1A-ACC3-A0752AF75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OHDSI Japan Initial Meeting (</a:t>
            </a:r>
            <a:r>
              <a:rPr lang="en-US" dirty="0" err="1"/>
              <a:t>cont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E9DA112-2D78-44FA-ABBC-4BB157E74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Attendees (cont.)</a:t>
            </a:r>
          </a:p>
          <a:p>
            <a:pPr lvl="1"/>
            <a:r>
              <a:rPr lang="en-US" dirty="0"/>
              <a:t>Janssen</a:t>
            </a:r>
          </a:p>
          <a:p>
            <a:pPr lvl="1"/>
            <a:r>
              <a:rPr lang="en-US" dirty="0"/>
              <a:t>Lilly</a:t>
            </a:r>
          </a:p>
          <a:p>
            <a:pPr lvl="1"/>
            <a:r>
              <a:rPr lang="en-US" dirty="0"/>
              <a:t>Astellas Amgen</a:t>
            </a:r>
          </a:p>
          <a:p>
            <a:pPr lvl="1"/>
            <a:r>
              <a:rPr lang="en-US" dirty="0"/>
              <a:t>Celgene</a:t>
            </a:r>
          </a:p>
          <a:p>
            <a:pPr lvl="1"/>
            <a:r>
              <a:rPr lang="en-US" dirty="0"/>
              <a:t>IQVIA</a:t>
            </a:r>
          </a:p>
          <a:p>
            <a:pPr lvl="1"/>
            <a:r>
              <a:rPr lang="en-US" dirty="0"/>
              <a:t>Fujitsu</a:t>
            </a:r>
          </a:p>
          <a:p>
            <a:pPr lvl="1"/>
            <a:r>
              <a:rPr lang="en-US" dirty="0" smtClean="0"/>
              <a:t>MDV</a:t>
            </a:r>
          </a:p>
          <a:p>
            <a:pPr lvl="1"/>
            <a:r>
              <a:rPr lang="en-US" altLang="ja-JP" dirty="0" smtClean="0"/>
              <a:t>JMDC</a:t>
            </a:r>
            <a:endParaRPr lang="en-US" altLang="ja-JP" dirty="0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136" y="1320799"/>
            <a:ext cx="4934712" cy="2458318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312" y="3581400"/>
            <a:ext cx="6574536" cy="256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334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C25B3B-E722-4079-A5F2-D4A6ADA45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Discussed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A76CE8F-CC73-4E9F-AED0-B7D0157AC8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OHDSI/OMOP introduction</a:t>
            </a:r>
          </a:p>
          <a:p>
            <a:r>
              <a:rPr lang="en-US" dirty="0"/>
              <a:t>Self-introduction</a:t>
            </a:r>
          </a:p>
          <a:p>
            <a:r>
              <a:rPr lang="en-US" dirty="0"/>
              <a:t>OHDSI activities around the world</a:t>
            </a:r>
          </a:p>
          <a:p>
            <a:r>
              <a:rPr lang="en-US" dirty="0"/>
              <a:t>Secondary clinical data usage in Japan</a:t>
            </a:r>
          </a:p>
          <a:p>
            <a:pPr lvl="1"/>
            <a:r>
              <a:rPr lang="en-US" dirty="0"/>
              <a:t>4 university hospitals have conducted OMOP conversions with 3 more in preparation</a:t>
            </a:r>
          </a:p>
          <a:p>
            <a:r>
              <a:rPr lang="en-US" dirty="0"/>
              <a:t>OMOP vocabulary mapping strategy</a:t>
            </a:r>
          </a:p>
          <a:p>
            <a:r>
              <a:rPr lang="en-US" dirty="0"/>
              <a:t>OHDSI Japan chapter discussions</a:t>
            </a:r>
          </a:p>
          <a:p>
            <a:r>
              <a:rPr lang="en-US" dirty="0"/>
              <a:t>OMOP CDM mini tutorial</a:t>
            </a:r>
          </a:p>
        </p:txBody>
      </p:sp>
    </p:spTree>
    <p:extLst>
      <p:ext uri="{BB962C8B-B14F-4D97-AF65-F5344CB8AC3E}">
        <p14:creationId xmlns:p14="http://schemas.microsoft.com/office/powerpoint/2010/main" val="2869454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9CD23F-C185-4C26-891F-56B77AC3E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clinical databases in Japan</a:t>
            </a:r>
          </a:p>
        </p:txBody>
      </p:sp>
      <p:sp>
        <p:nvSpPr>
          <p:cNvPr id="4" name="角丸四角形 2">
            <a:extLst>
              <a:ext uri="{FF2B5EF4-FFF2-40B4-BE49-F238E27FC236}">
                <a16:creationId xmlns:a16="http://schemas.microsoft.com/office/drawing/2014/main" xmlns="" id="{291E5317-7988-46C5-8D72-60F73459C1CF}"/>
              </a:ext>
            </a:extLst>
          </p:cNvPr>
          <p:cNvSpPr/>
          <p:nvPr/>
        </p:nvSpPr>
        <p:spPr>
          <a:xfrm>
            <a:off x="5638800" y="1905000"/>
            <a:ext cx="1402080" cy="571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Hospitals</a:t>
            </a:r>
            <a:endParaRPr kumimoji="1" lang="ja-JP" altLang="en-US" dirty="0"/>
          </a:p>
        </p:txBody>
      </p:sp>
      <p:sp>
        <p:nvSpPr>
          <p:cNvPr id="5" name="角丸四角形 8">
            <a:extLst>
              <a:ext uri="{FF2B5EF4-FFF2-40B4-BE49-F238E27FC236}">
                <a16:creationId xmlns:a16="http://schemas.microsoft.com/office/drawing/2014/main" xmlns="" id="{EB25D231-F110-42DC-BB9C-B2D87DB2A37C}"/>
              </a:ext>
            </a:extLst>
          </p:cNvPr>
          <p:cNvSpPr/>
          <p:nvPr/>
        </p:nvSpPr>
        <p:spPr>
          <a:xfrm>
            <a:off x="4024243" y="2898297"/>
            <a:ext cx="1318260" cy="4307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Pharmacies</a:t>
            </a:r>
            <a:endParaRPr kumimoji="1" lang="ja-JP" altLang="en-US" dirty="0"/>
          </a:p>
        </p:txBody>
      </p:sp>
      <p:sp>
        <p:nvSpPr>
          <p:cNvPr id="6" name="角丸四角形 9">
            <a:extLst>
              <a:ext uri="{FF2B5EF4-FFF2-40B4-BE49-F238E27FC236}">
                <a16:creationId xmlns:a16="http://schemas.microsoft.com/office/drawing/2014/main" xmlns="" id="{9E98E59B-5F10-451D-B473-159482E4CB3B}"/>
              </a:ext>
            </a:extLst>
          </p:cNvPr>
          <p:cNvSpPr/>
          <p:nvPr/>
        </p:nvSpPr>
        <p:spPr>
          <a:xfrm>
            <a:off x="3812239" y="4906470"/>
            <a:ext cx="1318260" cy="518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Insurers</a:t>
            </a:r>
            <a:endParaRPr kumimoji="1" lang="ja-JP" altLang="en-US" dirty="0"/>
          </a:p>
        </p:txBody>
      </p:sp>
      <p:sp>
        <p:nvSpPr>
          <p:cNvPr id="7" name="角丸四角形 10">
            <a:extLst>
              <a:ext uri="{FF2B5EF4-FFF2-40B4-BE49-F238E27FC236}">
                <a16:creationId xmlns:a16="http://schemas.microsoft.com/office/drawing/2014/main" xmlns="" id="{A46A6030-8AE2-475E-A83C-BAD77CBD6BBF}"/>
              </a:ext>
            </a:extLst>
          </p:cNvPr>
          <p:cNvSpPr/>
          <p:nvPr/>
        </p:nvSpPr>
        <p:spPr>
          <a:xfrm>
            <a:off x="7549181" y="4906469"/>
            <a:ext cx="1318260" cy="518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MHLW</a:t>
            </a:r>
            <a:endParaRPr kumimoji="1" lang="ja-JP" altLang="en-US" dirty="0"/>
          </a:p>
        </p:txBody>
      </p:sp>
      <p:sp>
        <p:nvSpPr>
          <p:cNvPr id="8" name="角丸四角形 14">
            <a:extLst>
              <a:ext uri="{FF2B5EF4-FFF2-40B4-BE49-F238E27FC236}">
                <a16:creationId xmlns:a16="http://schemas.microsoft.com/office/drawing/2014/main" xmlns="" id="{3CE8F066-C81C-4016-877F-91084B3CAD6E}"/>
              </a:ext>
            </a:extLst>
          </p:cNvPr>
          <p:cNvSpPr/>
          <p:nvPr/>
        </p:nvSpPr>
        <p:spPr>
          <a:xfrm>
            <a:off x="4702203" y="2409777"/>
            <a:ext cx="887730" cy="4217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Clinics</a:t>
            </a:r>
            <a:endParaRPr kumimoji="1" lang="ja-JP" altLang="en-US" dirty="0"/>
          </a:p>
        </p:txBody>
      </p:sp>
      <p:sp>
        <p:nvSpPr>
          <p:cNvPr id="9" name="下矢印 22">
            <a:extLst>
              <a:ext uri="{FF2B5EF4-FFF2-40B4-BE49-F238E27FC236}">
                <a16:creationId xmlns:a16="http://schemas.microsoft.com/office/drawing/2014/main" xmlns="" id="{4F32CF9F-337C-4C2B-B510-BA1AD61ABC21}"/>
              </a:ext>
            </a:extLst>
          </p:cNvPr>
          <p:cNvSpPr/>
          <p:nvPr/>
        </p:nvSpPr>
        <p:spPr>
          <a:xfrm rot="16200000">
            <a:off x="6234731" y="4072080"/>
            <a:ext cx="259080" cy="2186940"/>
          </a:xfrm>
          <a:prstGeom prst="down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下矢印 24">
            <a:extLst>
              <a:ext uri="{FF2B5EF4-FFF2-40B4-BE49-F238E27FC236}">
                <a16:creationId xmlns:a16="http://schemas.microsoft.com/office/drawing/2014/main" xmlns="" id="{F9B3AF0C-F218-4241-A44A-E5C2D9B1EB30}"/>
              </a:ext>
            </a:extLst>
          </p:cNvPr>
          <p:cNvSpPr/>
          <p:nvPr/>
        </p:nvSpPr>
        <p:spPr>
          <a:xfrm rot="1710064">
            <a:off x="5051379" y="2379287"/>
            <a:ext cx="259080" cy="2624397"/>
          </a:xfrm>
          <a:prstGeom prst="down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下矢印 25">
            <a:extLst>
              <a:ext uri="{FF2B5EF4-FFF2-40B4-BE49-F238E27FC236}">
                <a16:creationId xmlns:a16="http://schemas.microsoft.com/office/drawing/2014/main" xmlns="" id="{64914444-C2D0-475A-988F-429A470FA079}"/>
              </a:ext>
            </a:extLst>
          </p:cNvPr>
          <p:cNvSpPr/>
          <p:nvPr/>
        </p:nvSpPr>
        <p:spPr>
          <a:xfrm rot="19815516">
            <a:off x="7388539" y="2334739"/>
            <a:ext cx="259080" cy="2659882"/>
          </a:xfrm>
          <a:prstGeom prst="down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26">
            <a:extLst>
              <a:ext uri="{FF2B5EF4-FFF2-40B4-BE49-F238E27FC236}">
                <a16:creationId xmlns:a16="http://schemas.microsoft.com/office/drawing/2014/main" xmlns="" id="{6B2544A1-00B8-4B8C-9F38-E049DCAFDA8A}"/>
              </a:ext>
            </a:extLst>
          </p:cNvPr>
          <p:cNvSpPr txBox="1"/>
          <p:nvPr/>
        </p:nvSpPr>
        <p:spPr>
          <a:xfrm>
            <a:off x="5070684" y="3869257"/>
            <a:ext cx="9139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tx2"/>
                </a:solidFill>
              </a:rPr>
              <a:t>Claims</a:t>
            </a:r>
          </a:p>
          <a:p>
            <a:r>
              <a:rPr lang="en-US" altLang="ja-JP" sz="1400" dirty="0">
                <a:solidFill>
                  <a:schemeClr val="tx2"/>
                </a:solidFill>
              </a:rPr>
              <a:t>(Monthly)</a:t>
            </a:r>
            <a:endParaRPr kumimoji="1" lang="ja-JP" altLang="en-US" sz="1400" dirty="0">
              <a:solidFill>
                <a:schemeClr val="tx2"/>
              </a:solidFill>
            </a:endParaRPr>
          </a:p>
        </p:txBody>
      </p:sp>
      <p:sp>
        <p:nvSpPr>
          <p:cNvPr id="13" name="テキスト ボックス 27">
            <a:extLst>
              <a:ext uri="{FF2B5EF4-FFF2-40B4-BE49-F238E27FC236}">
                <a16:creationId xmlns:a16="http://schemas.microsoft.com/office/drawing/2014/main" xmlns="" id="{99F6405E-170B-4D82-ACAF-EA9B4AC72D1C}"/>
              </a:ext>
            </a:extLst>
          </p:cNvPr>
          <p:cNvSpPr txBox="1"/>
          <p:nvPr/>
        </p:nvSpPr>
        <p:spPr>
          <a:xfrm>
            <a:off x="7689633" y="3547425"/>
            <a:ext cx="21534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tx2"/>
                </a:solidFill>
              </a:rPr>
              <a:t>DPC data</a:t>
            </a:r>
          </a:p>
          <a:p>
            <a:r>
              <a:rPr lang="en-US" altLang="ja-JP" sz="1400" dirty="0">
                <a:solidFill>
                  <a:schemeClr val="tx2"/>
                </a:solidFill>
              </a:rPr>
              <a:t>  (Quarterly, Anonymized) </a:t>
            </a:r>
            <a:endParaRPr kumimoji="1" lang="ja-JP" altLang="en-US" dirty="0">
              <a:solidFill>
                <a:schemeClr val="tx2"/>
              </a:solidFill>
            </a:endParaRPr>
          </a:p>
        </p:txBody>
      </p:sp>
      <p:sp>
        <p:nvSpPr>
          <p:cNvPr id="14" name="テキスト ボックス 28">
            <a:extLst>
              <a:ext uri="{FF2B5EF4-FFF2-40B4-BE49-F238E27FC236}">
                <a16:creationId xmlns:a16="http://schemas.microsoft.com/office/drawing/2014/main" xmlns="" id="{6FAE91ED-255F-46DA-80BB-DC47922DBCC5}"/>
              </a:ext>
            </a:extLst>
          </p:cNvPr>
          <p:cNvSpPr txBox="1"/>
          <p:nvPr/>
        </p:nvSpPr>
        <p:spPr>
          <a:xfrm>
            <a:off x="5246881" y="5295090"/>
            <a:ext cx="2234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solidFill>
                  <a:schemeClr val="tx2"/>
                </a:solidFill>
              </a:rPr>
              <a:t>Anonymized Claims </a:t>
            </a:r>
            <a:r>
              <a:rPr kumimoji="1" lang="en-US" altLang="ja-JP" sz="1600" dirty="0">
                <a:solidFill>
                  <a:schemeClr val="tx2"/>
                </a:solidFill>
              </a:rPr>
              <a:t>Data</a:t>
            </a:r>
            <a:endParaRPr kumimoji="1" lang="ja-JP" altLang="en-US" sz="1600" dirty="0">
              <a:solidFill>
                <a:schemeClr val="tx2"/>
              </a:solidFill>
            </a:endParaRPr>
          </a:p>
        </p:txBody>
      </p:sp>
      <p:sp>
        <p:nvSpPr>
          <p:cNvPr id="15" name="下矢印 29">
            <a:extLst>
              <a:ext uri="{FF2B5EF4-FFF2-40B4-BE49-F238E27FC236}">
                <a16:creationId xmlns:a16="http://schemas.microsoft.com/office/drawing/2014/main" xmlns="" id="{9074B810-3437-4D7A-A516-3DDFC7F9F58A}"/>
              </a:ext>
            </a:extLst>
          </p:cNvPr>
          <p:cNvSpPr/>
          <p:nvPr/>
        </p:nvSpPr>
        <p:spPr>
          <a:xfrm rot="15907510">
            <a:off x="7728501" y="1220551"/>
            <a:ext cx="259080" cy="1497809"/>
          </a:xfrm>
          <a:prstGeom prst="down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30">
            <a:extLst>
              <a:ext uri="{FF2B5EF4-FFF2-40B4-BE49-F238E27FC236}">
                <a16:creationId xmlns:a16="http://schemas.microsoft.com/office/drawing/2014/main" xmlns="" id="{3F764185-3944-48FF-86FB-FB122DC81F70}"/>
              </a:ext>
            </a:extLst>
          </p:cNvPr>
          <p:cNvSpPr txBox="1"/>
          <p:nvPr/>
        </p:nvSpPr>
        <p:spPr>
          <a:xfrm>
            <a:off x="7428299" y="1995671"/>
            <a:ext cx="18571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tx2"/>
                </a:solidFill>
              </a:rPr>
              <a:t>Register</a:t>
            </a:r>
          </a:p>
          <a:p>
            <a:r>
              <a:rPr lang="en-US" altLang="ja-JP" sz="1400" dirty="0">
                <a:solidFill>
                  <a:schemeClr val="tx2"/>
                </a:solidFill>
              </a:rPr>
              <a:t>(by hand or automatic)</a:t>
            </a:r>
            <a:endParaRPr kumimoji="1" lang="ja-JP" altLang="en-US" dirty="0">
              <a:solidFill>
                <a:schemeClr val="tx2"/>
              </a:solidFill>
            </a:endParaRPr>
          </a:p>
        </p:txBody>
      </p:sp>
      <p:sp>
        <p:nvSpPr>
          <p:cNvPr id="17" name="フローチャート: 磁気ディスク 31">
            <a:extLst>
              <a:ext uri="{FF2B5EF4-FFF2-40B4-BE49-F238E27FC236}">
                <a16:creationId xmlns:a16="http://schemas.microsoft.com/office/drawing/2014/main" xmlns="" id="{6F5D1218-5596-4604-B34F-BEDFAD3EEF64}"/>
              </a:ext>
            </a:extLst>
          </p:cNvPr>
          <p:cNvSpPr/>
          <p:nvPr/>
        </p:nvSpPr>
        <p:spPr>
          <a:xfrm>
            <a:off x="2396276" y="2703979"/>
            <a:ext cx="998220" cy="856948"/>
          </a:xfrm>
          <a:prstGeom prst="flowChartMagneticDisk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accent1"/>
                </a:solidFill>
              </a:rPr>
              <a:t>Claims-DB</a:t>
            </a:r>
            <a:endParaRPr kumimoji="1" lang="ja-JP" altLang="en-US" dirty="0">
              <a:solidFill>
                <a:schemeClr val="accent1"/>
              </a:solidFill>
            </a:endParaRPr>
          </a:p>
        </p:txBody>
      </p:sp>
      <p:sp>
        <p:nvSpPr>
          <p:cNvPr id="18" name="フローチャート: 磁気ディスク 33">
            <a:extLst>
              <a:ext uri="{FF2B5EF4-FFF2-40B4-BE49-F238E27FC236}">
                <a16:creationId xmlns:a16="http://schemas.microsoft.com/office/drawing/2014/main" xmlns="" id="{F9C8352B-1D75-4F98-8C86-264128349E5E}"/>
              </a:ext>
            </a:extLst>
          </p:cNvPr>
          <p:cNvSpPr/>
          <p:nvPr/>
        </p:nvSpPr>
        <p:spPr>
          <a:xfrm>
            <a:off x="3026023" y="1235383"/>
            <a:ext cx="998220" cy="856948"/>
          </a:xfrm>
          <a:prstGeom prst="flowChartMagneticDisk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accent1"/>
                </a:solidFill>
              </a:rPr>
              <a:t>EHR</a:t>
            </a:r>
            <a:endParaRPr kumimoji="1" lang="ja-JP" altLang="en-US" dirty="0">
              <a:solidFill>
                <a:schemeClr val="accent1"/>
              </a:solidFill>
            </a:endParaRPr>
          </a:p>
        </p:txBody>
      </p:sp>
      <p:sp>
        <p:nvSpPr>
          <p:cNvPr id="19" name="フローチャート: 磁気ディスク 35">
            <a:extLst>
              <a:ext uri="{FF2B5EF4-FFF2-40B4-BE49-F238E27FC236}">
                <a16:creationId xmlns:a16="http://schemas.microsoft.com/office/drawing/2014/main" xmlns="" id="{DFFA6849-A08D-4E77-BC53-AB41E5073B74}"/>
              </a:ext>
            </a:extLst>
          </p:cNvPr>
          <p:cNvSpPr/>
          <p:nvPr/>
        </p:nvSpPr>
        <p:spPr>
          <a:xfrm>
            <a:off x="2405324" y="4906469"/>
            <a:ext cx="998220" cy="856948"/>
          </a:xfrm>
          <a:prstGeom prst="flowChartMagneticDisk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accent1"/>
                </a:solidFill>
              </a:rPr>
              <a:t>Claims-DB</a:t>
            </a:r>
            <a:endParaRPr kumimoji="1" lang="ja-JP" altLang="en-US" dirty="0">
              <a:solidFill>
                <a:schemeClr val="accent1"/>
              </a:solidFill>
            </a:endParaRPr>
          </a:p>
        </p:txBody>
      </p:sp>
      <p:sp>
        <p:nvSpPr>
          <p:cNvPr id="20" name="フローチャート: 磁気ディスク 36">
            <a:extLst>
              <a:ext uri="{FF2B5EF4-FFF2-40B4-BE49-F238E27FC236}">
                <a16:creationId xmlns:a16="http://schemas.microsoft.com/office/drawing/2014/main" xmlns="" id="{A792D790-D036-4ABE-A65A-E2951C121430}"/>
              </a:ext>
            </a:extLst>
          </p:cNvPr>
          <p:cNvSpPr/>
          <p:nvPr/>
        </p:nvSpPr>
        <p:spPr>
          <a:xfrm>
            <a:off x="9237011" y="4906469"/>
            <a:ext cx="998220" cy="856948"/>
          </a:xfrm>
          <a:prstGeom prst="flowChartMagneticDisk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accent1"/>
                </a:solidFill>
              </a:rPr>
              <a:t>National-DB</a:t>
            </a:r>
            <a:endParaRPr kumimoji="1" lang="ja-JP" altLang="en-US" dirty="0">
              <a:solidFill>
                <a:schemeClr val="accent1"/>
              </a:solidFill>
            </a:endParaRPr>
          </a:p>
        </p:txBody>
      </p:sp>
      <p:sp>
        <p:nvSpPr>
          <p:cNvPr id="21" name="テキスト ボックス 37">
            <a:extLst>
              <a:ext uri="{FF2B5EF4-FFF2-40B4-BE49-F238E27FC236}">
                <a16:creationId xmlns:a16="http://schemas.microsoft.com/office/drawing/2014/main" xmlns="" id="{C8034850-FB68-4199-AA55-F5146F473228}"/>
              </a:ext>
            </a:extLst>
          </p:cNvPr>
          <p:cNvSpPr txBox="1"/>
          <p:nvPr/>
        </p:nvSpPr>
        <p:spPr>
          <a:xfrm>
            <a:off x="2282001" y="5820295"/>
            <a:ext cx="18943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All data by patient</a:t>
            </a:r>
          </a:p>
          <a:p>
            <a:r>
              <a:rPr lang="en-US" altLang="ja-JP" sz="1400" dirty="0"/>
              <a:t>(Cross hospital)</a:t>
            </a:r>
            <a:endParaRPr kumimoji="1" lang="ja-JP" altLang="en-US" dirty="0"/>
          </a:p>
        </p:txBody>
      </p:sp>
      <p:sp>
        <p:nvSpPr>
          <p:cNvPr id="22" name="テキスト ボックス 38">
            <a:extLst>
              <a:ext uri="{FF2B5EF4-FFF2-40B4-BE49-F238E27FC236}">
                <a16:creationId xmlns:a16="http://schemas.microsoft.com/office/drawing/2014/main" xmlns="" id="{7C58A14F-A4C3-41AB-86DD-9AE92494F63E}"/>
              </a:ext>
            </a:extLst>
          </p:cNvPr>
          <p:cNvSpPr txBox="1"/>
          <p:nvPr/>
        </p:nvSpPr>
        <p:spPr>
          <a:xfrm>
            <a:off x="3301689" y="2045890"/>
            <a:ext cx="16312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Detailed record</a:t>
            </a:r>
            <a:br>
              <a:rPr lang="en-US" altLang="ja-JP" dirty="0"/>
            </a:br>
            <a:r>
              <a:rPr lang="en-US" altLang="ja-JP" dirty="0"/>
              <a:t>incl. lab data</a:t>
            </a:r>
            <a:endParaRPr kumimoji="1" lang="ja-JP" altLang="en-US" dirty="0"/>
          </a:p>
        </p:txBody>
      </p:sp>
      <p:sp>
        <p:nvSpPr>
          <p:cNvPr id="23" name="テキスト ボックス 39">
            <a:extLst>
              <a:ext uri="{FF2B5EF4-FFF2-40B4-BE49-F238E27FC236}">
                <a16:creationId xmlns:a16="http://schemas.microsoft.com/office/drawing/2014/main" xmlns="" id="{7787366B-91BA-4EFB-A476-B3089A3DCB4D}"/>
              </a:ext>
            </a:extLst>
          </p:cNvPr>
          <p:cNvSpPr txBox="1"/>
          <p:nvPr/>
        </p:nvSpPr>
        <p:spPr>
          <a:xfrm>
            <a:off x="8766370" y="5896865"/>
            <a:ext cx="1706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All patients data</a:t>
            </a:r>
            <a:endParaRPr kumimoji="1" lang="ja-JP" altLang="en-US" dirty="0"/>
          </a:p>
        </p:txBody>
      </p:sp>
      <p:sp>
        <p:nvSpPr>
          <p:cNvPr id="24" name="テキスト ボックス 40">
            <a:extLst>
              <a:ext uri="{FF2B5EF4-FFF2-40B4-BE49-F238E27FC236}">
                <a16:creationId xmlns:a16="http://schemas.microsoft.com/office/drawing/2014/main" xmlns="" id="{E1B13A33-0938-4BE7-80C0-FDD8D67CED1E}"/>
              </a:ext>
            </a:extLst>
          </p:cNvPr>
          <p:cNvSpPr txBox="1"/>
          <p:nvPr/>
        </p:nvSpPr>
        <p:spPr>
          <a:xfrm>
            <a:off x="4082175" y="1537756"/>
            <a:ext cx="1580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tx2"/>
                </a:solidFill>
              </a:rPr>
              <a:t>semi Real-time</a:t>
            </a:r>
            <a:endParaRPr kumimoji="1" lang="ja-JP" altLang="en-US" sz="1400" dirty="0">
              <a:solidFill>
                <a:schemeClr val="tx2"/>
              </a:solidFill>
            </a:endParaRPr>
          </a:p>
        </p:txBody>
      </p:sp>
      <p:sp>
        <p:nvSpPr>
          <p:cNvPr id="25" name="下矢印 41">
            <a:extLst>
              <a:ext uri="{FF2B5EF4-FFF2-40B4-BE49-F238E27FC236}">
                <a16:creationId xmlns:a16="http://schemas.microsoft.com/office/drawing/2014/main" xmlns="" id="{5E06D6FA-FC72-4CCD-BB57-B07DEBF4732F}"/>
              </a:ext>
            </a:extLst>
          </p:cNvPr>
          <p:cNvSpPr/>
          <p:nvPr/>
        </p:nvSpPr>
        <p:spPr>
          <a:xfrm rot="5575438">
            <a:off x="4717709" y="1240050"/>
            <a:ext cx="259080" cy="1486572"/>
          </a:xfrm>
          <a:prstGeom prst="down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フローチャート: 磁気ディスク 42">
            <a:extLst>
              <a:ext uri="{FF2B5EF4-FFF2-40B4-BE49-F238E27FC236}">
                <a16:creationId xmlns:a16="http://schemas.microsoft.com/office/drawing/2014/main" xmlns="" id="{9F91DABD-2A7D-44EE-8E8C-CEC7266F0AA6}"/>
              </a:ext>
            </a:extLst>
          </p:cNvPr>
          <p:cNvSpPr/>
          <p:nvPr/>
        </p:nvSpPr>
        <p:spPr>
          <a:xfrm>
            <a:off x="8668876" y="1260142"/>
            <a:ext cx="998220" cy="856948"/>
          </a:xfrm>
          <a:prstGeom prst="flowChartMagneticDisk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dirty="0">
                <a:solidFill>
                  <a:schemeClr val="accent1"/>
                </a:solidFill>
              </a:rPr>
              <a:t>Registries</a:t>
            </a:r>
            <a:endParaRPr lang="ja-JP" altLang="en-US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670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0C5E34-DC12-4F21-BCD2-8D1E8785B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Japanese Databases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xmlns="" id="{CED366C5-59B4-4BCD-ABBF-789C17E84029}"/>
              </a:ext>
            </a:extLst>
          </p:cNvPr>
          <p:cNvSpPr txBox="1">
            <a:spLocks/>
          </p:cNvSpPr>
          <p:nvPr/>
        </p:nvSpPr>
        <p:spPr>
          <a:xfrm>
            <a:off x="7842558" y="6236295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F77E0D3-82FB-4367-819A-9A76365A6560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xmlns="" id="{CE683752-05D6-46C4-BD04-4A77E901318B}"/>
              </a:ext>
            </a:extLst>
          </p:cNvPr>
          <p:cNvSpPr txBox="1"/>
          <p:nvPr/>
        </p:nvSpPr>
        <p:spPr>
          <a:xfrm>
            <a:off x="2057400" y="990600"/>
            <a:ext cx="2356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■</a:t>
            </a:r>
            <a:r>
              <a:rPr lang="en-US" altLang="ja-JP" sz="2400" dirty="0"/>
              <a:t>Hospital-based</a:t>
            </a:r>
            <a:endParaRPr kumimoji="1" lang="en-US" altLang="ja-JP" sz="2400" dirty="0"/>
          </a:p>
        </p:txBody>
      </p:sp>
      <p:graphicFrame>
        <p:nvGraphicFramePr>
          <p:cNvPr id="6" name="表 7">
            <a:extLst>
              <a:ext uri="{FF2B5EF4-FFF2-40B4-BE49-F238E27FC236}">
                <a16:creationId xmlns:a16="http://schemas.microsoft.com/office/drawing/2014/main" xmlns="" id="{5E805D4A-5EE0-4B5F-992F-6B10F25C1C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26607"/>
              </p:ext>
            </p:extLst>
          </p:nvPr>
        </p:nvGraphicFramePr>
        <p:xfrm>
          <a:off x="2166697" y="1687304"/>
          <a:ext cx="7107381" cy="3956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66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690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365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9515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4582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DB name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admin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# </a:t>
                      </a:r>
                      <a:r>
                        <a:rPr kumimoji="1" lang="en-US" altLang="ja-JP" dirty="0" err="1"/>
                        <a:t>uniq</a:t>
                      </a:r>
                      <a:r>
                        <a:rPr kumimoji="1" lang="en-US" altLang="ja-JP" dirty="0"/>
                        <a:t> ID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Data Source 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4582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MID-NET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PMDA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&gt;4M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SS-MIX2, DPC, Claims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4582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EBM Provider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MDV </a:t>
                      </a:r>
                      <a:r>
                        <a:rPr kumimoji="1" lang="en-US" altLang="ja-JP" dirty="0" err="1"/>
                        <a:t>Co.,Ltd</a:t>
                      </a:r>
                      <a:r>
                        <a:rPr kumimoji="1" lang="en-US" altLang="ja-JP" dirty="0"/>
                        <a:t>.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25M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DPC, Claims, Lab, others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4582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RWD-DB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RWD </a:t>
                      </a:r>
                      <a:r>
                        <a:rPr kumimoji="1" lang="en-US" altLang="ja-JP" dirty="0" err="1"/>
                        <a:t>Co.,Ltd</a:t>
                      </a:r>
                      <a:r>
                        <a:rPr kumimoji="1" lang="en-US" altLang="ja-JP" dirty="0"/>
                        <a:t>.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20M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DPC, Claims,</a:t>
                      </a:r>
                      <a:r>
                        <a:rPr kumimoji="1" lang="en-US" altLang="ja-JP" baseline="0" dirty="0"/>
                        <a:t> EMR, Lab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4582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MIA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NHO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20M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DPC, Claims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4582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JMDC C. DB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JMDC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5.4M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DPC, Claims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94582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CCT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CCT K.K.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3.6M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DPC, Claims, EMR,</a:t>
                      </a:r>
                      <a:r>
                        <a:rPr kumimoji="1" lang="en-US" altLang="ja-JP" baseline="0" dirty="0"/>
                        <a:t> Lab</a:t>
                      </a:r>
                      <a:r>
                        <a:rPr kumimoji="1" lang="en-US" altLang="ja-JP" dirty="0"/>
                        <a:t> 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94582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NCDA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NHO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1.6M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SS-MIX2, </a:t>
                      </a:r>
                      <a:r>
                        <a:rPr kumimoji="1" lang="en-US" altLang="ja-JP" sz="1400" dirty="0"/>
                        <a:t>Lab, etc.</a:t>
                      </a:r>
                      <a:endParaRPr kumimoji="1" lang="ja-JP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xmlns="" id="{2B8F8210-02B3-4D22-9454-654DA0796800}"/>
              </a:ext>
            </a:extLst>
          </p:cNvPr>
          <p:cNvSpPr txBox="1"/>
          <p:nvPr/>
        </p:nvSpPr>
        <p:spPr>
          <a:xfrm>
            <a:off x="3235479" y="5818693"/>
            <a:ext cx="546014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/>
              <a:t>Reference:</a:t>
            </a:r>
          </a:p>
          <a:p>
            <a:r>
              <a:rPr lang="en-US" altLang="ja-JP" sz="1100" dirty="0" err="1"/>
              <a:t>Pharmacoepidemiology</a:t>
            </a:r>
            <a:r>
              <a:rPr lang="en-US" altLang="ja-JP" sz="1100" dirty="0"/>
              <a:t> &amp; Database Taskforce, Japanese Society for</a:t>
            </a:r>
            <a:r>
              <a:rPr lang="ja-JP" altLang="en-US" sz="1100" dirty="0"/>
              <a:t> </a:t>
            </a:r>
            <a:r>
              <a:rPr lang="en-US" altLang="ja-JP" sz="1100" dirty="0" err="1"/>
              <a:t>Pharmacoepidemiology</a:t>
            </a:r>
            <a:r>
              <a:rPr lang="en-US" altLang="ja-JP" sz="1100" dirty="0"/>
              <a:t>.</a:t>
            </a:r>
          </a:p>
          <a:p>
            <a:r>
              <a:rPr lang="en-US" altLang="ja-JP" sz="1100" dirty="0"/>
              <a:t>Survey of Japanese databases in Japan available for clinical/</a:t>
            </a:r>
            <a:r>
              <a:rPr lang="en-US" altLang="ja-JP" sz="1100" dirty="0" err="1"/>
              <a:t>pharmacoepidemiology</a:t>
            </a:r>
            <a:r>
              <a:rPr lang="en-US" altLang="ja-JP" sz="1100" dirty="0"/>
              <a:t>.</a:t>
            </a:r>
            <a:endParaRPr kumimoji="1" lang="ja-JP" altLang="en-US" sz="1100" dirty="0"/>
          </a:p>
        </p:txBody>
      </p:sp>
      <p:sp>
        <p:nvSpPr>
          <p:cNvPr id="8" name="テキスト ボックス 1">
            <a:extLst>
              <a:ext uri="{FF2B5EF4-FFF2-40B4-BE49-F238E27FC236}">
                <a16:creationId xmlns:a16="http://schemas.microsoft.com/office/drawing/2014/main" xmlns="" id="{0CA6B50E-7C01-4952-8BC9-19EC9622CAD3}"/>
              </a:ext>
            </a:extLst>
          </p:cNvPr>
          <p:cNvSpPr txBox="1"/>
          <p:nvPr/>
        </p:nvSpPr>
        <p:spPr>
          <a:xfrm>
            <a:off x="8753148" y="2242512"/>
            <a:ext cx="1340432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tx2"/>
                </a:solidFill>
              </a:rPr>
              <a:t>High Quality</a:t>
            </a:r>
            <a:endParaRPr kumimoji="1" lang="ja-JP" altLang="en-US" dirty="0">
              <a:solidFill>
                <a:schemeClr val="tx2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xmlns="" id="{914CCAF2-DAB0-46E0-AAF9-99BEF176C815}"/>
              </a:ext>
            </a:extLst>
          </p:cNvPr>
          <p:cNvSpPr txBox="1"/>
          <p:nvPr/>
        </p:nvSpPr>
        <p:spPr>
          <a:xfrm>
            <a:off x="9013613" y="2760761"/>
            <a:ext cx="1298753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tx2"/>
                </a:solidFill>
              </a:rPr>
              <a:t>Major in HB</a:t>
            </a:r>
            <a:endParaRPr kumimoji="1" lang="ja-JP" altLang="en-US" dirty="0">
              <a:solidFill>
                <a:schemeClr val="tx2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xmlns="" id="{0F641A7C-AA9B-49E2-805C-13243168E310}"/>
              </a:ext>
            </a:extLst>
          </p:cNvPr>
          <p:cNvSpPr txBox="1"/>
          <p:nvPr/>
        </p:nvSpPr>
        <p:spPr>
          <a:xfrm>
            <a:off x="8871258" y="3740420"/>
            <a:ext cx="1470787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tx2"/>
                </a:solidFill>
              </a:rPr>
              <a:t>1 stop service</a:t>
            </a:r>
            <a:endParaRPr kumimoji="1" lang="ja-JP" altLang="en-US" dirty="0">
              <a:solidFill>
                <a:schemeClr val="tx2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xmlns="" id="{D0F2E831-387A-42FF-9710-CE36F0A82852}"/>
              </a:ext>
            </a:extLst>
          </p:cNvPr>
          <p:cNvSpPr txBox="1"/>
          <p:nvPr/>
        </p:nvSpPr>
        <p:spPr>
          <a:xfrm>
            <a:off x="8871257" y="5227933"/>
            <a:ext cx="1470787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tx2"/>
                </a:solidFill>
              </a:rPr>
              <a:t>1 stop service</a:t>
            </a:r>
            <a:endParaRPr kumimoji="1" lang="ja-JP" alt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490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F66AD9-BC64-4EA2-8B55-1F969A89E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Japanese Databases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xmlns="" id="{DEDF1D31-A875-495D-8E57-CFD38E029771}"/>
              </a:ext>
            </a:extLst>
          </p:cNvPr>
          <p:cNvSpPr txBox="1"/>
          <p:nvPr/>
        </p:nvSpPr>
        <p:spPr>
          <a:xfrm>
            <a:off x="2127125" y="1091058"/>
            <a:ext cx="25476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■</a:t>
            </a:r>
            <a:r>
              <a:rPr lang="en-US" altLang="ja-JP" sz="2400" dirty="0"/>
              <a:t>Insurance-based</a:t>
            </a:r>
            <a:endParaRPr kumimoji="1" lang="en-US" altLang="ja-JP" sz="2400" dirty="0"/>
          </a:p>
        </p:txBody>
      </p:sp>
      <p:graphicFrame>
        <p:nvGraphicFramePr>
          <p:cNvPr id="6" name="表 7">
            <a:extLst>
              <a:ext uri="{FF2B5EF4-FFF2-40B4-BE49-F238E27FC236}">
                <a16:creationId xmlns:a16="http://schemas.microsoft.com/office/drawing/2014/main" xmlns="" id="{9E35ADDE-37AD-4F5D-AC42-9DC63D23A3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917101"/>
              </p:ext>
            </p:extLst>
          </p:nvPr>
        </p:nvGraphicFramePr>
        <p:xfrm>
          <a:off x="2286000" y="1828800"/>
          <a:ext cx="7107381" cy="2967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66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547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508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9515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4582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DB name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admin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# </a:t>
                      </a:r>
                      <a:r>
                        <a:rPr kumimoji="1" lang="en-US" altLang="ja-JP" dirty="0" err="1"/>
                        <a:t>uniq</a:t>
                      </a:r>
                      <a:r>
                        <a:rPr kumimoji="1" lang="en-US" altLang="ja-JP" dirty="0"/>
                        <a:t> ID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Data Source 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4582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NDB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MHLW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All </a:t>
                      </a:r>
                      <a:r>
                        <a:rPr kumimoji="1" lang="en-US" altLang="ja-JP" baseline="0" dirty="0"/>
                        <a:t>Patients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Claims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4582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JMDC C. DB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JMDC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5.6M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Claims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4582">
                <a:tc>
                  <a:txBody>
                    <a:bodyPr/>
                    <a:lstStyle/>
                    <a:p>
                      <a:r>
                        <a:rPr kumimoji="1" lang="en-US" altLang="ja-JP" dirty="0" err="1"/>
                        <a:t>MinaCare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err="1"/>
                        <a:t>MinaCare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5.6M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Claims, others.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4582">
                <a:tc>
                  <a:txBody>
                    <a:bodyPr/>
                    <a:lstStyle/>
                    <a:p>
                      <a:r>
                        <a:rPr kumimoji="1" lang="en-US" altLang="ja-JP" dirty="0" err="1"/>
                        <a:t>Medi</a:t>
                      </a:r>
                      <a:r>
                        <a:rPr kumimoji="1" lang="en-US" altLang="ja-JP" dirty="0"/>
                        <a:t>-Scope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Kyowa </a:t>
                      </a:r>
                      <a:r>
                        <a:rPr kumimoji="1" lang="en-US" altLang="ja-JP" dirty="0" err="1"/>
                        <a:t>Kikaku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5.5M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Claims, others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4582">
                <a:tc>
                  <a:txBody>
                    <a:bodyPr/>
                    <a:lstStyle/>
                    <a:p>
                      <a:r>
                        <a:rPr kumimoji="1" lang="en-US" altLang="ja-JP" dirty="0" err="1"/>
                        <a:t>JammNet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err="1"/>
                        <a:t>JammNet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2.8M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Claims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7" name="テキスト ボックス 1">
            <a:extLst>
              <a:ext uri="{FF2B5EF4-FFF2-40B4-BE49-F238E27FC236}">
                <a16:creationId xmlns:a16="http://schemas.microsoft.com/office/drawing/2014/main" xmlns="" id="{CF1A394D-E4E5-47D2-B3C4-2D4EAFE0DC8C}"/>
              </a:ext>
            </a:extLst>
          </p:cNvPr>
          <p:cNvSpPr txBox="1"/>
          <p:nvPr/>
        </p:nvSpPr>
        <p:spPr>
          <a:xfrm>
            <a:off x="3079331" y="5528742"/>
            <a:ext cx="546014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/>
              <a:t>Reference:</a:t>
            </a:r>
          </a:p>
          <a:p>
            <a:r>
              <a:rPr lang="en-US" altLang="ja-JP" sz="1100" dirty="0" err="1"/>
              <a:t>Pharmacoepidemiology</a:t>
            </a:r>
            <a:r>
              <a:rPr lang="en-US" altLang="ja-JP" sz="1100" dirty="0"/>
              <a:t> &amp; Database Taskforce, Japanese Society for</a:t>
            </a:r>
            <a:r>
              <a:rPr lang="ja-JP" altLang="en-US" sz="1100" dirty="0"/>
              <a:t> </a:t>
            </a:r>
            <a:r>
              <a:rPr lang="en-US" altLang="ja-JP" sz="1100" dirty="0" err="1"/>
              <a:t>Pharmacoepidemiology</a:t>
            </a:r>
            <a:r>
              <a:rPr lang="en-US" altLang="ja-JP" sz="1100" dirty="0"/>
              <a:t>.</a:t>
            </a:r>
          </a:p>
          <a:p>
            <a:r>
              <a:rPr lang="en-US" altLang="ja-JP" sz="1100" dirty="0"/>
              <a:t>Survey of Japanese databases in Japan available for clinical/</a:t>
            </a:r>
            <a:r>
              <a:rPr lang="en-US" altLang="ja-JP" sz="1100" dirty="0" err="1"/>
              <a:t>pharmacoepidemiology</a:t>
            </a:r>
            <a:r>
              <a:rPr lang="en-US" altLang="ja-JP" sz="1100" dirty="0"/>
              <a:t>.</a:t>
            </a:r>
            <a:endParaRPr kumimoji="1" lang="ja-JP" altLang="en-US" sz="1100" dirty="0"/>
          </a:p>
        </p:txBody>
      </p:sp>
      <p:sp>
        <p:nvSpPr>
          <p:cNvPr id="8" name="テキスト ボックス 6">
            <a:extLst>
              <a:ext uri="{FF2B5EF4-FFF2-40B4-BE49-F238E27FC236}">
                <a16:creationId xmlns:a16="http://schemas.microsoft.com/office/drawing/2014/main" xmlns="" id="{42E1E7FB-E6B2-4041-BC5F-F22C2A8562ED}"/>
              </a:ext>
            </a:extLst>
          </p:cNvPr>
          <p:cNvSpPr txBox="1"/>
          <p:nvPr/>
        </p:nvSpPr>
        <p:spPr>
          <a:xfrm>
            <a:off x="7677496" y="2361895"/>
            <a:ext cx="2793072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tx2"/>
                </a:solidFill>
              </a:rPr>
              <a:t>The Big One</a:t>
            </a:r>
            <a:r>
              <a:rPr kumimoji="1" lang="en-US" altLang="ja-JP" sz="1400" dirty="0">
                <a:solidFill>
                  <a:schemeClr val="tx2"/>
                </a:solidFill>
              </a:rPr>
              <a:t>, non-profit use only</a:t>
            </a:r>
            <a:endParaRPr kumimoji="1" lang="ja-JP" altLang="en-US" sz="1400" dirty="0">
              <a:solidFill>
                <a:schemeClr val="tx2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xmlns="" id="{E19DF83E-56A5-4567-A8B1-DDD4E4060B69}"/>
              </a:ext>
            </a:extLst>
          </p:cNvPr>
          <p:cNvSpPr txBox="1"/>
          <p:nvPr/>
        </p:nvSpPr>
        <p:spPr>
          <a:xfrm>
            <a:off x="8523316" y="2869265"/>
            <a:ext cx="1212191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tx2"/>
                </a:solidFill>
              </a:rPr>
              <a:t>Major in IB</a:t>
            </a:r>
            <a:endParaRPr kumimoji="1" lang="ja-JP" alt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356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9C0DE5-E219-45AC-9AA7-275620A41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Japanese Databases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xmlns="" id="{86E69B71-9B58-477C-A0ED-8C089850E841}"/>
              </a:ext>
            </a:extLst>
          </p:cNvPr>
          <p:cNvSpPr txBox="1"/>
          <p:nvPr/>
        </p:nvSpPr>
        <p:spPr>
          <a:xfrm>
            <a:off x="1905000" y="1143000"/>
            <a:ext cx="2569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■</a:t>
            </a:r>
            <a:r>
              <a:rPr lang="en-US" altLang="ja-JP" sz="2400" dirty="0"/>
              <a:t>Pharmacy-based</a:t>
            </a:r>
            <a:endParaRPr kumimoji="1" lang="en-US" altLang="ja-JP" sz="2400" dirty="0"/>
          </a:p>
        </p:txBody>
      </p:sp>
      <p:graphicFrame>
        <p:nvGraphicFramePr>
          <p:cNvPr id="6" name="表 7">
            <a:extLst>
              <a:ext uri="{FF2B5EF4-FFF2-40B4-BE49-F238E27FC236}">
                <a16:creationId xmlns:a16="http://schemas.microsoft.com/office/drawing/2014/main" xmlns="" id="{FF0567C9-9040-48EA-A04B-9B8DF8B4E4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368294"/>
              </p:ext>
            </p:extLst>
          </p:nvPr>
        </p:nvGraphicFramePr>
        <p:xfrm>
          <a:off x="2364817" y="1956942"/>
          <a:ext cx="7107381" cy="3258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66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547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508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9515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4582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DB name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admin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# </a:t>
                      </a:r>
                      <a:r>
                        <a:rPr kumimoji="1" lang="en-US" altLang="ja-JP" dirty="0" err="1"/>
                        <a:t>uniq</a:t>
                      </a:r>
                      <a:r>
                        <a:rPr kumimoji="1" lang="en-US" altLang="ja-JP" dirty="0"/>
                        <a:t> ID/year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Data Source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4582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IQVIA NPA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IQVIA Sol. JP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30M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err="1"/>
                        <a:t>Pha</a:t>
                      </a:r>
                      <a:r>
                        <a:rPr kumimoji="1" lang="en-US" altLang="ja-JP" dirty="0"/>
                        <a:t>. Claims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4582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JMIRI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JMIRI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11M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err="1"/>
                        <a:t>Pha</a:t>
                      </a:r>
                      <a:r>
                        <a:rPr kumimoji="1" lang="en-US" altLang="ja-JP" dirty="0"/>
                        <a:t>. Claims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4582">
                <a:tc>
                  <a:txBody>
                    <a:bodyPr/>
                    <a:lstStyle/>
                    <a:p>
                      <a:r>
                        <a:rPr kumimoji="1" lang="en-US" altLang="ja-JP" dirty="0" err="1"/>
                        <a:t>Medi</a:t>
                      </a:r>
                      <a:r>
                        <a:rPr kumimoji="1" lang="en-US" altLang="ja-JP" dirty="0"/>
                        <a:t>-Trend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Kyowa </a:t>
                      </a:r>
                      <a:r>
                        <a:rPr kumimoji="1" lang="en-US" altLang="ja-JP" dirty="0" err="1"/>
                        <a:t>Kikaku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3.5M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err="1"/>
                        <a:t>Pha</a:t>
                      </a:r>
                      <a:r>
                        <a:rPr kumimoji="1" lang="en-US" altLang="ja-JP" dirty="0"/>
                        <a:t>. Claims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4582">
                <a:tc>
                  <a:txBody>
                    <a:bodyPr/>
                    <a:lstStyle/>
                    <a:p>
                      <a:r>
                        <a:rPr kumimoji="1" lang="en-US" altLang="ja-JP" dirty="0" err="1"/>
                        <a:t>NihonChouzai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err="1"/>
                        <a:t>a.k.a.Nihon-Chouzai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3.1M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err="1"/>
                        <a:t>Pha</a:t>
                      </a:r>
                      <a:r>
                        <a:rPr kumimoji="1" lang="en-US" altLang="ja-JP" dirty="0"/>
                        <a:t>. Claims, others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4582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PFR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CCT K.K.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1.6M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Others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7" name="テキスト ボックス 5">
            <a:extLst>
              <a:ext uri="{FF2B5EF4-FFF2-40B4-BE49-F238E27FC236}">
                <a16:creationId xmlns:a16="http://schemas.microsoft.com/office/drawing/2014/main" xmlns="" id="{3671BAFA-1EFA-4056-A6E3-1E5EBFD2CC8B}"/>
              </a:ext>
            </a:extLst>
          </p:cNvPr>
          <p:cNvSpPr txBox="1"/>
          <p:nvPr/>
        </p:nvSpPr>
        <p:spPr>
          <a:xfrm>
            <a:off x="2971800" y="5501980"/>
            <a:ext cx="546014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/>
              <a:t>Reference:</a:t>
            </a:r>
          </a:p>
          <a:p>
            <a:r>
              <a:rPr lang="en-US" altLang="ja-JP" sz="1100" dirty="0" err="1"/>
              <a:t>Pharmacoepidemiology</a:t>
            </a:r>
            <a:r>
              <a:rPr lang="en-US" altLang="ja-JP" sz="1100" dirty="0"/>
              <a:t> &amp; Database Taskforce, Japanese Society for</a:t>
            </a:r>
            <a:r>
              <a:rPr lang="ja-JP" altLang="en-US" sz="1100" dirty="0"/>
              <a:t> </a:t>
            </a:r>
            <a:r>
              <a:rPr lang="en-US" altLang="ja-JP" sz="1100" dirty="0" err="1"/>
              <a:t>Pharmacoepidemiology</a:t>
            </a:r>
            <a:r>
              <a:rPr lang="en-US" altLang="ja-JP" sz="1100" dirty="0"/>
              <a:t>.</a:t>
            </a:r>
          </a:p>
          <a:p>
            <a:r>
              <a:rPr lang="en-US" altLang="ja-JP" sz="1100" dirty="0"/>
              <a:t>Survey of Japanese databases in Japan available for clinical/</a:t>
            </a:r>
            <a:r>
              <a:rPr lang="en-US" altLang="ja-JP" sz="1100" dirty="0" err="1"/>
              <a:t>pharmacoepidemiology</a:t>
            </a:r>
            <a:r>
              <a:rPr lang="en-US" altLang="ja-JP" sz="1100" dirty="0"/>
              <a:t>.</a:t>
            </a:r>
            <a:endParaRPr kumimoji="1" lang="ja-JP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872349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68AF65-99A3-4A6E-8A3E-7A1842FFA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83D9E0-76C0-44A5-AD9A-FC21EC75A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Discussion of a second meeting in Japan to continue discussion of OHDSI Chapter</a:t>
            </a:r>
          </a:p>
          <a:p>
            <a:pPr lvl="1"/>
            <a:r>
              <a:rPr lang="en-US" dirty="0"/>
              <a:t>Working towards the end of August for second meeting</a:t>
            </a:r>
          </a:p>
          <a:p>
            <a:r>
              <a:rPr lang="en-US" dirty="0"/>
              <a:t>OHDSI Tutorial </a:t>
            </a:r>
          </a:p>
          <a:p>
            <a:r>
              <a:rPr lang="en-US" dirty="0"/>
              <a:t>OHDSI Japan kick-off</a:t>
            </a:r>
          </a:p>
          <a:p>
            <a:r>
              <a:rPr lang="en-US" dirty="0"/>
              <a:t>OMOP vocabulary phased approach</a:t>
            </a:r>
          </a:p>
          <a:p>
            <a:pPr lvl="1"/>
            <a:r>
              <a:rPr lang="en-US" dirty="0"/>
              <a:t>Map to Japan National Standard (first priority)</a:t>
            </a:r>
          </a:p>
          <a:p>
            <a:pPr lvl="1"/>
            <a:r>
              <a:rPr lang="en-US" dirty="0"/>
              <a:t>Map to OMOP Standard (second priority)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133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974D580219A949A09C188D68CB9221" ma:contentTypeVersion="5" ma:contentTypeDescription="Create a new document." ma:contentTypeScope="" ma:versionID="2a29cb209f793cd634205ceeaac44fd6">
  <xsd:schema xmlns:xsd="http://www.w3.org/2001/XMLSchema" xmlns:xs="http://www.w3.org/2001/XMLSchema" xmlns:p="http://schemas.microsoft.com/office/2006/metadata/properties" xmlns:ns2="d6997edb-fb2d-4407-8df1-48b3bfa0bd49" targetNamespace="http://schemas.microsoft.com/office/2006/metadata/properties" ma:root="true" ma:fieldsID="b3b2e0f4eafe830f9d066acedf42dd6d" ns2:_="">
    <xsd:import namespace="d6997edb-fb2d-4407-8df1-48b3bfa0bd4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997edb-fb2d-4407-8df1-48b3bfa0bd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75A16CF-5742-4D3C-9A26-FED6F80306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997edb-fb2d-4407-8df1-48b3bfa0bd4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A550CB0-5014-44A3-84BA-FEC00F553F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F540BD-0EEE-4505-BDEF-B41A5A7F50BD}">
  <ds:schemaRefs>
    <ds:schemaRef ds:uri="http://www.w3.org/XML/1998/namespace"/>
    <ds:schemaRef ds:uri="http://purl.org/dc/dcmitype/"/>
    <ds:schemaRef ds:uri="http://purl.org/dc/elements/1.1/"/>
    <ds:schemaRef ds:uri="d6997edb-fb2d-4407-8df1-48b3bfa0bd49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521</Words>
  <Application>Microsoft Office PowerPoint</Application>
  <PresentationFormat>ワイド画面</PresentationFormat>
  <Paragraphs>169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4" baseType="lpstr">
      <vt:lpstr>ＭＳ Ｐゴシック</vt:lpstr>
      <vt:lpstr>Arial</vt:lpstr>
      <vt:lpstr>Calibri</vt:lpstr>
      <vt:lpstr>Office Theme</vt:lpstr>
      <vt:lpstr>OHDSI Japan </vt:lpstr>
      <vt:lpstr>Introduction</vt:lpstr>
      <vt:lpstr>OHDSI Japan Initial Meetig</vt:lpstr>
      <vt:lpstr>OHDSI Japan Initial Meeting (cont)</vt:lpstr>
      <vt:lpstr>Agenda Discussed</vt:lpstr>
      <vt:lpstr>Types of clinical databases in Japan</vt:lpstr>
      <vt:lpstr>Major Japanese Databases</vt:lpstr>
      <vt:lpstr>Major Japanese Databases</vt:lpstr>
      <vt:lpstr>Major Japanese Databases</vt:lpstr>
      <vt:lpstr>Next Steps</vt:lpstr>
    </vt:vector>
  </TitlesOfParts>
  <Company>Johnson &amp; Johnson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Ryan</dc:creator>
  <cp:lastModifiedBy>hiram</cp:lastModifiedBy>
  <cp:revision>15</cp:revision>
  <dcterms:created xsi:type="dcterms:W3CDTF">2013-12-30T14:14:20Z</dcterms:created>
  <dcterms:modified xsi:type="dcterms:W3CDTF">2019-07-09T02:24:31Z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0x01010008974D580219A949A09C188D68CB9221</vt:lpwstr>
  </property>
</Properties>
</file>